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57" r:id="rId2"/>
  </p:sldMasterIdLst>
  <p:notesMasterIdLst>
    <p:notesMasterId r:id="rId25"/>
  </p:notesMasterIdLst>
  <p:sldIdLst>
    <p:sldId id="256" r:id="rId3"/>
    <p:sldId id="344" r:id="rId4"/>
    <p:sldId id="345" r:id="rId5"/>
    <p:sldId id="347" r:id="rId6"/>
    <p:sldId id="348" r:id="rId7"/>
    <p:sldId id="349" r:id="rId8"/>
    <p:sldId id="342" r:id="rId9"/>
    <p:sldId id="340" r:id="rId10"/>
    <p:sldId id="341" r:id="rId11"/>
    <p:sldId id="351" r:id="rId12"/>
    <p:sldId id="352" r:id="rId13"/>
    <p:sldId id="353" r:id="rId14"/>
    <p:sldId id="355" r:id="rId15"/>
    <p:sldId id="356" r:id="rId16"/>
    <p:sldId id="354" r:id="rId17"/>
    <p:sldId id="357" r:id="rId18"/>
    <p:sldId id="267" r:id="rId19"/>
    <p:sldId id="269" r:id="rId20"/>
    <p:sldId id="270" r:id="rId21"/>
    <p:sldId id="277" r:id="rId22"/>
    <p:sldId id="337" r:id="rId23"/>
    <p:sldId id="334" r:id="rId24"/>
  </p:sldIdLst>
  <p:sldSz cx="9144000" cy="6858000" type="screen4x3"/>
  <p:notesSz cx="6918325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3" autoAdjust="0"/>
  </p:normalViewPr>
  <p:slideViewPr>
    <p:cSldViewPr>
      <p:cViewPr>
        <p:scale>
          <a:sx n="100" d="100"/>
          <a:sy n="100" d="100"/>
        </p:scale>
        <p:origin x="-72" y="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97941" cy="461169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8783" y="1"/>
            <a:ext cx="2997941" cy="461169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r">
              <a:defRPr sz="1200"/>
            </a:lvl1pPr>
          </a:lstStyle>
          <a:p>
            <a:fld id="{72909482-733B-447E-8863-674DB8673875}" type="datetimeFigureOut">
              <a:rPr lang="en-US" smtClean="0"/>
              <a:t>6/13/2016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692150"/>
            <a:ext cx="4611687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8" tIns="46264" rIns="92528" bIns="4626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1833" y="4381104"/>
            <a:ext cx="5534660" cy="4150519"/>
          </a:xfrm>
          <a:prstGeom prst="rect">
            <a:avLst/>
          </a:prstGeom>
        </p:spPr>
        <p:txBody>
          <a:bodyPr vert="horz" lIns="92528" tIns="46264" rIns="92528" bIns="4626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60606"/>
            <a:ext cx="2997941" cy="461169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8783" y="8760606"/>
            <a:ext cx="2997941" cy="461169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r">
              <a:defRPr sz="1200"/>
            </a:lvl1pPr>
          </a:lstStyle>
          <a:p>
            <a:fld id="{4AC28365-5F21-43E6-9084-B3A64FFE7F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7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28365-5F21-43E6-9084-B3A64FFE7F2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5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073">
              <a:defRPr/>
            </a:pPr>
            <a:r>
              <a:rPr lang="en-US" b="1" dirty="0">
                <a:solidFill>
                  <a:prstClr val="black"/>
                </a:solidFill>
              </a:rPr>
              <a:t>Promote Sustainable Communities: </a:t>
            </a:r>
            <a:r>
              <a:rPr lang="en-US" b="1" dirty="0" smtClean="0"/>
              <a:t>Implement energy efficiency and renewable programs (Chapter 4.7)</a:t>
            </a:r>
          </a:p>
          <a:p>
            <a:pPr defTabSz="905073">
              <a:defRPr/>
            </a:pPr>
            <a:endParaRPr lang="en-US" b="1" dirty="0" smtClean="0"/>
          </a:p>
          <a:p>
            <a:pPr marL="169701" indent="-169701" defTabSz="905073">
              <a:buFont typeface="Arial" panose="020B0604020202020204" pitchFamily="34" charset="0"/>
              <a:buChar char="•"/>
              <a:defRPr/>
            </a:pPr>
            <a:r>
              <a:rPr lang="en-US" b="0" dirty="0" smtClean="0"/>
              <a:t>Develop an</a:t>
            </a:r>
            <a:r>
              <a:rPr lang="en-US" b="0" baseline="0" dirty="0" smtClean="0"/>
              <a:t> any-income residential solar program </a:t>
            </a:r>
            <a:endParaRPr lang="en-US" b="0" dirty="0" smtClean="0"/>
          </a:p>
          <a:p>
            <a:pPr defTabSz="905073">
              <a:defRPr/>
            </a:pPr>
            <a:endParaRPr lang="en-US" b="1" dirty="0" smtClean="0"/>
          </a:p>
          <a:p>
            <a:pPr defTabSz="905073">
              <a:defRPr/>
            </a:pPr>
            <a:r>
              <a:rPr lang="en-US" b="0" dirty="0" smtClean="0"/>
              <a:t>-Leverage existing programs and</a:t>
            </a:r>
            <a:r>
              <a:rPr lang="en-US" b="0" baseline="0" dirty="0" smtClean="0"/>
              <a:t> </a:t>
            </a:r>
            <a:r>
              <a:rPr lang="en-US" b="0" dirty="0" smtClean="0"/>
              <a:t>rebates to improve energy</a:t>
            </a:r>
            <a:r>
              <a:rPr lang="en-US" b="0" baseline="0" dirty="0" smtClean="0"/>
              <a:t> </a:t>
            </a:r>
            <a:r>
              <a:rPr lang="en-US" b="0" dirty="0" smtClean="0"/>
              <a:t>efficiency of existing buildings.</a:t>
            </a:r>
          </a:p>
          <a:p>
            <a:pPr defTabSz="905073">
              <a:defRPr/>
            </a:pPr>
            <a:r>
              <a:rPr lang="en-US" b="0" dirty="0" smtClean="0"/>
              <a:t>-Leverage existing funding</a:t>
            </a:r>
            <a:r>
              <a:rPr lang="en-US" b="0" baseline="0" dirty="0" smtClean="0"/>
              <a:t> </a:t>
            </a:r>
            <a:r>
              <a:rPr lang="en-US" b="0" dirty="0" smtClean="0"/>
              <a:t>programs and financing tools.</a:t>
            </a:r>
          </a:p>
          <a:p>
            <a:pPr defTabSz="905073">
              <a:defRPr/>
            </a:pPr>
            <a:r>
              <a:rPr lang="en-US" b="0" dirty="0" smtClean="0"/>
              <a:t>-Increase local solar energy</a:t>
            </a:r>
            <a:r>
              <a:rPr lang="en-US" b="0" baseline="0" dirty="0" smtClean="0"/>
              <a:t> </a:t>
            </a:r>
            <a:r>
              <a:rPr lang="en-US" b="0" dirty="0" smtClean="0"/>
              <a:t>generation.</a:t>
            </a:r>
          </a:p>
          <a:p>
            <a:pPr defTabSz="905073">
              <a:defRPr/>
            </a:pPr>
            <a:r>
              <a:rPr lang="en-US" b="0" dirty="0" smtClean="0"/>
              <a:t>-Promote and maximize utility</a:t>
            </a:r>
            <a:r>
              <a:rPr lang="en-US" b="0" baseline="0" dirty="0" smtClean="0"/>
              <a:t> </a:t>
            </a:r>
            <a:r>
              <a:rPr lang="en-US" b="0" dirty="0" smtClean="0"/>
              <a:t>clean energy offerings.</a:t>
            </a:r>
          </a:p>
          <a:p>
            <a:pPr defTabSz="905073">
              <a:defRPr/>
            </a:pPr>
            <a:r>
              <a:rPr lang="en-US" b="0" dirty="0" smtClean="0"/>
              <a:t>-Promote switching from natural</a:t>
            </a:r>
            <a:r>
              <a:rPr lang="en-US" b="0" baseline="0" dirty="0" smtClean="0"/>
              <a:t> </a:t>
            </a:r>
            <a:r>
              <a:rPr lang="en-US" b="0" dirty="0" smtClean="0"/>
              <a:t>gas to clean electricity.</a:t>
            </a:r>
          </a:p>
          <a:p>
            <a:endParaRPr lang="en-US" b="1" dirty="0" smtClean="0"/>
          </a:p>
          <a:p>
            <a:r>
              <a:rPr lang="en-US" dirty="0" smtClean="0"/>
              <a:t>Solar home energy program (Grid Alternatives)</a:t>
            </a:r>
          </a:p>
          <a:p>
            <a:r>
              <a:rPr lang="en-US" dirty="0" smtClean="0"/>
              <a:t>Residential HERO PACE</a:t>
            </a:r>
          </a:p>
          <a:p>
            <a:r>
              <a:rPr lang="en-US" dirty="0" smtClean="0"/>
              <a:t>Commercial HERO</a:t>
            </a:r>
            <a:r>
              <a:rPr lang="en-US" baseline="0" dirty="0" smtClean="0"/>
              <a:t> </a:t>
            </a:r>
            <a:r>
              <a:rPr lang="en-US" dirty="0" smtClean="0"/>
              <a:t>PACE</a:t>
            </a:r>
          </a:p>
          <a:p>
            <a:r>
              <a:rPr lang="en-US" dirty="0" smtClean="0"/>
              <a:t>California First</a:t>
            </a:r>
          </a:p>
          <a:p>
            <a:r>
              <a:rPr lang="en-US" dirty="0" smtClean="0"/>
              <a:t>Marin Clean Energy</a:t>
            </a:r>
          </a:p>
          <a:p>
            <a:r>
              <a:rPr lang="en-US" dirty="0" smtClean="0"/>
              <a:t>Smart Lights</a:t>
            </a:r>
            <a:r>
              <a:rPr lang="en-US" baseline="0" dirty="0" smtClean="0"/>
              <a:t> (Businesses)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D4ED8-D8F2-4233-9BE2-ECC8350A256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91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CC98-852E-4456-BF1A-7D9F06A4F09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59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noProof="0" dirty="0" smtClean="0"/>
              <a:t>Promote Sustainable Communities:</a:t>
            </a:r>
            <a:r>
              <a:rPr lang="en-US" b="1" baseline="0" noProof="0" dirty="0" smtClean="0"/>
              <a:t> </a:t>
            </a:r>
            <a:r>
              <a:rPr lang="en-US" b="1" noProof="0" dirty="0" smtClean="0"/>
              <a:t>Implement diversion “Recycling” programs (Chapter 4.8)</a:t>
            </a:r>
          </a:p>
          <a:p>
            <a:endParaRPr lang="en-US" noProof="0" dirty="0" smtClean="0"/>
          </a:p>
          <a:p>
            <a:r>
              <a:rPr lang="en-US" noProof="0" dirty="0" smtClean="0"/>
              <a:t>-Continue to promote, improve, and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expand bulky item program collection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Services</a:t>
            </a:r>
          </a:p>
          <a:p>
            <a:r>
              <a:rPr lang="en-US" noProof="0" dirty="0" smtClean="0"/>
              <a:t>-Implementing initiative to add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a recycling option to trash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receptacles along city streets and in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seven high-use Richmond parks.</a:t>
            </a:r>
          </a:p>
          <a:p>
            <a:r>
              <a:rPr lang="en-US" noProof="0" dirty="0" smtClean="0"/>
              <a:t>-Collaborate with WCCUSD and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RecycleMore to implement three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stream recycling programs at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Richmond schools.</a:t>
            </a:r>
          </a:p>
          <a:p>
            <a:r>
              <a:rPr lang="en-US" noProof="0" dirty="0" smtClean="0"/>
              <a:t>-Target multi-family and businesses to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increase enrollment in recycling and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compost programs</a:t>
            </a:r>
          </a:p>
          <a:p>
            <a:r>
              <a:rPr lang="en-US" noProof="0" dirty="0" smtClean="0"/>
              <a:t>-Negotiate franchise of industrial waste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and recycling collection services with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Republic Services to further incentivize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recycling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participation for industrial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businesses.</a:t>
            </a:r>
          </a:p>
          <a:p>
            <a:r>
              <a:rPr lang="en-US" noProof="0" dirty="0" smtClean="0"/>
              <a:t>-Integrate construction and demolition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waste CalGreen requirements with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Building Services Department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requirements and evaluate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adopting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C&amp;D ordinance</a:t>
            </a:r>
          </a:p>
          <a:p>
            <a:endParaRPr lang="en-US" noProof="0" dirty="0" smtClean="0"/>
          </a:p>
          <a:p>
            <a:r>
              <a:rPr lang="en-US" noProof="0" dirty="0" smtClean="0"/>
              <a:t>Recycling programs a recycling workshops for staff and residents (ex. Nevin Plaza Apartment Complex). </a:t>
            </a:r>
          </a:p>
          <a:p>
            <a:r>
              <a:rPr lang="en-US" noProof="0" dirty="0" smtClean="0"/>
              <a:t>Sharps Containers</a:t>
            </a:r>
          </a:p>
          <a:p>
            <a:r>
              <a:rPr lang="en-US" noProof="0" dirty="0" smtClean="0"/>
              <a:t>Richmond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High Schools Diversion</a:t>
            </a:r>
          </a:p>
          <a:p>
            <a:r>
              <a:rPr lang="en-US" noProof="0" dirty="0" smtClean="0"/>
              <a:t>Mattress Recycling</a:t>
            </a:r>
          </a:p>
          <a:p>
            <a:r>
              <a:rPr lang="en-US" noProof="0" dirty="0" smtClean="0"/>
              <a:t>Compost Giveaway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D4ED8-D8F2-4233-9BE2-ECC8350A256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91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28365-5F21-43E6-9084-B3A64FFE7F2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54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F62AE-246A-4AF4-8534-A4B6268DDD8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40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DRB</a:t>
            </a:r>
            <a:r>
              <a:rPr lang="en-US" baseline="0" dirty="0" smtClean="0"/>
              <a:t> Pending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64B13-F637-48F7-A6A9-3E448B13556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11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Began Construction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64B13-F637-48F7-A6A9-3E448B13556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702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1135" lvl="1"/>
            <a:r>
              <a:rPr lang="en-US" dirty="0" smtClean="0"/>
              <a:t>Begin construction 2016-17</a:t>
            </a:r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692150"/>
            <a:ext cx="4611687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FF0C3-4EB6-441F-85F0-39CECBEB62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80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CC98-852E-4456-BF1A-7D9F06A4F09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773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CC98-852E-4456-BF1A-7D9F06A4F09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64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Competitive grant program – received 98 applications totaling over $5 million in requests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CC98-852E-4456-BF1A-7D9F06A4F09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7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BB1E-84B6-43E1-9175-F2A1297EBA4C}" type="datetime1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6F0C-6EE8-4469-97DD-E073074FCD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1868-89EA-4C4B-B7FB-A7C7A12571E8}" type="datetime1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6F0C-6EE8-4469-97DD-E073074FCD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B1B7-5F60-4CAA-B5FD-DAFFF498A32B}" type="datetime1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6F0C-6EE8-4469-97DD-E073074FCD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51AD-228F-4907-8C58-F280CF4BF5FB}" type="datetime1">
              <a:rPr lang="en-US" smtClean="0">
                <a:solidFill>
                  <a:srgbClr val="EEECE1"/>
                </a:solidFill>
              </a:rPr>
              <a:pPr/>
              <a:t>6/13/2016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5BE1-AE34-49AF-999B-76571A871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27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DE1-D139-42A9-B489-19C71E279A9C}" type="datetime1">
              <a:rPr lang="en-US" smtClean="0">
                <a:solidFill>
                  <a:srgbClr val="EEECE1"/>
                </a:solidFill>
              </a:rPr>
              <a:pPr/>
              <a:t>6/13/2016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5BE1-AE34-49AF-999B-76571A871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20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5481-3F85-45B7-96A4-F5292C789B12}" type="datetime1">
              <a:rPr lang="en-US" smtClean="0">
                <a:solidFill>
                  <a:srgbClr val="EEECE1"/>
                </a:solidFill>
              </a:rPr>
              <a:pPr/>
              <a:t>6/13/2016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5BE1-AE34-49AF-999B-76571A871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7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2814-8810-4E27-8E01-D2C00364387B}" type="datetime1">
              <a:rPr lang="en-US" smtClean="0">
                <a:solidFill>
                  <a:srgbClr val="EEECE1"/>
                </a:solidFill>
              </a:rPr>
              <a:pPr/>
              <a:t>6/13/2016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5BE1-AE34-49AF-999B-76571A871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39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4FB9-2E7F-4629-B6F1-0D2B085A33E3}" type="datetime1">
              <a:rPr lang="en-US" smtClean="0">
                <a:solidFill>
                  <a:srgbClr val="EEECE1"/>
                </a:solidFill>
              </a:rPr>
              <a:pPr/>
              <a:t>6/13/2016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5BE1-AE34-49AF-999B-76571A871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6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EBF8-F9FC-486E-ACF6-F5D045E01027}" type="datetime1">
              <a:rPr lang="en-US" smtClean="0">
                <a:solidFill>
                  <a:srgbClr val="EEECE1"/>
                </a:solidFill>
              </a:rPr>
              <a:pPr/>
              <a:t>6/13/2016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5BE1-AE34-49AF-999B-76571A871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26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9068-67DF-4E00-BE97-911EC851EE92}" type="datetime1">
              <a:rPr lang="en-US" smtClean="0">
                <a:solidFill>
                  <a:srgbClr val="EEECE1"/>
                </a:solidFill>
              </a:rPr>
              <a:pPr/>
              <a:t>6/13/2016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5BE1-AE34-49AF-999B-76571A871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90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F576-DD83-4F94-9F5B-9B4536018191}" type="datetime1">
              <a:rPr lang="en-US" smtClean="0">
                <a:solidFill>
                  <a:srgbClr val="EEECE1"/>
                </a:solidFill>
              </a:rPr>
              <a:pPr/>
              <a:t>6/13/2016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5BE1-AE34-49AF-999B-76571A8710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6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685800"/>
          </a:xfrm>
          <a:solidFill>
            <a:schemeClr val="tx2"/>
          </a:solidFill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7D78-B9AD-4D01-B129-2CD3F10FE50E}" type="datetime1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6F0C-6EE8-4469-97DD-E073074FCD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D0BB4-2755-4098-8D0B-8D62309A7B7E}" type="datetime1">
              <a:rPr lang="en-US" smtClean="0">
                <a:solidFill>
                  <a:srgbClr val="EEECE1"/>
                </a:solidFill>
              </a:rPr>
              <a:pPr/>
              <a:t>6/13/2016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2D5BE1-AE34-49AF-999B-76571A8710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86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3964-2B67-492F-9E1A-9B022B15DA79}" type="datetime1">
              <a:rPr lang="en-US" smtClean="0">
                <a:solidFill>
                  <a:srgbClr val="EEECE1"/>
                </a:solidFill>
              </a:rPr>
              <a:pPr/>
              <a:t>6/13/2016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5BE1-AE34-49AF-999B-76571A871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49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6E53-91FC-4447-B563-34DD77647905}" type="datetime1">
              <a:rPr lang="en-US" smtClean="0">
                <a:solidFill>
                  <a:srgbClr val="EEECE1"/>
                </a:solidFill>
              </a:rPr>
              <a:pPr/>
              <a:t>6/13/2016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5BE1-AE34-49AF-999B-76571A871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8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B25C-2BCB-46A7-852B-A9DD03E55975}" type="datetime1">
              <a:rPr lang="en-US" smtClean="0"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6F0C-6EE8-4469-97DD-E073074FCD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F99E-B604-4802-A7D4-54BB564402EE}" type="datetime1">
              <a:rPr lang="en-US" smtClean="0"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6F0C-6EE8-4469-97DD-E073074FCD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965F-39C6-4C12-A0CC-3FCF8F90286F}" type="datetime1">
              <a:rPr lang="en-US" smtClean="0"/>
              <a:t>6/13/2016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6F0C-6EE8-4469-97DD-E073074FCD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015C-6133-4B0A-967A-7A8ACBC00D69}" type="datetime1">
              <a:rPr lang="en-US" smtClean="0"/>
              <a:t>6/13/2016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6F0C-6EE8-4469-97DD-E073074FCD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6389-4B4C-421F-AD64-335371F52673}" type="datetime1">
              <a:rPr lang="en-US" smtClean="0"/>
              <a:t>6/13/2016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6F0C-6EE8-4469-97DD-E073074FCD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F44E-97B8-4D2F-B3C7-04A640A28C6B}" type="datetime1">
              <a:rPr lang="en-US" smtClean="0"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6F0C-6EE8-4469-97DD-E073074FCD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3737-EA37-48FF-8BF4-2E5E8DAD26EE}" type="datetime1">
              <a:rPr lang="en-US" smtClean="0"/>
              <a:t>6/13/2016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D56F0C-6EE8-4469-97DD-E073074FCD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4D56F0C-6EE8-4469-97DD-E073074FCD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1E59D21-A334-4A09-ABE7-231FA9ED0B7A}" type="datetime1">
              <a:rPr lang="en-US" smtClean="0"/>
              <a:t>6/13/2016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02D5BE1-AE34-49AF-999B-76571A8710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703813B-1065-413B-AFDE-EE12BDE2F5B9}" type="datetime1">
              <a:rPr lang="en-US" smtClean="0">
                <a:solidFill>
                  <a:srgbClr val="EEECE1"/>
                </a:solidFill>
              </a:rPr>
              <a:pPr/>
              <a:t>6/13/2016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0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clarkL\Desktop\440 Building.jp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66" b="5589"/>
          <a:stretch/>
        </p:blipFill>
        <p:spPr bwMode="auto">
          <a:xfrm>
            <a:off x="0" y="1866899"/>
            <a:ext cx="8458200" cy="49625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14600"/>
            <a:ext cx="7543800" cy="2593975"/>
          </a:xfrm>
        </p:spPr>
        <p:txBody>
          <a:bodyPr/>
          <a:lstStyle/>
          <a:p>
            <a:pPr algn="ctr"/>
            <a:r>
              <a:rPr lang="en-US" sz="4000" dirty="0" smtClean="0">
                <a:latin typeface="+mn-lt"/>
              </a:rPr>
              <a:t>City of Richmond, California</a:t>
            </a:r>
            <a:r>
              <a:rPr lang="en-US" sz="5400" dirty="0" smtClean="0">
                <a:latin typeface="+mn-lt"/>
              </a:rPr>
              <a:t/>
            </a:r>
            <a:br>
              <a:rPr lang="en-US" sz="5400" dirty="0" smtClean="0">
                <a:latin typeface="+mn-lt"/>
              </a:rPr>
            </a:br>
            <a:r>
              <a:rPr lang="en-US" sz="5400" dirty="0" smtClean="0">
                <a:latin typeface="+mn-lt"/>
              </a:rPr>
              <a:t>RNCC Budget Presentation</a:t>
            </a:r>
            <a:endParaRPr lang="en-US" sz="5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81600"/>
            <a:ext cx="6461760" cy="10668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June 13, 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932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Mayor’s Office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496" y="2556932"/>
            <a:ext cx="3856852" cy="33189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St. Land Acquisition (Rails to Trails)</a:t>
            </a:r>
          </a:p>
          <a:p>
            <a:r>
              <a:rPr lang="en-US" dirty="0"/>
              <a:t>Affordable Housing Strategy Document</a:t>
            </a:r>
          </a:p>
          <a:p>
            <a:r>
              <a:rPr lang="en-US" dirty="0"/>
              <a:t>Beacon Programs</a:t>
            </a:r>
          </a:p>
          <a:p>
            <a:r>
              <a:rPr lang="en-US" dirty="0"/>
              <a:t>Citizens for Action Network</a:t>
            </a:r>
          </a:p>
          <a:p>
            <a:r>
              <a:rPr lang="en-US" dirty="0"/>
              <a:t>Home Front Festival Committee</a:t>
            </a:r>
          </a:p>
          <a:p>
            <a:r>
              <a:rPr lang="en-US" dirty="0"/>
              <a:t>Mayor’s Community </a:t>
            </a:r>
            <a:r>
              <a:rPr lang="en-US" dirty="0" smtClean="0"/>
              <a:t>Fund</a:t>
            </a:r>
          </a:p>
          <a:p>
            <a:pPr lvl="0"/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North Richmond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Annexation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9654" y="2557850"/>
            <a:ext cx="3373395" cy="442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Open </a:t>
            </a: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Data Initiative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Pesticide Free City Symposium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Rail~Volution Conference 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Resource Guides 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Richmond </a:t>
            </a: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Food Census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SunShot Competition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Urban Garden Contest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68809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2016-17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400" dirty="0"/>
              <a:t>Update </a:t>
            </a:r>
            <a:r>
              <a:rPr lang="en-US" sz="2400" dirty="0" smtClean="0"/>
              <a:t>the Five-Year </a:t>
            </a:r>
            <a:r>
              <a:rPr lang="en-US" sz="2400" dirty="0"/>
              <a:t>Strategic </a:t>
            </a:r>
            <a:r>
              <a:rPr lang="en-US" sz="2400" dirty="0" smtClean="0"/>
              <a:t>Business Plan</a:t>
            </a:r>
            <a:endParaRPr lang="en-US" sz="24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DC20-EF44-4108-885F-1E1F886043EF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1"/>
          <a:stretch/>
        </p:blipFill>
        <p:spPr bwMode="auto">
          <a:xfrm>
            <a:off x="533400" y="2476500"/>
            <a:ext cx="3867150" cy="436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wilsonl\Desktop\Draft Five Year Strategic Business Plan 4.26.16_Page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3449782" cy="42671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0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2016-17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75" y="1143000"/>
            <a:ext cx="8455024" cy="1600200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 smtClean="0"/>
              <a:t>Develop </a:t>
            </a:r>
            <a:r>
              <a:rPr lang="en-US" sz="4400" dirty="0"/>
              <a:t>a </a:t>
            </a:r>
            <a:r>
              <a:rPr lang="en-US" sz="4400" dirty="0" smtClean="0"/>
              <a:t>City-wide targeted retail strategy including Hilltop </a:t>
            </a:r>
            <a:r>
              <a:rPr lang="en-US" sz="4400" dirty="0"/>
              <a:t>and </a:t>
            </a:r>
            <a:r>
              <a:rPr lang="en-US" sz="4400" dirty="0" smtClean="0"/>
              <a:t>Downtown</a:t>
            </a:r>
          </a:p>
          <a:p>
            <a:r>
              <a:rPr lang="en-US" sz="4400" dirty="0" smtClean="0"/>
              <a:t>Develop a new San Francisco Business Times Richmond issue </a:t>
            </a:r>
          </a:p>
          <a:p>
            <a:r>
              <a:rPr lang="en-US" sz="4400" dirty="0" smtClean="0"/>
              <a:t>Increase </a:t>
            </a:r>
            <a:r>
              <a:rPr lang="en-US" sz="4400" dirty="0"/>
              <a:t>the number of small business loans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DC20-EF44-4108-885F-1E1F886043EF}" type="slidenum">
              <a:rPr lang="en-US" smtClean="0"/>
              <a:t>12</a:t>
            </a:fld>
            <a:endParaRPr lang="en-US" dirty="0"/>
          </a:p>
        </p:txBody>
      </p:sp>
      <p:pic>
        <p:nvPicPr>
          <p:cNvPr id="1026" name="Picture 2" descr="C:\Users\wilsonl\AppData\Local\Microsoft\Windows\Temporary Internet Files\Content.Outlook\4VXNE4YT\Richmond SFBT Supplement_Page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7" y="2590800"/>
            <a:ext cx="313121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7" descr="Image result for richmond ca main stre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13420" r="11627" b="10306"/>
          <a:stretch/>
        </p:blipFill>
        <p:spPr bwMode="auto">
          <a:xfrm>
            <a:off x="5628200" y="4495800"/>
            <a:ext cx="272340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2851067" cy="213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0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2016-17 Goals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7707024" cy="639762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2400" b="0" dirty="0">
                <a:solidFill>
                  <a:schemeClr val="tx1"/>
                </a:solidFill>
              </a:rPr>
              <a:t>Develop, implement and provide oversight for various </a:t>
            </a:r>
            <a:endParaRPr lang="en-US" sz="2400" b="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400" b="0" dirty="0" smtClean="0">
                <a:solidFill>
                  <a:schemeClr val="tx1"/>
                </a:solidFill>
              </a:rPr>
              <a:t>ECIA-funded </a:t>
            </a:r>
            <a:r>
              <a:rPr lang="en-US" sz="2400" b="0" dirty="0">
                <a:solidFill>
                  <a:schemeClr val="tx1"/>
                </a:solidFill>
              </a:rPr>
              <a:t>projects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6826" cy="1981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 smtClean="0"/>
              <a:t>		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09600" y="1981200"/>
            <a:ext cx="74676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Solar Programs </a:t>
            </a:r>
          </a:p>
          <a:p>
            <a:pPr algn="ctr"/>
            <a:r>
              <a:rPr lang="en-US" dirty="0"/>
              <a:t>Climate Action </a:t>
            </a:r>
            <a:r>
              <a:rPr lang="en-US" dirty="0" smtClean="0"/>
              <a:t>Plan</a:t>
            </a:r>
          </a:p>
          <a:p>
            <a:pPr algn="ctr"/>
            <a:r>
              <a:rPr lang="en-US" dirty="0"/>
              <a:t>Competitive Grant Program</a:t>
            </a:r>
          </a:p>
          <a:p>
            <a:pPr algn="ctr"/>
            <a:endParaRPr lang="en-US" dirty="0"/>
          </a:p>
          <a:p>
            <a:pPr marL="114300" indent="0" algn="ctr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DC20-EF44-4108-885F-1E1F886043EF}" type="slidenum">
              <a:rPr lang="en-US" smtClean="0"/>
              <a:t>13</a:t>
            </a:fld>
            <a:endParaRPr lang="en-US" dirty="0"/>
          </a:p>
        </p:txBody>
      </p:sp>
      <p:pic>
        <p:nvPicPr>
          <p:cNvPr id="4101" name="Picture 5" descr="ECIA Grant PPT Presentation Technical Workshop Meeting 3.23.16_Page_0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3" b="32913"/>
          <a:stretch/>
        </p:blipFill>
        <p:spPr bwMode="auto">
          <a:xfrm>
            <a:off x="457200" y="5331637"/>
            <a:ext cx="4346574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18" t="6497" r="3618"/>
          <a:stretch/>
        </p:blipFill>
        <p:spPr bwMode="auto">
          <a:xfrm>
            <a:off x="1524000" y="3465217"/>
            <a:ext cx="3733800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wilsonl\AppData\Local\Microsoft\Windows\Temporary Internet Files\Content.Outlook\4VXNE4YT\20160503_1423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17256" b="16526"/>
          <a:stretch/>
        </p:blipFill>
        <p:spPr bwMode="auto">
          <a:xfrm>
            <a:off x="4803774" y="5331637"/>
            <a:ext cx="3275419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ge result for climate action p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24"/>
          <a:stretch/>
        </p:blipFill>
        <p:spPr bwMode="auto">
          <a:xfrm>
            <a:off x="5867400" y="3439744"/>
            <a:ext cx="1405640" cy="185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3010228" cy="191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5BE1-AE34-49AF-999B-76571A871022}" type="slidenum">
              <a:rPr lang="en-US" smtClean="0"/>
              <a:t>14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6557" y="1295400"/>
            <a:ext cx="8055443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2400" dirty="0"/>
              <a:t>Implement energy efficiency and renewable programs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pPr algn="ctr"/>
            <a:r>
              <a:rPr lang="en-US" sz="4000" dirty="0" smtClean="0"/>
              <a:t>2016-17 Goals 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09004"/>
            <a:ext cx="3352800" cy="433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57" y="5111750"/>
            <a:ext cx="30908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2980997" cy="95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9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2016-17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Bring Ferry </a:t>
            </a:r>
            <a:r>
              <a:rPr lang="en-US" sz="2400" dirty="0">
                <a:solidFill>
                  <a:prstClr val="black"/>
                </a:solidFill>
              </a:rPr>
              <a:t>Service </a:t>
            </a:r>
            <a:r>
              <a:rPr lang="en-US" sz="2400" dirty="0" smtClean="0">
                <a:solidFill>
                  <a:prstClr val="black"/>
                </a:solidFill>
              </a:rPr>
              <a:t>to Richmond in 2018</a:t>
            </a:r>
            <a:endParaRPr lang="en-US" sz="2400" dirty="0">
              <a:solidFill>
                <a:prstClr val="black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DC20-EF44-4108-885F-1E1F886043EF}" type="slidenum">
              <a:rPr lang="en-US" smtClean="0"/>
              <a:t>15</a:t>
            </a:fld>
            <a:endParaRPr lang="en-US" dirty="0"/>
          </a:p>
        </p:txBody>
      </p:sp>
      <p:pic>
        <p:nvPicPr>
          <p:cNvPr id="5122" name="Picture 2" descr="https://sanfranciscobayferry.com/sites/default/files/weta/currentprojects/Richmond/images/Large/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38600"/>
            <a:ext cx="3584636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richmond ferry serv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597"/>
            <a:ext cx="3581400" cy="268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5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arredog\Desktop\20160508_1410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25019" r="10799" b="17336"/>
          <a:stretch/>
        </p:blipFill>
        <p:spPr bwMode="auto">
          <a:xfrm>
            <a:off x="4573354" y="2259665"/>
            <a:ext cx="2360846" cy="216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5BE1-AE34-49AF-999B-76571A871022}" type="slidenum">
              <a:rPr lang="en-US" smtClean="0"/>
              <a:t>16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6557" y="1295400"/>
            <a:ext cx="8055443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2400" dirty="0"/>
              <a:t>Implement diversion programs such as recycling &amp; food scrap </a:t>
            </a:r>
            <a:r>
              <a:rPr lang="en-US" sz="2400" dirty="0" smtClean="0"/>
              <a:t>programs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pPr algn="ctr"/>
            <a:r>
              <a:rPr lang="en-US" sz="4000" dirty="0" smtClean="0"/>
              <a:t>2016-17 Goals </a:t>
            </a:r>
            <a:endParaRPr lang="en-US" sz="40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9" t="5886" r="7469" b="18141"/>
          <a:stretch/>
        </p:blipFill>
        <p:spPr bwMode="auto">
          <a:xfrm>
            <a:off x="2257425" y="2267743"/>
            <a:ext cx="2315929" cy="219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" t="3563" r="31806" b="11301"/>
          <a:stretch/>
        </p:blipFill>
        <p:spPr bwMode="auto">
          <a:xfrm>
            <a:off x="2257426" y="4421024"/>
            <a:ext cx="2315928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t="3841" r="31824" b="13863"/>
          <a:stretch/>
        </p:blipFill>
        <p:spPr bwMode="auto">
          <a:xfrm>
            <a:off x="4573354" y="4421024"/>
            <a:ext cx="2360846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1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Budget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6F0C-6EE8-4469-97DD-E073074FCD8B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854183"/>
              </p:ext>
            </p:extLst>
          </p:nvPr>
        </p:nvGraphicFramePr>
        <p:xfrm>
          <a:off x="228600" y="838200"/>
          <a:ext cx="8077200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9213"/>
                <a:gridCol w="2927987"/>
              </a:tblGrid>
              <a:tr h="391160">
                <a:tc gridSpan="2"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Original</a:t>
                      </a:r>
                      <a:r>
                        <a:rPr lang="en-US" i="1" baseline="0" dirty="0" smtClean="0"/>
                        <a:t> Projection – May 3, 2016</a:t>
                      </a:r>
                      <a:r>
                        <a:rPr lang="en-US" i="1" dirty="0" smtClean="0"/>
                        <a:t>:</a:t>
                      </a:r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Revenues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148,054,112</a:t>
                      </a:r>
                      <a:endParaRPr lang="en-US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Expenses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161,677,813</a:t>
                      </a:r>
                      <a:endParaRPr lang="en-US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Net Surplus/(Deficit) </a:t>
                      </a:r>
                      <a:r>
                        <a:rPr lang="en-US" i="1" baseline="0" dirty="0" smtClean="0"/>
                        <a:t> 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(13,623,701)</a:t>
                      </a:r>
                      <a:endParaRPr lang="en-US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9116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Additions/(Reductions):</a:t>
                      </a:r>
                      <a:endParaRPr lang="en-US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Vacancies eliminated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(315,302)</a:t>
                      </a:r>
                      <a:endParaRPr lang="en-US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dirty="0" smtClean="0"/>
                        <a:t>Subsidies reduced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(1,087,015)</a:t>
                      </a:r>
                      <a:endParaRPr lang="en-US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dirty="0" smtClean="0"/>
                        <a:t>Part-time</a:t>
                      </a:r>
                      <a:r>
                        <a:rPr lang="en-US" baseline="0" dirty="0" smtClean="0"/>
                        <a:t> temp reduced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(1,297,943)</a:t>
                      </a:r>
                      <a:endParaRPr lang="en-US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dirty="0" smtClean="0"/>
                        <a:t>Additional</a:t>
                      </a:r>
                      <a:r>
                        <a:rPr lang="en-US" baseline="0" dirty="0" smtClean="0"/>
                        <a:t> rental income 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23,268</a:t>
                      </a:r>
                      <a:endParaRPr lang="en-US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dirty="0" smtClean="0"/>
                        <a:t>Department</a:t>
                      </a:r>
                      <a:r>
                        <a:rPr lang="en-US" baseline="0" dirty="0" smtClean="0"/>
                        <a:t> restructuring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(835,418)</a:t>
                      </a:r>
                      <a:endParaRPr lang="en-US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Current </a:t>
                      </a:r>
                      <a:r>
                        <a:rPr lang="en-US" i="1" baseline="0" dirty="0" smtClean="0"/>
                        <a:t>Net Surplus/(Deficit) 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(10,111,291)</a:t>
                      </a:r>
                      <a:endParaRPr lang="en-US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4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Budget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6F0C-6EE8-4469-97DD-E073074FCD8B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724862"/>
              </p:ext>
            </p:extLst>
          </p:nvPr>
        </p:nvGraphicFramePr>
        <p:xfrm>
          <a:off x="228600" y="762000"/>
          <a:ext cx="8001000" cy="5977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0637"/>
                <a:gridCol w="2900363"/>
              </a:tblGrid>
              <a:tr h="350744">
                <a:tc gridSpan="2">
                  <a:txBody>
                    <a:bodyPr/>
                    <a:lstStyle/>
                    <a:p>
                      <a:pPr algn="ctr"/>
                      <a:r>
                        <a:rPr lang="en-US" i="1" baseline="0" dirty="0" smtClean="0"/>
                        <a:t>Budget Projection – May 17, 2016</a:t>
                      </a:r>
                      <a:r>
                        <a:rPr lang="en-US" i="1" dirty="0" smtClean="0"/>
                        <a:t>:</a:t>
                      </a:r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74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Total Revenues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149,619,818</a:t>
                      </a:r>
                      <a:endParaRPr lang="en-US" sz="1700" dirty="0"/>
                    </a:p>
                  </a:txBody>
                  <a:tcPr/>
                </a:tc>
              </a:tr>
              <a:tr h="35074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Total Expenses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159,731,108</a:t>
                      </a:r>
                      <a:endParaRPr lang="en-US" sz="1700" dirty="0"/>
                    </a:p>
                  </a:txBody>
                  <a:tcPr/>
                </a:tc>
              </a:tr>
              <a:tr h="350744">
                <a:tc>
                  <a:txBody>
                    <a:bodyPr/>
                    <a:lstStyle/>
                    <a:p>
                      <a:r>
                        <a:rPr lang="en-US" sz="1700" i="1" dirty="0" smtClean="0"/>
                        <a:t>Net Surplus/(Deficit) </a:t>
                      </a:r>
                      <a:r>
                        <a:rPr lang="en-US" sz="1700" i="1" baseline="0" dirty="0" smtClean="0"/>
                        <a:t> </a:t>
                      </a:r>
                      <a:endParaRPr lang="en-US" sz="17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(10,111,291)</a:t>
                      </a:r>
                      <a:endParaRPr lang="en-US" sz="1700" dirty="0"/>
                    </a:p>
                  </a:txBody>
                  <a:tcPr/>
                </a:tc>
              </a:tr>
              <a:tr h="3507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</a:tr>
              <a:tr h="3507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b="1" i="1" dirty="0" smtClean="0"/>
                        <a:t>Additions/(Reductions):</a:t>
                      </a:r>
                      <a:endParaRPr lang="en-US" sz="17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744">
                <a:tc>
                  <a:txBody>
                    <a:bodyPr/>
                    <a:lstStyle/>
                    <a:p>
                      <a:r>
                        <a:rPr lang="en-US" sz="1700" baseline="0" dirty="0" smtClean="0"/>
                        <a:t>Vacancy savings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500,000</a:t>
                      </a:r>
                      <a:endParaRPr lang="en-US" sz="1700" dirty="0"/>
                    </a:p>
                  </a:txBody>
                  <a:tcPr/>
                </a:tc>
              </a:tr>
              <a:tr h="35074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Targeted operating</a:t>
                      </a:r>
                      <a:r>
                        <a:rPr lang="en-US" sz="1700" baseline="0" dirty="0" smtClean="0"/>
                        <a:t> savings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500,000</a:t>
                      </a:r>
                      <a:endParaRPr lang="en-US" sz="1700" dirty="0"/>
                    </a:p>
                  </a:txBody>
                  <a:tcPr/>
                </a:tc>
              </a:tr>
              <a:tr h="35074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Police</a:t>
                      </a:r>
                      <a:r>
                        <a:rPr lang="en-US" sz="1700" baseline="0" dirty="0" smtClean="0"/>
                        <a:t> sworn vacancy savings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600,000</a:t>
                      </a:r>
                      <a:endParaRPr lang="en-US" sz="1700" dirty="0"/>
                    </a:p>
                  </a:txBody>
                  <a:tcPr/>
                </a:tc>
              </a:tr>
              <a:tr h="35074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Police sworn overtime</a:t>
                      </a:r>
                      <a:r>
                        <a:rPr lang="en-US" sz="1700" baseline="0" dirty="0" smtClean="0"/>
                        <a:t> reduction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300,000</a:t>
                      </a:r>
                      <a:endParaRPr lang="en-US" sz="1700" dirty="0"/>
                    </a:p>
                  </a:txBody>
                  <a:tcPr/>
                </a:tc>
              </a:tr>
              <a:tr h="35074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Police</a:t>
                      </a:r>
                      <a:r>
                        <a:rPr lang="en-US" sz="1700" baseline="0" dirty="0" smtClean="0"/>
                        <a:t> professional services reduction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200,000</a:t>
                      </a:r>
                      <a:endParaRPr lang="en-US" sz="1700" dirty="0"/>
                    </a:p>
                  </a:txBody>
                  <a:tcPr/>
                </a:tc>
              </a:tr>
              <a:tr h="35074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Fire sworn</a:t>
                      </a:r>
                      <a:r>
                        <a:rPr lang="en-US" sz="1700" baseline="0" dirty="0" smtClean="0"/>
                        <a:t> overtime reduction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200,000</a:t>
                      </a:r>
                      <a:endParaRPr lang="en-US" sz="1700" dirty="0"/>
                    </a:p>
                  </a:txBody>
                  <a:tcPr/>
                </a:tc>
              </a:tr>
              <a:tr h="35074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Utilities</a:t>
                      </a:r>
                      <a:r>
                        <a:rPr lang="en-US" sz="1700" baseline="0" dirty="0" smtClean="0"/>
                        <a:t> reduction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200,000</a:t>
                      </a:r>
                      <a:endParaRPr lang="en-US" sz="1700" dirty="0"/>
                    </a:p>
                  </a:txBody>
                  <a:tcPr/>
                </a:tc>
              </a:tr>
              <a:tr h="35074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Miscellaneous</a:t>
                      </a:r>
                      <a:r>
                        <a:rPr lang="en-US" sz="1700" baseline="0" dirty="0" smtClean="0"/>
                        <a:t> operating reductions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91,367</a:t>
                      </a:r>
                      <a:endParaRPr lang="en-US" sz="1700" dirty="0"/>
                    </a:p>
                  </a:txBody>
                  <a:tcPr/>
                </a:tc>
              </a:tr>
              <a:tr h="35074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General</a:t>
                      </a:r>
                      <a:r>
                        <a:rPr lang="en-US" sz="1700" baseline="0" dirty="0" smtClean="0"/>
                        <a:t> liability and workers comp reductions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2,197,442</a:t>
                      </a:r>
                      <a:endParaRPr lang="en-US" sz="1700" dirty="0"/>
                    </a:p>
                  </a:txBody>
                  <a:tcPr/>
                </a:tc>
              </a:tr>
              <a:tr h="350744">
                <a:tc>
                  <a:txBody>
                    <a:bodyPr/>
                    <a:lstStyle/>
                    <a:p>
                      <a:endParaRPr lang="en-US" sz="17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</a:tr>
              <a:tr h="350744">
                <a:tc>
                  <a:txBody>
                    <a:bodyPr/>
                    <a:lstStyle/>
                    <a:p>
                      <a:r>
                        <a:rPr lang="en-US" sz="1700" i="1" dirty="0" smtClean="0"/>
                        <a:t>Current </a:t>
                      </a:r>
                      <a:r>
                        <a:rPr lang="en-US" sz="1700" i="1" baseline="0" dirty="0" smtClean="0"/>
                        <a:t>Net Surplus/(Deficit) </a:t>
                      </a:r>
                      <a:endParaRPr lang="en-US" sz="17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(5,322,482)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1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Budget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6F0C-6EE8-4469-97DD-E073074FCD8B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136612"/>
              </p:ext>
            </p:extLst>
          </p:nvPr>
        </p:nvGraphicFramePr>
        <p:xfrm>
          <a:off x="228600" y="990600"/>
          <a:ext cx="8001000" cy="4223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0637"/>
                <a:gridCol w="2900363"/>
              </a:tblGrid>
              <a:tr h="350744">
                <a:tc gridSpan="2">
                  <a:txBody>
                    <a:bodyPr/>
                    <a:lstStyle/>
                    <a:p>
                      <a:pPr algn="ctr"/>
                      <a:r>
                        <a:rPr lang="en-US" i="1" baseline="0" dirty="0" smtClean="0"/>
                        <a:t>Budget Projection – May 31, 2016</a:t>
                      </a:r>
                      <a:r>
                        <a:rPr lang="en-US" i="1" dirty="0" smtClean="0"/>
                        <a:t>:</a:t>
                      </a:r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74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Total Revenues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149,619,818</a:t>
                      </a:r>
                      <a:endParaRPr lang="en-US" sz="1700" dirty="0"/>
                    </a:p>
                  </a:txBody>
                  <a:tcPr/>
                </a:tc>
              </a:tr>
              <a:tr h="35074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Total Expenses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154,942,300</a:t>
                      </a:r>
                      <a:endParaRPr lang="en-US" sz="1700" dirty="0"/>
                    </a:p>
                  </a:txBody>
                  <a:tcPr/>
                </a:tc>
              </a:tr>
              <a:tr h="350744">
                <a:tc>
                  <a:txBody>
                    <a:bodyPr/>
                    <a:lstStyle/>
                    <a:p>
                      <a:r>
                        <a:rPr lang="en-US" sz="1700" i="1" dirty="0" smtClean="0"/>
                        <a:t>Net Surplus/(Deficit) </a:t>
                      </a:r>
                      <a:r>
                        <a:rPr lang="en-US" sz="1700" i="1" baseline="0" dirty="0" smtClean="0"/>
                        <a:t> </a:t>
                      </a:r>
                      <a:endParaRPr lang="en-US" sz="17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(5,322,482)</a:t>
                      </a:r>
                      <a:endParaRPr lang="en-US" sz="1700" dirty="0"/>
                    </a:p>
                  </a:txBody>
                  <a:tcPr/>
                </a:tc>
              </a:tr>
              <a:tr h="3507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</a:tr>
              <a:tr h="3507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b="1" i="1" dirty="0" smtClean="0"/>
                        <a:t>Additions/(Reductions):</a:t>
                      </a:r>
                      <a:endParaRPr lang="en-US" sz="17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74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Eliminate</a:t>
                      </a:r>
                      <a:r>
                        <a:rPr lang="en-US" sz="1700" baseline="0" dirty="0" smtClean="0"/>
                        <a:t>d subsidy to Housing Department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233,058</a:t>
                      </a:r>
                      <a:endParaRPr lang="en-US" sz="1700" dirty="0"/>
                    </a:p>
                  </a:txBody>
                  <a:tcPr/>
                </a:tc>
              </a:tr>
              <a:tr h="35074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Transfer in</a:t>
                      </a:r>
                      <a:r>
                        <a:rPr lang="en-US" sz="1700" baseline="0" dirty="0" smtClean="0"/>
                        <a:t> from Marina Fund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86,778</a:t>
                      </a:r>
                      <a:endParaRPr lang="en-US" sz="1700" dirty="0"/>
                    </a:p>
                  </a:txBody>
                  <a:tcPr/>
                </a:tc>
              </a:tr>
              <a:tr h="35074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Police</a:t>
                      </a:r>
                      <a:r>
                        <a:rPr lang="en-US" sz="1700" baseline="0" dirty="0" smtClean="0"/>
                        <a:t> part-time temp reduction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25,681</a:t>
                      </a:r>
                      <a:endParaRPr lang="en-US" sz="1700" dirty="0"/>
                    </a:p>
                  </a:txBody>
                  <a:tcPr/>
                </a:tc>
              </a:tr>
              <a:tr h="35074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Library</a:t>
                      </a:r>
                      <a:r>
                        <a:rPr lang="en-US" sz="1700" baseline="0" dirty="0" smtClean="0"/>
                        <a:t> positions funded by grants/ECIA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214,388</a:t>
                      </a:r>
                      <a:endParaRPr lang="en-US" sz="1700" dirty="0"/>
                    </a:p>
                  </a:txBody>
                  <a:tcPr/>
                </a:tc>
              </a:tr>
              <a:tr h="350744">
                <a:tc>
                  <a:txBody>
                    <a:bodyPr/>
                    <a:lstStyle/>
                    <a:p>
                      <a:endParaRPr lang="en-US" sz="17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</a:tr>
              <a:tr h="350744">
                <a:tc>
                  <a:txBody>
                    <a:bodyPr/>
                    <a:lstStyle/>
                    <a:p>
                      <a:r>
                        <a:rPr lang="en-US" sz="1700" i="1" baseline="0" dirty="0" smtClean="0"/>
                        <a:t>Net Surplus/(Deficit) </a:t>
                      </a:r>
                      <a:endParaRPr lang="en-US" sz="17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(4,762,577)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36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Goals in Budget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Build and maintain a </a:t>
            </a:r>
            <a:r>
              <a:rPr lang="en-US" sz="2600" b="1" dirty="0" smtClean="0">
                <a:solidFill>
                  <a:schemeClr val="tx2"/>
                </a:solidFill>
              </a:rPr>
              <a:t>minimum 10 percent unrestricted budget reserve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Create a budget structure where </a:t>
            </a:r>
            <a:r>
              <a:rPr lang="en-US" sz="2600" b="1" dirty="0" smtClean="0">
                <a:solidFill>
                  <a:schemeClr val="tx2"/>
                </a:solidFill>
              </a:rPr>
              <a:t>recurring revenues exceed recurring expenses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>
                <a:solidFill>
                  <a:schemeClr val="tx2"/>
                </a:solidFill>
              </a:rPr>
              <a:t>Repair and maintain the City’s roads </a:t>
            </a:r>
            <a:r>
              <a:rPr lang="en-US" sz="2600" dirty="0" smtClean="0"/>
              <a:t>by creating revenues in excess of that needed to maintain fund balance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>
                <a:solidFill>
                  <a:schemeClr val="tx2"/>
                </a:solidFill>
              </a:rPr>
              <a:t>Maintain City’s investments </a:t>
            </a:r>
            <a:r>
              <a:rPr lang="en-US" sz="2600" dirty="0" smtClean="0"/>
              <a:t>in parks, libraries, and other public buildings by setting aside monies for repairs as they are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Craft a compensation plan that is </a:t>
            </a:r>
            <a:r>
              <a:rPr lang="en-US" sz="2600" b="1" dirty="0" smtClean="0">
                <a:solidFill>
                  <a:schemeClr val="tx2"/>
                </a:solidFill>
              </a:rPr>
              <a:t>competitive but affordable</a:t>
            </a:r>
            <a:endParaRPr lang="en-US" sz="26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3AD2-563F-480C-AD0B-44F2888BA99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 Budget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6F0C-6EE8-4469-97DD-E073074FCD8B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361292"/>
              </p:ext>
            </p:extLst>
          </p:nvPr>
        </p:nvGraphicFramePr>
        <p:xfrm>
          <a:off x="228600" y="761994"/>
          <a:ext cx="8001000" cy="6096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0637"/>
                <a:gridCol w="2900363"/>
              </a:tblGrid>
              <a:tr h="2902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i="1" baseline="0" dirty="0" smtClean="0"/>
                        <a:t>Budget Projection – June 7, 2016</a:t>
                      </a:r>
                      <a:r>
                        <a:rPr lang="en-US" sz="1300" i="1" dirty="0" smtClean="0"/>
                        <a:t>:</a:t>
                      </a:r>
                      <a:endParaRPr lang="en-US" sz="13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Total Revenues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149,706,596</a:t>
                      </a:r>
                      <a:endParaRPr lang="en-US" sz="1300" dirty="0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Total Expenses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154,469,173</a:t>
                      </a:r>
                      <a:endParaRPr lang="en-US" sz="1300" dirty="0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1300" i="1" dirty="0" smtClean="0"/>
                        <a:t>Net Surplus/(Deficit) </a:t>
                      </a:r>
                      <a:r>
                        <a:rPr lang="en-US" sz="1300" i="1" baseline="0" dirty="0" smtClean="0"/>
                        <a:t> </a:t>
                      </a:r>
                      <a:endParaRPr lang="en-US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(4,762,577)</a:t>
                      </a:r>
                      <a:endParaRPr lang="en-US" sz="1300" dirty="0"/>
                    </a:p>
                  </a:txBody>
                  <a:tcPr/>
                </a:tc>
              </a:tr>
              <a:tr h="2902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i="1" baseline="0" dirty="0" smtClean="0"/>
                        <a:t>Recommended Reductions:</a:t>
                      </a:r>
                      <a:endParaRPr lang="en-US" sz="13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1300" baseline="0" dirty="0" smtClean="0"/>
                        <a:t>City Council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7,000</a:t>
                      </a:r>
                      <a:endParaRPr lang="en-US" sz="1300" dirty="0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City Manager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50,000</a:t>
                      </a:r>
                      <a:endParaRPr lang="en-US" sz="1300" dirty="0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City Clerk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84,375</a:t>
                      </a:r>
                      <a:endParaRPr lang="en-US" sz="1300" dirty="0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City Attorney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30,000</a:t>
                      </a:r>
                      <a:endParaRPr lang="en-US" sz="1300" dirty="0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Finance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3,000</a:t>
                      </a:r>
                      <a:endParaRPr lang="en-US" sz="1300" dirty="0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Human Resources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33,000</a:t>
                      </a:r>
                      <a:endParaRPr lang="en-US" sz="1300" dirty="0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Police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144,880</a:t>
                      </a:r>
                      <a:endParaRPr lang="en-US" sz="1300" dirty="0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Office</a:t>
                      </a:r>
                      <a:r>
                        <a:rPr lang="en-US" sz="1300" baseline="0" dirty="0" smtClean="0"/>
                        <a:t> of Neighborhood Safety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40,000</a:t>
                      </a:r>
                      <a:endParaRPr lang="en-US" sz="1300" dirty="0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Infrastructure &amp; Maintenance</a:t>
                      </a:r>
                      <a:r>
                        <a:rPr lang="en-US" sz="1300" baseline="0" dirty="0" smtClean="0"/>
                        <a:t> Operations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290,000</a:t>
                      </a:r>
                      <a:endParaRPr lang="en-US" sz="1300" dirty="0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1300" i="0" dirty="0" smtClean="0"/>
                        <a:t>Library</a:t>
                      </a:r>
                      <a:endParaRPr lang="en-US" sz="13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i="0" dirty="0" smtClean="0"/>
                        <a:t>130,000</a:t>
                      </a:r>
                      <a:endParaRPr lang="en-US" sz="1300" i="0" dirty="0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1300" i="0" dirty="0" smtClean="0"/>
                        <a:t>Community</a:t>
                      </a:r>
                      <a:r>
                        <a:rPr lang="en-US" sz="1300" i="0" baseline="0" dirty="0" smtClean="0"/>
                        <a:t> Services</a:t>
                      </a:r>
                      <a:endParaRPr lang="en-US" sz="13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i="0" dirty="0" smtClean="0"/>
                        <a:t>100,000</a:t>
                      </a:r>
                      <a:endParaRPr lang="en-US" sz="1300" i="0" dirty="0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1300" i="0" dirty="0" smtClean="0"/>
                        <a:t>Information Technology</a:t>
                      </a:r>
                      <a:endParaRPr lang="en-US" sz="13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i="0" dirty="0" smtClean="0"/>
                        <a:t>88,155</a:t>
                      </a:r>
                      <a:endParaRPr lang="en-US" sz="1300" i="0" dirty="0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1300" i="0" dirty="0" smtClean="0"/>
                        <a:t>Capital Improvement</a:t>
                      </a:r>
                      <a:r>
                        <a:rPr lang="en-US" sz="1300" i="0" baseline="0" dirty="0" smtClean="0"/>
                        <a:t> Department</a:t>
                      </a:r>
                      <a:endParaRPr lang="en-US" sz="13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i="0" dirty="0" smtClean="0"/>
                        <a:t>150,186</a:t>
                      </a:r>
                      <a:endParaRPr lang="en-US" sz="1300" i="0" dirty="0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1300" i="0" dirty="0" smtClean="0"/>
                        <a:t>Non-Departmental</a:t>
                      </a:r>
                      <a:endParaRPr lang="en-US" sz="13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i="0" dirty="0" smtClean="0"/>
                        <a:t>735,680</a:t>
                      </a:r>
                      <a:endParaRPr lang="en-US" sz="1300" i="0" dirty="0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1300" b="1" i="0" dirty="0" smtClean="0"/>
                        <a:t>Total Reductions</a:t>
                      </a:r>
                      <a:endParaRPr lang="en-US" sz="13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1,886,276</a:t>
                      </a:r>
                      <a:endParaRPr lang="en-US" sz="1300" b="1" dirty="0"/>
                    </a:p>
                  </a:txBody>
                  <a:tcPr/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en-US" sz="1300" i="1" dirty="0" smtClean="0"/>
                        <a:t>Current </a:t>
                      </a:r>
                      <a:r>
                        <a:rPr lang="en-US" sz="1300" i="1" baseline="0" dirty="0" smtClean="0"/>
                        <a:t>Net Surplus/(Deficit) </a:t>
                      </a:r>
                      <a:endParaRPr lang="en-US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(2,876,301)</a:t>
                      </a:r>
                      <a:endParaRPr lang="en-US" sz="1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4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One-Time Cash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One-time cash events (</a:t>
            </a:r>
            <a:r>
              <a:rPr lang="en-US" smtClean="0"/>
              <a:t>not </a:t>
            </a:r>
            <a:r>
              <a:rPr lang="en-US" smtClean="0"/>
              <a:t>revenue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Repayment of Port loan</a:t>
            </a:r>
          </a:p>
          <a:p>
            <a:pPr lvl="1"/>
            <a:r>
              <a:rPr lang="en-US" dirty="0" smtClean="0"/>
              <a:t>Repayment of RHA loan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One-time </a:t>
            </a:r>
            <a:r>
              <a:rPr lang="en-US" dirty="0"/>
              <a:t>cash events </a:t>
            </a:r>
            <a:r>
              <a:rPr lang="en-US" dirty="0" smtClean="0"/>
              <a:t>(revenue</a:t>
            </a:r>
            <a:r>
              <a:rPr lang="en-US" dirty="0"/>
              <a:t>):</a:t>
            </a:r>
          </a:p>
          <a:p>
            <a:pPr lvl="1"/>
            <a:r>
              <a:rPr lang="en-US" dirty="0" smtClean="0"/>
              <a:t>Sale of Surplus Property</a:t>
            </a:r>
          </a:p>
          <a:p>
            <a:pPr lvl="1"/>
            <a:endParaRPr lang="en-US" dirty="0"/>
          </a:p>
          <a:p>
            <a:r>
              <a:rPr lang="en-US" dirty="0" smtClean="0"/>
              <a:t>One-time cash events should not be used to balance the budget, but can be used to fund: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apital projects</a:t>
            </a:r>
          </a:p>
          <a:p>
            <a:pPr lvl="1"/>
            <a:r>
              <a:rPr lang="en-US" dirty="0" smtClean="0"/>
              <a:t>Additional street paving</a:t>
            </a:r>
          </a:p>
          <a:p>
            <a:pPr lvl="1"/>
            <a:r>
              <a:rPr lang="en-US" dirty="0" smtClean="0"/>
              <a:t>Reduction in unfunded OPEB liability</a:t>
            </a:r>
          </a:p>
          <a:p>
            <a:pPr lvl="1"/>
            <a:r>
              <a:rPr lang="en-US" dirty="0" smtClean="0"/>
              <a:t>Deferred Maintenance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56F0C-6EE8-4469-97DD-E073074FCD8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THANK YOU </a:t>
            </a:r>
            <a:br>
              <a:rPr lang="en-US" dirty="0" smtClean="0"/>
            </a:b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5BE1-AE34-49AF-999B-76571A87102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in Achieving a Balanced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City has little control over revenues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Reducing non-personnel costs is not sufficient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Reducing personnel costs:</a:t>
            </a:r>
          </a:p>
          <a:p>
            <a:pPr marL="1028700" lvl="1" indent="-514350">
              <a:buFont typeface="Wingdings" panose="05000000000000000000" pitchFamily="2" charset="2"/>
              <a:buChar char="§"/>
            </a:pPr>
            <a:r>
              <a:rPr lang="en-US" dirty="0"/>
              <a:t>C</a:t>
            </a:r>
            <a:r>
              <a:rPr lang="en-US" dirty="0" smtClean="0"/>
              <a:t>an lead to reductions in service</a:t>
            </a:r>
          </a:p>
          <a:p>
            <a:pPr marL="1028700" lvl="1" indent="-514350">
              <a:buFont typeface="Wingdings" panose="05000000000000000000" pitchFamily="2" charset="2"/>
              <a:buChar char="§"/>
            </a:pPr>
            <a:r>
              <a:rPr lang="en-US" dirty="0" smtClean="0"/>
              <a:t>May require a meet and confer process with unions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Maintenance of City buildings, parks, and roads requires a capital infusion above-and-beyond current budgeted amounts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Revenue reductions are likely in next recession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Impact of “Richmond Kids First Initiative” could divert $4.5M of </a:t>
            </a:r>
            <a:r>
              <a:rPr lang="en-US" smtClean="0"/>
              <a:t>GF revenue by FY21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3AD2-563F-480C-AD0B-44F2888BA99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Eliminating the FY17 Budget Gap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363342"/>
              </p:ext>
            </p:extLst>
          </p:nvPr>
        </p:nvGraphicFramePr>
        <p:xfrm>
          <a:off x="228600" y="1066800"/>
          <a:ext cx="8229600" cy="5278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1676400"/>
                <a:gridCol w="2743200"/>
              </a:tblGrid>
              <a:tr h="426186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Expense/Revenue </a:t>
                      </a:r>
                      <a:r>
                        <a:rPr lang="en-US" sz="1700" baseline="0" dirty="0" smtClean="0"/>
                        <a:t>Opportunity</a:t>
                      </a:r>
                      <a:endParaRPr lang="en-US" sz="17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Change</a:t>
                      </a:r>
                      <a:r>
                        <a:rPr lang="en-US" sz="1700" baseline="0" dirty="0" smtClean="0"/>
                        <a:t> in Net Revenue</a:t>
                      </a:r>
                      <a:endParaRPr lang="en-US" sz="17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Service Impacts</a:t>
                      </a:r>
                      <a:endParaRPr lang="en-US" sz="1700" baseline="0" dirty="0" smtClean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7594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Move ancillary programs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aseline="0" dirty="0" smtClean="0"/>
                        <a:t>to non-General Fund sources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$1.0 million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 unless other</a:t>
                      </a:r>
                      <a:r>
                        <a:rPr lang="en-US" sz="1600" baseline="0" dirty="0" smtClean="0"/>
                        <a:t> funding not available</a:t>
                      </a:r>
                      <a:endParaRPr lang="en-US" sz="1600" dirty="0"/>
                    </a:p>
                  </a:txBody>
                  <a:tcPr anchor="ctr"/>
                </a:tc>
              </a:tr>
              <a:tr h="507562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/>
                        <a:t>Reduce Personnel Costs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600" baseline="0" dirty="0" smtClean="0"/>
                        <a:t>Benefit Cost Sharing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600" baseline="0" dirty="0" smtClean="0"/>
                        <a:t>Overtime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600" baseline="0" dirty="0" smtClean="0"/>
                        <a:t>Eliminate Vacant Positions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600" dirty="0" smtClean="0"/>
                        <a:t>Increase</a:t>
                      </a:r>
                      <a:r>
                        <a:rPr lang="en-US" sz="1600" baseline="0" dirty="0" smtClean="0"/>
                        <a:t> revenue recovery in development departments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$5.0 million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 Impact on employees</a:t>
                      </a:r>
                    </a:p>
                    <a:p>
                      <a:pPr algn="ctr"/>
                      <a:r>
                        <a:rPr lang="en-US" sz="1600" dirty="0" smtClean="0"/>
                        <a:t>- Service</a:t>
                      </a:r>
                      <a:r>
                        <a:rPr lang="en-US" sz="1600" baseline="0" dirty="0" smtClean="0"/>
                        <a:t> impacts from lower OT and fewer employees to provide services</a:t>
                      </a:r>
                      <a:endParaRPr lang="en-US" sz="1600" dirty="0"/>
                    </a:p>
                  </a:txBody>
                  <a:tcPr anchor="ctr"/>
                </a:tc>
              </a:tr>
              <a:tr h="613304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Non-Personnel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Costs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Vehicle replacement reduction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Reduced contracts/prof. serv.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 Code Enforcement fines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$3.0 million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600" baseline="0" dirty="0" smtClean="0"/>
                        <a:t>Use of older vehicles 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600" baseline="0" dirty="0" smtClean="0"/>
                        <a:t>Loss of outside professional assistance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600" baseline="0" dirty="0" smtClean="0"/>
                        <a:t>Potential service impacts in non-GF departments</a:t>
                      </a:r>
                    </a:p>
                  </a:txBody>
                  <a:tcPr anchor="ctr"/>
                </a:tc>
              </a:tr>
              <a:tr h="613304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One-Time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Money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Insurance Liability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Worker’s Comp. Liability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$2.0</a:t>
                      </a:r>
                      <a:r>
                        <a:rPr lang="en-US" sz="1600" b="0" baseline="0" dirty="0" smtClean="0"/>
                        <a:t> million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 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Reduced one-time money for road maintenance and budget reserve</a:t>
                      </a:r>
                      <a:endParaRPr lang="en-U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157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Total Cumulative Savings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$11.0 million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3AD2-563F-480C-AD0B-44F2888BA99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92443"/>
          </a:xfrm>
        </p:spPr>
        <p:txBody>
          <a:bodyPr/>
          <a:lstStyle/>
          <a:p>
            <a:r>
              <a:rPr lang="en-US" dirty="0" smtClean="0"/>
              <a:t>Long-Term Budget Recommendations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11388"/>
              </p:ext>
            </p:extLst>
          </p:nvPr>
        </p:nvGraphicFramePr>
        <p:xfrm>
          <a:off x="533400" y="1371600"/>
          <a:ext cx="8229600" cy="3834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4572000"/>
              </a:tblGrid>
              <a:tr h="4261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Opportunity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Benefit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759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Have</a:t>
                      </a:r>
                      <a:r>
                        <a:rPr lang="en-US" sz="1600" baseline="0" dirty="0" smtClean="0"/>
                        <a:t> employees pay portion of OPEB liabilities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Creates ongoing source</a:t>
                      </a:r>
                      <a:r>
                        <a:rPr lang="en-US" sz="1600" baseline="0" dirty="0" smtClean="0"/>
                        <a:t> of revenue to help guarantee long-term retiree healthcare</a:t>
                      </a:r>
                      <a:endParaRPr lang="en-US" sz="1600" dirty="0"/>
                    </a:p>
                  </a:txBody>
                  <a:tcPr anchor="ctr"/>
                </a:tc>
              </a:tr>
              <a:tr h="5075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Allocate revenue</a:t>
                      </a:r>
                      <a:r>
                        <a:rPr lang="en-US" sz="1600" baseline="0" dirty="0" smtClean="0"/>
                        <a:t> above a 10% operating reserve to capital/maintenance costs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Provides</a:t>
                      </a:r>
                      <a:r>
                        <a:rPr lang="en-US" sz="1600" baseline="0" dirty="0" smtClean="0"/>
                        <a:t> targeted funding for road, park, and building  maintenance</a:t>
                      </a:r>
                      <a:endParaRPr lang="en-US" sz="1600" dirty="0"/>
                    </a:p>
                  </a:txBody>
                  <a:tcPr anchor="ctr"/>
                </a:tc>
              </a:tr>
              <a:tr h="5075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Utilize</a:t>
                      </a:r>
                      <a:r>
                        <a:rPr lang="en-US" sz="1600" baseline="0" dirty="0" smtClean="0"/>
                        <a:t> a percentage of property tax revenue from new development for road resurfacing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Provides</a:t>
                      </a:r>
                      <a:r>
                        <a:rPr lang="en-US" sz="1600" baseline="0" dirty="0" smtClean="0"/>
                        <a:t> an ongoing benefit to existing City residents from new development</a:t>
                      </a:r>
                      <a:endParaRPr lang="en-US" sz="1600" dirty="0"/>
                    </a:p>
                  </a:txBody>
                  <a:tcPr anchor="ctr"/>
                </a:tc>
              </a:tr>
              <a:tr h="5075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Evaluate</a:t>
                      </a:r>
                      <a:r>
                        <a:rPr lang="en-US" sz="1600" baseline="0" dirty="0" smtClean="0"/>
                        <a:t> all structural budget changes (e.g., salary increases, new or expanded programs) in the City’s 5-year budget model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Ensures program</a:t>
                      </a:r>
                      <a:r>
                        <a:rPr lang="en-US" sz="1600" baseline="0" dirty="0" smtClean="0"/>
                        <a:t> sustainability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smtClean="0"/>
                        <a:t>and allows City to avoid budget deficits that threaten critical programs</a:t>
                      </a:r>
                    </a:p>
                  </a:txBody>
                  <a:tcPr anchor="ctr"/>
                </a:tc>
              </a:tr>
              <a:tr h="360035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3AD2-563F-480C-AD0B-44F2888BA99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1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19472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Choices the City makes in FY17 are critical to ongoing fiscal sustainability of the City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Definitive action is required by the Council in developing the FY17 budget this spring to reset the City’s baseline budget</a:t>
            </a:r>
          </a:p>
          <a:p>
            <a:pPr lvl="1"/>
            <a:r>
              <a:rPr lang="en-US" sz="2400" dirty="0" smtClean="0"/>
              <a:t>Cuts in spending are required to balance an $11M deficit</a:t>
            </a:r>
          </a:p>
          <a:p>
            <a:pPr lvl="1"/>
            <a:r>
              <a:rPr lang="en-US" sz="2400" dirty="0" smtClean="0"/>
              <a:t>Impacts to employees are unavoidable (cost-sharing and/or position reductions)</a:t>
            </a:r>
          </a:p>
          <a:p>
            <a:pPr lvl="1"/>
            <a:r>
              <a:rPr lang="en-US" sz="2400" dirty="0" smtClean="0"/>
              <a:t>Service levels may be reduced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The City does not have sufficient reserves to fund the FY17 deficit, and using any reserves in FY17 will put the City in a precarious position in FY18 and beyond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Future cost-of-living increases will depend on creating more budget room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3AD2-563F-480C-AD0B-44F2888BA99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56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6"/>
            <a:ext cx="8229600" cy="18589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Richmond Central Ave Project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155 Affordable Apartments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</a:rPr>
              <a:t>Central Avenue &amp; San Mateo Street</a:t>
            </a:r>
            <a:endParaRPr lang="en-US" sz="3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39128"/>
            <a:ext cx="9144000" cy="494427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85344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73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Nevin Homes Residential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289-Unit Affordable Apartments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1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</a:rPr>
              <a:t>Twenty Three Nevin Avenue</a:t>
            </a:r>
            <a:endParaRPr lang="en-US" sz="3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33600"/>
            <a:ext cx="6629400" cy="4474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21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089276" y="601664"/>
            <a:ext cx="441960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800" b="1" dirty="0" smtClean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Terminal I</a:t>
            </a:r>
            <a:endParaRPr lang="en-US" sz="3800" b="1" dirty="0">
              <a:solidFill>
                <a:srgbClr val="F79646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913728"/>
            <a:ext cx="9144000" cy="326787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5410200"/>
            <a:ext cx="80772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334-Unit Residential Community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–                                           Dornan Drive &amp; Brickyard Cove Road</a:t>
            </a:r>
          </a:p>
        </p:txBody>
      </p:sp>
      <p:pic>
        <p:nvPicPr>
          <p:cNvPr id="8" name="Picture 3" descr="C:\Users\perezs\Desktop\Terminal 1 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6" y="1991281"/>
            <a:ext cx="8839200" cy="312449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293132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8DB3E2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5188</TotalTime>
  <Words>1289</Words>
  <Application>Microsoft Office PowerPoint</Application>
  <PresentationFormat>On-screen Show (4:3)</PresentationFormat>
  <Paragraphs>291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Adjacency</vt:lpstr>
      <vt:lpstr>1_Adjacency</vt:lpstr>
      <vt:lpstr>City of Richmond, California RNCC Budget Presentation</vt:lpstr>
      <vt:lpstr>City Goals in Budget Initiatives</vt:lpstr>
      <vt:lpstr>Issues in Achieving a Balanced Budget</vt:lpstr>
      <vt:lpstr>Eliminating the FY17 Budget Gap </vt:lpstr>
      <vt:lpstr>Long-Term Budget Recommendations</vt:lpstr>
      <vt:lpstr>Conclusions</vt:lpstr>
      <vt:lpstr>Richmond Central Ave Project 155 Affordable Apartments Central Avenue &amp; San Mateo Street</vt:lpstr>
      <vt:lpstr>Nevin Homes Residential 289-Unit Affordable Apartments  Twenty Three Nevin Avenue</vt:lpstr>
      <vt:lpstr>PowerPoint Presentation</vt:lpstr>
      <vt:lpstr>Mayor’s Office Projects</vt:lpstr>
      <vt:lpstr>2016-17 Goals</vt:lpstr>
      <vt:lpstr>2016-17 Goals</vt:lpstr>
      <vt:lpstr>2016-17 Goals</vt:lpstr>
      <vt:lpstr>2016-17 Goals </vt:lpstr>
      <vt:lpstr>2016-17 Goals</vt:lpstr>
      <vt:lpstr>2016-17 Goals </vt:lpstr>
      <vt:lpstr>General Fund Budget Summary</vt:lpstr>
      <vt:lpstr>General Fund Budget Summary</vt:lpstr>
      <vt:lpstr>General Fund Budget Summary</vt:lpstr>
      <vt:lpstr>General Fund Budget Summary</vt:lpstr>
      <vt:lpstr>One-Time Cash Events</vt:lpstr>
      <vt:lpstr>THANK YOU  &amp;  QUESTIONS</vt:lpstr>
    </vt:vector>
  </TitlesOfParts>
  <Company>COR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Markisha Guillory</dc:creator>
  <cp:lastModifiedBy>Belinda Warner</cp:lastModifiedBy>
  <cp:revision>149</cp:revision>
  <cp:lastPrinted>2016-06-14T01:24:22Z</cp:lastPrinted>
  <dcterms:created xsi:type="dcterms:W3CDTF">2016-02-09T20:40:16Z</dcterms:created>
  <dcterms:modified xsi:type="dcterms:W3CDTF">2016-06-14T02:12:53Z</dcterms:modified>
</cp:coreProperties>
</file>