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9"/>
  </p:notesMasterIdLst>
  <p:sldIdLst>
    <p:sldId id="256" r:id="rId2"/>
    <p:sldId id="347" r:id="rId3"/>
    <p:sldId id="343" r:id="rId4"/>
    <p:sldId id="345" r:id="rId5"/>
    <p:sldId id="346" r:id="rId6"/>
    <p:sldId id="341" r:id="rId7"/>
    <p:sldId id="348" r:id="rId8"/>
  </p:sldIdLst>
  <p:sldSz cx="9144000" cy="6858000" type="screen4x3"/>
  <p:notesSz cx="6918325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F897DD7-9DEF-4D69-AF1C-AFC230EA86EF}">
          <p14:sldIdLst>
            <p14:sldId id="256"/>
            <p14:sldId id="347"/>
            <p14:sldId id="343"/>
          </p14:sldIdLst>
        </p14:section>
        <p14:section name="Draft Budget" id="{B7098F69-6D04-48B8-A48B-92A874F50260}">
          <p14:sldIdLst>
            <p14:sldId id="345"/>
            <p14:sldId id="346"/>
            <p14:sldId id="341"/>
            <p14:sldId id="34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E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3" autoAdjust="0"/>
  </p:normalViewPr>
  <p:slideViewPr>
    <p:cSldViewPr>
      <p:cViewPr>
        <p:scale>
          <a:sx n="100" d="100"/>
          <a:sy n="100" d="100"/>
        </p:scale>
        <p:origin x="-194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18783" y="0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72909482-733B-447E-8863-674DB8673875}" type="datetimeFigureOut">
              <a:rPr lang="en-US" smtClean="0"/>
              <a:t>5/2/2017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692150"/>
            <a:ext cx="4611687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1833" y="4381103"/>
            <a:ext cx="5534660" cy="4150519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18783" y="8760605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4AC28365-5F21-43E6-9084-B3A64FFE7F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73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C28365-5F21-43E6-9084-B3A64FFE7F2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5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BB1E-84B6-43E1-9175-F2A1297EBA4C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1868-89EA-4C4B-B7FB-A7C7A12571E8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0B1B7-5F60-4CAA-B5FD-DAFFF498A32B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685800"/>
          </a:xfrm>
          <a:solidFill>
            <a:schemeClr val="tx2"/>
          </a:soli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7D78-B9AD-4D01-B129-2CD3F10FE50E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B25C-2BCB-46A7-852B-A9DD03E55975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F99E-B604-4802-A7D4-54BB564402EE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5965F-39C6-4C12-A0CC-3FCF8F90286F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15C-6133-4B0A-967A-7A8ACBC00D69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6389-4B4C-421F-AD64-335371F52673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F44E-97B8-4D2F-B3C7-04A640A28C6B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73737-EA37-48FF-8BF4-2E5E8DAD26EE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4D56F0C-6EE8-4469-97DD-E073074FCD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1E59D21-A334-4A09-ABE7-231FA9ED0B7A}" type="datetime1">
              <a:rPr lang="en-US" smtClean="0"/>
              <a:t>5/2/2017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clarkL\Desktop\440 Building.jpg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166" b="5589"/>
          <a:stretch/>
        </p:blipFill>
        <p:spPr bwMode="auto">
          <a:xfrm>
            <a:off x="0" y="1905000"/>
            <a:ext cx="8458200" cy="49625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14600"/>
            <a:ext cx="7543800" cy="2593975"/>
          </a:xfrm>
        </p:spPr>
        <p:txBody>
          <a:bodyPr/>
          <a:lstStyle/>
          <a:p>
            <a:pPr algn="ctr"/>
            <a:r>
              <a:rPr lang="en-US" sz="4000" dirty="0" smtClean="0">
                <a:latin typeface="+mn-lt"/>
              </a:rPr>
              <a:t>City of Richmond, California</a:t>
            </a:r>
            <a:r>
              <a:rPr lang="en-US" sz="5400" dirty="0" smtClean="0">
                <a:latin typeface="+mn-lt"/>
              </a:rPr>
              <a:t/>
            </a:r>
            <a:br>
              <a:rPr lang="en-US" sz="5400" dirty="0" smtClean="0">
                <a:latin typeface="+mn-lt"/>
              </a:rPr>
            </a:br>
            <a:r>
              <a:rPr lang="en-US" sz="5400" dirty="0" smtClean="0">
                <a:latin typeface="+mn-lt"/>
              </a:rPr>
              <a:t>FY2017-18 </a:t>
            </a:r>
            <a:r>
              <a:rPr lang="en-US" sz="5400" dirty="0" smtClean="0">
                <a:solidFill>
                  <a:srgbClr val="C00000"/>
                </a:solidFill>
                <a:latin typeface="+mn-lt"/>
              </a:rPr>
              <a:t>Draft Budget</a:t>
            </a:r>
            <a:endParaRPr lang="en-US" sz="54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81600"/>
            <a:ext cx="646176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May </a:t>
            </a:r>
            <a:r>
              <a:rPr lang="en-US" sz="2000" dirty="0" smtClean="0"/>
              <a:t>2, 2017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932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689850"/>
              </p:ext>
            </p:extLst>
          </p:nvPr>
        </p:nvGraphicFramePr>
        <p:xfrm>
          <a:off x="152400" y="838200"/>
          <a:ext cx="8153400" cy="5845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7476"/>
                <a:gridCol w="5685924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Council Meeting Date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Activity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 anchor="ctr"/>
                </a:tc>
              </a:tr>
              <a:tr h="6988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May 2</a:t>
                      </a:r>
                      <a:r>
                        <a:rPr lang="en-US" sz="1200" baseline="30000" dirty="0">
                          <a:effectLst/>
                        </a:rPr>
                        <a:t>nd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	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Receive an overview of the first drafts of operating and capital budgets and establish the process and schedule for City Council review and final approval.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524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May 16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Receive departmental presentations (summary level) regarding revenues and expenditures.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15724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May 23</a:t>
                      </a:r>
                      <a:r>
                        <a:rPr lang="en-US" sz="1200" baseline="30000" dirty="0">
                          <a:effectLst/>
                        </a:rPr>
                        <a:t>rd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Continue to receive departmental presentations (summary level) regarding revenues and expenditures (as necessary following May 16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r>
                        <a:rPr lang="en-US" sz="1200" dirty="0">
                          <a:effectLst/>
                        </a:rPr>
                        <a:t> meeting).</a:t>
                      </a:r>
                      <a:endParaRPr lang="en-US" sz="1050" dirty="0">
                        <a:effectLst/>
                      </a:endParaRPr>
                    </a:p>
                    <a:p>
                      <a:pPr marL="2171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Receive a report and recommendations from the Council-directed budget committee of the City’s bargaining units.</a:t>
                      </a:r>
                      <a:endParaRPr lang="en-US" sz="1050" dirty="0">
                        <a:effectLst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Initiate City Council review and discussion of draft operating and capital budgets.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6614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May 30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050" dirty="0">
                          <a:effectLst/>
                        </a:rPr>
                        <a:t>if deemed necessary following May 23</a:t>
                      </a:r>
                      <a:r>
                        <a:rPr lang="en-US" sz="1050" baseline="30000" dirty="0">
                          <a:effectLst/>
                        </a:rPr>
                        <a:t>rd</a:t>
                      </a:r>
                      <a:r>
                        <a:rPr lang="en-US" sz="1050" dirty="0">
                          <a:effectLst/>
                        </a:rPr>
                        <a:t> discussion)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Continue City Council review and discussion of draft operating and capital budgets.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10483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June 6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Continue City Council review and discussion of draft operating and capital budgets.</a:t>
                      </a:r>
                      <a:endParaRPr lang="en-US" sz="1050" dirty="0">
                        <a:effectLst/>
                      </a:endParaRPr>
                    </a:p>
                    <a:p>
                      <a:pPr marL="2171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</a:rPr>
                        <a:t>Initiate the process to provide staff direction concerning additions and deletions from the budget.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524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June 20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Conclude the process to provide staff direction concerning additions and deletions from the budget.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  <a:tr h="3494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June 27</a:t>
                      </a:r>
                      <a:r>
                        <a:rPr lang="en-US" sz="1200" baseline="30000" dirty="0">
                          <a:effectLst/>
                        </a:rPr>
                        <a:t>th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Adopt the Fiscal Year 2017-18 Annual Operating Budget and Fiscal Years </a:t>
                      </a:r>
                      <a:r>
                        <a:rPr lang="en-US" sz="1200" dirty="0" smtClean="0">
                          <a:effectLst/>
                        </a:rPr>
                        <a:t>2017-22 </a:t>
                      </a:r>
                      <a:r>
                        <a:rPr lang="en-US" sz="1200" dirty="0">
                          <a:effectLst/>
                        </a:rPr>
                        <a:t>Five-Year Capital Improvement Budget.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046" marR="49046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54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Presentations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365836"/>
              </p:ext>
            </p:extLst>
          </p:nvPr>
        </p:nvGraphicFramePr>
        <p:xfrm>
          <a:off x="466725" y="2209800"/>
          <a:ext cx="7620000" cy="3784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86000"/>
                <a:gridCol w="2794000"/>
                <a:gridCol w="25400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 of</a:t>
                      </a:r>
                      <a:r>
                        <a:rPr lang="en-US" baseline="0" dirty="0" smtClean="0"/>
                        <a:t> the Mayor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Information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Community</a:t>
                      </a:r>
                      <a:r>
                        <a:rPr lang="en-US" baseline="0" dirty="0" smtClean="0"/>
                        <a:t> Services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City</a:t>
                      </a:r>
                      <a:r>
                        <a:rPr lang="en-US" baseline="0" dirty="0" smtClean="0"/>
                        <a:t> Council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Office of Neighborhood</a:t>
                      </a:r>
                      <a:r>
                        <a:rPr lang="en-US" baseline="0" dirty="0" smtClean="0"/>
                        <a:t> Services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Employment</a:t>
                      </a:r>
                      <a:r>
                        <a:rPr lang="en-US" baseline="0" dirty="0" smtClean="0"/>
                        <a:t> &amp; Training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Police Commission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Police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 Operations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City</a:t>
                      </a:r>
                      <a:r>
                        <a:rPr lang="en-US" baseline="0" dirty="0" smtClean="0"/>
                        <a:t> 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Fire</a:t>
                      </a:r>
                      <a:r>
                        <a:rPr lang="en-US" baseline="0" dirty="0" smtClean="0"/>
                        <a:t> 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Capital Improvement</a:t>
                      </a:r>
                      <a:r>
                        <a:rPr lang="en-US" baseline="0" dirty="0" smtClean="0"/>
                        <a:t> Department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City Clerk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Planning &amp;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Housing Department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City Attorney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Water Resource</a:t>
                      </a:r>
                      <a:r>
                        <a:rPr lang="en-US" baseline="0" dirty="0" smtClean="0"/>
                        <a:t> Recovery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Successor</a:t>
                      </a:r>
                      <a:r>
                        <a:rPr lang="en-US" baseline="0" dirty="0" smtClean="0"/>
                        <a:t> Agency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Finance 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Infrastructure</a:t>
                      </a:r>
                      <a:r>
                        <a:rPr lang="en-US" baseline="0" dirty="0" smtClean="0"/>
                        <a:t> Maintenance &amp; Operations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Richmond Housing Authority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Human Resources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Library &amp; Cultural</a:t>
                      </a:r>
                      <a:r>
                        <a:rPr lang="en-US" baseline="0" dirty="0" smtClean="0"/>
                        <a:t>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5300" y="8382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Departments will be allowed a maximum of five minutes to present their mission, goals, staffing, and draft budget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Presentations are as follows: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4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Fund </a:t>
            </a:r>
            <a:r>
              <a:rPr lang="en-US" dirty="0" smtClean="0"/>
              <a:t>Revenue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56344"/>
              </p:ext>
            </p:extLst>
          </p:nvPr>
        </p:nvGraphicFramePr>
        <p:xfrm>
          <a:off x="304799" y="1066800"/>
          <a:ext cx="784860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1"/>
                <a:gridCol w="1905000"/>
                <a:gridCol w="1828800"/>
                <a:gridCol w="1295401"/>
              </a:tblGrid>
              <a:tr h="27343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FY2016-17 </a:t>
                      </a:r>
                    </a:p>
                    <a:p>
                      <a:pPr algn="r"/>
                      <a:r>
                        <a:rPr lang="en-US" sz="1800" dirty="0" smtClean="0"/>
                        <a:t>Revised</a:t>
                      </a:r>
                      <a:r>
                        <a:rPr lang="en-US" sz="1800" baseline="0" dirty="0" smtClean="0"/>
                        <a:t>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FY2017-18 </a:t>
                      </a:r>
                    </a:p>
                    <a:p>
                      <a:pPr algn="r"/>
                      <a:r>
                        <a:rPr lang="en-US" sz="1800" dirty="0" smtClean="0"/>
                        <a:t>Draft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% change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Property</a:t>
                      </a:r>
                      <a:r>
                        <a:rPr lang="en-US" sz="1800" baseline="0" dirty="0" smtClean="0"/>
                        <a:t> Taxes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37,296,608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38,782,023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4.0%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Sales</a:t>
                      </a:r>
                      <a:r>
                        <a:rPr lang="en-US" sz="1800" baseline="0" dirty="0" smtClean="0"/>
                        <a:t> &amp; Use Tax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40,906,608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41,796,531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2.2%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Utility</a:t>
                      </a:r>
                      <a:r>
                        <a:rPr lang="en-US" sz="1800" i="0" baseline="0" dirty="0" smtClean="0"/>
                        <a:t> Users Tax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44,657,538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45,916,543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2.8%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Other Taxes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10,847,864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11,593,174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6.9%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dirty="0" smtClean="0"/>
                        <a:t>Licenses,</a:t>
                      </a:r>
                      <a:r>
                        <a:rPr lang="en-US" sz="1800" b="0" i="0" baseline="0" dirty="0" smtClean="0"/>
                        <a:t> Permits &amp; Fees</a:t>
                      </a:r>
                      <a:endParaRPr lang="en-US" sz="1800" b="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5,663,753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8,509,290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50.2%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Charges for Services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3,345,295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3,627,454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8.4%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Grants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3,214,918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1,392,476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-56.7%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Other Revenue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2,297,245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2,181,061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-5.1%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Transfers</a:t>
                      </a:r>
                      <a:r>
                        <a:rPr lang="en-US" sz="1800" baseline="0" dirty="0" smtClean="0"/>
                        <a:t> In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4,068,506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5,260,657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29.3</a:t>
                      </a:r>
                      <a:endParaRPr lang="en-US" sz="1800" dirty="0"/>
                    </a:p>
                  </a:txBody>
                  <a:tcPr anchor="b"/>
                </a:tc>
              </a:tr>
              <a:tr h="273439">
                <a:tc>
                  <a:txBody>
                    <a:bodyPr/>
                    <a:lstStyle/>
                    <a:p>
                      <a:r>
                        <a:rPr lang="en-US" sz="1800" b="1" i="0" dirty="0" smtClean="0"/>
                        <a:t>Total</a:t>
                      </a:r>
                      <a:r>
                        <a:rPr lang="en-US" sz="1800" b="1" i="0" baseline="0" dirty="0" smtClean="0"/>
                        <a:t> Revenue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152,298,334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159,059,209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4.4%</a:t>
                      </a:r>
                      <a:endParaRPr lang="en-US" sz="1800" b="1" i="0" dirty="0"/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59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Fund </a:t>
            </a:r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592805"/>
              </p:ext>
            </p:extLst>
          </p:nvPr>
        </p:nvGraphicFramePr>
        <p:xfrm>
          <a:off x="304800" y="1066800"/>
          <a:ext cx="7848600" cy="435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1752600"/>
                <a:gridCol w="1600200"/>
                <a:gridCol w="1219200"/>
              </a:tblGrid>
              <a:tr h="370742"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FY2016-17 </a:t>
                      </a:r>
                    </a:p>
                    <a:p>
                      <a:pPr algn="r"/>
                      <a:r>
                        <a:rPr lang="en-US" sz="1800" dirty="0" smtClean="0"/>
                        <a:t>Revised</a:t>
                      </a:r>
                      <a:r>
                        <a:rPr lang="en-US" sz="1800" baseline="0" dirty="0" smtClean="0"/>
                        <a:t>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FY2017-18 </a:t>
                      </a:r>
                    </a:p>
                    <a:p>
                      <a:pPr algn="r"/>
                      <a:r>
                        <a:rPr lang="en-US" sz="1800" dirty="0" smtClean="0"/>
                        <a:t>Draft Budget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% change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Salaries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69,859,418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70,661,968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1.1%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Benefits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44,969,222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49,894,647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11.0%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Professiona</a:t>
                      </a:r>
                      <a:r>
                        <a:rPr lang="en-US" sz="1800" i="0" baseline="0" dirty="0" smtClean="0"/>
                        <a:t>l &amp; Admin Services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9,635,148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8,586,179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-10.9%</a:t>
                      </a:r>
                      <a:endParaRPr lang="en-US" sz="1800" dirty="0"/>
                    </a:p>
                  </a:txBody>
                  <a:tcPr anchor="b"/>
                </a:tc>
              </a:tr>
              <a:tr h="381294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Other Operating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6,912,390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7,521,888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8.8%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Utilities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3,278,378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3,277,559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0.0%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Cost Pool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15,857,586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16,358,732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3.2%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Debt Service Expenditures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1,213,080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1,249,533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3.0%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A87</a:t>
                      </a:r>
                      <a:r>
                        <a:rPr lang="en-US" sz="1800" i="0" baseline="0" dirty="0" smtClean="0"/>
                        <a:t> Cost Plan Reimbursement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(5,895,770)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(4,433,155)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-24.8%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i="0" dirty="0" smtClean="0"/>
                        <a:t>Transfers Out</a:t>
                      </a:r>
                      <a:endParaRPr lang="en-US" sz="1800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6,277,632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6,807,386</a:t>
                      </a:r>
                      <a:endParaRPr lang="en-US" sz="1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8.4%</a:t>
                      </a:r>
                      <a:endParaRPr lang="en-US" sz="1800" dirty="0"/>
                    </a:p>
                  </a:txBody>
                  <a:tcPr anchor="b"/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US" sz="1800" b="1" i="0" dirty="0" smtClean="0"/>
                        <a:t>Total Expenditures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152,107,085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159,924,737</a:t>
                      </a:r>
                      <a:endParaRPr lang="en-US" sz="1800" b="1" i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dirty="0" smtClean="0"/>
                        <a:t>5.1%</a:t>
                      </a:r>
                      <a:endParaRPr lang="en-US" sz="1800" b="1" i="0" dirty="0"/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18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Costs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120377"/>
              </p:ext>
            </p:extLst>
          </p:nvPr>
        </p:nvGraphicFramePr>
        <p:xfrm>
          <a:off x="228600" y="1066800"/>
          <a:ext cx="80010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684"/>
                <a:gridCol w="1787652"/>
                <a:gridCol w="1787652"/>
                <a:gridCol w="12390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Benefits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FY2016-17</a:t>
                      </a:r>
                    </a:p>
                    <a:p>
                      <a:pPr algn="r"/>
                      <a:r>
                        <a:rPr lang="en-US" dirty="0" smtClean="0"/>
                        <a:t>Revised Budget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FY2017-18 Draft</a:t>
                      </a:r>
                      <a:r>
                        <a:rPr lang="en-US" baseline="0" dirty="0" smtClean="0"/>
                        <a:t> Budget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% change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California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Public Employees’ Retirement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System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CalPERS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22,855,828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25,369,623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11.0%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Post Employment Benefits (OPEB)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8,378,827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10,506,235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25.4%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n-US" i="1" dirty="0" smtClean="0"/>
                        <a:t>  OPEB </a:t>
                      </a:r>
                      <a:r>
                        <a:rPr lang="en-US" sz="1800" b="0" i="1" dirty="0" smtClean="0"/>
                        <a:t>Employee</a:t>
                      </a:r>
                      <a:r>
                        <a:rPr lang="en-US" sz="1800" b="0" i="1" baseline="0" dirty="0" smtClean="0"/>
                        <a:t> Contributions</a:t>
                      </a:r>
                      <a:endParaRPr lang="en-US" sz="16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(1,622,700)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Workers Compensation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8,467,644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8,430,692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-0.4%</a:t>
                      </a:r>
                      <a:endParaRPr lang="en-US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1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 Summary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3318995"/>
              </p:ext>
            </p:extLst>
          </p:nvPr>
        </p:nvGraphicFramePr>
        <p:xfrm>
          <a:off x="457200" y="1219200"/>
          <a:ext cx="7620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Adopted</a:t>
                      </a:r>
                    </a:p>
                    <a:p>
                      <a:pPr algn="r"/>
                      <a:r>
                        <a:rPr lang="en-US" dirty="0" smtClean="0"/>
                        <a:t>FY2014-15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Adopted</a:t>
                      </a:r>
                    </a:p>
                    <a:p>
                      <a:pPr algn="r"/>
                      <a:r>
                        <a:rPr lang="en-US" dirty="0" smtClean="0"/>
                        <a:t>FY2015-16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Adopted</a:t>
                      </a:r>
                    </a:p>
                    <a:p>
                      <a:pPr algn="r"/>
                      <a:r>
                        <a:rPr lang="en-US" dirty="0" smtClean="0"/>
                        <a:t>FY2016-17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Proposed</a:t>
                      </a:r>
                    </a:p>
                    <a:p>
                      <a:pPr algn="r"/>
                      <a:r>
                        <a:rPr lang="en-US" dirty="0" smtClean="0"/>
                        <a:t>FY2017-18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FTEs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767.2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738.7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725.2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719.0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6F0C-6EE8-4469-97DD-E073074FCD8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39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8DB3E2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5878</TotalTime>
  <Words>473</Words>
  <Application>Microsoft Office PowerPoint</Application>
  <PresentationFormat>On-screen Show (4:3)</PresentationFormat>
  <Paragraphs>194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City of Richmond, California FY2017-18 Draft Budget</vt:lpstr>
      <vt:lpstr>Schedule</vt:lpstr>
      <vt:lpstr>Department Presentations</vt:lpstr>
      <vt:lpstr>General Fund Revenue</vt:lpstr>
      <vt:lpstr>General Fund Expenditures</vt:lpstr>
      <vt:lpstr>Benefits Costs</vt:lpstr>
      <vt:lpstr>Staffing Summary</vt:lpstr>
    </vt:vector>
  </TitlesOfParts>
  <Company>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Markisha Guillory</dc:creator>
  <cp:lastModifiedBy>Markisha Guillory</cp:lastModifiedBy>
  <cp:revision>183</cp:revision>
  <cp:lastPrinted>2016-06-21T22:43:20Z</cp:lastPrinted>
  <dcterms:created xsi:type="dcterms:W3CDTF">2016-02-09T20:40:16Z</dcterms:created>
  <dcterms:modified xsi:type="dcterms:W3CDTF">2017-05-02T22:17:00Z</dcterms:modified>
</cp:coreProperties>
</file>