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 id="2147483732" r:id="rId3"/>
  </p:sldMasterIdLst>
  <p:notesMasterIdLst>
    <p:notesMasterId r:id="rId46"/>
  </p:notesMasterIdLst>
  <p:sldIdLst>
    <p:sldId id="325" r:id="rId4"/>
    <p:sldId id="256" r:id="rId5"/>
    <p:sldId id="282" r:id="rId6"/>
    <p:sldId id="286" r:id="rId7"/>
    <p:sldId id="287" r:id="rId8"/>
    <p:sldId id="288" r:id="rId9"/>
    <p:sldId id="289" r:id="rId10"/>
    <p:sldId id="290" r:id="rId11"/>
    <p:sldId id="291" r:id="rId12"/>
    <p:sldId id="292" r:id="rId13"/>
    <p:sldId id="293" r:id="rId14"/>
    <p:sldId id="294" r:id="rId15"/>
    <p:sldId id="295" r:id="rId16"/>
    <p:sldId id="296" r:id="rId17"/>
    <p:sldId id="297" r:id="rId18"/>
    <p:sldId id="298" r:id="rId19"/>
    <p:sldId id="299" r:id="rId20"/>
    <p:sldId id="300" r:id="rId21"/>
    <p:sldId id="301" r:id="rId22"/>
    <p:sldId id="302" r:id="rId23"/>
    <p:sldId id="303" r:id="rId24"/>
    <p:sldId id="304" r:id="rId25"/>
    <p:sldId id="305" r:id="rId26"/>
    <p:sldId id="306" r:id="rId27"/>
    <p:sldId id="307" r:id="rId28"/>
    <p:sldId id="308" r:id="rId29"/>
    <p:sldId id="309" r:id="rId30"/>
    <p:sldId id="310" r:id="rId31"/>
    <p:sldId id="311" r:id="rId32"/>
    <p:sldId id="312" r:id="rId33"/>
    <p:sldId id="313" r:id="rId34"/>
    <p:sldId id="314" r:id="rId35"/>
    <p:sldId id="315" r:id="rId36"/>
    <p:sldId id="316" r:id="rId37"/>
    <p:sldId id="317" r:id="rId38"/>
    <p:sldId id="318" r:id="rId39"/>
    <p:sldId id="319" r:id="rId40"/>
    <p:sldId id="320" r:id="rId41"/>
    <p:sldId id="321" r:id="rId42"/>
    <p:sldId id="322" r:id="rId43"/>
    <p:sldId id="323" r:id="rId44"/>
    <p:sldId id="324" r:id="rId45"/>
  </p:sldIdLst>
  <p:sldSz cx="9144000" cy="6858000" type="screen4x3"/>
  <p:notesSz cx="6900863" cy="9291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804"/>
    <p:restoredTop sz="69457" autoAdjust="0"/>
  </p:normalViewPr>
  <p:slideViewPr>
    <p:cSldViewPr>
      <p:cViewPr>
        <p:scale>
          <a:sx n="70" d="100"/>
          <a:sy n="70" d="100"/>
        </p:scale>
        <p:origin x="-2094" y="-33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A411E0-CD9F-4C5D-92C8-22D91FE64A4A}" type="doc">
      <dgm:prSet loTypeId="urn:microsoft.com/office/officeart/2005/8/layout/gear1" loCatId="process" qsTypeId="urn:microsoft.com/office/officeart/2005/8/quickstyle/simple1" qsCatId="simple" csTypeId="urn:microsoft.com/office/officeart/2005/8/colors/accent1_2" csCatId="accent1" phldr="1"/>
      <dgm:spPr/>
      <dgm:t>
        <a:bodyPr/>
        <a:lstStyle/>
        <a:p>
          <a:endParaRPr lang="en-US"/>
        </a:p>
      </dgm:t>
    </dgm:pt>
    <dgm:pt modelId="{E55C45FC-2B84-4793-BEFC-515F9EB42729}">
      <dgm:prSet phldrT="[Text]"/>
      <dgm:spPr/>
      <dgm:t>
        <a:bodyPr/>
        <a:lstStyle/>
        <a:p>
          <a:r>
            <a:rPr lang="en-US" dirty="0" smtClean="0"/>
            <a:t>Tenancy Registration and Tracking of the Maximum Allowable Rent</a:t>
          </a:r>
          <a:endParaRPr lang="en-US" dirty="0"/>
        </a:p>
      </dgm:t>
    </dgm:pt>
    <dgm:pt modelId="{1E3296D6-0C6C-4586-9013-454E431BB898}" type="parTrans" cxnId="{2F70DB97-4749-4A2D-B956-637596038806}">
      <dgm:prSet/>
      <dgm:spPr/>
      <dgm:t>
        <a:bodyPr/>
        <a:lstStyle/>
        <a:p>
          <a:endParaRPr lang="en-US"/>
        </a:p>
      </dgm:t>
    </dgm:pt>
    <dgm:pt modelId="{6A2E3261-DAD4-485C-AC99-81A466EA6282}" type="sibTrans" cxnId="{2F70DB97-4749-4A2D-B956-637596038806}">
      <dgm:prSet/>
      <dgm:spPr/>
      <dgm:t>
        <a:bodyPr/>
        <a:lstStyle/>
        <a:p>
          <a:endParaRPr lang="en-US"/>
        </a:p>
      </dgm:t>
    </dgm:pt>
    <dgm:pt modelId="{E9A0AF76-08E0-45FA-AFBF-792CC0B8A9B0}">
      <dgm:prSet phldrT="[Text]" custT="1"/>
      <dgm:spPr/>
      <dgm:t>
        <a:bodyPr/>
        <a:lstStyle/>
        <a:p>
          <a:r>
            <a:rPr lang="en-US" sz="1800" dirty="0" smtClean="0"/>
            <a:t>Comprehensive Counseling</a:t>
          </a:r>
          <a:endParaRPr lang="en-US" sz="1800" dirty="0"/>
        </a:p>
      </dgm:t>
    </dgm:pt>
    <dgm:pt modelId="{D727D7B9-2D87-43C9-BD8C-5495DCF70562}" type="parTrans" cxnId="{1BB20C54-7651-4AFC-A553-FDDA2A119DF0}">
      <dgm:prSet/>
      <dgm:spPr/>
      <dgm:t>
        <a:bodyPr/>
        <a:lstStyle/>
        <a:p>
          <a:endParaRPr lang="en-US"/>
        </a:p>
      </dgm:t>
    </dgm:pt>
    <dgm:pt modelId="{E4D1D0B9-95E7-4AFA-9D21-145682B975AB}" type="sibTrans" cxnId="{1BB20C54-7651-4AFC-A553-FDDA2A119DF0}">
      <dgm:prSet/>
      <dgm:spPr/>
      <dgm:t>
        <a:bodyPr/>
        <a:lstStyle/>
        <a:p>
          <a:endParaRPr lang="en-US"/>
        </a:p>
      </dgm:t>
    </dgm:pt>
    <dgm:pt modelId="{DB06552C-5614-44B4-B2E0-1CCE940A82A2}">
      <dgm:prSet phldrT="[Text]" custT="1"/>
      <dgm:spPr/>
      <dgm:t>
        <a:bodyPr/>
        <a:lstStyle/>
        <a:p>
          <a:r>
            <a:rPr lang="en-US" sz="1800" b="0" dirty="0" smtClean="0"/>
            <a:t>Extensive Outreach and Community Education</a:t>
          </a:r>
        </a:p>
      </dgm:t>
    </dgm:pt>
    <dgm:pt modelId="{89E300CE-7B87-4A57-B59E-35B2C4C4C1E4}" type="parTrans" cxnId="{06E1E2C4-A572-4735-8B78-0148B5871461}">
      <dgm:prSet/>
      <dgm:spPr/>
      <dgm:t>
        <a:bodyPr/>
        <a:lstStyle/>
        <a:p>
          <a:endParaRPr lang="en-US"/>
        </a:p>
      </dgm:t>
    </dgm:pt>
    <dgm:pt modelId="{23E489AA-C959-4B5D-A42D-E8F15C1C938F}" type="sibTrans" cxnId="{06E1E2C4-A572-4735-8B78-0148B5871461}">
      <dgm:prSet/>
      <dgm:spPr/>
      <dgm:t>
        <a:bodyPr/>
        <a:lstStyle/>
        <a:p>
          <a:endParaRPr lang="en-US"/>
        </a:p>
      </dgm:t>
    </dgm:pt>
    <dgm:pt modelId="{0C91FFF2-CCDE-45A0-B6E7-0441EA176980}">
      <dgm:prSet phldrT="[Text]"/>
      <dgm:spPr/>
      <dgm:t>
        <a:bodyPr/>
        <a:lstStyle/>
        <a:p>
          <a:endParaRPr lang="en-US"/>
        </a:p>
      </dgm:t>
    </dgm:pt>
    <dgm:pt modelId="{6B12A558-34D8-4BE2-9B58-43BC3B25B8E6}" type="parTrans" cxnId="{D45059C6-AF77-43F9-895C-AC443F34369D}">
      <dgm:prSet/>
      <dgm:spPr/>
      <dgm:t>
        <a:bodyPr/>
        <a:lstStyle/>
        <a:p>
          <a:endParaRPr lang="en-US"/>
        </a:p>
      </dgm:t>
    </dgm:pt>
    <dgm:pt modelId="{44862329-A614-4522-B14B-1A7DCBE207F3}" type="sibTrans" cxnId="{D45059C6-AF77-43F9-895C-AC443F34369D}">
      <dgm:prSet/>
      <dgm:spPr/>
      <dgm:t>
        <a:bodyPr/>
        <a:lstStyle/>
        <a:p>
          <a:endParaRPr lang="en-US"/>
        </a:p>
      </dgm:t>
    </dgm:pt>
    <dgm:pt modelId="{4BCE84A9-00E2-4EAB-82AA-D4C431434D02}" type="pres">
      <dgm:prSet presAssocID="{7DA411E0-CD9F-4C5D-92C8-22D91FE64A4A}" presName="composite" presStyleCnt="0">
        <dgm:presLayoutVars>
          <dgm:chMax val="3"/>
          <dgm:animLvl val="lvl"/>
          <dgm:resizeHandles val="exact"/>
        </dgm:presLayoutVars>
      </dgm:prSet>
      <dgm:spPr/>
      <dgm:t>
        <a:bodyPr/>
        <a:lstStyle/>
        <a:p>
          <a:endParaRPr lang="en-US"/>
        </a:p>
      </dgm:t>
    </dgm:pt>
    <dgm:pt modelId="{8627D944-8CEF-4BD5-B1B9-7BD37C2CE427}" type="pres">
      <dgm:prSet presAssocID="{E55C45FC-2B84-4793-BEFC-515F9EB42729}" presName="gear1" presStyleLbl="node1" presStyleIdx="0" presStyleCnt="3" custLinFactNeighborX="35411" custLinFactNeighborY="-11972">
        <dgm:presLayoutVars>
          <dgm:chMax val="1"/>
          <dgm:bulletEnabled val="1"/>
        </dgm:presLayoutVars>
      </dgm:prSet>
      <dgm:spPr/>
      <dgm:t>
        <a:bodyPr/>
        <a:lstStyle/>
        <a:p>
          <a:endParaRPr lang="en-US"/>
        </a:p>
      </dgm:t>
    </dgm:pt>
    <dgm:pt modelId="{C7BEC3C6-1770-46CF-A605-40BB11734B9A}" type="pres">
      <dgm:prSet presAssocID="{E55C45FC-2B84-4793-BEFC-515F9EB42729}" presName="gear1srcNode" presStyleLbl="node1" presStyleIdx="0" presStyleCnt="3"/>
      <dgm:spPr/>
      <dgm:t>
        <a:bodyPr/>
        <a:lstStyle/>
        <a:p>
          <a:endParaRPr lang="en-US"/>
        </a:p>
      </dgm:t>
    </dgm:pt>
    <dgm:pt modelId="{B9A60E3A-A7F5-4263-B71E-83297592B6A8}" type="pres">
      <dgm:prSet presAssocID="{E55C45FC-2B84-4793-BEFC-515F9EB42729}" presName="gear1dstNode" presStyleLbl="node1" presStyleIdx="0" presStyleCnt="3"/>
      <dgm:spPr/>
      <dgm:t>
        <a:bodyPr/>
        <a:lstStyle/>
        <a:p>
          <a:endParaRPr lang="en-US"/>
        </a:p>
      </dgm:t>
    </dgm:pt>
    <dgm:pt modelId="{B9D9EE8F-BEAA-4258-BE97-FF0295BAE2AE}" type="pres">
      <dgm:prSet presAssocID="{E9A0AF76-08E0-45FA-AFBF-792CC0B8A9B0}" presName="gear2" presStyleLbl="node1" presStyleIdx="1" presStyleCnt="3" custScaleX="165524" custScaleY="173497" custLinFactNeighborX="-63179" custLinFactNeighborY="-6326">
        <dgm:presLayoutVars>
          <dgm:chMax val="1"/>
          <dgm:bulletEnabled val="1"/>
        </dgm:presLayoutVars>
      </dgm:prSet>
      <dgm:spPr/>
      <dgm:t>
        <a:bodyPr/>
        <a:lstStyle/>
        <a:p>
          <a:endParaRPr lang="en-US"/>
        </a:p>
      </dgm:t>
    </dgm:pt>
    <dgm:pt modelId="{2E690DAD-91D7-438F-BC46-B3061290ED6D}" type="pres">
      <dgm:prSet presAssocID="{E9A0AF76-08E0-45FA-AFBF-792CC0B8A9B0}" presName="gear2srcNode" presStyleLbl="node1" presStyleIdx="1" presStyleCnt="3"/>
      <dgm:spPr/>
      <dgm:t>
        <a:bodyPr/>
        <a:lstStyle/>
        <a:p>
          <a:endParaRPr lang="en-US"/>
        </a:p>
      </dgm:t>
    </dgm:pt>
    <dgm:pt modelId="{698D5822-8A77-4CE8-8C35-91730D169D58}" type="pres">
      <dgm:prSet presAssocID="{E9A0AF76-08E0-45FA-AFBF-792CC0B8A9B0}" presName="gear2dstNode" presStyleLbl="node1" presStyleIdx="1" presStyleCnt="3"/>
      <dgm:spPr/>
      <dgm:t>
        <a:bodyPr/>
        <a:lstStyle/>
        <a:p>
          <a:endParaRPr lang="en-US"/>
        </a:p>
      </dgm:t>
    </dgm:pt>
    <dgm:pt modelId="{7F880694-9F19-463C-81C9-D55CEAB92F03}" type="pres">
      <dgm:prSet presAssocID="{DB06552C-5614-44B4-B2E0-1CCE940A82A2}" presName="gear3" presStyleLbl="node1" presStyleIdx="2" presStyleCnt="3" custScaleX="158482" custScaleY="160824" custLinFactNeighborX="10628" custLinFactNeighborY="-13136"/>
      <dgm:spPr/>
      <dgm:t>
        <a:bodyPr/>
        <a:lstStyle/>
        <a:p>
          <a:endParaRPr lang="en-US"/>
        </a:p>
      </dgm:t>
    </dgm:pt>
    <dgm:pt modelId="{E7740E00-FB63-4E0F-8912-84CB544F67C8}" type="pres">
      <dgm:prSet presAssocID="{DB06552C-5614-44B4-B2E0-1CCE940A82A2}" presName="gear3tx" presStyleLbl="node1" presStyleIdx="2" presStyleCnt="3">
        <dgm:presLayoutVars>
          <dgm:chMax val="1"/>
          <dgm:bulletEnabled val="1"/>
        </dgm:presLayoutVars>
      </dgm:prSet>
      <dgm:spPr/>
      <dgm:t>
        <a:bodyPr/>
        <a:lstStyle/>
        <a:p>
          <a:endParaRPr lang="en-US"/>
        </a:p>
      </dgm:t>
    </dgm:pt>
    <dgm:pt modelId="{76DBE3D9-56B8-4238-8122-54A1EF2F8088}" type="pres">
      <dgm:prSet presAssocID="{DB06552C-5614-44B4-B2E0-1CCE940A82A2}" presName="gear3srcNode" presStyleLbl="node1" presStyleIdx="2" presStyleCnt="3"/>
      <dgm:spPr/>
      <dgm:t>
        <a:bodyPr/>
        <a:lstStyle/>
        <a:p>
          <a:endParaRPr lang="en-US"/>
        </a:p>
      </dgm:t>
    </dgm:pt>
    <dgm:pt modelId="{DD74BEFC-3439-4A8D-BBD5-7BC573B56E34}" type="pres">
      <dgm:prSet presAssocID="{DB06552C-5614-44B4-B2E0-1CCE940A82A2}" presName="gear3dstNode" presStyleLbl="node1" presStyleIdx="2" presStyleCnt="3"/>
      <dgm:spPr/>
      <dgm:t>
        <a:bodyPr/>
        <a:lstStyle/>
        <a:p>
          <a:endParaRPr lang="en-US"/>
        </a:p>
      </dgm:t>
    </dgm:pt>
    <dgm:pt modelId="{32990C4E-24B1-4611-98C4-64283B8E6439}" type="pres">
      <dgm:prSet presAssocID="{6A2E3261-DAD4-485C-AC99-81A466EA6282}" presName="connector1" presStyleLbl="sibTrans2D1" presStyleIdx="0" presStyleCnt="3" custLinFactNeighborX="33464" custLinFactNeighborY="-9217"/>
      <dgm:spPr/>
      <dgm:t>
        <a:bodyPr/>
        <a:lstStyle/>
        <a:p>
          <a:endParaRPr lang="en-US"/>
        </a:p>
      </dgm:t>
    </dgm:pt>
    <dgm:pt modelId="{A4E581FF-E227-41AB-86E6-B04F58D8C2EE}" type="pres">
      <dgm:prSet presAssocID="{E4D1D0B9-95E7-4AFA-9D21-145682B975AB}" presName="connector2" presStyleLbl="sibTrans2D1" presStyleIdx="1" presStyleCnt="3" custLinFactNeighborX="-73505" custLinFactNeighborY="-13189"/>
      <dgm:spPr/>
      <dgm:t>
        <a:bodyPr/>
        <a:lstStyle/>
        <a:p>
          <a:endParaRPr lang="en-US"/>
        </a:p>
      </dgm:t>
    </dgm:pt>
    <dgm:pt modelId="{E8724091-F513-493E-B3D3-6CE6681BA8C2}" type="pres">
      <dgm:prSet presAssocID="{23E489AA-C959-4B5D-A42D-E8F15C1C938F}" presName="connector3" presStyleLbl="sibTrans2D1" presStyleIdx="2" presStyleCnt="3" custLinFactNeighborX="-10880" custLinFactNeighborY="-14126"/>
      <dgm:spPr/>
      <dgm:t>
        <a:bodyPr/>
        <a:lstStyle/>
        <a:p>
          <a:endParaRPr lang="en-US"/>
        </a:p>
      </dgm:t>
    </dgm:pt>
  </dgm:ptLst>
  <dgm:cxnLst>
    <dgm:cxn modelId="{2F70DB97-4749-4A2D-B956-637596038806}" srcId="{7DA411E0-CD9F-4C5D-92C8-22D91FE64A4A}" destId="{E55C45FC-2B84-4793-BEFC-515F9EB42729}" srcOrd="0" destOrd="0" parTransId="{1E3296D6-0C6C-4586-9013-454E431BB898}" sibTransId="{6A2E3261-DAD4-485C-AC99-81A466EA6282}"/>
    <dgm:cxn modelId="{90E86C8B-3D59-42D3-8FA3-A6C7BF910835}" type="presOf" srcId="{DB06552C-5614-44B4-B2E0-1CCE940A82A2}" destId="{E7740E00-FB63-4E0F-8912-84CB544F67C8}" srcOrd="1" destOrd="0" presId="urn:microsoft.com/office/officeart/2005/8/layout/gear1"/>
    <dgm:cxn modelId="{B1DF0CCE-0480-4F2B-B61A-CB2BC2B076AA}" type="presOf" srcId="{DB06552C-5614-44B4-B2E0-1CCE940A82A2}" destId="{76DBE3D9-56B8-4238-8122-54A1EF2F8088}" srcOrd="2" destOrd="0" presId="urn:microsoft.com/office/officeart/2005/8/layout/gear1"/>
    <dgm:cxn modelId="{12B9D12E-187D-444E-846C-398A3ECE434B}" type="presOf" srcId="{E9A0AF76-08E0-45FA-AFBF-792CC0B8A9B0}" destId="{698D5822-8A77-4CE8-8C35-91730D169D58}" srcOrd="2" destOrd="0" presId="urn:microsoft.com/office/officeart/2005/8/layout/gear1"/>
    <dgm:cxn modelId="{A0C7FE0E-FBE4-4FB6-8910-1FEF914B5674}" type="presOf" srcId="{E55C45FC-2B84-4793-BEFC-515F9EB42729}" destId="{B9A60E3A-A7F5-4263-B71E-83297592B6A8}" srcOrd="2" destOrd="0" presId="urn:microsoft.com/office/officeart/2005/8/layout/gear1"/>
    <dgm:cxn modelId="{577877A7-04D2-47C0-BC26-BBA2946EECCF}" type="presOf" srcId="{23E489AA-C959-4B5D-A42D-E8F15C1C938F}" destId="{E8724091-F513-493E-B3D3-6CE6681BA8C2}" srcOrd="0" destOrd="0" presId="urn:microsoft.com/office/officeart/2005/8/layout/gear1"/>
    <dgm:cxn modelId="{291EF317-6181-444D-B442-DAE088E5B44F}" type="presOf" srcId="{E55C45FC-2B84-4793-BEFC-515F9EB42729}" destId="{8627D944-8CEF-4BD5-B1B9-7BD37C2CE427}" srcOrd="0" destOrd="0" presId="urn:microsoft.com/office/officeart/2005/8/layout/gear1"/>
    <dgm:cxn modelId="{608D51A9-F745-48A5-9AF1-DAF9322333F3}" type="presOf" srcId="{DB06552C-5614-44B4-B2E0-1CCE940A82A2}" destId="{DD74BEFC-3439-4A8D-BBD5-7BC573B56E34}" srcOrd="3" destOrd="0" presId="urn:microsoft.com/office/officeart/2005/8/layout/gear1"/>
    <dgm:cxn modelId="{D45059C6-AF77-43F9-895C-AC443F34369D}" srcId="{7DA411E0-CD9F-4C5D-92C8-22D91FE64A4A}" destId="{0C91FFF2-CCDE-45A0-B6E7-0441EA176980}" srcOrd="3" destOrd="0" parTransId="{6B12A558-34D8-4BE2-9B58-43BC3B25B8E6}" sibTransId="{44862329-A614-4522-B14B-1A7DCBE207F3}"/>
    <dgm:cxn modelId="{DE22A234-0BDB-41A2-AB2F-6CF866AD2A9F}" type="presOf" srcId="{E9A0AF76-08E0-45FA-AFBF-792CC0B8A9B0}" destId="{2E690DAD-91D7-438F-BC46-B3061290ED6D}" srcOrd="1" destOrd="0" presId="urn:microsoft.com/office/officeart/2005/8/layout/gear1"/>
    <dgm:cxn modelId="{8D3B9E9D-2FD1-4ED0-A497-92720B2F05E1}" type="presOf" srcId="{E55C45FC-2B84-4793-BEFC-515F9EB42729}" destId="{C7BEC3C6-1770-46CF-A605-40BB11734B9A}" srcOrd="1" destOrd="0" presId="urn:microsoft.com/office/officeart/2005/8/layout/gear1"/>
    <dgm:cxn modelId="{414851CE-B005-43F7-8DEF-A9DAF7613613}" type="presOf" srcId="{7DA411E0-CD9F-4C5D-92C8-22D91FE64A4A}" destId="{4BCE84A9-00E2-4EAB-82AA-D4C431434D02}" srcOrd="0" destOrd="0" presId="urn:microsoft.com/office/officeart/2005/8/layout/gear1"/>
    <dgm:cxn modelId="{69F768B3-869C-48A1-9896-ABDE616B3C37}" type="presOf" srcId="{6A2E3261-DAD4-485C-AC99-81A466EA6282}" destId="{32990C4E-24B1-4611-98C4-64283B8E6439}" srcOrd="0" destOrd="0" presId="urn:microsoft.com/office/officeart/2005/8/layout/gear1"/>
    <dgm:cxn modelId="{06E1E2C4-A572-4735-8B78-0148B5871461}" srcId="{7DA411E0-CD9F-4C5D-92C8-22D91FE64A4A}" destId="{DB06552C-5614-44B4-B2E0-1CCE940A82A2}" srcOrd="2" destOrd="0" parTransId="{89E300CE-7B87-4A57-B59E-35B2C4C4C1E4}" sibTransId="{23E489AA-C959-4B5D-A42D-E8F15C1C938F}"/>
    <dgm:cxn modelId="{73EDEE3A-AE60-4DB8-830C-4F8B27E310CC}" type="presOf" srcId="{DB06552C-5614-44B4-B2E0-1CCE940A82A2}" destId="{7F880694-9F19-463C-81C9-D55CEAB92F03}" srcOrd="0" destOrd="0" presId="urn:microsoft.com/office/officeart/2005/8/layout/gear1"/>
    <dgm:cxn modelId="{1BB20C54-7651-4AFC-A553-FDDA2A119DF0}" srcId="{7DA411E0-CD9F-4C5D-92C8-22D91FE64A4A}" destId="{E9A0AF76-08E0-45FA-AFBF-792CC0B8A9B0}" srcOrd="1" destOrd="0" parTransId="{D727D7B9-2D87-43C9-BD8C-5495DCF70562}" sibTransId="{E4D1D0B9-95E7-4AFA-9D21-145682B975AB}"/>
    <dgm:cxn modelId="{9B4AA3EC-0BC2-4B01-B3A9-3C91B5CDC4B8}" type="presOf" srcId="{E4D1D0B9-95E7-4AFA-9D21-145682B975AB}" destId="{A4E581FF-E227-41AB-86E6-B04F58D8C2EE}" srcOrd="0" destOrd="0" presId="urn:microsoft.com/office/officeart/2005/8/layout/gear1"/>
    <dgm:cxn modelId="{E0A726A7-A25E-4CDE-BEAC-1D65909015A9}" type="presOf" srcId="{E9A0AF76-08E0-45FA-AFBF-792CC0B8A9B0}" destId="{B9D9EE8F-BEAA-4258-BE97-FF0295BAE2AE}" srcOrd="0" destOrd="0" presId="urn:microsoft.com/office/officeart/2005/8/layout/gear1"/>
    <dgm:cxn modelId="{B46B461B-7416-48CB-8E4A-A5E2533A63A0}" type="presParOf" srcId="{4BCE84A9-00E2-4EAB-82AA-D4C431434D02}" destId="{8627D944-8CEF-4BD5-B1B9-7BD37C2CE427}" srcOrd="0" destOrd="0" presId="urn:microsoft.com/office/officeart/2005/8/layout/gear1"/>
    <dgm:cxn modelId="{13A0644E-F556-4D7F-83C8-838819C64BD0}" type="presParOf" srcId="{4BCE84A9-00E2-4EAB-82AA-D4C431434D02}" destId="{C7BEC3C6-1770-46CF-A605-40BB11734B9A}" srcOrd="1" destOrd="0" presId="urn:microsoft.com/office/officeart/2005/8/layout/gear1"/>
    <dgm:cxn modelId="{6CDCB21A-3EED-49E1-9616-69E8EBDEC1F2}" type="presParOf" srcId="{4BCE84A9-00E2-4EAB-82AA-D4C431434D02}" destId="{B9A60E3A-A7F5-4263-B71E-83297592B6A8}" srcOrd="2" destOrd="0" presId="urn:microsoft.com/office/officeart/2005/8/layout/gear1"/>
    <dgm:cxn modelId="{954A5B6D-49D4-41D2-9B8B-B4CB6735F0DC}" type="presParOf" srcId="{4BCE84A9-00E2-4EAB-82AA-D4C431434D02}" destId="{B9D9EE8F-BEAA-4258-BE97-FF0295BAE2AE}" srcOrd="3" destOrd="0" presId="urn:microsoft.com/office/officeart/2005/8/layout/gear1"/>
    <dgm:cxn modelId="{9531FCBF-4F76-4225-B32B-BA1E25B51D69}" type="presParOf" srcId="{4BCE84A9-00E2-4EAB-82AA-D4C431434D02}" destId="{2E690DAD-91D7-438F-BC46-B3061290ED6D}" srcOrd="4" destOrd="0" presId="urn:microsoft.com/office/officeart/2005/8/layout/gear1"/>
    <dgm:cxn modelId="{7EF8270F-CD49-491A-81C7-C689A089A4D1}" type="presParOf" srcId="{4BCE84A9-00E2-4EAB-82AA-D4C431434D02}" destId="{698D5822-8A77-4CE8-8C35-91730D169D58}" srcOrd="5" destOrd="0" presId="urn:microsoft.com/office/officeart/2005/8/layout/gear1"/>
    <dgm:cxn modelId="{8522A157-5E87-4CF8-96FD-CD713D116DFA}" type="presParOf" srcId="{4BCE84A9-00E2-4EAB-82AA-D4C431434D02}" destId="{7F880694-9F19-463C-81C9-D55CEAB92F03}" srcOrd="6" destOrd="0" presId="urn:microsoft.com/office/officeart/2005/8/layout/gear1"/>
    <dgm:cxn modelId="{8447C5D2-DA4A-4378-BF7F-F29BFD33BFCE}" type="presParOf" srcId="{4BCE84A9-00E2-4EAB-82AA-D4C431434D02}" destId="{E7740E00-FB63-4E0F-8912-84CB544F67C8}" srcOrd="7" destOrd="0" presId="urn:microsoft.com/office/officeart/2005/8/layout/gear1"/>
    <dgm:cxn modelId="{3BC9D4E7-4CED-43C5-AB43-D5C694007EF1}" type="presParOf" srcId="{4BCE84A9-00E2-4EAB-82AA-D4C431434D02}" destId="{76DBE3D9-56B8-4238-8122-54A1EF2F8088}" srcOrd="8" destOrd="0" presId="urn:microsoft.com/office/officeart/2005/8/layout/gear1"/>
    <dgm:cxn modelId="{B9E8747E-B4FE-4F0C-BCB6-980C848D2316}" type="presParOf" srcId="{4BCE84A9-00E2-4EAB-82AA-D4C431434D02}" destId="{DD74BEFC-3439-4A8D-BBD5-7BC573B56E34}" srcOrd="9" destOrd="0" presId="urn:microsoft.com/office/officeart/2005/8/layout/gear1"/>
    <dgm:cxn modelId="{969DA3C2-9077-471A-B12F-C9E25BDF0C4B}" type="presParOf" srcId="{4BCE84A9-00E2-4EAB-82AA-D4C431434D02}" destId="{32990C4E-24B1-4611-98C4-64283B8E6439}" srcOrd="10" destOrd="0" presId="urn:microsoft.com/office/officeart/2005/8/layout/gear1"/>
    <dgm:cxn modelId="{5B20C1CE-06EA-4C4B-AACB-29B7707E37C8}" type="presParOf" srcId="{4BCE84A9-00E2-4EAB-82AA-D4C431434D02}" destId="{A4E581FF-E227-41AB-86E6-B04F58D8C2EE}" srcOrd="11" destOrd="0" presId="urn:microsoft.com/office/officeart/2005/8/layout/gear1"/>
    <dgm:cxn modelId="{E53720C7-ECF5-4CCB-BB44-0082F3A1FB74}" type="presParOf" srcId="{4BCE84A9-00E2-4EAB-82AA-D4C431434D02}" destId="{E8724091-F513-493E-B3D3-6CE6681BA8C2}"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27D944-8CEF-4BD5-B1B9-7BD37C2CE427}">
      <dsp:nvSpPr>
        <dsp:cNvPr id="0" name=""/>
        <dsp:cNvSpPr/>
      </dsp:nvSpPr>
      <dsp:spPr>
        <a:xfrm>
          <a:off x="5159996" y="2209799"/>
          <a:ext cx="2658665" cy="2658665"/>
        </a:xfrm>
        <a:prstGeom prst="gear9">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Tenancy Registration and Tracking of the Maximum Allowable Rent</a:t>
          </a:r>
          <a:endParaRPr lang="en-US" sz="1800" kern="1200" dirty="0"/>
        </a:p>
      </dsp:txBody>
      <dsp:txXfrm>
        <a:off x="5694506" y="2832579"/>
        <a:ext cx="1589645" cy="1366608"/>
      </dsp:txXfrm>
    </dsp:sp>
    <dsp:sp modelId="{B9D9EE8F-BEAA-4258-BE97-FF0295BAE2AE}">
      <dsp:nvSpPr>
        <dsp:cNvPr id="0" name=""/>
        <dsp:cNvSpPr/>
      </dsp:nvSpPr>
      <dsp:spPr>
        <a:xfrm>
          <a:off x="816585" y="1066805"/>
          <a:ext cx="3200530" cy="3354694"/>
        </a:xfrm>
        <a:prstGeom prst="gear6">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Comprehensive Counseling</a:t>
          </a:r>
          <a:endParaRPr lang="en-US" sz="1800" kern="1200" dirty="0"/>
        </a:p>
      </dsp:txBody>
      <dsp:txXfrm>
        <a:off x="1622328" y="1900163"/>
        <a:ext cx="1589044" cy="1687978"/>
      </dsp:txXfrm>
    </dsp:sp>
    <dsp:sp modelId="{7F880694-9F19-463C-81C9-D55CEAB92F03}">
      <dsp:nvSpPr>
        <dsp:cNvPr id="0" name=""/>
        <dsp:cNvSpPr/>
      </dsp:nvSpPr>
      <dsp:spPr>
        <a:xfrm rot="20700000">
          <a:off x="3455422" y="-18564"/>
          <a:ext cx="2986214" cy="3063064"/>
        </a:xfrm>
        <a:prstGeom prst="gear6">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0" kern="1200" dirty="0" smtClean="0"/>
            <a:t>Extensive Outreach and Community Education</a:t>
          </a:r>
        </a:p>
      </dsp:txBody>
      <dsp:txXfrm rot="-20700000">
        <a:off x="4105829" y="657813"/>
        <a:ext cx="1685402" cy="1710308"/>
      </dsp:txXfrm>
    </dsp:sp>
    <dsp:sp modelId="{32990C4E-24B1-4611-98C4-64283B8E6439}">
      <dsp:nvSpPr>
        <dsp:cNvPr id="0" name=""/>
        <dsp:cNvSpPr/>
      </dsp:nvSpPr>
      <dsp:spPr>
        <a:xfrm>
          <a:off x="5159996" y="1809203"/>
          <a:ext cx="3403091" cy="3403091"/>
        </a:xfrm>
        <a:prstGeom prst="circularArrow">
          <a:avLst>
            <a:gd name="adj1" fmla="val 4688"/>
            <a:gd name="adj2" fmla="val 299029"/>
            <a:gd name="adj3" fmla="val 2529578"/>
            <a:gd name="adj4" fmla="val 15832680"/>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4E581FF-E227-41AB-86E6-B04F58D8C2EE}">
      <dsp:nvSpPr>
        <dsp:cNvPr id="0" name=""/>
        <dsp:cNvSpPr/>
      </dsp:nvSpPr>
      <dsp:spPr>
        <a:xfrm>
          <a:off x="511789" y="1143005"/>
          <a:ext cx="2472558" cy="2472558"/>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8724091-F513-493E-B3D3-6CE6681BA8C2}">
      <dsp:nvSpPr>
        <dsp:cNvPr id="0" name=""/>
        <dsp:cNvSpPr/>
      </dsp:nvSpPr>
      <dsp:spPr>
        <a:xfrm>
          <a:off x="3026404" y="-228587"/>
          <a:ext cx="2665916" cy="2665916"/>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90374" cy="466196"/>
          </a:xfrm>
          <a:prstGeom prst="rect">
            <a:avLst/>
          </a:prstGeom>
        </p:spPr>
        <p:txBody>
          <a:bodyPr vert="horz" lIns="92514" tIns="46258" rIns="92514" bIns="46258" rtlCol="0"/>
          <a:lstStyle>
            <a:lvl1pPr algn="l">
              <a:defRPr sz="1200"/>
            </a:lvl1pPr>
          </a:lstStyle>
          <a:p>
            <a:endParaRPr lang="en-US"/>
          </a:p>
        </p:txBody>
      </p:sp>
      <p:sp>
        <p:nvSpPr>
          <p:cNvPr id="3" name="Date Placeholder 2"/>
          <p:cNvSpPr>
            <a:spLocks noGrp="1"/>
          </p:cNvSpPr>
          <p:nvPr>
            <p:ph type="dt" idx="1"/>
          </p:nvPr>
        </p:nvSpPr>
        <p:spPr>
          <a:xfrm>
            <a:off x="3908894" y="0"/>
            <a:ext cx="2990374" cy="466196"/>
          </a:xfrm>
          <a:prstGeom prst="rect">
            <a:avLst/>
          </a:prstGeom>
        </p:spPr>
        <p:txBody>
          <a:bodyPr vert="horz" lIns="92514" tIns="46258" rIns="92514" bIns="46258" rtlCol="0"/>
          <a:lstStyle>
            <a:lvl1pPr algn="r">
              <a:defRPr sz="1200"/>
            </a:lvl1pPr>
          </a:lstStyle>
          <a:p>
            <a:fld id="{FAA16DD3-9864-49A8-9DD3-BB1969A4519A}" type="datetimeFigureOut">
              <a:rPr lang="en-US" smtClean="0"/>
              <a:t>5/16/2018</a:t>
            </a:fld>
            <a:endParaRPr lang="en-US"/>
          </a:p>
        </p:txBody>
      </p:sp>
      <p:sp>
        <p:nvSpPr>
          <p:cNvPr id="4" name="Slide Image Placeholder 3"/>
          <p:cNvSpPr>
            <a:spLocks noGrp="1" noRot="1" noChangeAspect="1"/>
          </p:cNvSpPr>
          <p:nvPr>
            <p:ph type="sldImg" idx="2"/>
          </p:nvPr>
        </p:nvSpPr>
        <p:spPr>
          <a:xfrm>
            <a:off x="1360488" y="1162050"/>
            <a:ext cx="4179887" cy="3135313"/>
          </a:xfrm>
          <a:prstGeom prst="rect">
            <a:avLst/>
          </a:prstGeom>
          <a:noFill/>
          <a:ln w="12700">
            <a:solidFill>
              <a:prstClr val="black"/>
            </a:solidFill>
          </a:ln>
        </p:spPr>
        <p:txBody>
          <a:bodyPr vert="horz" lIns="92514" tIns="46258" rIns="92514" bIns="46258" rtlCol="0" anchor="ctr"/>
          <a:lstStyle/>
          <a:p>
            <a:endParaRPr lang="en-US"/>
          </a:p>
        </p:txBody>
      </p:sp>
      <p:sp>
        <p:nvSpPr>
          <p:cNvPr id="5" name="Notes Placeholder 4"/>
          <p:cNvSpPr>
            <a:spLocks noGrp="1"/>
          </p:cNvSpPr>
          <p:nvPr>
            <p:ph type="body" sz="quarter" idx="3"/>
          </p:nvPr>
        </p:nvSpPr>
        <p:spPr>
          <a:xfrm>
            <a:off x="690087" y="4471601"/>
            <a:ext cx="5520690" cy="3658582"/>
          </a:xfrm>
          <a:prstGeom prst="rect">
            <a:avLst/>
          </a:prstGeom>
        </p:spPr>
        <p:txBody>
          <a:bodyPr vert="horz" lIns="92514" tIns="46258" rIns="92514" bIns="46258"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5446"/>
            <a:ext cx="2990374" cy="466195"/>
          </a:xfrm>
          <a:prstGeom prst="rect">
            <a:avLst/>
          </a:prstGeom>
        </p:spPr>
        <p:txBody>
          <a:bodyPr vert="horz" lIns="92514" tIns="46258" rIns="92514" bIns="46258" rtlCol="0" anchor="b"/>
          <a:lstStyle>
            <a:lvl1pPr algn="l">
              <a:defRPr sz="1200"/>
            </a:lvl1pPr>
          </a:lstStyle>
          <a:p>
            <a:endParaRPr lang="en-US"/>
          </a:p>
        </p:txBody>
      </p:sp>
      <p:sp>
        <p:nvSpPr>
          <p:cNvPr id="7" name="Slide Number Placeholder 6"/>
          <p:cNvSpPr>
            <a:spLocks noGrp="1"/>
          </p:cNvSpPr>
          <p:nvPr>
            <p:ph type="sldNum" sz="quarter" idx="5"/>
          </p:nvPr>
        </p:nvSpPr>
        <p:spPr>
          <a:xfrm>
            <a:off x="3908894" y="8825446"/>
            <a:ext cx="2990374" cy="466195"/>
          </a:xfrm>
          <a:prstGeom prst="rect">
            <a:avLst/>
          </a:prstGeom>
        </p:spPr>
        <p:txBody>
          <a:bodyPr vert="horz" lIns="92514" tIns="46258" rIns="92514" bIns="46258" rtlCol="0" anchor="b"/>
          <a:lstStyle>
            <a:lvl1pPr algn="r">
              <a:defRPr sz="1200"/>
            </a:lvl1pPr>
          </a:lstStyle>
          <a:p>
            <a:fld id="{0D90C9AF-08D9-4615-932B-37367771EC35}" type="slidenum">
              <a:rPr lang="en-US" smtClean="0"/>
              <a:t>‹#›</a:t>
            </a:fld>
            <a:endParaRPr lang="en-US"/>
          </a:p>
        </p:txBody>
      </p:sp>
    </p:spTree>
    <p:extLst>
      <p:ext uri="{BB962C8B-B14F-4D97-AF65-F5344CB8AC3E}">
        <p14:creationId xmlns:p14="http://schemas.microsoft.com/office/powerpoint/2010/main" val="4027155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to acknowledge</a:t>
            </a:r>
            <a:r>
              <a:rPr lang="en-US" baseline="0" dirty="0" smtClean="0"/>
              <a:t> Brenda – Brenda worked closely with staff to format and present the report in its current form</a:t>
            </a:r>
          </a:p>
          <a:p>
            <a:r>
              <a:rPr lang="en-US" baseline="0" dirty="0" smtClean="0"/>
              <a:t>-This has been a year of many firsts – this presentation is regarding the Rent Program’s first annual report on the status of rental housing</a:t>
            </a:r>
          </a:p>
          <a:p>
            <a:r>
              <a:rPr lang="en-US" baseline="0" dirty="0" smtClean="0"/>
              <a:t>-The theme of this year’s annual report is “Stability,” since, as you’ll see, it aligns well with our mission statement.</a:t>
            </a:r>
            <a:endParaRPr lang="en-US" dirty="0"/>
          </a:p>
        </p:txBody>
      </p:sp>
      <p:sp>
        <p:nvSpPr>
          <p:cNvPr id="4" name="Slide Number Placeholder 3"/>
          <p:cNvSpPr>
            <a:spLocks noGrp="1"/>
          </p:cNvSpPr>
          <p:nvPr>
            <p:ph type="sldNum" sz="quarter" idx="10"/>
          </p:nvPr>
        </p:nvSpPr>
        <p:spPr/>
        <p:txBody>
          <a:bodyPr/>
          <a:lstStyle/>
          <a:p>
            <a:fld id="{0D90C9AF-08D9-4615-932B-37367771EC35}" type="slidenum">
              <a:rPr lang="en-US" smtClean="0"/>
              <a:t>2</a:t>
            </a:fld>
            <a:endParaRPr lang="en-US"/>
          </a:p>
        </p:txBody>
      </p:sp>
    </p:spTree>
    <p:extLst>
      <p:ext uri="{BB962C8B-B14F-4D97-AF65-F5344CB8AC3E}">
        <p14:creationId xmlns:p14="http://schemas.microsoft.com/office/powerpoint/2010/main" val="694821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90C9AF-08D9-4615-932B-37367771EC35}" type="slidenum">
              <a:rPr lang="en-US" smtClean="0"/>
              <a:t>11</a:t>
            </a:fld>
            <a:endParaRPr lang="en-US"/>
          </a:p>
        </p:txBody>
      </p:sp>
    </p:spTree>
    <p:extLst>
      <p:ext uri="{BB962C8B-B14F-4D97-AF65-F5344CB8AC3E}">
        <p14:creationId xmlns:p14="http://schemas.microsoft.com/office/powerpoint/2010/main" val="3556986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Date range: January 31, 2017 – December 20, 2017</a:t>
            </a:r>
          </a:p>
          <a:p>
            <a:endParaRPr lang="en-US" dirty="0" smtClean="0"/>
          </a:p>
          <a:p>
            <a:r>
              <a:rPr lang="en-US" dirty="0" smtClean="0"/>
              <a:t>-The greatest numbers of termination notices are concentrated</a:t>
            </a:r>
            <a:r>
              <a:rPr lang="en-US" baseline="0" dirty="0" smtClean="0"/>
              <a:t> in areas where there are large housing developments – more in the central city as opposed to marina bay and point </a:t>
            </a:r>
            <a:r>
              <a:rPr lang="en-US" baseline="0" dirty="0" err="1" smtClean="0"/>
              <a:t>richmond</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0D90C9AF-08D9-4615-932B-37367771EC35}" type="slidenum">
              <a:rPr lang="en-US" smtClean="0"/>
              <a:t>12</a:t>
            </a:fld>
            <a:endParaRPr lang="en-US"/>
          </a:p>
        </p:txBody>
      </p:sp>
    </p:spTree>
    <p:extLst>
      <p:ext uri="{BB962C8B-B14F-4D97-AF65-F5344CB8AC3E}">
        <p14:creationId xmlns:p14="http://schemas.microsoft.com/office/powerpoint/2010/main" val="2670616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0C9AF-08D9-4615-932B-37367771EC35}" type="slidenum">
              <a:rPr lang="en-US" smtClean="0"/>
              <a:t>13</a:t>
            </a:fld>
            <a:endParaRPr lang="en-US"/>
          </a:p>
        </p:txBody>
      </p:sp>
    </p:spTree>
    <p:extLst>
      <p:ext uri="{BB962C8B-B14F-4D97-AF65-F5344CB8AC3E}">
        <p14:creationId xmlns:p14="http://schemas.microsoft.com/office/powerpoint/2010/main" val="4229896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area of focus in this year’s annual report is on the elements of active enforcement.</a:t>
            </a:r>
          </a:p>
          <a:p>
            <a:r>
              <a:rPr lang="en-US" baseline="0" dirty="0" smtClean="0"/>
              <a:t>Three of these elements are comprehensive or what we like to call “holistic” counseling, extensive outreach and community education, and tenancy registration and the tracking of the Maximum Allowable Rent.</a:t>
            </a:r>
          </a:p>
          <a:p>
            <a:endParaRPr lang="en-US" baseline="0" dirty="0" smtClean="0"/>
          </a:p>
          <a:p>
            <a:r>
              <a:rPr lang="en-US" baseline="0" dirty="0" smtClean="0"/>
              <a:t>Comprehensive counseling is a key service provided by the Rent Program, and we provide this by allowing for nuanced discussions or individual situations. Housing issues are often complex and may intertwine many issues in a single case. To that end, we work to help tenants and landlords untangle what is often a variety of related issues, be in a rent increase, habitability problems, or conflicts with their landlord.</a:t>
            </a:r>
            <a:endParaRPr lang="en-US" dirty="0"/>
          </a:p>
        </p:txBody>
      </p:sp>
      <p:sp>
        <p:nvSpPr>
          <p:cNvPr id="4" name="Slide Number Placeholder 3"/>
          <p:cNvSpPr>
            <a:spLocks noGrp="1"/>
          </p:cNvSpPr>
          <p:nvPr>
            <p:ph type="sldNum" sz="quarter" idx="10"/>
          </p:nvPr>
        </p:nvSpPr>
        <p:spPr/>
        <p:txBody>
          <a:bodyPr/>
          <a:lstStyle/>
          <a:p>
            <a:fld id="{0D90C9AF-08D9-4615-932B-37367771EC35}" type="slidenum">
              <a:rPr lang="en-US" smtClean="0"/>
              <a:t>14</a:t>
            </a:fld>
            <a:endParaRPr lang="en-US"/>
          </a:p>
        </p:txBody>
      </p:sp>
    </p:spTree>
    <p:extLst>
      <p:ext uri="{BB962C8B-B14F-4D97-AF65-F5344CB8AC3E}">
        <p14:creationId xmlns:p14="http://schemas.microsoft.com/office/powerpoint/2010/main" val="4052799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90C9AF-08D9-4615-932B-37367771EC35}" type="slidenum">
              <a:rPr lang="en-US" smtClean="0"/>
              <a:t>15</a:t>
            </a:fld>
            <a:endParaRPr lang="en-US"/>
          </a:p>
        </p:txBody>
      </p:sp>
    </p:spTree>
    <p:extLst>
      <p:ext uri="{BB962C8B-B14F-4D97-AF65-F5344CB8AC3E}">
        <p14:creationId xmlns:p14="http://schemas.microsoft.com/office/powerpoint/2010/main" val="3206919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90C9AF-08D9-4615-932B-37367771EC35}" type="slidenum">
              <a:rPr lang="en-US" smtClean="0"/>
              <a:t>16</a:t>
            </a:fld>
            <a:endParaRPr lang="en-US"/>
          </a:p>
        </p:txBody>
      </p:sp>
    </p:spTree>
    <p:extLst>
      <p:ext uri="{BB962C8B-B14F-4D97-AF65-F5344CB8AC3E}">
        <p14:creationId xmlns:p14="http://schemas.microsoft.com/office/powerpoint/2010/main" val="1017332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90C9AF-08D9-4615-932B-37367771EC35}" type="slidenum">
              <a:rPr lang="en-US" smtClean="0"/>
              <a:t>3</a:t>
            </a:fld>
            <a:endParaRPr lang="en-US"/>
          </a:p>
        </p:txBody>
      </p:sp>
    </p:spTree>
    <p:extLst>
      <p:ext uri="{BB962C8B-B14F-4D97-AF65-F5344CB8AC3E}">
        <p14:creationId xmlns:p14="http://schemas.microsoft.com/office/powerpoint/2010/main" val="758511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presentation</a:t>
            </a:r>
            <a:r>
              <a:rPr lang="en-US" baseline="0" dirty="0" smtClean="0"/>
              <a:t> will not address each of these items in detail; however, we encourage all to read the report and provide us with your feedback</a:t>
            </a:r>
            <a:endParaRPr lang="en-US" dirty="0"/>
          </a:p>
        </p:txBody>
      </p:sp>
      <p:sp>
        <p:nvSpPr>
          <p:cNvPr id="4" name="Slide Number Placeholder 3"/>
          <p:cNvSpPr>
            <a:spLocks noGrp="1"/>
          </p:cNvSpPr>
          <p:nvPr>
            <p:ph type="sldNum" sz="quarter" idx="10"/>
          </p:nvPr>
        </p:nvSpPr>
        <p:spPr/>
        <p:txBody>
          <a:bodyPr/>
          <a:lstStyle/>
          <a:p>
            <a:fld id="{0D90C9AF-08D9-4615-932B-37367771EC35}" type="slidenum">
              <a:rPr lang="en-US" smtClean="0"/>
              <a:t>4</a:t>
            </a:fld>
            <a:endParaRPr lang="en-US"/>
          </a:p>
        </p:txBody>
      </p:sp>
    </p:spTree>
    <p:extLst>
      <p:ext uri="{BB962C8B-B14F-4D97-AF65-F5344CB8AC3E}">
        <p14:creationId xmlns:p14="http://schemas.microsoft.com/office/powerpoint/2010/main" val="2521634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t>
            </a:r>
            <a:r>
              <a:rPr lang="en-US" baseline="0" dirty="0" smtClean="0"/>
              <a:t> important part of the annual report, and this annual report specifically, is to acknowledge everyone who has helped the Rent Program get to this point.</a:t>
            </a:r>
          </a:p>
          <a:p>
            <a:r>
              <a:rPr lang="en-US" baseline="0" dirty="0" smtClean="0"/>
              <a:t>-The development and launch of the Rent Program was incubated in the City Manager’s Office; without their leadership and guidance of the City Manager Bill Lindsay, Administrative Chief Shasa Curl, and Management Analysts Gabino Arredondo and Mike </a:t>
            </a:r>
            <a:r>
              <a:rPr lang="en-US" baseline="0" dirty="0" err="1" smtClean="0"/>
              <a:t>Uberti</a:t>
            </a:r>
            <a:r>
              <a:rPr lang="en-US" baseline="0" dirty="0" smtClean="0"/>
              <a:t>, the Rent Program would have been extremely challenged in its early days. We received a great deal of admin support from Shane Johnson and Sue Kadlec in the Manager’s Office as well.</a:t>
            </a:r>
          </a:p>
          <a:p>
            <a:r>
              <a:rPr lang="en-US" baseline="0" dirty="0" smtClean="0"/>
              <a:t>-The IT </a:t>
            </a:r>
            <a:r>
              <a:rPr lang="en-US" baseline="0" dirty="0" err="1" smtClean="0"/>
              <a:t>Departmetn</a:t>
            </a:r>
            <a:r>
              <a:rPr lang="en-US" baseline="0" dirty="0" smtClean="0"/>
              <a:t> has been a tremendous help – we would like to thank IT Director Sue Hartman, Systems Manager Steve Furtado, and Senior Programmer Randall Narron, specifically, for their technical assistance with our database development and mass mailings</a:t>
            </a:r>
          </a:p>
          <a:p>
            <a:r>
              <a:rPr lang="en-US" baseline="0" dirty="0" smtClean="0"/>
              <a:t>-I would also like to acknowledge some of the amazing interns we’ve worked with - -Coreyana Whatley, David Padilla, Miguel Flores, Saidy Brizuela, many of whom we were introduced to by Ms. Trina Jackson in the City Council Office. We appreciate the help of her team immensely.</a:t>
            </a:r>
          </a:p>
          <a:p>
            <a:r>
              <a:rPr lang="en-US" baseline="0" dirty="0" smtClean="0"/>
              <a:t>-Many thanks are owed to Sherry </a:t>
            </a:r>
            <a:r>
              <a:rPr lang="en-US" baseline="0" dirty="0" err="1" smtClean="0"/>
              <a:t>Drober</a:t>
            </a:r>
            <a:r>
              <a:rPr lang="en-US" baseline="0" dirty="0" smtClean="0"/>
              <a:t> in LEAP on the first floor for allowing us use of the LEAP computer labs in the early days.</a:t>
            </a:r>
          </a:p>
          <a:p>
            <a:r>
              <a:rPr lang="en-US" baseline="0" dirty="0" smtClean="0"/>
              <a:t>-And last, but certainly not least, we wanted to acknowledge the numerous volunteers who devoted time and energy to the Program’s startup; namely Daniel Tu, Jorge Morales Martinez, Lynn Tu, Brian Lewis, and Lynn </a:t>
            </a:r>
            <a:r>
              <a:rPr lang="en-US" baseline="0" dirty="0" err="1" smtClean="0"/>
              <a:t>Therriault</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0D90C9AF-08D9-4615-932B-37367771EC35}" type="slidenum">
              <a:rPr lang="en-US" smtClean="0"/>
              <a:t>5</a:t>
            </a:fld>
            <a:endParaRPr lang="en-US"/>
          </a:p>
        </p:txBody>
      </p:sp>
    </p:spTree>
    <p:extLst>
      <p:ext uri="{BB962C8B-B14F-4D97-AF65-F5344CB8AC3E}">
        <p14:creationId xmlns:p14="http://schemas.microsoft.com/office/powerpoint/2010/main" val="1518402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90C9AF-08D9-4615-932B-37367771EC35}" type="slidenum">
              <a:rPr lang="en-US" smtClean="0"/>
              <a:t>6</a:t>
            </a:fld>
            <a:endParaRPr lang="en-US"/>
          </a:p>
        </p:txBody>
      </p:sp>
    </p:spTree>
    <p:extLst>
      <p:ext uri="{BB962C8B-B14F-4D97-AF65-F5344CB8AC3E}">
        <p14:creationId xmlns:p14="http://schemas.microsoft.com/office/powerpoint/2010/main" val="2125738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90C9AF-08D9-4615-932B-37367771EC35}" type="slidenum">
              <a:rPr lang="en-US" smtClean="0"/>
              <a:t>7</a:t>
            </a:fld>
            <a:endParaRPr lang="en-US"/>
          </a:p>
        </p:txBody>
      </p:sp>
    </p:spTree>
    <p:extLst>
      <p:ext uri="{BB962C8B-B14F-4D97-AF65-F5344CB8AC3E}">
        <p14:creationId xmlns:p14="http://schemas.microsoft.com/office/powerpoint/2010/main" val="3497353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90C9AF-08D9-4615-932B-37367771EC35}" type="slidenum">
              <a:rPr lang="en-US" smtClean="0"/>
              <a:t>8</a:t>
            </a:fld>
            <a:endParaRPr lang="en-US"/>
          </a:p>
        </p:txBody>
      </p:sp>
    </p:spTree>
    <p:extLst>
      <p:ext uri="{BB962C8B-B14F-4D97-AF65-F5344CB8AC3E}">
        <p14:creationId xmlns:p14="http://schemas.microsoft.com/office/powerpoint/2010/main" val="559863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90C9AF-08D9-4615-932B-37367771EC35}" type="slidenum">
              <a:rPr lang="en-US" smtClean="0"/>
              <a:t>9</a:t>
            </a:fld>
            <a:endParaRPr lang="en-US"/>
          </a:p>
        </p:txBody>
      </p:sp>
    </p:spTree>
    <p:extLst>
      <p:ext uri="{BB962C8B-B14F-4D97-AF65-F5344CB8AC3E}">
        <p14:creationId xmlns:p14="http://schemas.microsoft.com/office/powerpoint/2010/main" val="2790828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90C9AF-08D9-4615-932B-37367771EC35}" type="slidenum">
              <a:rPr lang="en-US" smtClean="0"/>
              <a:t>10</a:t>
            </a:fld>
            <a:endParaRPr lang="en-US"/>
          </a:p>
        </p:txBody>
      </p:sp>
    </p:spTree>
    <p:extLst>
      <p:ext uri="{BB962C8B-B14F-4D97-AF65-F5344CB8AC3E}">
        <p14:creationId xmlns:p14="http://schemas.microsoft.com/office/powerpoint/2010/main" val="2572730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A5690996-B6F6-4973-93B9-6FEFA45761E5}" type="datetime1">
              <a:rPr lang="en-US" smtClean="0"/>
              <a:t>5/16/2018</a:t>
            </a:fld>
            <a:endParaRPr lang="en-US"/>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46002BE0-A138-48D7-8A65-3B198EF9D039}" type="slidenum">
              <a:rPr lang="en-US" smtClean="0"/>
              <a:t>‹#›</a:t>
            </a:fld>
            <a:endParaRPr lang="en-US"/>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US"/>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85E5F7-9E98-480A-AA4B-838262599E31}" type="datetime1">
              <a:rPr lang="en-US" smtClean="0"/>
              <a:t>5/16/2018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02BE0-A138-48D7-8A65-3B198EF9D03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38"/>
            <a:ext cx="1676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6879AA-8000-4A53-B6C2-3D9152248560}" type="datetime1">
              <a:rPr lang="en-US" smtClean="0"/>
              <a:t>5/16/2018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46002BE0-A138-48D7-8A65-3B198EF9D03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64B555A-72DE-443B-A1A4-4559AFB62CC2}" type="datetime1">
              <a:rPr lang="en-US" smtClean="0"/>
              <a:pPr/>
              <a:t>5/16/2018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9DBF0C-252E-4E51-8013-BAE5257C9235}"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9350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7BE936-57F1-41F0-90E6-6A747743935D}" type="datetime1">
              <a:rPr lang="en-US" smtClean="0"/>
              <a:pPr/>
              <a:t>5/16/2018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9DBF0C-252E-4E51-8013-BAE5257C9235}" type="slidenum">
              <a:rPr lang="en-US" smtClean="0"/>
              <a:pPr/>
              <a:t>‹#›</a:t>
            </a:fld>
            <a:endParaRPr lang="en-US"/>
          </a:p>
        </p:txBody>
      </p:sp>
    </p:spTree>
    <p:extLst>
      <p:ext uri="{BB962C8B-B14F-4D97-AF65-F5344CB8AC3E}">
        <p14:creationId xmlns:p14="http://schemas.microsoft.com/office/powerpoint/2010/main" val="1026206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B40C4A-D7D6-4047-9DF0-81E718996752}" type="datetime1">
              <a:rPr lang="en-US" smtClean="0"/>
              <a:pPr/>
              <a:t>5/16/2018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9DBF0C-252E-4E51-8013-BAE5257C9235}"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5693246"/>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19258C-01EE-49E3-956C-9472D76B374C}" type="datetime1">
              <a:rPr lang="en-US" smtClean="0"/>
              <a:pPr/>
              <a:t>5/16/2018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9DBF0C-252E-4E51-8013-BAE5257C9235}" type="slidenum">
              <a:rPr lang="en-US" smtClean="0"/>
              <a:pPr/>
              <a:t>‹#›</a:t>
            </a:fld>
            <a:endParaRPr lang="en-US"/>
          </a:p>
        </p:txBody>
      </p:sp>
    </p:spTree>
    <p:extLst>
      <p:ext uri="{BB962C8B-B14F-4D97-AF65-F5344CB8AC3E}">
        <p14:creationId xmlns:p14="http://schemas.microsoft.com/office/powerpoint/2010/main" val="3324476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5A31F72-05F4-4699-AB79-988EB2E50737}" type="datetime1">
              <a:rPr lang="en-US" smtClean="0"/>
              <a:pPr/>
              <a:t>5/16/2018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9DBF0C-252E-4E51-8013-BAE5257C9235}"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67896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82211D-BAC1-432A-876C-18A57DEF9195}" type="datetime1">
              <a:rPr lang="en-US" smtClean="0"/>
              <a:pPr/>
              <a:t>5/16/2018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9DBF0C-252E-4E51-8013-BAE5257C9235}" type="slidenum">
              <a:rPr lang="en-US" smtClean="0"/>
              <a:pPr/>
              <a:t>‹#›</a:t>
            </a:fld>
            <a:endParaRPr lang="en-US"/>
          </a:p>
        </p:txBody>
      </p:sp>
    </p:spTree>
    <p:extLst>
      <p:ext uri="{BB962C8B-B14F-4D97-AF65-F5344CB8AC3E}">
        <p14:creationId xmlns:p14="http://schemas.microsoft.com/office/powerpoint/2010/main" val="35904086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694004-3152-4509-82F8-B230EB130024}" type="datetime1">
              <a:rPr lang="en-US" smtClean="0"/>
              <a:pPr/>
              <a:t>5/16/2018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9DBF0C-252E-4E51-8013-BAE5257C9235}" type="slidenum">
              <a:rPr lang="en-US" smtClean="0"/>
              <a:pPr/>
              <a:t>‹#›</a:t>
            </a:fld>
            <a:endParaRPr lang="en-US"/>
          </a:p>
        </p:txBody>
      </p:sp>
    </p:spTree>
    <p:extLst>
      <p:ext uri="{BB962C8B-B14F-4D97-AF65-F5344CB8AC3E}">
        <p14:creationId xmlns:p14="http://schemas.microsoft.com/office/powerpoint/2010/main" val="1818376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611703-A025-4C79-AD0F-C55345D33734}" type="datetime1">
              <a:rPr lang="en-US" smtClean="0"/>
              <a:pPr/>
              <a:t>5/16/2018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9DBF0C-252E-4E51-8013-BAE5257C9235}"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0355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4BFDD7-9622-4F8A-A878-C223B56862D2}" type="datetime1">
              <a:rPr lang="en-US" smtClean="0"/>
              <a:t>5/16/2018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02BE0-A138-48D7-8A65-3B198EF9D039}"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8877D6-F2E9-4F33-B848-65FED7A38E2B}" type="datetime1">
              <a:rPr lang="en-US" smtClean="0"/>
              <a:pPr/>
              <a:t>5/16/2018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9DBF0C-252E-4E51-8013-BAE5257C9235}" type="slidenum">
              <a:rPr lang="en-US" smtClean="0"/>
              <a:pPr/>
              <a:t>‹#›</a:t>
            </a:fld>
            <a:endParaRPr lang="en-US"/>
          </a:p>
        </p:txBody>
      </p:sp>
    </p:spTree>
    <p:extLst>
      <p:ext uri="{BB962C8B-B14F-4D97-AF65-F5344CB8AC3E}">
        <p14:creationId xmlns:p14="http://schemas.microsoft.com/office/powerpoint/2010/main" val="24372079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C8C522-DEB6-4B2E-84CF-ECE98430723E}" type="datetime1">
              <a:rPr lang="en-US" smtClean="0"/>
              <a:pPr/>
              <a:t>5/16/2018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9DBF0C-252E-4E51-8013-BAE5257C9235}" type="slidenum">
              <a:rPr lang="en-US" smtClean="0"/>
              <a:pPr/>
              <a:t>‹#›</a:t>
            </a:fld>
            <a:endParaRPr lang="en-US"/>
          </a:p>
        </p:txBody>
      </p:sp>
    </p:spTree>
    <p:extLst>
      <p:ext uri="{BB962C8B-B14F-4D97-AF65-F5344CB8AC3E}">
        <p14:creationId xmlns:p14="http://schemas.microsoft.com/office/powerpoint/2010/main" val="3784304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A7A860C-AB87-4D71-9CB1-1232E62D67C9}" type="datetime1">
              <a:rPr lang="en-US" smtClean="0"/>
              <a:pPr/>
              <a:t>5/16/2018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9DBF0C-252E-4E51-8013-BAE5257C9235}" type="slidenum">
              <a:rPr lang="en-US" smtClean="0"/>
              <a:pPr/>
              <a:t>‹#›</a:t>
            </a:fld>
            <a:endParaRPr lang="en-US"/>
          </a:p>
        </p:txBody>
      </p:sp>
    </p:spTree>
    <p:extLst>
      <p:ext uri="{BB962C8B-B14F-4D97-AF65-F5344CB8AC3E}">
        <p14:creationId xmlns:p14="http://schemas.microsoft.com/office/powerpoint/2010/main" val="26801999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3"/>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9" y="762003"/>
            <a:ext cx="2193989"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9"/>
            <a:ext cx="5486400" cy="3255264"/>
          </a:xfrm>
        </p:spPr>
        <p:txBody>
          <a:bodyPr anchor="b">
            <a:normAutofit/>
          </a:bodyPr>
          <a:lstStyle>
            <a:lvl1pPr algn="l">
              <a:defRPr sz="5900" spc="-10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2200" cap="none" spc="0" baseline="0">
                <a:solidFill>
                  <a:schemeClr val="accent1">
                    <a:lumMod val="20000"/>
                    <a:lumOff val="80000"/>
                  </a:schemeClr>
                </a:solidFill>
              </a:defRPr>
            </a:lvl1pPr>
            <a:lvl2pPr marL="457137" indent="0" algn="ctr">
              <a:buNone/>
              <a:defRPr sz="2200"/>
            </a:lvl2pPr>
            <a:lvl3pPr marL="914274" indent="0" algn="ctr">
              <a:buNone/>
              <a:defRPr sz="2200"/>
            </a:lvl3pPr>
            <a:lvl4pPr marL="1371410" indent="0" algn="ctr">
              <a:buNone/>
              <a:defRPr sz="2000"/>
            </a:lvl4pPr>
            <a:lvl5pPr marL="1828547" indent="0" algn="ctr">
              <a:buNone/>
              <a:defRPr sz="2000"/>
            </a:lvl5pPr>
            <a:lvl6pPr marL="2285685" indent="0" algn="ctr">
              <a:buNone/>
              <a:defRPr sz="2000"/>
            </a:lvl6pPr>
            <a:lvl7pPr marL="2742822" indent="0" algn="ctr">
              <a:buNone/>
              <a:defRPr sz="2000"/>
            </a:lvl7pPr>
            <a:lvl8pPr marL="3199959" indent="0" algn="ctr">
              <a:buNone/>
              <a:defRPr sz="2000"/>
            </a:lvl8pPr>
            <a:lvl9pPr marL="3657095"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751C7D7-6182-024C-926A-F3342F165143}" type="datetime1">
              <a:rPr lang="en-US" smtClean="0">
                <a:solidFill>
                  <a:prstClr val="black">
                    <a:lumMod val="50000"/>
                    <a:lumOff val="50000"/>
                  </a:prstClr>
                </a:solidFill>
              </a:rPr>
              <a:pPr/>
              <a:t>5/16/2018</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r>
              <a:rPr lang="en-US" smtClean="0">
                <a:solidFill>
                  <a:prstClr val="black">
                    <a:lumMod val="50000"/>
                    <a:lumOff val="50000"/>
                  </a:prstClr>
                </a:solidFill>
              </a:rPr>
              <a:t>Item G-1 | www.richmondrent.org</a:t>
            </a: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E8C2E20F-1BE6-43F1-ACCC-0787F8B81536}" type="slidenum">
              <a:rPr lang="en-US" smtClean="0">
                <a:solidFill>
                  <a:srgbClr val="4F81BD"/>
                </a:solidFill>
              </a:rPr>
              <a:pPr/>
              <a:t>‹#›</a:t>
            </a:fld>
            <a:endParaRPr lang="en-US">
              <a:solidFill>
                <a:srgbClr val="4F81BD"/>
              </a:solidFill>
            </a:endParaRPr>
          </a:p>
        </p:txBody>
      </p:sp>
    </p:spTree>
    <p:extLst>
      <p:ext uri="{BB962C8B-B14F-4D97-AF65-F5344CB8AC3E}">
        <p14:creationId xmlns:p14="http://schemas.microsoft.com/office/powerpoint/2010/main" val="7920453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91453CC-9239-BD48-A345-371C7DF0EF29}" type="datetime1">
              <a:rPr lang="en-US" smtClean="0">
                <a:solidFill>
                  <a:prstClr val="black">
                    <a:lumMod val="50000"/>
                    <a:lumOff val="50000"/>
                  </a:prstClr>
                </a:solidFill>
              </a:rPr>
              <a:pPr/>
              <a:t>5/16/2018</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r>
              <a:rPr lang="en-US" smtClean="0">
                <a:solidFill>
                  <a:prstClr val="black">
                    <a:lumMod val="50000"/>
                    <a:lumOff val="50000"/>
                  </a:prstClr>
                </a:solidFill>
              </a:rPr>
              <a:t>Item G-1 | www.richmondrent.org</a:t>
            </a: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E8C2E20F-1BE6-43F1-ACCC-0787F8B81536}" type="slidenum">
              <a:rPr lang="en-US" smtClean="0">
                <a:solidFill>
                  <a:srgbClr val="4F81BD"/>
                </a:solidFill>
              </a:rPr>
              <a:pPr/>
              <a:t>‹#›</a:t>
            </a:fld>
            <a:endParaRPr lang="en-US">
              <a:solidFill>
                <a:srgbClr val="4F81BD"/>
              </a:solidFill>
            </a:endParaRPr>
          </a:p>
        </p:txBody>
      </p:sp>
    </p:spTree>
    <p:extLst>
      <p:ext uri="{BB962C8B-B14F-4D97-AF65-F5344CB8AC3E}">
        <p14:creationId xmlns:p14="http://schemas.microsoft.com/office/powerpoint/2010/main" val="21341240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00934" y="1298449"/>
            <a:ext cx="5486400" cy="3255264"/>
          </a:xfrm>
        </p:spPr>
        <p:txBody>
          <a:bodyPr anchor="b">
            <a:normAutofit/>
          </a:bodyPr>
          <a:lstStyle>
            <a:lvl1pPr>
              <a:defRPr sz="5900" b="0" spc="-100" baseline="0">
                <a:solidFill>
                  <a:schemeClr val="tx1">
                    <a:lumMod val="65000"/>
                    <a:lumOff val="3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2914650" y="4672584"/>
            <a:ext cx="5486400" cy="914400"/>
          </a:xfrm>
        </p:spPr>
        <p:txBody>
          <a:bodyPr anchor="t">
            <a:normAutofit/>
          </a:bodyPr>
          <a:lstStyle>
            <a:lvl1pPr marL="0" indent="0">
              <a:buNone/>
              <a:defRPr sz="2200" cap="none" spc="0" baseline="0">
                <a:solidFill>
                  <a:schemeClr val="tx1">
                    <a:lumMod val="65000"/>
                    <a:lumOff val="35000"/>
                  </a:schemeClr>
                </a:solidFill>
              </a:defRPr>
            </a:lvl1pPr>
            <a:lvl2pPr marL="457137" indent="0">
              <a:buNone/>
              <a:defRPr sz="1800">
                <a:solidFill>
                  <a:schemeClr val="tx1">
                    <a:tint val="75000"/>
                  </a:schemeClr>
                </a:solidFill>
              </a:defRPr>
            </a:lvl2pPr>
            <a:lvl3pPr marL="914274" indent="0">
              <a:buNone/>
              <a:defRPr sz="1600">
                <a:solidFill>
                  <a:schemeClr val="tx1">
                    <a:tint val="75000"/>
                  </a:schemeClr>
                </a:solidFill>
              </a:defRPr>
            </a:lvl3pPr>
            <a:lvl4pPr marL="1371410" indent="0">
              <a:buNone/>
              <a:defRPr sz="1400">
                <a:solidFill>
                  <a:schemeClr val="tx1">
                    <a:tint val="75000"/>
                  </a:schemeClr>
                </a:solidFill>
              </a:defRPr>
            </a:lvl4pPr>
            <a:lvl5pPr marL="1828547" indent="0">
              <a:buNone/>
              <a:defRPr sz="1400">
                <a:solidFill>
                  <a:schemeClr val="tx1">
                    <a:tint val="75000"/>
                  </a:schemeClr>
                </a:solidFill>
              </a:defRPr>
            </a:lvl5pPr>
            <a:lvl6pPr marL="2285685" indent="0">
              <a:buNone/>
              <a:defRPr sz="1400">
                <a:solidFill>
                  <a:schemeClr val="tx1">
                    <a:tint val="75000"/>
                  </a:schemeClr>
                </a:solidFill>
              </a:defRPr>
            </a:lvl6pPr>
            <a:lvl7pPr marL="2742822" indent="0">
              <a:buNone/>
              <a:defRPr sz="1400">
                <a:solidFill>
                  <a:schemeClr val="tx1">
                    <a:tint val="75000"/>
                  </a:schemeClr>
                </a:solidFill>
              </a:defRPr>
            </a:lvl7pPr>
            <a:lvl8pPr marL="3199959" indent="0">
              <a:buNone/>
              <a:defRPr sz="1400">
                <a:solidFill>
                  <a:schemeClr val="tx1">
                    <a:tint val="75000"/>
                  </a:schemeClr>
                </a:solidFill>
              </a:defRPr>
            </a:lvl8pPr>
            <a:lvl9pPr marL="365709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BFA3DC-260C-A54D-A7FB-1FB738C23F2E}" type="datetime1">
              <a:rPr lang="en-US" smtClean="0">
                <a:solidFill>
                  <a:prstClr val="black">
                    <a:lumMod val="50000"/>
                    <a:lumOff val="50000"/>
                  </a:prstClr>
                </a:solidFill>
              </a:rPr>
              <a:pPr/>
              <a:t>5/16/2018</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r>
              <a:rPr lang="en-US" smtClean="0">
                <a:solidFill>
                  <a:prstClr val="black">
                    <a:lumMod val="50000"/>
                    <a:lumOff val="50000"/>
                  </a:prstClr>
                </a:solidFill>
              </a:rPr>
              <a:t>Item G-1 | www.richmondrent.org</a:t>
            </a: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E8C2E20F-1BE6-43F1-ACCC-0787F8B81536}" type="slidenum">
              <a:rPr lang="en-US" smtClean="0">
                <a:solidFill>
                  <a:srgbClr val="4F81BD"/>
                </a:solidFill>
              </a:rPr>
              <a:pPr/>
              <a:t>‹#›</a:t>
            </a:fld>
            <a:endParaRPr lang="en-US">
              <a:solidFill>
                <a:srgbClr val="4F81BD"/>
              </a:solidFill>
            </a:endParaRPr>
          </a:p>
        </p:txBody>
      </p:sp>
    </p:spTree>
    <p:extLst>
      <p:ext uri="{BB962C8B-B14F-4D97-AF65-F5344CB8AC3E}">
        <p14:creationId xmlns:p14="http://schemas.microsoft.com/office/powerpoint/2010/main" val="9529417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900934" y="868680"/>
            <a:ext cx="260604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63590" y="868680"/>
            <a:ext cx="260604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C1E7E166-835C-3340-B1FA-F417ED32D801}" type="datetime1">
              <a:rPr lang="en-US" smtClean="0">
                <a:solidFill>
                  <a:prstClr val="black">
                    <a:lumMod val="50000"/>
                    <a:lumOff val="50000"/>
                  </a:prstClr>
                </a:solidFill>
              </a:rPr>
              <a:pPr/>
              <a:t>5/16/2018</a:t>
            </a:fld>
            <a:endParaRPr lang="en-US">
              <a:solidFill>
                <a:prstClr val="black">
                  <a:lumMod val="50000"/>
                  <a:lumOff val="50000"/>
                </a:prstClr>
              </a:solidFill>
            </a:endParaRPr>
          </a:p>
        </p:txBody>
      </p:sp>
      <p:sp>
        <p:nvSpPr>
          <p:cNvPr id="9" name="Footer Placeholder 8"/>
          <p:cNvSpPr>
            <a:spLocks noGrp="1"/>
          </p:cNvSpPr>
          <p:nvPr>
            <p:ph type="ftr" sz="quarter" idx="11"/>
          </p:nvPr>
        </p:nvSpPr>
        <p:spPr/>
        <p:txBody>
          <a:bodyPr/>
          <a:lstStyle/>
          <a:p>
            <a:r>
              <a:rPr lang="en-US" smtClean="0">
                <a:solidFill>
                  <a:prstClr val="black">
                    <a:lumMod val="50000"/>
                    <a:lumOff val="50000"/>
                  </a:prstClr>
                </a:solidFill>
              </a:rPr>
              <a:t>Item G-1 | www.richmondrent.org</a:t>
            </a:r>
            <a:endParaRPr lang="en-US">
              <a:solidFill>
                <a:prstClr val="black">
                  <a:lumMod val="50000"/>
                  <a:lumOff val="50000"/>
                </a:prstClr>
              </a:solidFill>
            </a:endParaRPr>
          </a:p>
        </p:txBody>
      </p:sp>
      <p:sp>
        <p:nvSpPr>
          <p:cNvPr id="10" name="Slide Number Placeholder 9"/>
          <p:cNvSpPr>
            <a:spLocks noGrp="1"/>
          </p:cNvSpPr>
          <p:nvPr>
            <p:ph type="sldNum" sz="quarter" idx="12"/>
          </p:nvPr>
        </p:nvSpPr>
        <p:spPr/>
        <p:txBody>
          <a:bodyPr/>
          <a:lstStyle/>
          <a:p>
            <a:fld id="{E8C2E20F-1BE6-43F1-ACCC-0787F8B81536}" type="slidenum">
              <a:rPr lang="en-US" smtClean="0">
                <a:solidFill>
                  <a:srgbClr val="4F81BD"/>
                </a:solidFill>
              </a:rPr>
              <a:pPr/>
              <a:t>‹#›</a:t>
            </a:fld>
            <a:endParaRPr lang="en-US">
              <a:solidFill>
                <a:srgbClr val="4F81BD"/>
              </a:solidFill>
            </a:endParaRPr>
          </a:p>
        </p:txBody>
      </p:sp>
    </p:spTree>
    <p:extLst>
      <p:ext uri="{BB962C8B-B14F-4D97-AF65-F5344CB8AC3E}">
        <p14:creationId xmlns:p14="http://schemas.microsoft.com/office/powerpoint/2010/main" val="24034849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00934" y="1023586"/>
            <a:ext cx="2606040" cy="807720"/>
          </a:xfrm>
        </p:spPr>
        <p:txBody>
          <a:bodyPr anchor="b">
            <a:normAutofit/>
          </a:bodyPr>
          <a:lstStyle>
            <a:lvl1pPr marL="0" indent="0">
              <a:spcBef>
                <a:spcPts val="0"/>
              </a:spcBef>
              <a:buNone/>
              <a:defRPr sz="2000" b="1">
                <a:solidFill>
                  <a:schemeClr val="tx1">
                    <a:lumMod val="65000"/>
                    <a:lumOff val="35000"/>
                  </a:schemeClr>
                </a:solidFill>
              </a:defRPr>
            </a:lvl1pPr>
            <a:lvl2pPr marL="457137" indent="0">
              <a:buNone/>
              <a:defRPr sz="2000" b="1"/>
            </a:lvl2pPr>
            <a:lvl3pPr marL="914274" indent="0">
              <a:buNone/>
              <a:defRPr sz="1800" b="1"/>
            </a:lvl3pPr>
            <a:lvl4pPr marL="1371410" indent="0">
              <a:buNone/>
              <a:defRPr sz="1600" b="1"/>
            </a:lvl4pPr>
            <a:lvl5pPr marL="1828547" indent="0">
              <a:buNone/>
              <a:defRPr sz="1600" b="1"/>
            </a:lvl5pPr>
            <a:lvl6pPr marL="2285685" indent="0">
              <a:buNone/>
              <a:defRPr sz="1600" b="1"/>
            </a:lvl6pPr>
            <a:lvl7pPr marL="2742822" indent="0">
              <a:buNone/>
              <a:defRPr sz="1600" b="1"/>
            </a:lvl7pPr>
            <a:lvl8pPr marL="3199959" indent="0">
              <a:buNone/>
              <a:defRPr sz="1600" b="1"/>
            </a:lvl8pPr>
            <a:lvl9pPr marL="36570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900934" y="1930936"/>
            <a:ext cx="260604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63847" y="1023589"/>
            <a:ext cx="2606040" cy="813171"/>
          </a:xfrm>
        </p:spPr>
        <p:txBody>
          <a:bodyPr anchor="b">
            <a:normAutofit/>
          </a:bodyPr>
          <a:lstStyle>
            <a:lvl1pPr marL="0" indent="0">
              <a:spcBef>
                <a:spcPts val="0"/>
              </a:spcBef>
              <a:buNone/>
              <a:defRPr sz="2000" b="1">
                <a:solidFill>
                  <a:schemeClr val="tx1">
                    <a:lumMod val="65000"/>
                    <a:lumOff val="35000"/>
                  </a:schemeClr>
                </a:solidFill>
              </a:defRPr>
            </a:lvl1pPr>
            <a:lvl2pPr marL="457137" indent="0">
              <a:buNone/>
              <a:defRPr sz="2000" b="1"/>
            </a:lvl2pPr>
            <a:lvl3pPr marL="914274" indent="0">
              <a:buNone/>
              <a:defRPr sz="1800" b="1"/>
            </a:lvl3pPr>
            <a:lvl4pPr marL="1371410" indent="0">
              <a:buNone/>
              <a:defRPr sz="1600" b="1"/>
            </a:lvl4pPr>
            <a:lvl5pPr marL="1828547" indent="0">
              <a:buNone/>
              <a:defRPr sz="1600" b="1"/>
            </a:lvl5pPr>
            <a:lvl6pPr marL="2285685" indent="0">
              <a:buNone/>
              <a:defRPr sz="1600" b="1"/>
            </a:lvl6pPr>
            <a:lvl7pPr marL="2742822" indent="0">
              <a:buNone/>
              <a:defRPr sz="1600" b="1"/>
            </a:lvl7pPr>
            <a:lvl8pPr marL="3199959" indent="0">
              <a:buNone/>
              <a:defRPr sz="1600" b="1"/>
            </a:lvl8pPr>
            <a:lvl9pPr marL="36570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63847" y="1930936"/>
            <a:ext cx="260604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4B8CBEE4-3456-FB43-BEC8-9399C49D116B}" type="datetime1">
              <a:rPr lang="en-US" smtClean="0">
                <a:solidFill>
                  <a:prstClr val="black">
                    <a:lumMod val="50000"/>
                    <a:lumOff val="50000"/>
                  </a:prstClr>
                </a:solidFill>
              </a:rPr>
              <a:pPr/>
              <a:t>5/16/2018</a:t>
            </a:fld>
            <a:endParaRPr lang="en-US">
              <a:solidFill>
                <a:prstClr val="black">
                  <a:lumMod val="50000"/>
                  <a:lumOff val="50000"/>
                </a:prstClr>
              </a:solidFill>
            </a:endParaRPr>
          </a:p>
        </p:txBody>
      </p:sp>
      <p:sp>
        <p:nvSpPr>
          <p:cNvPr id="11" name="Footer Placeholder 10"/>
          <p:cNvSpPr>
            <a:spLocks noGrp="1"/>
          </p:cNvSpPr>
          <p:nvPr>
            <p:ph type="ftr" sz="quarter" idx="11"/>
          </p:nvPr>
        </p:nvSpPr>
        <p:spPr/>
        <p:txBody>
          <a:bodyPr/>
          <a:lstStyle/>
          <a:p>
            <a:r>
              <a:rPr lang="en-US" smtClean="0">
                <a:solidFill>
                  <a:prstClr val="black">
                    <a:lumMod val="50000"/>
                    <a:lumOff val="50000"/>
                  </a:prstClr>
                </a:solidFill>
              </a:rPr>
              <a:t>Item G-1 | www.richmondrent.org</a:t>
            </a:r>
            <a:endParaRPr lang="en-US">
              <a:solidFill>
                <a:prstClr val="black">
                  <a:lumMod val="50000"/>
                  <a:lumOff val="50000"/>
                </a:prstClr>
              </a:solidFill>
            </a:endParaRPr>
          </a:p>
        </p:txBody>
      </p:sp>
      <p:sp>
        <p:nvSpPr>
          <p:cNvPr id="12" name="Slide Number Placeholder 11"/>
          <p:cNvSpPr>
            <a:spLocks noGrp="1"/>
          </p:cNvSpPr>
          <p:nvPr>
            <p:ph type="sldNum" sz="quarter" idx="12"/>
          </p:nvPr>
        </p:nvSpPr>
        <p:spPr/>
        <p:txBody>
          <a:bodyPr/>
          <a:lstStyle/>
          <a:p>
            <a:fld id="{E8C2E20F-1BE6-43F1-ACCC-0787F8B81536}" type="slidenum">
              <a:rPr lang="en-US" smtClean="0">
                <a:solidFill>
                  <a:srgbClr val="4F81BD"/>
                </a:solidFill>
              </a:rPr>
              <a:pPr/>
              <a:t>‹#›</a:t>
            </a:fld>
            <a:endParaRPr lang="en-US">
              <a:solidFill>
                <a:srgbClr val="4F81BD"/>
              </a:solidFill>
            </a:endParaRPr>
          </a:p>
        </p:txBody>
      </p:sp>
    </p:spTree>
    <p:extLst>
      <p:ext uri="{BB962C8B-B14F-4D97-AF65-F5344CB8AC3E}">
        <p14:creationId xmlns:p14="http://schemas.microsoft.com/office/powerpoint/2010/main" val="13368144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39415914-2EDA-3747-92F4-97810A207BC9}" type="datetime1">
              <a:rPr lang="en-US" smtClean="0">
                <a:solidFill>
                  <a:prstClr val="black">
                    <a:lumMod val="50000"/>
                    <a:lumOff val="50000"/>
                  </a:prstClr>
                </a:solidFill>
              </a:rPr>
              <a:pPr/>
              <a:t>5/16/2018</a:t>
            </a:fld>
            <a:endParaRPr lang="en-US">
              <a:solidFill>
                <a:prstClr val="black">
                  <a:lumMod val="50000"/>
                  <a:lumOff val="50000"/>
                </a:prstClr>
              </a:solidFill>
            </a:endParaRPr>
          </a:p>
        </p:txBody>
      </p:sp>
      <p:sp>
        <p:nvSpPr>
          <p:cNvPr id="7" name="Footer Placeholder 6"/>
          <p:cNvSpPr>
            <a:spLocks noGrp="1"/>
          </p:cNvSpPr>
          <p:nvPr>
            <p:ph type="ftr" sz="quarter" idx="11"/>
          </p:nvPr>
        </p:nvSpPr>
        <p:spPr/>
        <p:txBody>
          <a:bodyPr/>
          <a:lstStyle/>
          <a:p>
            <a:r>
              <a:rPr lang="en-US" smtClean="0">
                <a:solidFill>
                  <a:prstClr val="black">
                    <a:lumMod val="50000"/>
                    <a:lumOff val="50000"/>
                  </a:prstClr>
                </a:solidFill>
              </a:rPr>
              <a:t>Item G-1 | www.richmondrent.org</a:t>
            </a:r>
            <a:endParaRPr lang="en-US">
              <a:solidFill>
                <a:prstClr val="black">
                  <a:lumMod val="50000"/>
                  <a:lumOff val="50000"/>
                </a:prstClr>
              </a:solidFill>
            </a:endParaRPr>
          </a:p>
        </p:txBody>
      </p:sp>
      <p:sp>
        <p:nvSpPr>
          <p:cNvPr id="8" name="Slide Number Placeholder 7"/>
          <p:cNvSpPr>
            <a:spLocks noGrp="1"/>
          </p:cNvSpPr>
          <p:nvPr>
            <p:ph type="sldNum" sz="quarter" idx="12"/>
          </p:nvPr>
        </p:nvSpPr>
        <p:spPr/>
        <p:txBody>
          <a:bodyPr/>
          <a:lstStyle/>
          <a:p>
            <a:fld id="{E8C2E20F-1BE6-43F1-ACCC-0787F8B81536}" type="slidenum">
              <a:rPr lang="en-US" smtClean="0">
                <a:solidFill>
                  <a:srgbClr val="4F81BD"/>
                </a:solidFill>
              </a:rPr>
              <a:pPr/>
              <a:t>‹#›</a:t>
            </a:fld>
            <a:endParaRPr lang="en-US">
              <a:solidFill>
                <a:srgbClr val="4F81BD"/>
              </a:solidFill>
            </a:endParaRPr>
          </a:p>
        </p:txBody>
      </p:sp>
    </p:spTree>
    <p:extLst>
      <p:ext uri="{BB962C8B-B14F-4D97-AF65-F5344CB8AC3E}">
        <p14:creationId xmlns:p14="http://schemas.microsoft.com/office/powerpoint/2010/main" val="14068141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B6F5946-0935-6C40-B582-3A8818561886}" type="datetime1">
              <a:rPr lang="en-US" smtClean="0">
                <a:solidFill>
                  <a:prstClr val="black">
                    <a:lumMod val="50000"/>
                    <a:lumOff val="50000"/>
                  </a:prstClr>
                </a:solidFill>
              </a:rPr>
              <a:pPr/>
              <a:t>5/16/2018</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r>
              <a:rPr lang="en-US" smtClean="0">
                <a:solidFill>
                  <a:prstClr val="black">
                    <a:lumMod val="50000"/>
                    <a:lumOff val="50000"/>
                  </a:prstClr>
                </a:solidFill>
              </a:rPr>
              <a:t>Item G-1 | www.richmondrent.org</a:t>
            </a:r>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E8C2E20F-1BE6-43F1-ACCC-0787F8B81536}" type="slidenum">
              <a:rPr lang="en-US" smtClean="0">
                <a:solidFill>
                  <a:srgbClr val="4F81BD"/>
                </a:solidFill>
              </a:rPr>
              <a:pPr/>
              <a:t>‹#›</a:t>
            </a:fld>
            <a:endParaRPr lang="en-US">
              <a:solidFill>
                <a:srgbClr val="4F81BD"/>
              </a:solidFill>
            </a:endParaRPr>
          </a:p>
        </p:txBody>
      </p:sp>
    </p:spTree>
    <p:extLst>
      <p:ext uri="{BB962C8B-B14F-4D97-AF65-F5344CB8AC3E}">
        <p14:creationId xmlns:p14="http://schemas.microsoft.com/office/powerpoint/2010/main" val="862841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2CF82BD5-0ED6-457E-9489-DA268585B2D1}" type="datetime1">
              <a:rPr lang="en-US" smtClean="0"/>
              <a:t>5/16/2018</a:t>
            </a:fld>
            <a:endParaRPr lang="en-US"/>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46002BE0-A138-48D7-8A65-3B198EF9D039}" type="slidenum">
              <a:rPr lang="en-US" smtClean="0"/>
              <a:t>‹#›</a:t>
            </a:fld>
            <a:endParaRPr lang="en-US"/>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US"/>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377440"/>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2900934" y="868680"/>
            <a:ext cx="54864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2024" y="3494176"/>
            <a:ext cx="2125980" cy="2321990"/>
          </a:xfrm>
        </p:spPr>
        <p:txBody>
          <a:bodyPr anchor="t">
            <a:normAutofit/>
          </a:bodyPr>
          <a:lstStyle>
            <a:lvl1pPr marL="0" indent="0">
              <a:lnSpc>
                <a:spcPct val="100000"/>
              </a:lnSpc>
              <a:buNone/>
              <a:defRPr sz="1400">
                <a:solidFill>
                  <a:srgbClr val="FFFFFF"/>
                </a:solidFill>
              </a:defRPr>
            </a:lvl1pPr>
            <a:lvl2pPr marL="457137" indent="0">
              <a:buNone/>
              <a:defRPr sz="1200"/>
            </a:lvl2pPr>
            <a:lvl3pPr marL="914274" indent="0">
              <a:buNone/>
              <a:defRPr sz="1000"/>
            </a:lvl3pPr>
            <a:lvl4pPr marL="1371410" indent="0">
              <a:buNone/>
              <a:defRPr sz="900"/>
            </a:lvl4pPr>
            <a:lvl5pPr marL="1828547" indent="0">
              <a:buNone/>
              <a:defRPr sz="900"/>
            </a:lvl5pPr>
            <a:lvl6pPr marL="2285685" indent="0">
              <a:buNone/>
              <a:defRPr sz="900"/>
            </a:lvl6pPr>
            <a:lvl7pPr marL="2742822" indent="0">
              <a:buNone/>
              <a:defRPr sz="900"/>
            </a:lvl7pPr>
            <a:lvl8pPr marL="3199959" indent="0">
              <a:buNone/>
              <a:defRPr sz="900"/>
            </a:lvl8pPr>
            <a:lvl9pPr marL="3657095"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25303F9C-74A0-9347-A3A1-1FAC0C71CF62}" type="datetime1">
              <a:rPr lang="en-US" smtClean="0">
                <a:solidFill>
                  <a:prstClr val="black">
                    <a:lumMod val="50000"/>
                    <a:lumOff val="50000"/>
                  </a:prstClr>
                </a:solidFill>
              </a:rPr>
              <a:pPr/>
              <a:t>5/16/2018</a:t>
            </a:fld>
            <a:endParaRPr lang="en-US">
              <a:solidFill>
                <a:prstClr val="black">
                  <a:lumMod val="50000"/>
                  <a:lumOff val="50000"/>
                </a:prstClr>
              </a:solidFill>
            </a:endParaRPr>
          </a:p>
        </p:txBody>
      </p:sp>
      <p:sp>
        <p:nvSpPr>
          <p:cNvPr id="9" name="Footer Placeholder 8"/>
          <p:cNvSpPr>
            <a:spLocks noGrp="1"/>
          </p:cNvSpPr>
          <p:nvPr>
            <p:ph type="ftr" sz="quarter" idx="11"/>
          </p:nvPr>
        </p:nvSpPr>
        <p:spPr/>
        <p:txBody>
          <a:bodyPr/>
          <a:lstStyle/>
          <a:p>
            <a:r>
              <a:rPr lang="en-US" smtClean="0">
                <a:solidFill>
                  <a:prstClr val="black">
                    <a:lumMod val="50000"/>
                    <a:lumOff val="50000"/>
                  </a:prstClr>
                </a:solidFill>
              </a:rPr>
              <a:t>Item G-1 | www.richmondrent.org</a:t>
            </a:r>
            <a:endParaRPr lang="en-US">
              <a:solidFill>
                <a:prstClr val="black">
                  <a:lumMod val="50000"/>
                  <a:lumOff val="50000"/>
                </a:prstClr>
              </a:solidFill>
            </a:endParaRPr>
          </a:p>
        </p:txBody>
      </p:sp>
      <p:sp>
        <p:nvSpPr>
          <p:cNvPr id="10" name="Slide Number Placeholder 9"/>
          <p:cNvSpPr>
            <a:spLocks noGrp="1"/>
          </p:cNvSpPr>
          <p:nvPr>
            <p:ph type="sldNum" sz="quarter" idx="12"/>
          </p:nvPr>
        </p:nvSpPr>
        <p:spPr/>
        <p:txBody>
          <a:bodyPr/>
          <a:lstStyle/>
          <a:p>
            <a:fld id="{E8C2E20F-1BE6-43F1-ACCC-0787F8B81536}" type="slidenum">
              <a:rPr lang="en-US" smtClean="0">
                <a:solidFill>
                  <a:srgbClr val="4F81BD"/>
                </a:solidFill>
              </a:rPr>
              <a:pPr/>
              <a:t>‹#›</a:t>
            </a:fld>
            <a:endParaRPr lang="en-US">
              <a:solidFill>
                <a:srgbClr val="4F81BD"/>
              </a:solidFill>
            </a:endParaRPr>
          </a:p>
        </p:txBody>
      </p:sp>
    </p:spTree>
    <p:extLst>
      <p:ext uri="{BB962C8B-B14F-4D97-AF65-F5344CB8AC3E}">
        <p14:creationId xmlns:p14="http://schemas.microsoft.com/office/powerpoint/2010/main" val="38144909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37744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677985" y="767419"/>
            <a:ext cx="6086423" cy="5330952"/>
          </a:xfrm>
          <a:solidFill>
            <a:schemeClr val="bg1">
              <a:lumMod val="75000"/>
            </a:schemeClr>
          </a:solidFill>
        </p:spPr>
        <p:txBody>
          <a:bodyPr anchor="t"/>
          <a:lstStyle>
            <a:lvl1pPr marL="0" indent="0">
              <a:buNone/>
              <a:defRPr sz="3200"/>
            </a:lvl1pPr>
            <a:lvl2pPr marL="457137" indent="0">
              <a:buNone/>
              <a:defRPr sz="2800"/>
            </a:lvl2pPr>
            <a:lvl3pPr marL="914274" indent="0">
              <a:buNone/>
              <a:defRPr sz="2400"/>
            </a:lvl3pPr>
            <a:lvl4pPr marL="1371410" indent="0">
              <a:buNone/>
              <a:defRPr sz="2000"/>
            </a:lvl4pPr>
            <a:lvl5pPr marL="1828547" indent="0">
              <a:buNone/>
              <a:defRPr sz="2000"/>
            </a:lvl5pPr>
            <a:lvl6pPr marL="2285685" indent="0">
              <a:buNone/>
              <a:defRPr sz="2000"/>
            </a:lvl6pPr>
            <a:lvl7pPr marL="2742822" indent="0">
              <a:buNone/>
              <a:defRPr sz="2000"/>
            </a:lvl7pPr>
            <a:lvl8pPr marL="3199959" indent="0">
              <a:buNone/>
              <a:defRPr sz="2000"/>
            </a:lvl8pPr>
            <a:lvl9pPr marL="3657095"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92024" y="3493008"/>
            <a:ext cx="2125980" cy="2322576"/>
          </a:xfrm>
        </p:spPr>
        <p:txBody>
          <a:bodyPr anchor="t">
            <a:normAutofit/>
          </a:bodyPr>
          <a:lstStyle>
            <a:lvl1pPr marL="0" indent="0">
              <a:lnSpc>
                <a:spcPct val="100000"/>
              </a:lnSpc>
              <a:buNone/>
              <a:defRPr sz="1400">
                <a:solidFill>
                  <a:srgbClr val="FFFFFF"/>
                </a:solidFill>
              </a:defRPr>
            </a:lvl1pPr>
            <a:lvl2pPr marL="457137" indent="0">
              <a:buNone/>
              <a:defRPr sz="1200"/>
            </a:lvl2pPr>
            <a:lvl3pPr marL="914274" indent="0">
              <a:buNone/>
              <a:defRPr sz="1000"/>
            </a:lvl3pPr>
            <a:lvl4pPr marL="1371410" indent="0">
              <a:buNone/>
              <a:defRPr sz="900"/>
            </a:lvl4pPr>
            <a:lvl5pPr marL="1828547" indent="0">
              <a:buNone/>
              <a:defRPr sz="900"/>
            </a:lvl5pPr>
            <a:lvl6pPr marL="2285685" indent="0">
              <a:buNone/>
              <a:defRPr sz="900"/>
            </a:lvl6pPr>
            <a:lvl7pPr marL="2742822" indent="0">
              <a:buNone/>
              <a:defRPr sz="900"/>
            </a:lvl7pPr>
            <a:lvl8pPr marL="3199959" indent="0">
              <a:buNone/>
              <a:defRPr sz="900"/>
            </a:lvl8pPr>
            <a:lvl9pPr marL="3657095"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6EB4B14C-8F89-1242-84F0-B4B74B6F2D60}" type="datetime1">
              <a:rPr lang="en-US" smtClean="0">
                <a:solidFill>
                  <a:prstClr val="black">
                    <a:lumMod val="50000"/>
                    <a:lumOff val="50000"/>
                  </a:prstClr>
                </a:solidFill>
              </a:rPr>
              <a:pPr/>
              <a:t>5/16/2018</a:t>
            </a:fld>
            <a:endParaRPr lang="en-US">
              <a:solidFill>
                <a:prstClr val="black">
                  <a:lumMod val="50000"/>
                  <a:lumOff val="50000"/>
                </a:prstClr>
              </a:solidFill>
            </a:endParaRPr>
          </a:p>
        </p:txBody>
      </p:sp>
      <p:sp>
        <p:nvSpPr>
          <p:cNvPr id="9" name="Footer Placeholder 8"/>
          <p:cNvSpPr>
            <a:spLocks noGrp="1"/>
          </p:cNvSpPr>
          <p:nvPr>
            <p:ph type="ftr" sz="quarter" idx="11"/>
          </p:nvPr>
        </p:nvSpPr>
        <p:spPr>
          <a:xfrm>
            <a:off x="2624327" y="6356354"/>
            <a:ext cx="4433638" cy="365125"/>
          </a:xfrm>
        </p:spPr>
        <p:txBody>
          <a:bodyPr/>
          <a:lstStyle/>
          <a:p>
            <a:r>
              <a:rPr lang="en-US" smtClean="0">
                <a:solidFill>
                  <a:prstClr val="black">
                    <a:lumMod val="50000"/>
                    <a:lumOff val="50000"/>
                  </a:prstClr>
                </a:solidFill>
              </a:rPr>
              <a:t>Item G-1 | www.richmondrent.org</a:t>
            </a:r>
            <a:endParaRPr lang="en-US">
              <a:solidFill>
                <a:prstClr val="black">
                  <a:lumMod val="50000"/>
                  <a:lumOff val="50000"/>
                </a:prstClr>
              </a:solidFill>
            </a:endParaRPr>
          </a:p>
        </p:txBody>
      </p:sp>
      <p:sp>
        <p:nvSpPr>
          <p:cNvPr id="10" name="Slide Number Placeholder 9"/>
          <p:cNvSpPr>
            <a:spLocks noGrp="1"/>
          </p:cNvSpPr>
          <p:nvPr>
            <p:ph type="sldNum" sz="quarter" idx="12"/>
          </p:nvPr>
        </p:nvSpPr>
        <p:spPr/>
        <p:txBody>
          <a:bodyPr/>
          <a:lstStyle/>
          <a:p>
            <a:fld id="{E8C2E20F-1BE6-43F1-ACCC-0787F8B81536}" type="slidenum">
              <a:rPr lang="en-US" smtClean="0">
                <a:solidFill>
                  <a:srgbClr val="4F81BD"/>
                </a:solidFill>
              </a:rPr>
              <a:pPr/>
              <a:t>‹#›</a:t>
            </a:fld>
            <a:endParaRPr lang="en-US">
              <a:solidFill>
                <a:srgbClr val="4F81BD"/>
              </a:solidFill>
            </a:endParaRPr>
          </a:p>
        </p:txBody>
      </p:sp>
    </p:spTree>
    <p:extLst>
      <p:ext uri="{BB962C8B-B14F-4D97-AF65-F5344CB8AC3E}">
        <p14:creationId xmlns:p14="http://schemas.microsoft.com/office/powerpoint/2010/main" val="7495380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C9F8B66-D18B-B843-BC93-ABDA86E0F98B}" type="datetime1">
              <a:rPr lang="en-US" smtClean="0">
                <a:solidFill>
                  <a:prstClr val="black">
                    <a:lumMod val="50000"/>
                    <a:lumOff val="50000"/>
                  </a:prstClr>
                </a:solidFill>
              </a:rPr>
              <a:pPr/>
              <a:t>5/16/2018</a:t>
            </a:fld>
            <a:endParaRPr 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p>
            <a:r>
              <a:rPr lang="en-US" smtClean="0">
                <a:solidFill>
                  <a:prstClr val="black">
                    <a:lumMod val="50000"/>
                    <a:lumOff val="50000"/>
                  </a:prstClr>
                </a:solidFill>
              </a:rPr>
              <a:t>Item G-1 | www.richmondrent.org</a:t>
            </a:r>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E8C2E20F-1BE6-43F1-ACCC-0787F8B81536}" type="slidenum">
              <a:rPr lang="en-US" smtClean="0">
                <a:solidFill>
                  <a:srgbClr val="4F81BD"/>
                </a:solidFill>
              </a:rPr>
              <a:pPr/>
              <a:t>‹#›</a:t>
            </a:fld>
            <a:endParaRPr lang="en-US">
              <a:solidFill>
                <a:srgbClr val="4F81BD"/>
              </a:solidFill>
            </a:endParaRPr>
          </a:p>
        </p:txBody>
      </p:sp>
    </p:spTree>
    <p:extLst>
      <p:ext uri="{BB962C8B-B14F-4D97-AF65-F5344CB8AC3E}">
        <p14:creationId xmlns:p14="http://schemas.microsoft.com/office/powerpoint/2010/main" val="7143942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990600"/>
            <a:ext cx="2114550" cy="4953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900934" y="868680"/>
            <a:ext cx="5486400" cy="512064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445AA53-D233-8A4C-86A7-D0AFA2649B6E}" type="datetime1">
              <a:rPr lang="en-US" smtClean="0">
                <a:solidFill>
                  <a:prstClr val="black">
                    <a:lumMod val="50000"/>
                    <a:lumOff val="50000"/>
                  </a:prstClr>
                </a:solidFill>
              </a:rPr>
              <a:pPr/>
              <a:t>5/16/2018</a:t>
            </a:fld>
            <a:endParaRPr 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p>
            <a:r>
              <a:rPr lang="en-US" smtClean="0">
                <a:solidFill>
                  <a:prstClr val="black">
                    <a:lumMod val="50000"/>
                    <a:lumOff val="50000"/>
                  </a:prstClr>
                </a:solidFill>
              </a:rPr>
              <a:t>Item G-1 | www.richmondrent.org</a:t>
            </a:r>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E8C2E20F-1BE6-43F1-ACCC-0787F8B81536}" type="slidenum">
              <a:rPr lang="en-US" smtClean="0">
                <a:solidFill>
                  <a:srgbClr val="4F81BD"/>
                </a:solidFill>
              </a:rPr>
              <a:pPr/>
              <a:t>‹#›</a:t>
            </a:fld>
            <a:endParaRPr lang="en-US">
              <a:solidFill>
                <a:srgbClr val="4F81BD"/>
              </a:solidFill>
            </a:endParaRPr>
          </a:p>
        </p:txBody>
      </p:sp>
    </p:spTree>
    <p:extLst>
      <p:ext uri="{BB962C8B-B14F-4D97-AF65-F5344CB8AC3E}">
        <p14:creationId xmlns:p14="http://schemas.microsoft.com/office/powerpoint/2010/main" val="3975711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D0D1D05-6D3A-4EBF-97CE-3A8FF696A79F}" type="datetime1">
              <a:rPr lang="en-US" smtClean="0"/>
              <a:t>5/16/2018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02BE0-A138-48D7-8A65-3B198EF9D039}"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D4D51BB-A001-4C2E-8D0B-14BB38D0B1C9}" type="datetime1">
              <a:rPr lang="en-US" smtClean="0"/>
              <a:t>5/16/2018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002BE0-A138-48D7-8A65-3B198EF9D039}"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D25E4EE-8E8E-46AB-9EC4-48B63DB0F303}" type="datetime1">
              <a:rPr lang="en-US" smtClean="0"/>
              <a:t>5/16/2018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002BE0-A138-48D7-8A65-3B198EF9D039}" type="slidenum">
              <a:rPr lang="en-US" smtClean="0"/>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6B92B260-67A6-4982-A518-54B634287707}" type="datetime1">
              <a:rPr lang="en-US" smtClean="0"/>
              <a:t>5/16/2018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002BE0-A138-48D7-8A65-3B198EF9D03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423968-CD75-4963-B4E3-76E0B1E2A326}" type="datetime1">
              <a:rPr lang="en-US" smtClean="0"/>
              <a:t>5/16/2018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46002BE0-A138-48D7-8A65-3B198EF9D039}" type="slidenum">
              <a:rPr lang="en-US" smtClean="0"/>
              <a:t>‹#›</a:t>
            </a:fld>
            <a:endParaRPr lang="en-US"/>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F33055-7869-483F-8D21-91D8416B92AD}" type="datetime1">
              <a:rPr lang="en-US" smtClean="0"/>
              <a:t>5/16/2018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02BE0-A138-48D7-8A65-3B198EF9D039}" type="slidenum">
              <a:rPr lang="en-US" smtClean="0"/>
              <a:t>‹#›</a:t>
            </a:fld>
            <a:endParaRPr lang="en-US"/>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smtClean="0"/>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4211E31F-6E94-4729-9023-0ACD4FB3FC27}" type="datetime1">
              <a:rPr lang="en-US" smtClean="0"/>
              <a:t>5/16/2018</a:t>
            </a:fld>
            <a:endParaRPr lang="en-US"/>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en-US"/>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46002BE0-A138-48D7-8A65-3B198EF9D03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571ED13A-B1B2-47FE-A2AD-456579F57DB2}" type="datetime1">
              <a:rPr lang="en-US" smtClean="0"/>
              <a:pPr/>
              <a:t>5/16/2018</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8F9DBF0C-252E-4E51-8013-BAE5257C9235}" type="slidenum">
              <a:rPr lang="en-US" smtClean="0"/>
              <a:pPr/>
              <a:t>‹#›</a:t>
            </a:fld>
            <a:endParaRPr lang="en-US"/>
          </a:p>
        </p:txBody>
      </p:sp>
    </p:spTree>
    <p:extLst>
      <p:ext uri="{BB962C8B-B14F-4D97-AF65-F5344CB8AC3E}">
        <p14:creationId xmlns:p14="http://schemas.microsoft.com/office/powerpoint/2010/main" val="323338219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90" y="1123841"/>
            <a:ext cx="2210612" cy="4601183"/>
          </a:xfrm>
          <a:prstGeom prst="rect">
            <a:avLst/>
          </a:prstGeom>
        </p:spPr>
        <p:txBody>
          <a:bodyPr vert="horz" lIns="91427" tIns="45714" rIns="91427" bIns="45714" rtlCol="0" anchor="ctr">
            <a:normAutofit/>
          </a:bodyPr>
          <a:lstStyle/>
          <a:p>
            <a:r>
              <a:rPr lang="en-US" smtClean="0"/>
              <a:t>Click to edit Master title style</a:t>
            </a:r>
            <a:endParaRPr lang="en-US" dirty="0"/>
          </a:p>
        </p:txBody>
      </p:sp>
      <p:sp>
        <p:nvSpPr>
          <p:cNvPr id="38" name="Rectangle 37"/>
          <p:cNvSpPr/>
          <p:nvPr/>
        </p:nvSpPr>
        <p:spPr>
          <a:xfrm>
            <a:off x="8861899"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864108"/>
            <a:ext cx="5486400" cy="5120640"/>
          </a:xfrm>
          <a:prstGeom prst="rect">
            <a:avLst/>
          </a:prstGeom>
        </p:spPr>
        <p:txBody>
          <a:bodyPr vert="horz" lIns="91427" tIns="45714" rIns="91427" bIns="45714"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96849" y="6356354"/>
            <a:ext cx="2057400" cy="365125"/>
          </a:xfrm>
          <a:prstGeom prst="rect">
            <a:avLst/>
          </a:prstGeom>
        </p:spPr>
        <p:txBody>
          <a:bodyPr vert="horz" lIns="91427" tIns="45714" rIns="91427" bIns="45714" rtlCol="0" anchor="ctr"/>
          <a:lstStyle>
            <a:lvl1pPr algn="l">
              <a:defRPr sz="1100">
                <a:solidFill>
                  <a:schemeClr val="tx1">
                    <a:lumMod val="50000"/>
                    <a:lumOff val="50000"/>
                  </a:schemeClr>
                </a:solidFill>
              </a:defRPr>
            </a:lvl1pPr>
          </a:lstStyle>
          <a:p>
            <a:pPr defTabSz="914274"/>
            <a:fld id="{9CC53595-48D0-BB44-BB4F-3B4E474300C3}" type="datetime1">
              <a:rPr lang="en-US" smtClean="0">
                <a:solidFill>
                  <a:prstClr val="black">
                    <a:lumMod val="50000"/>
                    <a:lumOff val="50000"/>
                  </a:prstClr>
                </a:solidFill>
              </a:rPr>
              <a:pPr defTabSz="914274"/>
              <a:t>5/16/2018</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2901951" y="6356354"/>
            <a:ext cx="4433638" cy="365125"/>
          </a:xfrm>
          <a:prstGeom prst="rect">
            <a:avLst/>
          </a:prstGeom>
        </p:spPr>
        <p:txBody>
          <a:bodyPr vert="horz" lIns="91427" tIns="45714" rIns="91427" bIns="45714" rtlCol="0" anchor="ctr"/>
          <a:lstStyle>
            <a:lvl1pPr algn="l">
              <a:defRPr sz="1600" b="1">
                <a:solidFill>
                  <a:schemeClr val="tx1">
                    <a:lumMod val="50000"/>
                    <a:lumOff val="50000"/>
                  </a:schemeClr>
                </a:solidFill>
              </a:defRPr>
            </a:lvl1pPr>
          </a:lstStyle>
          <a:p>
            <a:pPr defTabSz="914274"/>
            <a:r>
              <a:rPr lang="en-US" smtClean="0">
                <a:solidFill>
                  <a:prstClr val="black">
                    <a:lumMod val="50000"/>
                    <a:lumOff val="50000"/>
                  </a:prstClr>
                </a:solidFill>
              </a:rPr>
              <a:t>Item G-1 | www.richmondrent.org</a:t>
            </a:r>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7975604" y="6356354"/>
            <a:ext cx="1148195" cy="365125"/>
          </a:xfrm>
          <a:prstGeom prst="rect">
            <a:avLst/>
          </a:prstGeom>
        </p:spPr>
        <p:txBody>
          <a:bodyPr vert="horz" lIns="91427" tIns="45714" rIns="91427" bIns="45714" rtlCol="0" anchor="ctr"/>
          <a:lstStyle>
            <a:lvl1pPr algn="r">
              <a:defRPr sz="1200" b="1">
                <a:solidFill>
                  <a:schemeClr val="accent1"/>
                </a:solidFill>
              </a:defRPr>
            </a:lvl1pPr>
          </a:lstStyle>
          <a:p>
            <a:pPr defTabSz="914274"/>
            <a:fld id="{E8C2E20F-1BE6-43F1-ACCC-0787F8B81536}" type="slidenum">
              <a:rPr lang="en-US" smtClean="0">
                <a:solidFill>
                  <a:srgbClr val="4F81BD"/>
                </a:solidFill>
              </a:rPr>
              <a:pPr defTabSz="914274"/>
              <a:t>‹#›</a:t>
            </a:fld>
            <a:endParaRPr lang="en-US">
              <a:solidFill>
                <a:srgbClr val="4F81BD"/>
              </a:solidFill>
            </a:endParaRPr>
          </a:p>
        </p:txBody>
      </p:sp>
    </p:spTree>
    <p:extLst>
      <p:ext uri="{BB962C8B-B14F-4D97-AF65-F5344CB8AC3E}">
        <p14:creationId xmlns:p14="http://schemas.microsoft.com/office/powerpoint/2010/main" val="421323631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dt="0"/>
  <p:txStyles>
    <p:titleStyle>
      <a:lvl1pPr algn="l" defTabSz="914274"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54" indent="-182854" algn="l" defTabSz="914274"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705" indent="-182854" algn="l" defTabSz="914274"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2842" indent="-182854" algn="l" defTabSz="914274"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599979" indent="-182854" algn="l" defTabSz="914274"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116" indent="-182854" algn="l" defTabSz="914274"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253" indent="-228568" algn="l" defTabSz="914274"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390" indent="-228568" algn="l" defTabSz="914274"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8527" indent="-228568" algn="l" defTabSz="914274"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5664" indent="-228568" algn="l" defTabSz="914274"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274" rtl="0" eaLnBrk="1" latinLnBrk="0" hangingPunct="1">
        <a:defRPr sz="1800" kern="1200">
          <a:solidFill>
            <a:schemeClr val="tx1"/>
          </a:solidFill>
          <a:latin typeface="+mn-lt"/>
          <a:ea typeface="+mn-ea"/>
          <a:cs typeface="+mn-cs"/>
        </a:defRPr>
      </a:lvl1pPr>
      <a:lvl2pPr marL="457137" algn="l" defTabSz="914274" rtl="0" eaLnBrk="1" latinLnBrk="0" hangingPunct="1">
        <a:defRPr sz="1800" kern="1200">
          <a:solidFill>
            <a:schemeClr val="tx1"/>
          </a:solidFill>
          <a:latin typeface="+mn-lt"/>
          <a:ea typeface="+mn-ea"/>
          <a:cs typeface="+mn-cs"/>
        </a:defRPr>
      </a:lvl2pPr>
      <a:lvl3pPr marL="914274" algn="l" defTabSz="914274" rtl="0" eaLnBrk="1" latinLnBrk="0" hangingPunct="1">
        <a:defRPr sz="1800" kern="1200">
          <a:solidFill>
            <a:schemeClr val="tx1"/>
          </a:solidFill>
          <a:latin typeface="+mn-lt"/>
          <a:ea typeface="+mn-ea"/>
          <a:cs typeface="+mn-cs"/>
        </a:defRPr>
      </a:lvl3pPr>
      <a:lvl4pPr marL="1371410" algn="l" defTabSz="914274" rtl="0" eaLnBrk="1" latinLnBrk="0" hangingPunct="1">
        <a:defRPr sz="1800" kern="1200">
          <a:solidFill>
            <a:schemeClr val="tx1"/>
          </a:solidFill>
          <a:latin typeface="+mn-lt"/>
          <a:ea typeface="+mn-ea"/>
          <a:cs typeface="+mn-cs"/>
        </a:defRPr>
      </a:lvl4pPr>
      <a:lvl5pPr marL="1828547" algn="l" defTabSz="914274" rtl="0" eaLnBrk="1" latinLnBrk="0" hangingPunct="1">
        <a:defRPr sz="1800" kern="1200">
          <a:solidFill>
            <a:schemeClr val="tx1"/>
          </a:solidFill>
          <a:latin typeface="+mn-lt"/>
          <a:ea typeface="+mn-ea"/>
          <a:cs typeface="+mn-cs"/>
        </a:defRPr>
      </a:lvl5pPr>
      <a:lvl6pPr marL="2285685" algn="l" defTabSz="914274" rtl="0" eaLnBrk="1" latinLnBrk="0" hangingPunct="1">
        <a:defRPr sz="1800" kern="1200">
          <a:solidFill>
            <a:schemeClr val="tx1"/>
          </a:solidFill>
          <a:latin typeface="+mn-lt"/>
          <a:ea typeface="+mn-ea"/>
          <a:cs typeface="+mn-cs"/>
        </a:defRPr>
      </a:lvl6pPr>
      <a:lvl7pPr marL="2742822" algn="l" defTabSz="914274" rtl="0" eaLnBrk="1" latinLnBrk="0" hangingPunct="1">
        <a:defRPr sz="1800" kern="1200">
          <a:solidFill>
            <a:schemeClr val="tx1"/>
          </a:solidFill>
          <a:latin typeface="+mn-lt"/>
          <a:ea typeface="+mn-ea"/>
          <a:cs typeface="+mn-cs"/>
        </a:defRPr>
      </a:lvl7pPr>
      <a:lvl8pPr marL="3199959" algn="l" defTabSz="914274" rtl="0" eaLnBrk="1" latinLnBrk="0" hangingPunct="1">
        <a:defRPr sz="1800" kern="1200">
          <a:solidFill>
            <a:schemeClr val="tx1"/>
          </a:solidFill>
          <a:latin typeface="+mn-lt"/>
          <a:ea typeface="+mn-ea"/>
          <a:cs typeface="+mn-cs"/>
        </a:defRPr>
      </a:lvl8pPr>
      <a:lvl9pPr marL="3657095" algn="l" defTabSz="91427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b="1" dirty="0"/>
              <a:t>Regular Meeting of the Richmond Rent Board</a:t>
            </a:r>
          </a:p>
        </p:txBody>
      </p:sp>
      <p:sp>
        <p:nvSpPr>
          <p:cNvPr id="3" name="Subtitle 2"/>
          <p:cNvSpPr>
            <a:spLocks noGrp="1"/>
          </p:cNvSpPr>
          <p:nvPr>
            <p:ph type="subTitle" idx="1"/>
          </p:nvPr>
        </p:nvSpPr>
        <p:spPr/>
        <p:txBody>
          <a:bodyPr/>
          <a:lstStyle/>
          <a:p>
            <a:r>
              <a:rPr lang="en-US" b="1" dirty="0" smtClean="0"/>
              <a:t>May 16</a:t>
            </a:r>
            <a:r>
              <a:rPr lang="en-US" b="1" dirty="0" smtClean="0"/>
              <a:t>, </a:t>
            </a:r>
            <a:r>
              <a:rPr lang="en-US" b="1" dirty="0" smtClean="0"/>
              <a:t>2018 | City Council Chambers</a:t>
            </a:r>
            <a:endParaRPr lang="en-US" b="1" dirty="0"/>
          </a:p>
        </p:txBody>
      </p:sp>
      <p:sp>
        <p:nvSpPr>
          <p:cNvPr id="4" name="Slide Number Placeholder 3"/>
          <p:cNvSpPr>
            <a:spLocks noGrp="1"/>
          </p:cNvSpPr>
          <p:nvPr>
            <p:ph type="sldNum" sz="quarter" idx="12"/>
          </p:nvPr>
        </p:nvSpPr>
        <p:spPr/>
        <p:txBody>
          <a:bodyPr/>
          <a:lstStyle/>
          <a:p>
            <a:fld id="{E8C2E20F-1BE6-43F1-ACCC-0787F8B81536}" type="slidenum">
              <a:rPr lang="en-US" smtClean="0">
                <a:solidFill>
                  <a:srgbClr val="4F81BD"/>
                </a:solidFill>
              </a:rPr>
              <a:pPr/>
              <a:t>1</a:t>
            </a:fld>
            <a:endParaRPr lang="en-US">
              <a:solidFill>
                <a:srgbClr val="4F81BD"/>
              </a:solidFill>
            </a:endParaRPr>
          </a:p>
        </p:txBody>
      </p:sp>
    </p:spTree>
    <p:extLst>
      <p:ext uri="{BB962C8B-B14F-4D97-AF65-F5344CB8AC3E}">
        <p14:creationId xmlns:p14="http://schemas.microsoft.com/office/powerpoint/2010/main" val="38598624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52400" y="9938"/>
            <a:ext cx="8763000" cy="1590262"/>
          </a:xfrm>
        </p:spPr>
        <p:txBody>
          <a:bodyPr>
            <a:normAutofit/>
          </a:bodyPr>
          <a:lstStyle/>
          <a:p>
            <a:r>
              <a:rPr lang="en-US" dirty="0" smtClean="0"/>
              <a:t>Rental units regulated by the rent program department</a:t>
            </a:r>
            <a:endParaRPr lang="en-US" dirty="0"/>
          </a:p>
        </p:txBody>
      </p:sp>
      <p:sp>
        <p:nvSpPr>
          <p:cNvPr id="2" name="Slide Number Placeholder 1"/>
          <p:cNvSpPr>
            <a:spLocks noGrp="1"/>
          </p:cNvSpPr>
          <p:nvPr>
            <p:ph type="sldNum" sz="quarter" idx="12"/>
          </p:nvPr>
        </p:nvSpPr>
        <p:spPr/>
        <p:txBody>
          <a:bodyPr/>
          <a:lstStyle/>
          <a:p>
            <a:fld id="{46002BE0-A138-48D7-8A65-3B198EF9D039}" type="slidenum">
              <a:rPr lang="en-US" smtClean="0"/>
              <a:t>10</a:t>
            </a:fld>
            <a:endParaRPr lang="en-US"/>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833" t="43976" r="60702" b="29445"/>
          <a:stretch/>
        </p:blipFill>
        <p:spPr bwMode="auto">
          <a:xfrm>
            <a:off x="313390" y="1801550"/>
            <a:ext cx="8339959" cy="187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839" t="46705" r="61402" b="20683"/>
          <a:stretch/>
        </p:blipFill>
        <p:spPr bwMode="auto">
          <a:xfrm>
            <a:off x="332440" y="3962400"/>
            <a:ext cx="839246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10113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52400" y="9938"/>
            <a:ext cx="8763000" cy="1590262"/>
          </a:xfrm>
        </p:spPr>
        <p:txBody>
          <a:bodyPr>
            <a:normAutofit/>
          </a:bodyPr>
          <a:lstStyle/>
          <a:p>
            <a:r>
              <a:rPr lang="en-US" dirty="0" smtClean="0"/>
              <a:t>Rental units regulated by the rent program department (continued)</a:t>
            </a:r>
            <a:endParaRPr lang="en-US" dirty="0"/>
          </a:p>
        </p:txBody>
      </p:sp>
      <p:sp>
        <p:nvSpPr>
          <p:cNvPr id="2" name="Slide Number Placeholder 1"/>
          <p:cNvSpPr>
            <a:spLocks noGrp="1"/>
          </p:cNvSpPr>
          <p:nvPr>
            <p:ph type="sldNum" sz="quarter" idx="12"/>
          </p:nvPr>
        </p:nvSpPr>
        <p:spPr/>
        <p:txBody>
          <a:bodyPr/>
          <a:lstStyle/>
          <a:p>
            <a:fld id="{46002BE0-A138-48D7-8A65-3B198EF9D039}" type="slidenum">
              <a:rPr lang="en-US" smtClean="0"/>
              <a:t>11</a:t>
            </a:fld>
            <a:endParaRPr lang="en-US"/>
          </a:p>
        </p:txBody>
      </p:sp>
      <p:pic>
        <p:nvPicPr>
          <p:cNvPr id="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964" t="37251" r="60185" b="16666"/>
          <a:stretch/>
        </p:blipFill>
        <p:spPr bwMode="auto">
          <a:xfrm>
            <a:off x="381000" y="1899745"/>
            <a:ext cx="8339959" cy="3215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614" t="66667" r="60421" b="19054"/>
          <a:stretch/>
        </p:blipFill>
        <p:spPr bwMode="auto">
          <a:xfrm>
            <a:off x="381000" y="5334000"/>
            <a:ext cx="8339959" cy="1051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61913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52400" y="9938"/>
            <a:ext cx="8763000" cy="1590262"/>
          </a:xfrm>
        </p:spPr>
        <p:txBody>
          <a:bodyPr>
            <a:normAutofit/>
          </a:bodyPr>
          <a:lstStyle/>
          <a:p>
            <a:r>
              <a:rPr lang="en-US" dirty="0" smtClean="0"/>
              <a:t>Termination of tenancy:</a:t>
            </a:r>
            <a:br>
              <a:rPr lang="en-US" dirty="0" smtClean="0"/>
            </a:br>
            <a:r>
              <a:rPr lang="en-US" dirty="0" smtClean="0"/>
              <a:t>by the numbers</a:t>
            </a:r>
            <a:endParaRPr lang="en-US" dirty="0"/>
          </a:p>
        </p:txBody>
      </p:sp>
      <p:sp>
        <p:nvSpPr>
          <p:cNvPr id="2" name="Slide Number Placeholder 1"/>
          <p:cNvSpPr>
            <a:spLocks noGrp="1"/>
          </p:cNvSpPr>
          <p:nvPr>
            <p:ph type="sldNum" sz="quarter" idx="12"/>
          </p:nvPr>
        </p:nvSpPr>
        <p:spPr/>
        <p:txBody>
          <a:bodyPr/>
          <a:lstStyle/>
          <a:p>
            <a:fld id="{46002BE0-A138-48D7-8A65-3B198EF9D039}" type="slidenum">
              <a:rPr lang="en-US" smtClean="0"/>
              <a:t>12</a:t>
            </a:fld>
            <a:endParaRPr lang="en-US"/>
          </a:p>
        </p:txBody>
      </p:sp>
      <p:pic>
        <p:nvPicPr>
          <p:cNvPr id="1126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632" t="17310" r="65333" b="41345"/>
          <a:stretch/>
        </p:blipFill>
        <p:spPr bwMode="auto">
          <a:xfrm>
            <a:off x="5634594" y="1705581"/>
            <a:ext cx="3197060" cy="1799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3126" t="31685" r="66644" b="6093"/>
          <a:stretch/>
        </p:blipFill>
        <p:spPr bwMode="auto">
          <a:xfrm>
            <a:off x="228600" y="1705581"/>
            <a:ext cx="5257800" cy="4851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0843" t="29766" r="70768" b="29064"/>
          <a:stretch/>
        </p:blipFill>
        <p:spPr bwMode="auto">
          <a:xfrm>
            <a:off x="5773696" y="4267200"/>
            <a:ext cx="2956956" cy="1986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5754646" y="3802250"/>
            <a:ext cx="2956956" cy="461665"/>
          </a:xfrm>
          <a:prstGeom prst="rect">
            <a:avLst/>
          </a:prstGeom>
          <a:noFill/>
        </p:spPr>
        <p:txBody>
          <a:bodyPr wrap="square" rtlCol="0">
            <a:spAutoFit/>
          </a:bodyPr>
          <a:lstStyle/>
          <a:p>
            <a:pPr algn="ctr"/>
            <a:r>
              <a:rPr lang="en-US" sz="1200" b="1" dirty="0" smtClean="0"/>
              <a:t>Location of Rental Units Served a Termination of Tenancy Notice in 2017</a:t>
            </a:r>
            <a:endParaRPr lang="en-US" sz="1200" b="1" dirty="0"/>
          </a:p>
        </p:txBody>
      </p:sp>
    </p:spTree>
    <p:extLst>
      <p:ext uri="{BB962C8B-B14F-4D97-AF65-F5344CB8AC3E}">
        <p14:creationId xmlns:p14="http://schemas.microsoft.com/office/powerpoint/2010/main" val="5067652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52400" y="9938"/>
            <a:ext cx="8763000" cy="1590262"/>
          </a:xfrm>
        </p:spPr>
        <p:txBody>
          <a:bodyPr>
            <a:normAutofit/>
          </a:bodyPr>
          <a:lstStyle/>
          <a:p>
            <a:r>
              <a:rPr lang="en-US" dirty="0" smtClean="0"/>
              <a:t>Rent increases:</a:t>
            </a:r>
            <a:br>
              <a:rPr lang="en-US" dirty="0" smtClean="0"/>
            </a:br>
            <a:r>
              <a:rPr lang="en-US" dirty="0" smtClean="0"/>
              <a:t>by the numbers</a:t>
            </a:r>
            <a:endParaRPr lang="en-US" dirty="0"/>
          </a:p>
        </p:txBody>
      </p:sp>
      <p:sp>
        <p:nvSpPr>
          <p:cNvPr id="2" name="Slide Number Placeholder 1"/>
          <p:cNvSpPr>
            <a:spLocks noGrp="1"/>
          </p:cNvSpPr>
          <p:nvPr>
            <p:ph type="sldNum" sz="quarter" idx="12"/>
          </p:nvPr>
        </p:nvSpPr>
        <p:spPr>
          <a:xfrm>
            <a:off x="8382000" y="6326922"/>
            <a:ext cx="582966" cy="274320"/>
          </a:xfrm>
        </p:spPr>
        <p:txBody>
          <a:bodyPr/>
          <a:lstStyle/>
          <a:p>
            <a:fld id="{46002BE0-A138-48D7-8A65-3B198EF9D039}" type="slidenum">
              <a:rPr lang="en-US" smtClean="0"/>
              <a:t>13</a:t>
            </a:fld>
            <a:endParaRPr lang="en-US" dirty="0"/>
          </a:p>
        </p:txBody>
      </p:sp>
      <p:pic>
        <p:nvPicPr>
          <p:cNvPr id="1126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0843" t="29766" r="70768" b="29064"/>
          <a:stretch/>
        </p:blipFill>
        <p:spPr bwMode="auto">
          <a:xfrm>
            <a:off x="5370379" y="4148679"/>
            <a:ext cx="3342564" cy="2245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5352182" y="3675485"/>
            <a:ext cx="3352800" cy="461665"/>
          </a:xfrm>
          <a:prstGeom prst="rect">
            <a:avLst/>
          </a:prstGeom>
          <a:noFill/>
        </p:spPr>
        <p:txBody>
          <a:bodyPr wrap="square" rtlCol="0">
            <a:spAutoFit/>
          </a:bodyPr>
          <a:lstStyle/>
          <a:p>
            <a:pPr algn="ctr"/>
            <a:r>
              <a:rPr lang="en-US" sz="1200" b="1" dirty="0" smtClean="0"/>
              <a:t>Location of Rental Units Served a Rent Increase Between January 2017 and May 2018</a:t>
            </a:r>
            <a:endParaRPr lang="en-US" sz="1200" b="1" dirty="0"/>
          </a:p>
        </p:txBody>
      </p:sp>
      <p:pic>
        <p:nvPicPr>
          <p:cNvPr id="1229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2507" t="27280" r="66068" b="45747"/>
          <a:stretch/>
        </p:blipFill>
        <p:spPr bwMode="auto">
          <a:xfrm>
            <a:off x="5230504" y="2115269"/>
            <a:ext cx="3612078" cy="1364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65077" y="2625738"/>
            <a:ext cx="4648200" cy="1323439"/>
          </a:xfrm>
          <a:prstGeom prst="rect">
            <a:avLst/>
          </a:prstGeom>
          <a:solidFill>
            <a:schemeClr val="bg2">
              <a:lumMod val="75000"/>
            </a:schemeClr>
          </a:solidFill>
        </p:spPr>
        <p:txBody>
          <a:bodyPr wrap="square" rtlCol="0">
            <a:spAutoFit/>
          </a:bodyPr>
          <a:lstStyle/>
          <a:p>
            <a:pPr marL="285750" indent="-285750">
              <a:buFont typeface="Wingdings" panose="05000000000000000000" pitchFamily="2" charset="2"/>
              <a:buChar char="Ø"/>
            </a:pPr>
            <a:r>
              <a:rPr lang="en-US" sz="1600" dirty="0" smtClean="0"/>
              <a:t>Between December 27, 2016, and September 25, 2017, approximately 1,092 households were served a rent increase notice in accordance with the 2016 AGA.</a:t>
            </a:r>
          </a:p>
          <a:p>
            <a:pPr marL="285750" indent="-285750">
              <a:buFont typeface="Wingdings" panose="05000000000000000000" pitchFamily="2" charset="2"/>
              <a:buChar char="Ø"/>
            </a:pPr>
            <a:r>
              <a:rPr lang="en-US" sz="1600" dirty="0" smtClean="0"/>
              <a:t>The average rent increase was $37.</a:t>
            </a:r>
            <a:endParaRPr lang="en-US" sz="1600" dirty="0"/>
          </a:p>
        </p:txBody>
      </p:sp>
      <p:sp>
        <p:nvSpPr>
          <p:cNvPr id="4" name="TextBox 3"/>
          <p:cNvSpPr txBox="1"/>
          <p:nvPr/>
        </p:nvSpPr>
        <p:spPr>
          <a:xfrm>
            <a:off x="382137" y="2115269"/>
            <a:ext cx="4648200" cy="338554"/>
          </a:xfrm>
          <a:prstGeom prst="rect">
            <a:avLst/>
          </a:prstGeom>
          <a:solidFill>
            <a:schemeClr val="accent2">
              <a:lumMod val="40000"/>
              <a:lumOff val="60000"/>
            </a:schemeClr>
          </a:solidFill>
        </p:spPr>
        <p:txBody>
          <a:bodyPr wrap="square" rtlCol="0">
            <a:spAutoFit/>
          </a:bodyPr>
          <a:lstStyle/>
          <a:p>
            <a:r>
              <a:rPr lang="en-US" sz="1600" dirty="0" smtClean="0"/>
              <a:t>2016 Annual General Adjustment (AGA): 3.0%</a:t>
            </a:r>
            <a:endParaRPr lang="en-US" sz="1600" dirty="0"/>
          </a:p>
        </p:txBody>
      </p:sp>
      <p:sp>
        <p:nvSpPr>
          <p:cNvPr id="11" name="TextBox 10"/>
          <p:cNvSpPr txBox="1"/>
          <p:nvPr/>
        </p:nvSpPr>
        <p:spPr>
          <a:xfrm>
            <a:off x="382137" y="4159762"/>
            <a:ext cx="4648200" cy="338554"/>
          </a:xfrm>
          <a:prstGeom prst="rect">
            <a:avLst/>
          </a:prstGeom>
          <a:solidFill>
            <a:schemeClr val="accent2">
              <a:lumMod val="40000"/>
              <a:lumOff val="60000"/>
            </a:schemeClr>
          </a:solidFill>
        </p:spPr>
        <p:txBody>
          <a:bodyPr wrap="square" rtlCol="0">
            <a:spAutoFit/>
          </a:bodyPr>
          <a:lstStyle/>
          <a:p>
            <a:r>
              <a:rPr lang="en-US" sz="1600" dirty="0" smtClean="0"/>
              <a:t>2017 Annual General Adjustment (AGA): 3.4%</a:t>
            </a:r>
            <a:endParaRPr lang="en-US" sz="1600" dirty="0"/>
          </a:p>
        </p:txBody>
      </p:sp>
      <p:sp>
        <p:nvSpPr>
          <p:cNvPr id="12" name="TextBox 11"/>
          <p:cNvSpPr txBox="1"/>
          <p:nvPr/>
        </p:nvSpPr>
        <p:spPr>
          <a:xfrm>
            <a:off x="365077" y="4648200"/>
            <a:ext cx="4648200" cy="1815882"/>
          </a:xfrm>
          <a:prstGeom prst="rect">
            <a:avLst/>
          </a:prstGeom>
          <a:solidFill>
            <a:schemeClr val="bg2">
              <a:lumMod val="75000"/>
            </a:schemeClr>
          </a:solidFill>
        </p:spPr>
        <p:txBody>
          <a:bodyPr wrap="square" rtlCol="0">
            <a:spAutoFit/>
          </a:bodyPr>
          <a:lstStyle/>
          <a:p>
            <a:pPr marL="285750" indent="-285750">
              <a:buFont typeface="Wingdings" panose="05000000000000000000" pitchFamily="2" charset="2"/>
              <a:buChar char="Ø"/>
            </a:pPr>
            <a:r>
              <a:rPr lang="en-US" sz="1600" dirty="0" smtClean="0"/>
              <a:t>Between July 3, 2017, and May 6, 2018, approximately 2,568 rent-controlled households were served a rent increase notice in accordance with the 2017 AGA (could be combined with the 2016 AGA for qualifying tenancies.)</a:t>
            </a:r>
          </a:p>
          <a:p>
            <a:pPr marL="285750" indent="-285750">
              <a:buFont typeface="Wingdings" panose="05000000000000000000" pitchFamily="2" charset="2"/>
              <a:buChar char="Ø"/>
            </a:pPr>
            <a:r>
              <a:rPr lang="en-US" sz="1600" dirty="0" smtClean="0"/>
              <a:t>The average rent increase was $43.</a:t>
            </a:r>
            <a:endParaRPr lang="en-US" sz="1600" dirty="0"/>
          </a:p>
        </p:txBody>
      </p:sp>
    </p:spTree>
    <p:extLst>
      <p:ext uri="{BB962C8B-B14F-4D97-AF65-F5344CB8AC3E}">
        <p14:creationId xmlns:p14="http://schemas.microsoft.com/office/powerpoint/2010/main" val="13483527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52400" y="9938"/>
            <a:ext cx="8763000" cy="1590262"/>
          </a:xfrm>
        </p:spPr>
        <p:txBody>
          <a:bodyPr>
            <a:normAutofit/>
          </a:bodyPr>
          <a:lstStyle/>
          <a:p>
            <a:r>
              <a:rPr lang="en-US" dirty="0" smtClean="0"/>
              <a:t>Elements of active enforcement</a:t>
            </a:r>
            <a:endParaRPr lang="en-US" dirty="0"/>
          </a:p>
        </p:txBody>
      </p:sp>
      <p:sp>
        <p:nvSpPr>
          <p:cNvPr id="2" name="Slide Number Placeholder 1"/>
          <p:cNvSpPr>
            <a:spLocks noGrp="1"/>
          </p:cNvSpPr>
          <p:nvPr>
            <p:ph type="sldNum" sz="quarter" idx="12"/>
          </p:nvPr>
        </p:nvSpPr>
        <p:spPr/>
        <p:txBody>
          <a:bodyPr/>
          <a:lstStyle/>
          <a:p>
            <a:fld id="{46002BE0-A138-48D7-8A65-3B198EF9D039}" type="slidenum">
              <a:rPr lang="en-US" smtClean="0"/>
              <a:t>14</a:t>
            </a:fld>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098252503"/>
              </p:ext>
            </p:extLst>
          </p:nvPr>
        </p:nvGraphicFramePr>
        <p:xfrm>
          <a:off x="21609" y="1676400"/>
          <a:ext cx="8915400" cy="4833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52414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52400" y="9938"/>
            <a:ext cx="8763000" cy="1590262"/>
          </a:xfrm>
        </p:spPr>
        <p:txBody>
          <a:bodyPr>
            <a:normAutofit/>
          </a:bodyPr>
          <a:lstStyle/>
          <a:p>
            <a:r>
              <a:rPr lang="en-US" dirty="0" smtClean="0"/>
              <a:t>Looking Ahead:</a:t>
            </a:r>
            <a:br>
              <a:rPr lang="en-US" dirty="0" smtClean="0"/>
            </a:br>
            <a:r>
              <a:rPr lang="en-US" dirty="0" smtClean="0"/>
              <a:t>Fiscal year 2018-19 goals</a:t>
            </a:r>
            <a:endParaRPr lang="en-US" dirty="0"/>
          </a:p>
        </p:txBody>
      </p:sp>
      <p:sp>
        <p:nvSpPr>
          <p:cNvPr id="3" name="Content Placeholder 2"/>
          <p:cNvSpPr>
            <a:spLocks noGrp="1"/>
          </p:cNvSpPr>
          <p:nvPr>
            <p:ph idx="1"/>
          </p:nvPr>
        </p:nvSpPr>
        <p:spPr>
          <a:xfrm>
            <a:off x="380999" y="1719070"/>
            <a:ext cx="8407893" cy="4986530"/>
          </a:xfrm>
        </p:spPr>
        <p:txBody>
          <a:bodyPr>
            <a:normAutofit lnSpcReduction="10000"/>
          </a:bodyPr>
          <a:lstStyle/>
          <a:p>
            <a:pPr marL="502920" indent="-457200">
              <a:buFont typeface="+mj-lt"/>
              <a:buAutoNum type="arabicParenR"/>
            </a:pPr>
            <a:r>
              <a:rPr lang="en-US" dirty="0" smtClean="0"/>
              <a:t>Establish a robust rent registration and rent tracking system.</a:t>
            </a:r>
          </a:p>
          <a:p>
            <a:pPr marL="502920" indent="-457200">
              <a:buFont typeface="+mj-lt"/>
              <a:buAutoNum type="arabicParenR"/>
            </a:pPr>
            <a:r>
              <a:rPr lang="en-US" dirty="0" smtClean="0"/>
              <a:t>Increase collection of the Rental Housing Fee through aggressive compliance efforts.</a:t>
            </a:r>
          </a:p>
          <a:p>
            <a:pPr marL="502920" indent="-457200">
              <a:buFont typeface="+mj-lt"/>
              <a:buAutoNum type="arabicParenR"/>
            </a:pPr>
            <a:r>
              <a:rPr lang="en-US" dirty="0" smtClean="0"/>
              <a:t>Establish a fully operational Hearings Unit with online forms in multiple languages.</a:t>
            </a:r>
          </a:p>
          <a:p>
            <a:pPr marL="502920" indent="-457200">
              <a:buFont typeface="+mj-lt"/>
              <a:buAutoNum type="arabicParenR"/>
            </a:pPr>
            <a:r>
              <a:rPr lang="en-US" dirty="0" smtClean="0"/>
              <a:t>Successfully train the Rent Program Services Analysts and other senior staff on how to conduct formal mediations.</a:t>
            </a:r>
          </a:p>
          <a:p>
            <a:pPr marL="502920" indent="-457200">
              <a:buFont typeface="+mj-lt"/>
              <a:buAutoNum type="arabicParenR"/>
            </a:pPr>
            <a:r>
              <a:rPr lang="en-US" dirty="0" smtClean="0"/>
              <a:t>Publish the “Guide to Rent Control in Richmond” in multiple languages.</a:t>
            </a:r>
          </a:p>
          <a:p>
            <a:pPr marL="502920" indent="-457200">
              <a:buFont typeface="+mj-lt"/>
              <a:buAutoNum type="arabicParenR"/>
            </a:pPr>
            <a:r>
              <a:rPr lang="en-US" dirty="0" smtClean="0"/>
              <a:t>Expand the use of innovative outreach tools.</a:t>
            </a:r>
          </a:p>
          <a:p>
            <a:pPr marL="502920" indent="-457200">
              <a:buFont typeface="+mj-lt"/>
              <a:buAutoNum type="arabicParenR"/>
            </a:pPr>
            <a:r>
              <a:rPr lang="en-US" dirty="0" smtClean="0"/>
              <a:t>Work collaboratively with other City departments to improve housing inspection options and strengthen affordable housing policy.</a:t>
            </a:r>
          </a:p>
          <a:p>
            <a:pPr marL="502920" indent="-457200">
              <a:buFont typeface="+mj-lt"/>
              <a:buAutoNum type="arabicParenR"/>
            </a:pPr>
            <a:r>
              <a:rPr lang="en-US" dirty="0" smtClean="0"/>
              <a:t>Improve the Rent Program website and develop online registration of new tenancies.</a:t>
            </a:r>
          </a:p>
        </p:txBody>
      </p:sp>
      <p:sp>
        <p:nvSpPr>
          <p:cNvPr id="4" name="Slide Number Placeholder 3"/>
          <p:cNvSpPr>
            <a:spLocks noGrp="1"/>
          </p:cNvSpPr>
          <p:nvPr>
            <p:ph type="sldNum" sz="quarter" idx="12"/>
          </p:nvPr>
        </p:nvSpPr>
        <p:spPr/>
        <p:txBody>
          <a:bodyPr/>
          <a:lstStyle/>
          <a:p>
            <a:fld id="{46002BE0-A138-48D7-8A65-3B198EF9D039}" type="slidenum">
              <a:rPr lang="en-US" smtClean="0"/>
              <a:t>15</a:t>
            </a:fld>
            <a:endParaRPr lang="en-US"/>
          </a:p>
        </p:txBody>
      </p:sp>
    </p:spTree>
    <p:extLst>
      <p:ext uri="{BB962C8B-B14F-4D97-AF65-F5344CB8AC3E}">
        <p14:creationId xmlns:p14="http://schemas.microsoft.com/office/powerpoint/2010/main" val="11644387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52400" y="9938"/>
            <a:ext cx="8763000" cy="1590262"/>
          </a:xfrm>
        </p:spPr>
        <p:txBody>
          <a:bodyPr>
            <a:normAutofit/>
          </a:bodyPr>
          <a:lstStyle/>
          <a:p>
            <a:r>
              <a:rPr lang="en-US" dirty="0" smtClean="0"/>
              <a:t>Recommended action</a:t>
            </a:r>
            <a:endParaRPr lang="en-US" dirty="0"/>
          </a:p>
        </p:txBody>
      </p:sp>
      <p:sp>
        <p:nvSpPr>
          <p:cNvPr id="3" name="Content Placeholder 2"/>
          <p:cNvSpPr>
            <a:spLocks noGrp="1"/>
          </p:cNvSpPr>
          <p:nvPr>
            <p:ph idx="1"/>
          </p:nvPr>
        </p:nvSpPr>
        <p:spPr>
          <a:xfrm>
            <a:off x="380999" y="1719070"/>
            <a:ext cx="8407893" cy="4986530"/>
          </a:xfrm>
        </p:spPr>
        <p:txBody>
          <a:bodyPr>
            <a:normAutofit/>
          </a:bodyPr>
          <a:lstStyle/>
          <a:p>
            <a:r>
              <a:rPr lang="en-US" sz="2400" dirty="0"/>
              <a:t>RECEIVE AND APPROVE the 2017-18 Rent Program Annual Report and DIRECT staff </a:t>
            </a:r>
            <a:r>
              <a:rPr lang="en-US" sz="2400" dirty="0" smtClean="0"/>
              <a:t>to present </a:t>
            </a:r>
            <a:r>
              <a:rPr lang="en-US" sz="2400" dirty="0"/>
              <a:t>the report to the City Council in June </a:t>
            </a:r>
            <a:r>
              <a:rPr lang="en-US" sz="2400" dirty="0" smtClean="0"/>
              <a:t>2018.</a:t>
            </a:r>
          </a:p>
        </p:txBody>
      </p:sp>
      <p:sp>
        <p:nvSpPr>
          <p:cNvPr id="4" name="Slide Number Placeholder 3"/>
          <p:cNvSpPr>
            <a:spLocks noGrp="1"/>
          </p:cNvSpPr>
          <p:nvPr>
            <p:ph type="sldNum" sz="quarter" idx="12"/>
          </p:nvPr>
        </p:nvSpPr>
        <p:spPr/>
        <p:txBody>
          <a:bodyPr/>
          <a:lstStyle/>
          <a:p>
            <a:fld id="{46002BE0-A138-48D7-8A65-3B198EF9D039}" type="slidenum">
              <a:rPr lang="en-US" smtClean="0"/>
              <a:t>16</a:t>
            </a:fld>
            <a:endParaRPr lang="en-US"/>
          </a:p>
        </p:txBody>
      </p:sp>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609" t="12874" r="67172" b="4368"/>
          <a:stretch/>
        </p:blipFill>
        <p:spPr bwMode="auto">
          <a:xfrm>
            <a:off x="3276600" y="3023631"/>
            <a:ext cx="2667000" cy="3445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10849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gn="ctr"/>
            <a:r>
              <a:rPr lang="en-US" sz="4400" b="1" cap="none" dirty="0" smtClean="0"/>
              <a:t>Policy Considerations for a Partial Pass-Through of the Rental </a:t>
            </a:r>
            <a:r>
              <a:rPr lang="en-US" sz="4400" b="1" cap="none" dirty="0"/>
              <a:t>H</a:t>
            </a:r>
            <a:r>
              <a:rPr lang="en-US" sz="4400" b="1" cap="none" dirty="0" smtClean="0"/>
              <a:t>ousing </a:t>
            </a:r>
            <a:r>
              <a:rPr lang="en-US" sz="4400" b="1" cap="none" dirty="0"/>
              <a:t>F</a:t>
            </a:r>
            <a:r>
              <a:rPr lang="en-US" sz="4400" b="1" cap="none" dirty="0" smtClean="0"/>
              <a:t>ee</a:t>
            </a:r>
            <a:endParaRPr lang="en-US" sz="4400" b="1" cap="none" dirty="0"/>
          </a:p>
        </p:txBody>
      </p:sp>
      <p:sp>
        <p:nvSpPr>
          <p:cNvPr id="3" name="TextBox 2"/>
          <p:cNvSpPr txBox="1"/>
          <p:nvPr/>
        </p:nvSpPr>
        <p:spPr>
          <a:xfrm>
            <a:off x="381000" y="5638800"/>
            <a:ext cx="8153400" cy="923330"/>
          </a:xfrm>
          <a:prstGeom prst="rect">
            <a:avLst/>
          </a:prstGeom>
          <a:noFill/>
        </p:spPr>
        <p:txBody>
          <a:bodyPr wrap="square" rtlCol="0">
            <a:spAutoFit/>
          </a:bodyPr>
          <a:lstStyle/>
          <a:p>
            <a:r>
              <a:rPr lang="en-US" b="1" dirty="0" smtClean="0">
                <a:solidFill>
                  <a:srgbClr val="292934"/>
                </a:solidFill>
              </a:rPr>
              <a:t>Item H-3 | May 16, 2018, Regular Meeting of the Richmond Rent Board </a:t>
            </a:r>
          </a:p>
          <a:p>
            <a:r>
              <a:rPr lang="en-US" b="1" dirty="0" smtClean="0">
                <a:solidFill>
                  <a:srgbClr val="292934"/>
                </a:solidFill>
              </a:rPr>
              <a:t>Nicolas Traylor, Executive Director</a:t>
            </a:r>
          </a:p>
          <a:p>
            <a:endParaRPr lang="en-US" dirty="0">
              <a:solidFill>
                <a:srgbClr val="292934"/>
              </a:solidFill>
            </a:endParaRPr>
          </a:p>
        </p:txBody>
      </p:sp>
      <p:sp>
        <p:nvSpPr>
          <p:cNvPr id="4" name="Slide Number Placeholder 3"/>
          <p:cNvSpPr>
            <a:spLocks noGrp="1"/>
          </p:cNvSpPr>
          <p:nvPr>
            <p:ph type="sldNum" sz="quarter" idx="12"/>
          </p:nvPr>
        </p:nvSpPr>
        <p:spPr/>
        <p:txBody>
          <a:bodyPr/>
          <a:lstStyle/>
          <a:p>
            <a:fld id="{8F9DBF0C-252E-4E51-8013-BAE5257C9235}" type="slidenum">
              <a:rPr lang="en-US" smtClean="0"/>
              <a:pPr/>
              <a:t>17</a:t>
            </a:fld>
            <a:endParaRPr lang="en-US"/>
          </a:p>
        </p:txBody>
      </p:sp>
    </p:spTree>
    <p:extLst>
      <p:ext uri="{BB962C8B-B14F-4D97-AF65-F5344CB8AC3E}">
        <p14:creationId xmlns:p14="http://schemas.microsoft.com/office/powerpoint/2010/main" val="29336307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81200"/>
            <a:ext cx="2362200" cy="2743200"/>
          </a:xfrm>
        </p:spPr>
        <p:style>
          <a:lnRef idx="0">
            <a:schemeClr val="accent6"/>
          </a:lnRef>
          <a:fillRef idx="3">
            <a:schemeClr val="accent6"/>
          </a:fillRef>
          <a:effectRef idx="3">
            <a:schemeClr val="accent6"/>
          </a:effectRef>
          <a:fontRef idx="minor">
            <a:schemeClr val="lt1"/>
          </a:fontRef>
        </p:style>
        <p:txBody>
          <a:bodyPr>
            <a:normAutofit/>
          </a:bodyPr>
          <a:lstStyle/>
          <a:p>
            <a:pPr algn="ctr"/>
            <a:r>
              <a:rPr lang="en-US" sz="3600" dirty="0" smtClean="0"/>
              <a:t>Statement of the Issue</a:t>
            </a:r>
            <a:endParaRPr lang="en-US" sz="3600" dirty="0"/>
          </a:p>
        </p:txBody>
      </p:sp>
      <p:sp>
        <p:nvSpPr>
          <p:cNvPr id="3" name="Content Placeholder 2"/>
          <p:cNvSpPr>
            <a:spLocks noGrp="1"/>
          </p:cNvSpPr>
          <p:nvPr>
            <p:ph idx="1"/>
          </p:nvPr>
        </p:nvSpPr>
        <p:spPr>
          <a:xfrm>
            <a:off x="3124200" y="1066800"/>
            <a:ext cx="5562600" cy="5257800"/>
          </a:xfrm>
        </p:spPr>
        <p:style>
          <a:lnRef idx="2">
            <a:schemeClr val="accent6"/>
          </a:lnRef>
          <a:fillRef idx="1">
            <a:schemeClr val="lt1"/>
          </a:fillRef>
          <a:effectRef idx="0">
            <a:schemeClr val="accent6"/>
          </a:effectRef>
          <a:fontRef idx="minor">
            <a:schemeClr val="dk1"/>
          </a:fontRef>
        </p:style>
        <p:txBody>
          <a:bodyPr>
            <a:normAutofit fontScale="92500" lnSpcReduction="20000"/>
          </a:bodyPr>
          <a:lstStyle/>
          <a:p>
            <a:r>
              <a:rPr lang="en-US" dirty="0"/>
              <a:t>Section 11.100.060 (l)(1) of the Fair Rent, Just Cause for Eviction, and Homeowner Protection Ordinance (“Rent Ordinance”) provides that “All Landlords shall pay a business license fee if required by the Richmond Municipal Code plus a Residential Rental Housing Fee.” </a:t>
            </a:r>
            <a:endParaRPr lang="en-US" dirty="0" smtClean="0"/>
          </a:p>
          <a:p>
            <a:r>
              <a:rPr lang="en-US" dirty="0" smtClean="0"/>
              <a:t>The </a:t>
            </a:r>
            <a:r>
              <a:rPr lang="en-US" dirty="0"/>
              <a:t>Rent Program budget is funded by the Rental Housing Fee.  </a:t>
            </a:r>
            <a:endParaRPr lang="en-US" dirty="0" smtClean="0"/>
          </a:p>
          <a:p>
            <a:r>
              <a:rPr lang="en-US" dirty="0" smtClean="0"/>
              <a:t>At </a:t>
            </a:r>
            <a:r>
              <a:rPr lang="en-US" dirty="0"/>
              <a:t>the April 18, 2018 Regular Meeting, the Rent Board directed staff to draft a policy report regarding a possible pass-through of a portion of the Rental Housing Fee to Tenants. </a:t>
            </a:r>
            <a:endParaRPr lang="en-US" dirty="0" smtClean="0"/>
          </a:p>
          <a:p>
            <a:r>
              <a:rPr lang="en-US" dirty="0" smtClean="0"/>
              <a:t>The Executive </a:t>
            </a:r>
            <a:r>
              <a:rPr lang="en-US" dirty="0"/>
              <a:t>Director has prepared a policy report for the Board’s consideration</a:t>
            </a:r>
            <a:r>
              <a:rPr lang="en-US" dirty="0" smtClean="0"/>
              <a:t>.</a:t>
            </a:r>
            <a:endParaRPr lang="en-US" dirty="0"/>
          </a:p>
        </p:txBody>
      </p:sp>
      <p:sp>
        <p:nvSpPr>
          <p:cNvPr id="4" name="Slide Number Placeholder 3"/>
          <p:cNvSpPr>
            <a:spLocks noGrp="1"/>
          </p:cNvSpPr>
          <p:nvPr>
            <p:ph type="sldNum" sz="quarter" idx="12"/>
          </p:nvPr>
        </p:nvSpPr>
        <p:spPr/>
        <p:txBody>
          <a:bodyPr/>
          <a:lstStyle/>
          <a:p>
            <a:fld id="{8F9DBF0C-252E-4E51-8013-BAE5257C9235}" type="slidenum">
              <a:rPr lang="en-US" smtClean="0"/>
              <a:pPr/>
              <a:t>18</a:t>
            </a:fld>
            <a:endParaRPr lang="en-US"/>
          </a:p>
        </p:txBody>
      </p:sp>
    </p:spTree>
    <p:extLst>
      <p:ext uri="{BB962C8B-B14F-4D97-AF65-F5344CB8AC3E}">
        <p14:creationId xmlns:p14="http://schemas.microsoft.com/office/powerpoint/2010/main" val="35085347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981200"/>
            <a:ext cx="2133600" cy="3048000"/>
          </a:xfrm>
        </p:spPr>
        <p:style>
          <a:lnRef idx="0">
            <a:schemeClr val="accent6"/>
          </a:lnRef>
          <a:fillRef idx="3">
            <a:schemeClr val="accent6"/>
          </a:fillRef>
          <a:effectRef idx="3">
            <a:schemeClr val="accent6"/>
          </a:effectRef>
          <a:fontRef idx="minor">
            <a:schemeClr val="lt1"/>
          </a:fontRef>
        </p:style>
        <p:txBody>
          <a:bodyPr>
            <a:normAutofit/>
          </a:bodyPr>
          <a:lstStyle/>
          <a:p>
            <a:pPr algn="ctr"/>
            <a:r>
              <a:rPr lang="en-US" sz="3200" dirty="0" smtClean="0"/>
              <a:t>The Pass-Through Only Applies to Controlled Units</a:t>
            </a:r>
            <a:endParaRPr lang="en-US" sz="3200" dirty="0"/>
          </a:p>
        </p:txBody>
      </p:sp>
      <p:sp>
        <p:nvSpPr>
          <p:cNvPr id="3" name="Content Placeholder 2"/>
          <p:cNvSpPr>
            <a:spLocks noGrp="1"/>
          </p:cNvSpPr>
          <p:nvPr>
            <p:ph idx="1"/>
          </p:nvPr>
        </p:nvSpPr>
        <p:spPr>
          <a:xfrm>
            <a:off x="2667000" y="1447800"/>
            <a:ext cx="6248400" cy="4267200"/>
          </a:xfrm>
        </p:spPr>
        <p:style>
          <a:lnRef idx="2">
            <a:schemeClr val="accent6"/>
          </a:lnRef>
          <a:fillRef idx="1">
            <a:schemeClr val="lt1"/>
          </a:fillRef>
          <a:effectRef idx="0">
            <a:schemeClr val="accent6"/>
          </a:effectRef>
          <a:fontRef idx="minor">
            <a:schemeClr val="dk1"/>
          </a:fontRef>
        </p:style>
        <p:txBody>
          <a:bodyPr>
            <a:normAutofit fontScale="92500"/>
          </a:bodyPr>
          <a:lstStyle/>
          <a:p>
            <a:r>
              <a:rPr lang="en-US" dirty="0"/>
              <a:t>Most rent stabilization programs cover their operating costs by charging an annual per-unit fee to landlords covered by the program. </a:t>
            </a:r>
            <a:endParaRPr lang="en-US" dirty="0" smtClean="0"/>
          </a:p>
          <a:p>
            <a:r>
              <a:rPr lang="en-US" dirty="0" smtClean="0"/>
              <a:t>The </a:t>
            </a:r>
            <a:r>
              <a:rPr lang="en-US" dirty="0"/>
              <a:t>Fee proposed for the City of Richmond for the 2018 – 2019 Fiscal Year is $207 for fully covered units which equates to $17.25 a </a:t>
            </a:r>
            <a:r>
              <a:rPr lang="en-US" dirty="0" smtClean="0"/>
              <a:t>month over 12 months. </a:t>
            </a:r>
          </a:p>
          <a:p>
            <a:r>
              <a:rPr lang="en-US" dirty="0" smtClean="0"/>
              <a:t>If </a:t>
            </a:r>
            <a:r>
              <a:rPr lang="en-US" dirty="0"/>
              <a:t>a pass-through policy is </a:t>
            </a:r>
            <a:r>
              <a:rPr lang="en-US" dirty="0" smtClean="0"/>
              <a:t>adopted, </a:t>
            </a:r>
            <a:r>
              <a:rPr lang="en-US" dirty="0"/>
              <a:t>it would only apply to fully covered units, since Landlords of partially covered units could presumably increase the rent to cover the cost of the Fee. </a:t>
            </a:r>
          </a:p>
        </p:txBody>
      </p:sp>
      <p:sp>
        <p:nvSpPr>
          <p:cNvPr id="4" name="Slide Number Placeholder 3"/>
          <p:cNvSpPr>
            <a:spLocks noGrp="1"/>
          </p:cNvSpPr>
          <p:nvPr>
            <p:ph type="sldNum" sz="quarter" idx="12"/>
          </p:nvPr>
        </p:nvSpPr>
        <p:spPr/>
        <p:txBody>
          <a:bodyPr/>
          <a:lstStyle/>
          <a:p>
            <a:fld id="{8F9DBF0C-252E-4E51-8013-BAE5257C9235}" type="slidenum">
              <a:rPr lang="en-US" smtClean="0"/>
              <a:pPr/>
              <a:t>19</a:t>
            </a:fld>
            <a:endParaRPr lang="en-US"/>
          </a:p>
        </p:txBody>
      </p:sp>
    </p:spTree>
    <p:extLst>
      <p:ext uri="{BB962C8B-B14F-4D97-AF65-F5344CB8AC3E}">
        <p14:creationId xmlns:p14="http://schemas.microsoft.com/office/powerpoint/2010/main" val="28177537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7010400" y="5029200"/>
            <a:ext cx="1981200" cy="1828800"/>
          </a:xfrm>
        </p:spPr>
        <p:txBody>
          <a:bodyPr/>
          <a:lstStyle/>
          <a:p>
            <a:r>
              <a:rPr lang="en-US" b="1" dirty="0" smtClean="0"/>
              <a:t>Item H-1</a:t>
            </a:r>
          </a:p>
          <a:p>
            <a:r>
              <a:rPr lang="en-US" dirty="0" smtClean="0"/>
              <a:t>May 16, 2018 Rent Board Meeting</a:t>
            </a:r>
            <a:endParaRPr lang="en-US" dirty="0"/>
          </a:p>
        </p:txBody>
      </p:sp>
      <p:sp>
        <p:nvSpPr>
          <p:cNvPr id="2" name="Title 1"/>
          <p:cNvSpPr>
            <a:spLocks noGrp="1"/>
          </p:cNvSpPr>
          <p:nvPr>
            <p:ph type="title"/>
          </p:nvPr>
        </p:nvSpPr>
        <p:spPr>
          <a:xfrm>
            <a:off x="152400" y="5181598"/>
            <a:ext cx="6705600" cy="1524001"/>
          </a:xfrm>
        </p:spPr>
        <p:txBody>
          <a:bodyPr>
            <a:normAutofit/>
          </a:bodyPr>
          <a:lstStyle/>
          <a:p>
            <a:pPr algn="ctr"/>
            <a:r>
              <a:rPr lang="en-US" sz="3600" b="1" dirty="0" smtClean="0"/>
              <a:t>2017-18 Richmond Rent Program Annual Report</a:t>
            </a:r>
            <a:endParaRPr lang="en-US" sz="3600" b="1"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609" t="12874" r="67172" b="4368"/>
          <a:stretch/>
        </p:blipFill>
        <p:spPr bwMode="auto">
          <a:xfrm>
            <a:off x="1676400" y="381000"/>
            <a:ext cx="3716018" cy="4800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1"/>
          </p:nvPr>
        </p:nvSpPr>
        <p:spPr/>
        <p:txBody>
          <a:bodyPr/>
          <a:lstStyle/>
          <a:p>
            <a:fld id="{46002BE0-A138-48D7-8A65-3B198EF9D039}" type="slidenum">
              <a:rPr lang="en-US" smtClean="0"/>
              <a:t>2</a:t>
            </a:fld>
            <a:endParaRPr lang="en-US"/>
          </a:p>
        </p:txBody>
      </p:sp>
    </p:spTree>
    <p:extLst>
      <p:ext uri="{BB962C8B-B14F-4D97-AF65-F5344CB8AC3E}">
        <p14:creationId xmlns:p14="http://schemas.microsoft.com/office/powerpoint/2010/main" val="282303652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0"/>
            <a:ext cx="1524000" cy="1143000"/>
          </a:xfrm>
        </p:spPr>
        <p:style>
          <a:lnRef idx="0">
            <a:schemeClr val="accent6"/>
          </a:lnRef>
          <a:fillRef idx="3">
            <a:schemeClr val="accent6"/>
          </a:fillRef>
          <a:effectRef idx="3">
            <a:schemeClr val="accent6"/>
          </a:effectRef>
          <a:fontRef idx="minor">
            <a:schemeClr val="lt1"/>
          </a:fontRef>
        </p:style>
        <p:txBody>
          <a:bodyPr>
            <a:normAutofit fontScale="90000"/>
          </a:bodyPr>
          <a:lstStyle/>
          <a:p>
            <a:r>
              <a:rPr lang="en-US" dirty="0" smtClean="0"/>
              <a:t>Fiscal </a:t>
            </a:r>
            <a:br>
              <a:rPr lang="en-US" dirty="0" smtClean="0"/>
            </a:br>
            <a:r>
              <a:rPr lang="en-US" dirty="0" smtClean="0"/>
              <a:t>Impact</a:t>
            </a:r>
            <a:endParaRPr lang="en-US" dirty="0"/>
          </a:p>
        </p:txBody>
      </p:sp>
      <p:sp>
        <p:nvSpPr>
          <p:cNvPr id="9" name="Rectangle 8"/>
          <p:cNvSpPr/>
          <p:nvPr/>
        </p:nvSpPr>
        <p:spPr>
          <a:xfrm>
            <a:off x="2344616" y="914400"/>
            <a:ext cx="1465383" cy="144780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600" dirty="0" smtClean="0">
                <a:solidFill>
                  <a:srgbClr val="FFFFFF"/>
                </a:solidFill>
              </a:rPr>
              <a:t>Program expenditures would increase</a:t>
            </a:r>
            <a:endParaRPr lang="en-US" sz="1600" dirty="0">
              <a:solidFill>
                <a:srgbClr val="FFFFFF"/>
              </a:solidFill>
            </a:endParaRPr>
          </a:p>
        </p:txBody>
      </p:sp>
      <p:sp>
        <p:nvSpPr>
          <p:cNvPr id="10" name="Rectangle 9"/>
          <p:cNvSpPr/>
          <p:nvPr/>
        </p:nvSpPr>
        <p:spPr>
          <a:xfrm>
            <a:off x="4038600" y="914400"/>
            <a:ext cx="4841632" cy="1447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1200" b="1" dirty="0" smtClean="0">
                <a:solidFill>
                  <a:srgbClr val="D2533C">
                    <a:lumMod val="75000"/>
                  </a:srgbClr>
                </a:solidFill>
              </a:rPr>
              <a:t>The tasks associated with implementing a partial pass-through of the Residential Housing Fee (hereinafter, “Fee”) would likely increase overall program expenditures.  </a:t>
            </a:r>
            <a:r>
              <a:rPr lang="en-US" sz="1200" dirty="0" smtClean="0">
                <a:solidFill>
                  <a:srgbClr val="292934"/>
                </a:solidFill>
              </a:rPr>
              <a:t>The estimated cost to administer a pass-through of the Fee is expected to be at least 0.25 full time employee (FTE) in a counseling position. Based on the salary of a Rent Program Services Analyst, 0.25 FTE would amount to a $32,000 increase in salary and benefit costs. </a:t>
            </a:r>
          </a:p>
        </p:txBody>
      </p:sp>
      <p:sp>
        <p:nvSpPr>
          <p:cNvPr id="11" name="Rectangle 10"/>
          <p:cNvSpPr/>
          <p:nvPr/>
        </p:nvSpPr>
        <p:spPr>
          <a:xfrm>
            <a:off x="4003432" y="2590800"/>
            <a:ext cx="4867755" cy="1295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1400" dirty="0" smtClean="0">
                <a:solidFill>
                  <a:srgbClr val="292934"/>
                </a:solidFill>
              </a:rPr>
              <a:t>This $32,000 cost estimate is based on the costs associated with reviewing and processing pass-through notices, addressing eligibility disputes, handling petitions based on unauthorized fees/charges, and assisting tenants who may have received a notice of termination of tenancy resulting from non-payment of the pass-through Fee. </a:t>
            </a:r>
          </a:p>
        </p:txBody>
      </p:sp>
      <p:sp>
        <p:nvSpPr>
          <p:cNvPr id="12" name="Rectangle 11"/>
          <p:cNvSpPr/>
          <p:nvPr/>
        </p:nvSpPr>
        <p:spPr>
          <a:xfrm>
            <a:off x="4003432" y="4038600"/>
            <a:ext cx="4867755" cy="1066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1400" dirty="0" smtClean="0">
                <a:solidFill>
                  <a:srgbClr val="292934"/>
                </a:solidFill>
              </a:rPr>
              <a:t>Such an increase would need to be offset by either </a:t>
            </a:r>
            <a:r>
              <a:rPr lang="en-US" sz="1400" b="1" dirty="0" smtClean="0">
                <a:solidFill>
                  <a:srgbClr val="D2533C">
                    <a:lumMod val="75000"/>
                  </a:srgbClr>
                </a:solidFill>
              </a:rPr>
              <a:t>an increase in the Fee of ~$4/unit </a:t>
            </a:r>
            <a:r>
              <a:rPr lang="en-US" sz="1400" dirty="0" smtClean="0">
                <a:solidFill>
                  <a:srgbClr val="D2533C">
                    <a:lumMod val="75000"/>
                  </a:srgbClr>
                </a:solidFill>
              </a:rPr>
              <a:t>or a </a:t>
            </a:r>
            <a:r>
              <a:rPr lang="en-US" sz="1400" b="1" dirty="0" smtClean="0">
                <a:solidFill>
                  <a:srgbClr val="D2533C">
                    <a:lumMod val="75000"/>
                  </a:srgbClr>
                </a:solidFill>
              </a:rPr>
              <a:t>reduction in other key agency activities,</a:t>
            </a:r>
            <a:r>
              <a:rPr lang="en-US" sz="1400" dirty="0" smtClean="0">
                <a:solidFill>
                  <a:srgbClr val="D2533C">
                    <a:lumMod val="75000"/>
                  </a:srgbClr>
                </a:solidFill>
              </a:rPr>
              <a:t> </a:t>
            </a:r>
            <a:r>
              <a:rPr lang="en-US" sz="1400" dirty="0" smtClean="0">
                <a:solidFill>
                  <a:srgbClr val="292934"/>
                </a:solidFill>
              </a:rPr>
              <a:t>namely compliance, outreach, and rent registration.  </a:t>
            </a:r>
          </a:p>
        </p:txBody>
      </p:sp>
      <p:sp>
        <p:nvSpPr>
          <p:cNvPr id="13" name="Rectangle 12"/>
          <p:cNvSpPr/>
          <p:nvPr/>
        </p:nvSpPr>
        <p:spPr>
          <a:xfrm>
            <a:off x="2318239" y="2590800"/>
            <a:ext cx="1491759" cy="12954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smtClean="0">
                <a:solidFill>
                  <a:srgbClr val="FFFFFF"/>
                </a:solidFill>
              </a:rPr>
              <a:t>Basis for anticipated increase in expenditures</a:t>
            </a:r>
          </a:p>
        </p:txBody>
      </p:sp>
      <p:sp>
        <p:nvSpPr>
          <p:cNvPr id="14" name="Rectangle 13"/>
          <p:cNvSpPr/>
          <p:nvPr/>
        </p:nvSpPr>
        <p:spPr>
          <a:xfrm>
            <a:off x="4003432" y="5259936"/>
            <a:ext cx="4867755" cy="1219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1400" b="1" dirty="0" smtClean="0">
                <a:solidFill>
                  <a:srgbClr val="D2533C">
                    <a:lumMod val="75000"/>
                  </a:srgbClr>
                </a:solidFill>
              </a:rPr>
              <a:t>Reducing resources for outreach and rent registration</a:t>
            </a:r>
            <a:r>
              <a:rPr lang="en-US" sz="1400" dirty="0" smtClean="0">
                <a:solidFill>
                  <a:srgbClr val="D2533C">
                    <a:lumMod val="75000"/>
                  </a:srgbClr>
                </a:solidFill>
              </a:rPr>
              <a:t> would </a:t>
            </a:r>
            <a:r>
              <a:rPr lang="en-US" sz="1400" b="1" dirty="0" smtClean="0">
                <a:solidFill>
                  <a:srgbClr val="D2533C">
                    <a:lumMod val="75000"/>
                  </a:srgbClr>
                </a:solidFill>
              </a:rPr>
              <a:t>negatively impact </a:t>
            </a:r>
            <a:r>
              <a:rPr lang="en-US" sz="1400" dirty="0" smtClean="0">
                <a:solidFill>
                  <a:srgbClr val="D2533C">
                    <a:lumMod val="75000"/>
                  </a:srgbClr>
                </a:solidFill>
              </a:rPr>
              <a:t>overall </a:t>
            </a:r>
            <a:r>
              <a:rPr lang="en-US" sz="1400" b="1" dirty="0" smtClean="0">
                <a:solidFill>
                  <a:srgbClr val="D2533C">
                    <a:lumMod val="75000"/>
                  </a:srgbClr>
                </a:solidFill>
              </a:rPr>
              <a:t>compliance</a:t>
            </a:r>
            <a:r>
              <a:rPr lang="en-US" sz="1400" dirty="0" smtClean="0">
                <a:solidFill>
                  <a:srgbClr val="D2533C">
                    <a:lumMod val="75000"/>
                  </a:srgbClr>
                </a:solidFill>
              </a:rPr>
              <a:t> </a:t>
            </a:r>
            <a:r>
              <a:rPr lang="en-US" sz="1400" dirty="0" smtClean="0">
                <a:solidFill>
                  <a:srgbClr val="292934"/>
                </a:solidFill>
              </a:rPr>
              <a:t>with both the Rent Ordinance itself as well as collection of the Fee. </a:t>
            </a:r>
            <a:endParaRPr lang="en-US" sz="1400" dirty="0">
              <a:solidFill>
                <a:srgbClr val="292934"/>
              </a:solidFill>
            </a:endParaRPr>
          </a:p>
        </p:txBody>
      </p:sp>
      <p:sp>
        <p:nvSpPr>
          <p:cNvPr id="16" name="Rectangle 15"/>
          <p:cNvSpPr/>
          <p:nvPr/>
        </p:nvSpPr>
        <p:spPr>
          <a:xfrm>
            <a:off x="2300654" y="4038600"/>
            <a:ext cx="1509343" cy="10668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200" dirty="0" smtClean="0">
                <a:solidFill>
                  <a:srgbClr val="FFFFFF"/>
                </a:solidFill>
              </a:rPr>
              <a:t>Either Fee increases by ~$4/unit or key Program activities reduced </a:t>
            </a:r>
            <a:endParaRPr lang="en-US" sz="1200" dirty="0">
              <a:solidFill>
                <a:srgbClr val="FFFFFF"/>
              </a:solidFill>
            </a:endParaRPr>
          </a:p>
        </p:txBody>
      </p:sp>
      <p:sp>
        <p:nvSpPr>
          <p:cNvPr id="18" name="Rectangle 17"/>
          <p:cNvSpPr/>
          <p:nvPr/>
        </p:nvSpPr>
        <p:spPr>
          <a:xfrm>
            <a:off x="2300655" y="5257800"/>
            <a:ext cx="1509344" cy="121920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400" dirty="0" smtClean="0">
                <a:solidFill>
                  <a:srgbClr val="FFFFFF"/>
                </a:solidFill>
              </a:rPr>
              <a:t>Reducing key activities negatively impacts compliance</a:t>
            </a:r>
            <a:endParaRPr lang="en-US" sz="1400" dirty="0">
              <a:solidFill>
                <a:srgbClr val="FFFFFF"/>
              </a:solidFill>
            </a:endParaRPr>
          </a:p>
        </p:txBody>
      </p:sp>
      <p:sp>
        <p:nvSpPr>
          <p:cNvPr id="3" name="Slide Number Placeholder 2"/>
          <p:cNvSpPr>
            <a:spLocks noGrp="1"/>
          </p:cNvSpPr>
          <p:nvPr>
            <p:ph type="sldNum" sz="quarter" idx="12"/>
          </p:nvPr>
        </p:nvSpPr>
        <p:spPr/>
        <p:txBody>
          <a:bodyPr/>
          <a:lstStyle/>
          <a:p>
            <a:fld id="{8F9DBF0C-252E-4E51-8013-BAE5257C9235}" type="slidenum">
              <a:rPr lang="en-US" smtClean="0"/>
              <a:pPr/>
              <a:t>20</a:t>
            </a:fld>
            <a:endParaRPr lang="en-US"/>
          </a:p>
        </p:txBody>
      </p:sp>
    </p:spTree>
    <p:extLst>
      <p:ext uri="{BB962C8B-B14F-4D97-AF65-F5344CB8AC3E}">
        <p14:creationId xmlns:p14="http://schemas.microsoft.com/office/powerpoint/2010/main" val="32830662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00"/>
            <a:ext cx="8229600" cy="3048000"/>
          </a:xfrm>
        </p:spPr>
        <p:txBody>
          <a:bodyPr>
            <a:normAutofit/>
          </a:bodyPr>
          <a:lstStyle/>
          <a:p>
            <a:pPr algn="ctr"/>
            <a:r>
              <a:rPr lang="en-US" sz="4800" b="1" dirty="0" smtClean="0"/>
              <a:t>Discussion of </a:t>
            </a:r>
            <a:br>
              <a:rPr lang="en-US" sz="4800" b="1" dirty="0" smtClean="0"/>
            </a:br>
            <a:r>
              <a:rPr lang="en-US" sz="4800" b="1" dirty="0" smtClean="0"/>
              <a:t>Fee Pass-Through </a:t>
            </a:r>
            <a:br>
              <a:rPr lang="en-US" sz="4800" b="1" dirty="0" smtClean="0"/>
            </a:br>
            <a:r>
              <a:rPr lang="en-US" sz="4800" b="1" dirty="0" smtClean="0"/>
              <a:t>Policy Considerations</a:t>
            </a:r>
            <a:endParaRPr lang="en-US" sz="4800" b="1" dirty="0"/>
          </a:p>
        </p:txBody>
      </p:sp>
      <p:sp>
        <p:nvSpPr>
          <p:cNvPr id="3" name="Slide Number Placeholder 2"/>
          <p:cNvSpPr>
            <a:spLocks noGrp="1"/>
          </p:cNvSpPr>
          <p:nvPr>
            <p:ph type="sldNum" sz="quarter" idx="12"/>
          </p:nvPr>
        </p:nvSpPr>
        <p:spPr/>
        <p:txBody>
          <a:bodyPr/>
          <a:lstStyle/>
          <a:p>
            <a:fld id="{8F9DBF0C-252E-4E51-8013-BAE5257C9235}" type="slidenum">
              <a:rPr lang="en-US" smtClean="0"/>
              <a:pPr/>
              <a:t>21</a:t>
            </a:fld>
            <a:endParaRPr lang="en-US"/>
          </a:p>
        </p:txBody>
      </p:sp>
    </p:spTree>
    <p:extLst>
      <p:ext uri="{BB962C8B-B14F-4D97-AF65-F5344CB8AC3E}">
        <p14:creationId xmlns:p14="http://schemas.microsoft.com/office/powerpoint/2010/main" val="3121672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b="1" cap="none" dirty="0" smtClean="0"/>
              <a:t>Arguments </a:t>
            </a:r>
            <a:r>
              <a:rPr lang="en-US" b="1" u="sng" cap="none" dirty="0"/>
              <a:t>A</a:t>
            </a:r>
            <a:r>
              <a:rPr lang="en-US" b="1" u="sng" cap="none" dirty="0" smtClean="0"/>
              <a:t>gainst</a:t>
            </a:r>
            <a:r>
              <a:rPr lang="en-US" b="1" cap="none" dirty="0" smtClean="0"/>
              <a:t> a Pass-Through</a:t>
            </a:r>
            <a:endParaRPr lang="en-US" b="1" cap="none" dirty="0"/>
          </a:p>
        </p:txBody>
      </p:sp>
      <p:sp>
        <p:nvSpPr>
          <p:cNvPr id="3" name="Slide Number Placeholder 2"/>
          <p:cNvSpPr>
            <a:spLocks noGrp="1"/>
          </p:cNvSpPr>
          <p:nvPr>
            <p:ph type="sldNum" sz="quarter" idx="12"/>
          </p:nvPr>
        </p:nvSpPr>
        <p:spPr/>
        <p:txBody>
          <a:bodyPr/>
          <a:lstStyle/>
          <a:p>
            <a:fld id="{8F9DBF0C-252E-4E51-8013-BAE5257C9235}" type="slidenum">
              <a:rPr lang="en-US" smtClean="0"/>
              <a:pPr/>
              <a:t>22</a:t>
            </a:fld>
            <a:endParaRPr lang="en-US"/>
          </a:p>
        </p:txBody>
      </p:sp>
    </p:spTree>
    <p:extLst>
      <p:ext uri="{BB962C8B-B14F-4D97-AF65-F5344CB8AC3E}">
        <p14:creationId xmlns:p14="http://schemas.microsoft.com/office/powerpoint/2010/main" val="12745245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0"/>
            <a:ext cx="2895600" cy="4114800"/>
          </a:xfrm>
        </p:spPr>
        <p:style>
          <a:lnRef idx="0">
            <a:schemeClr val="accent6"/>
          </a:lnRef>
          <a:fillRef idx="3">
            <a:schemeClr val="accent6"/>
          </a:fillRef>
          <a:effectRef idx="3">
            <a:schemeClr val="accent6"/>
          </a:effectRef>
          <a:fontRef idx="minor">
            <a:schemeClr val="lt1"/>
          </a:fontRef>
        </p:style>
        <p:txBody>
          <a:bodyPr>
            <a:normAutofit fontScale="90000"/>
          </a:bodyPr>
          <a:lstStyle/>
          <a:p>
            <a:pPr algn="ctr"/>
            <a:r>
              <a:rPr lang="en-US" dirty="0" smtClean="0"/>
              <a:t>Pass-Through Increases Staff Costs: May Lead to Fee Increase(s)</a:t>
            </a:r>
            <a:endParaRPr lang="en-US" dirty="0"/>
          </a:p>
        </p:txBody>
      </p:sp>
      <p:sp>
        <p:nvSpPr>
          <p:cNvPr id="3" name="Content Placeholder 2"/>
          <p:cNvSpPr>
            <a:spLocks noGrp="1"/>
          </p:cNvSpPr>
          <p:nvPr>
            <p:ph idx="1"/>
          </p:nvPr>
        </p:nvSpPr>
        <p:spPr>
          <a:xfrm>
            <a:off x="3276600" y="1219200"/>
            <a:ext cx="5410200" cy="4876800"/>
          </a:xfrm>
        </p:spPr>
        <p:style>
          <a:lnRef idx="2">
            <a:schemeClr val="accent6"/>
          </a:lnRef>
          <a:fillRef idx="1">
            <a:schemeClr val="lt1"/>
          </a:fillRef>
          <a:effectRef idx="0">
            <a:schemeClr val="accent6"/>
          </a:effectRef>
          <a:fontRef idx="minor">
            <a:schemeClr val="dk1"/>
          </a:fontRef>
        </p:style>
        <p:txBody>
          <a:bodyPr>
            <a:normAutofit fontScale="85000" lnSpcReduction="10000"/>
          </a:bodyPr>
          <a:lstStyle/>
          <a:p>
            <a:pPr>
              <a:buFont typeface="Wingdings" panose="05000000000000000000" pitchFamily="2" charset="2"/>
              <a:buChar char="Ø"/>
            </a:pPr>
            <a:endParaRPr lang="en-US" b="1" dirty="0" smtClean="0">
              <a:solidFill>
                <a:srgbClr val="C00000"/>
              </a:solidFill>
            </a:endParaRPr>
          </a:p>
          <a:p>
            <a:pPr>
              <a:buFont typeface="Wingdings" panose="05000000000000000000" pitchFamily="2" charset="2"/>
              <a:buChar char="Ø"/>
            </a:pPr>
            <a:r>
              <a:rPr lang="en-US" b="1" dirty="0" smtClean="0">
                <a:solidFill>
                  <a:schemeClr val="tx2">
                    <a:lumMod val="75000"/>
                  </a:schemeClr>
                </a:solidFill>
              </a:rPr>
              <a:t>It is likely a pass-through would increase </a:t>
            </a:r>
            <a:r>
              <a:rPr lang="en-US" b="1" dirty="0">
                <a:solidFill>
                  <a:schemeClr val="tx2">
                    <a:lumMod val="75000"/>
                  </a:schemeClr>
                </a:solidFill>
              </a:rPr>
              <a:t>staff </a:t>
            </a:r>
            <a:r>
              <a:rPr lang="en-US" b="1" dirty="0" smtClean="0">
                <a:solidFill>
                  <a:schemeClr val="tx2">
                    <a:lumMod val="75000"/>
                  </a:schemeClr>
                </a:solidFill>
              </a:rPr>
              <a:t>costs, </a:t>
            </a:r>
            <a:r>
              <a:rPr lang="en-US" dirty="0"/>
              <a:t>potentially leading to an increase in the Rental Housing Fee (and the amount that is passed on to Tenants</a:t>
            </a:r>
            <a:r>
              <a:rPr lang="en-US" dirty="0" smtClean="0"/>
              <a:t>).</a:t>
            </a:r>
          </a:p>
          <a:p>
            <a:pPr>
              <a:buFont typeface="Wingdings" panose="05000000000000000000" pitchFamily="2" charset="2"/>
              <a:buChar char="Ø"/>
            </a:pPr>
            <a:r>
              <a:rPr lang="en-US" b="1" dirty="0" smtClean="0">
                <a:solidFill>
                  <a:schemeClr val="tx2">
                    <a:lumMod val="75000"/>
                  </a:schemeClr>
                </a:solidFill>
              </a:rPr>
              <a:t>Requires shifting current budgeted resources away from integral activities </a:t>
            </a:r>
            <a:r>
              <a:rPr lang="en-US" dirty="0" smtClean="0"/>
              <a:t>such as compliance/enforcement.</a:t>
            </a:r>
            <a:endParaRPr lang="en-US" dirty="0"/>
          </a:p>
          <a:p>
            <a:pPr>
              <a:buFont typeface="Wingdings" panose="05000000000000000000" pitchFamily="2" charset="2"/>
              <a:buChar char="Ø"/>
            </a:pPr>
            <a:r>
              <a:rPr lang="en-US" dirty="0"/>
              <a:t>Preliminary estimates suggest it will take between 0.25 FTE to 0.5 FTE to administer the pass-through. </a:t>
            </a:r>
            <a:r>
              <a:rPr lang="en-US" b="1" dirty="0">
                <a:solidFill>
                  <a:schemeClr val="tx2">
                    <a:lumMod val="75000"/>
                  </a:schemeClr>
                </a:solidFill>
              </a:rPr>
              <a:t>This would amount to an additional ~$4 to $8 in annual Fees per unit. </a:t>
            </a:r>
            <a:r>
              <a:rPr lang="en-US" dirty="0"/>
              <a:t>Tenants would therefore also pay an additional amount if a portion of the Fee (e.g. 50%) were passed on to them.</a:t>
            </a:r>
          </a:p>
          <a:p>
            <a:endParaRPr lang="en-US" dirty="0"/>
          </a:p>
        </p:txBody>
      </p:sp>
      <p:sp>
        <p:nvSpPr>
          <p:cNvPr id="4" name="Slide Number Placeholder 3"/>
          <p:cNvSpPr>
            <a:spLocks noGrp="1"/>
          </p:cNvSpPr>
          <p:nvPr>
            <p:ph type="sldNum" sz="quarter" idx="12"/>
          </p:nvPr>
        </p:nvSpPr>
        <p:spPr/>
        <p:txBody>
          <a:bodyPr/>
          <a:lstStyle/>
          <a:p>
            <a:fld id="{8F9DBF0C-252E-4E51-8013-BAE5257C9235}" type="slidenum">
              <a:rPr lang="en-US" smtClean="0"/>
              <a:pPr/>
              <a:t>23</a:t>
            </a:fld>
            <a:endParaRPr lang="en-US"/>
          </a:p>
        </p:txBody>
      </p:sp>
    </p:spTree>
    <p:extLst>
      <p:ext uri="{BB962C8B-B14F-4D97-AF65-F5344CB8AC3E}">
        <p14:creationId xmlns:p14="http://schemas.microsoft.com/office/powerpoint/2010/main" val="8329552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2895600" cy="4876800"/>
          </a:xfrm>
        </p:spPr>
        <p:style>
          <a:lnRef idx="1">
            <a:schemeClr val="accent6"/>
          </a:lnRef>
          <a:fillRef idx="3">
            <a:schemeClr val="accent6"/>
          </a:fillRef>
          <a:effectRef idx="2">
            <a:schemeClr val="accent6"/>
          </a:effectRef>
          <a:fontRef idx="minor">
            <a:schemeClr val="lt1"/>
          </a:fontRef>
        </p:style>
        <p:txBody>
          <a:bodyPr>
            <a:noAutofit/>
          </a:bodyPr>
          <a:lstStyle/>
          <a:p>
            <a:pPr algn="ctr"/>
            <a:r>
              <a:rPr lang="en-US" sz="3600" dirty="0" smtClean="0"/>
              <a:t>Pass-Through Would Add Complexity to Counseling and May Lead to Unnecessary Disputes </a:t>
            </a:r>
            <a:endParaRPr lang="en-US" sz="3600" dirty="0"/>
          </a:p>
        </p:txBody>
      </p:sp>
      <p:sp>
        <p:nvSpPr>
          <p:cNvPr id="3" name="Content Placeholder 2"/>
          <p:cNvSpPr>
            <a:spLocks noGrp="1"/>
          </p:cNvSpPr>
          <p:nvPr>
            <p:ph idx="1"/>
          </p:nvPr>
        </p:nvSpPr>
        <p:spPr>
          <a:xfrm>
            <a:off x="3657600" y="914400"/>
            <a:ext cx="4724400" cy="5105400"/>
          </a:xfrm>
        </p:spPr>
        <p:style>
          <a:lnRef idx="2">
            <a:schemeClr val="accent6"/>
          </a:lnRef>
          <a:fillRef idx="1">
            <a:schemeClr val="lt1"/>
          </a:fillRef>
          <a:effectRef idx="0">
            <a:schemeClr val="accent6"/>
          </a:effectRef>
          <a:fontRef idx="minor">
            <a:schemeClr val="dk1"/>
          </a:fontRef>
        </p:style>
        <p:txBody>
          <a:bodyPr>
            <a:normAutofit fontScale="85000" lnSpcReduction="20000"/>
          </a:bodyPr>
          <a:lstStyle/>
          <a:p>
            <a:pPr lvl="1">
              <a:buFont typeface="Wingdings" panose="05000000000000000000" pitchFamily="2" charset="2"/>
              <a:buChar char="Ø"/>
            </a:pPr>
            <a:r>
              <a:rPr lang="en-US" b="1" dirty="0" smtClean="0">
                <a:solidFill>
                  <a:schemeClr val="tx2">
                    <a:lumMod val="75000"/>
                  </a:schemeClr>
                </a:solidFill>
              </a:rPr>
              <a:t>A pass-through policy </a:t>
            </a:r>
            <a:r>
              <a:rPr lang="en-US" b="1" dirty="0">
                <a:solidFill>
                  <a:schemeClr val="tx2">
                    <a:lumMod val="75000"/>
                  </a:schemeClr>
                </a:solidFill>
              </a:rPr>
              <a:t>a</a:t>
            </a:r>
            <a:r>
              <a:rPr lang="en-US" b="1" dirty="0" smtClean="0">
                <a:solidFill>
                  <a:schemeClr val="tx2">
                    <a:lumMod val="75000"/>
                  </a:schemeClr>
                </a:solidFill>
              </a:rPr>
              <a:t>dds an additional </a:t>
            </a:r>
            <a:r>
              <a:rPr lang="en-US" b="1" dirty="0">
                <a:solidFill>
                  <a:schemeClr val="tx2">
                    <a:lumMod val="75000"/>
                  </a:schemeClr>
                </a:solidFill>
              </a:rPr>
              <a:t>layer of complexity to </a:t>
            </a:r>
            <a:r>
              <a:rPr lang="en-US" b="1" dirty="0" smtClean="0">
                <a:solidFill>
                  <a:schemeClr val="tx2">
                    <a:lumMod val="75000"/>
                  </a:schemeClr>
                </a:solidFill>
              </a:rPr>
              <a:t>counseling </a:t>
            </a:r>
            <a:r>
              <a:rPr lang="en-US" dirty="0"/>
              <a:t>which would lead to an increase in a counselor’s workload</a:t>
            </a:r>
            <a:r>
              <a:rPr lang="en-US" dirty="0" smtClean="0"/>
              <a:t>. </a:t>
            </a:r>
          </a:p>
          <a:p>
            <a:pPr lvl="2">
              <a:buFont typeface="Wingdings" panose="05000000000000000000" pitchFamily="2" charset="2"/>
              <a:buChar char="Ø"/>
            </a:pPr>
            <a:r>
              <a:rPr lang="en-US" dirty="0" smtClean="0"/>
              <a:t> </a:t>
            </a:r>
            <a:r>
              <a:rPr lang="en-US" dirty="0"/>
              <a:t>An increase in workload would include, but would not be limited to the following: </a:t>
            </a:r>
            <a:r>
              <a:rPr lang="en-US" dirty="0" smtClean="0"/>
              <a:t>determining </a:t>
            </a:r>
            <a:r>
              <a:rPr lang="en-US" dirty="0"/>
              <a:t>whether or not the pass-through of the Fee applies to a particular tenancy, counseling Landlords who mistakenly attempt to evict for non-payment of the Tenant’s portion of the Fee, and counseling Tenants who receive notices of termination of tenancies for failing to pay their portion of the Fee. </a:t>
            </a:r>
            <a:endParaRPr lang="en-US" dirty="0" smtClean="0"/>
          </a:p>
          <a:p>
            <a:pPr lvl="1">
              <a:buFont typeface="Wingdings" panose="05000000000000000000" pitchFamily="2" charset="2"/>
              <a:buChar char="Ø"/>
            </a:pPr>
            <a:r>
              <a:rPr lang="en-US" b="1" dirty="0" smtClean="0">
                <a:solidFill>
                  <a:schemeClr val="tx2">
                    <a:lumMod val="75000"/>
                  </a:schemeClr>
                </a:solidFill>
              </a:rPr>
              <a:t>Some </a:t>
            </a:r>
            <a:r>
              <a:rPr lang="en-US" b="1" dirty="0">
                <a:solidFill>
                  <a:schemeClr val="tx2">
                    <a:lumMod val="75000"/>
                  </a:schemeClr>
                </a:solidFill>
              </a:rPr>
              <a:t>Landlords may also (unlawfully) deduct pass-through Fees not paid by the Tenants from the security </a:t>
            </a:r>
            <a:r>
              <a:rPr lang="en-US" b="1" dirty="0" smtClean="0">
                <a:solidFill>
                  <a:schemeClr val="tx2">
                    <a:lumMod val="75000"/>
                  </a:schemeClr>
                </a:solidFill>
              </a:rPr>
              <a:t>deposit. </a:t>
            </a:r>
          </a:p>
          <a:p>
            <a:pPr lvl="2">
              <a:buFont typeface="Wingdings" panose="05000000000000000000" pitchFamily="2" charset="2"/>
              <a:buChar char="Ø"/>
            </a:pPr>
            <a:r>
              <a:rPr lang="en-US" dirty="0" smtClean="0"/>
              <a:t>Results in an increase </a:t>
            </a:r>
            <a:r>
              <a:rPr lang="en-US" dirty="0"/>
              <a:t>in petitions to recover unlawfully held security deposits, or  mistakenly include the pass-through Fee in the calculation of the Maximum Allowable Rent, resulting in increased counseling cases to resolve those miscalculations.</a:t>
            </a:r>
          </a:p>
          <a:p>
            <a:pPr>
              <a:buFont typeface="Wingdings" panose="05000000000000000000" pitchFamily="2" charset="2"/>
              <a:buChar char="Ø"/>
            </a:pPr>
            <a:endParaRPr lang="en-US" dirty="0"/>
          </a:p>
        </p:txBody>
      </p:sp>
      <p:sp>
        <p:nvSpPr>
          <p:cNvPr id="4" name="Slide Number Placeholder 3"/>
          <p:cNvSpPr>
            <a:spLocks noGrp="1"/>
          </p:cNvSpPr>
          <p:nvPr>
            <p:ph type="sldNum" sz="quarter" idx="12"/>
          </p:nvPr>
        </p:nvSpPr>
        <p:spPr/>
        <p:txBody>
          <a:bodyPr/>
          <a:lstStyle/>
          <a:p>
            <a:fld id="{8F9DBF0C-252E-4E51-8013-BAE5257C9235}" type="slidenum">
              <a:rPr lang="en-US" smtClean="0"/>
              <a:pPr/>
              <a:t>24</a:t>
            </a:fld>
            <a:endParaRPr lang="en-US"/>
          </a:p>
        </p:txBody>
      </p:sp>
    </p:spTree>
    <p:extLst>
      <p:ext uri="{BB962C8B-B14F-4D97-AF65-F5344CB8AC3E}">
        <p14:creationId xmlns:p14="http://schemas.microsoft.com/office/powerpoint/2010/main" val="40485345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838200"/>
            <a:ext cx="3200400" cy="5334000"/>
          </a:xfrm>
        </p:spPr>
        <p:style>
          <a:lnRef idx="0">
            <a:schemeClr val="accent6"/>
          </a:lnRef>
          <a:fillRef idx="3">
            <a:schemeClr val="accent6"/>
          </a:fillRef>
          <a:effectRef idx="3">
            <a:schemeClr val="accent6"/>
          </a:effectRef>
          <a:fontRef idx="minor">
            <a:schemeClr val="lt1"/>
          </a:fontRef>
        </p:style>
        <p:txBody>
          <a:bodyPr>
            <a:normAutofit/>
          </a:bodyPr>
          <a:lstStyle/>
          <a:p>
            <a:pPr algn="ctr"/>
            <a:r>
              <a:rPr lang="en-US" dirty="0" smtClean="0"/>
              <a:t>Administering a Complex Pass-Through Program Detracts From Compliance</a:t>
            </a:r>
            <a:endParaRPr lang="en-US" dirty="0"/>
          </a:p>
        </p:txBody>
      </p:sp>
      <p:sp>
        <p:nvSpPr>
          <p:cNvPr id="3" name="Content Placeholder 2"/>
          <p:cNvSpPr>
            <a:spLocks noGrp="1"/>
          </p:cNvSpPr>
          <p:nvPr>
            <p:ph idx="1"/>
          </p:nvPr>
        </p:nvSpPr>
        <p:spPr>
          <a:xfrm>
            <a:off x="3810000" y="914400"/>
            <a:ext cx="4953000" cy="5181600"/>
          </a:xfrm>
        </p:spPr>
        <p:style>
          <a:lnRef idx="2">
            <a:schemeClr val="accent6"/>
          </a:lnRef>
          <a:fillRef idx="1">
            <a:schemeClr val="lt1"/>
          </a:fillRef>
          <a:effectRef idx="0">
            <a:schemeClr val="accent6"/>
          </a:effectRef>
          <a:fontRef idx="minor">
            <a:schemeClr val="dk1"/>
          </a:fontRef>
        </p:style>
        <p:txBody>
          <a:bodyPr>
            <a:normAutofit fontScale="85000" lnSpcReduction="20000"/>
          </a:bodyPr>
          <a:lstStyle/>
          <a:p>
            <a:pPr>
              <a:buFont typeface="Wingdings" panose="05000000000000000000" pitchFamily="2" charset="2"/>
              <a:buChar char="Ø"/>
            </a:pPr>
            <a:r>
              <a:rPr lang="en-US" dirty="0"/>
              <a:t>At this time any policy that diminishes resources targeted for compliance could negatively impact both Landlords and </a:t>
            </a:r>
            <a:r>
              <a:rPr lang="en-US" dirty="0" smtClean="0"/>
              <a:t>Tenants.</a:t>
            </a:r>
          </a:p>
          <a:p>
            <a:pPr lvl="1">
              <a:buFont typeface="Wingdings" panose="05000000000000000000" pitchFamily="2" charset="2"/>
              <a:buChar char="Ø"/>
            </a:pPr>
            <a:r>
              <a:rPr lang="en-US" dirty="0"/>
              <a:t>Since the Rent Program has only collected 60% of the potential Fees to date, the </a:t>
            </a:r>
            <a:r>
              <a:rPr lang="en-US" b="1" dirty="0">
                <a:solidFill>
                  <a:schemeClr val="tx2">
                    <a:lumMod val="75000"/>
                  </a:schemeClr>
                </a:solidFill>
              </a:rPr>
              <a:t>top priority for the agency at this time is increasing compliance with the Fee. Implementing a pass-through </a:t>
            </a:r>
            <a:r>
              <a:rPr lang="en-US" dirty="0"/>
              <a:t>policy at this time </a:t>
            </a:r>
            <a:r>
              <a:rPr lang="en-US" b="1" dirty="0">
                <a:solidFill>
                  <a:schemeClr val="tx2">
                    <a:lumMod val="75000"/>
                  </a:schemeClr>
                </a:solidFill>
              </a:rPr>
              <a:t>would</a:t>
            </a:r>
            <a:r>
              <a:rPr lang="en-US" dirty="0">
                <a:solidFill>
                  <a:schemeClr val="tx2">
                    <a:lumMod val="75000"/>
                  </a:schemeClr>
                </a:solidFill>
              </a:rPr>
              <a:t> </a:t>
            </a:r>
            <a:r>
              <a:rPr lang="en-US" b="1" dirty="0">
                <a:solidFill>
                  <a:schemeClr val="tx2">
                    <a:lumMod val="75000"/>
                  </a:schemeClr>
                </a:solidFill>
              </a:rPr>
              <a:t>diminish resources needed for compliance. </a:t>
            </a:r>
            <a:endParaRPr lang="en-US" b="1" dirty="0" smtClean="0">
              <a:solidFill>
                <a:schemeClr val="tx2">
                  <a:lumMod val="75000"/>
                </a:schemeClr>
              </a:solidFill>
            </a:endParaRPr>
          </a:p>
          <a:p>
            <a:pPr lvl="1">
              <a:buFont typeface="Wingdings" panose="05000000000000000000" pitchFamily="2" charset="2"/>
              <a:buChar char="Ø"/>
            </a:pPr>
            <a:r>
              <a:rPr lang="en-US" dirty="0" smtClean="0"/>
              <a:t>Once </a:t>
            </a:r>
            <a:r>
              <a:rPr lang="en-US" dirty="0"/>
              <a:t>the Rent Program has reached compliance rates comparable to established Rent Programs (90%-95% compliance rate) and fewer resources are needed for compliance, a pass-through may be a policy for the Rent Board to reconsider. </a:t>
            </a:r>
            <a:endParaRPr lang="en-US" dirty="0" smtClean="0"/>
          </a:p>
          <a:p>
            <a:pPr lvl="1">
              <a:buFont typeface="Wingdings" panose="05000000000000000000" pitchFamily="2" charset="2"/>
              <a:buChar char="Ø"/>
            </a:pPr>
            <a:r>
              <a:rPr lang="en-US" b="1" dirty="0" smtClean="0">
                <a:solidFill>
                  <a:schemeClr val="tx2">
                    <a:lumMod val="75000"/>
                  </a:schemeClr>
                </a:solidFill>
              </a:rPr>
              <a:t>Shifting </a:t>
            </a:r>
            <a:r>
              <a:rPr lang="en-US" b="1" dirty="0">
                <a:solidFill>
                  <a:schemeClr val="tx2">
                    <a:lumMod val="75000"/>
                  </a:schemeClr>
                </a:solidFill>
              </a:rPr>
              <a:t>resources away from compliance, outreach and rent registration, diminishes the Rent Program’s ability to collect the </a:t>
            </a:r>
            <a:r>
              <a:rPr lang="en-US" b="1" dirty="0" smtClean="0">
                <a:solidFill>
                  <a:schemeClr val="tx2">
                    <a:lumMod val="75000"/>
                  </a:schemeClr>
                </a:solidFill>
              </a:rPr>
              <a:t>Fees </a:t>
            </a:r>
            <a:r>
              <a:rPr lang="en-US" dirty="0"/>
              <a:t>necessary to fund the Program, which could potentially increase the Fee in future years. </a:t>
            </a:r>
            <a:r>
              <a:rPr lang="en-US" dirty="0" smtClean="0"/>
              <a:t> </a:t>
            </a:r>
            <a:endParaRPr lang="en-US" dirty="0"/>
          </a:p>
        </p:txBody>
      </p:sp>
      <p:sp>
        <p:nvSpPr>
          <p:cNvPr id="4" name="Slide Number Placeholder 3"/>
          <p:cNvSpPr>
            <a:spLocks noGrp="1"/>
          </p:cNvSpPr>
          <p:nvPr>
            <p:ph type="sldNum" sz="quarter" idx="12"/>
          </p:nvPr>
        </p:nvSpPr>
        <p:spPr/>
        <p:txBody>
          <a:bodyPr/>
          <a:lstStyle/>
          <a:p>
            <a:fld id="{8F9DBF0C-252E-4E51-8013-BAE5257C9235}" type="slidenum">
              <a:rPr lang="en-US" smtClean="0"/>
              <a:pPr/>
              <a:t>25</a:t>
            </a:fld>
            <a:endParaRPr lang="en-US"/>
          </a:p>
        </p:txBody>
      </p:sp>
    </p:spTree>
    <p:extLst>
      <p:ext uri="{BB962C8B-B14F-4D97-AF65-F5344CB8AC3E}">
        <p14:creationId xmlns:p14="http://schemas.microsoft.com/office/powerpoint/2010/main" val="14526419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0"/>
            <a:ext cx="3352800" cy="3886200"/>
          </a:xfrm>
        </p:spPr>
        <p:style>
          <a:lnRef idx="0">
            <a:schemeClr val="accent6"/>
          </a:lnRef>
          <a:fillRef idx="3">
            <a:schemeClr val="accent6"/>
          </a:fillRef>
          <a:effectRef idx="3">
            <a:schemeClr val="accent6"/>
          </a:effectRef>
          <a:fontRef idx="minor">
            <a:schemeClr val="lt1"/>
          </a:fontRef>
        </p:style>
        <p:txBody>
          <a:bodyPr>
            <a:noAutofit/>
          </a:bodyPr>
          <a:lstStyle/>
          <a:p>
            <a:pPr algn="ctr"/>
            <a:r>
              <a:rPr lang="en-US" sz="3200" dirty="0" smtClean="0"/>
              <a:t>Landlords Not Receiving a Fair Return Can Offset Cost of Fee Through An MNOI Rent Adjustment Petition</a:t>
            </a:r>
            <a:endParaRPr lang="en-US" sz="3200" dirty="0"/>
          </a:p>
        </p:txBody>
      </p:sp>
      <p:sp>
        <p:nvSpPr>
          <p:cNvPr id="3" name="Content Placeholder 2"/>
          <p:cNvSpPr>
            <a:spLocks noGrp="1"/>
          </p:cNvSpPr>
          <p:nvPr>
            <p:ph idx="1"/>
          </p:nvPr>
        </p:nvSpPr>
        <p:spPr>
          <a:xfrm>
            <a:off x="4038600" y="838200"/>
            <a:ext cx="4648200" cy="5410200"/>
          </a:xfrm>
        </p:spPr>
        <p:style>
          <a:lnRef idx="2">
            <a:schemeClr val="accent6"/>
          </a:lnRef>
          <a:fillRef idx="1">
            <a:schemeClr val="lt1"/>
          </a:fillRef>
          <a:effectRef idx="0">
            <a:schemeClr val="accent6"/>
          </a:effectRef>
          <a:fontRef idx="minor">
            <a:schemeClr val="dk1"/>
          </a:fontRef>
        </p:style>
        <p:txBody>
          <a:bodyPr>
            <a:normAutofit fontScale="77500" lnSpcReduction="20000"/>
          </a:bodyPr>
          <a:lstStyle/>
          <a:p>
            <a:pPr marL="274320" lvl="1" indent="0">
              <a:buNone/>
            </a:pPr>
            <a:endParaRPr lang="en-US" sz="2100" dirty="0" smtClean="0"/>
          </a:p>
          <a:p>
            <a:pPr lvl="1">
              <a:buFont typeface="Wingdings" panose="05000000000000000000" pitchFamily="2" charset="2"/>
              <a:buChar char="Ø"/>
            </a:pPr>
            <a:r>
              <a:rPr lang="en-US" sz="2100" b="1" dirty="0" smtClean="0">
                <a:solidFill>
                  <a:schemeClr val="tx2">
                    <a:lumMod val="75000"/>
                  </a:schemeClr>
                </a:solidFill>
              </a:rPr>
              <a:t>Landlords with unusually </a:t>
            </a:r>
            <a:r>
              <a:rPr lang="en-US" sz="2100" b="1" dirty="0">
                <a:solidFill>
                  <a:schemeClr val="tx2">
                    <a:lumMod val="75000"/>
                  </a:schemeClr>
                </a:solidFill>
              </a:rPr>
              <a:t>high costs (including the cost of the Rental Housing Fee), </a:t>
            </a:r>
            <a:r>
              <a:rPr lang="en-US" sz="2100" b="1" dirty="0" smtClean="0">
                <a:solidFill>
                  <a:schemeClr val="tx2">
                    <a:lumMod val="75000"/>
                  </a:schemeClr>
                </a:solidFill>
              </a:rPr>
              <a:t>can apply </a:t>
            </a:r>
            <a:r>
              <a:rPr lang="en-US" sz="2100" b="1" dirty="0">
                <a:solidFill>
                  <a:schemeClr val="tx2">
                    <a:lumMod val="75000"/>
                  </a:schemeClr>
                </a:solidFill>
              </a:rPr>
              <a:t>for an Individual Rent Adjustment for Maintenance of Net Operating </a:t>
            </a:r>
            <a:r>
              <a:rPr lang="en-US" sz="2100" b="1" dirty="0" smtClean="0">
                <a:solidFill>
                  <a:schemeClr val="tx2">
                    <a:lumMod val="75000"/>
                  </a:schemeClr>
                </a:solidFill>
              </a:rPr>
              <a:t>Income as a means of recovering a portion the Rental Housing Fee</a:t>
            </a:r>
            <a:r>
              <a:rPr lang="en-US" sz="2100" dirty="0" smtClean="0">
                <a:solidFill>
                  <a:schemeClr val="tx2">
                    <a:lumMod val="75000"/>
                  </a:schemeClr>
                </a:solidFill>
              </a:rPr>
              <a:t>. </a:t>
            </a:r>
            <a:r>
              <a:rPr lang="en-US" sz="2100" dirty="0" smtClean="0"/>
              <a:t>If </a:t>
            </a:r>
            <a:r>
              <a:rPr lang="en-US" sz="2100" dirty="0"/>
              <a:t>the fee of $207 per unit per year contributes to an inability to maintain the same inflation-adjusted Net Operating Income (NOI) as the owner had in 2015, they </a:t>
            </a:r>
            <a:r>
              <a:rPr lang="en-US" sz="2100" dirty="0" smtClean="0"/>
              <a:t>can receive </a:t>
            </a:r>
            <a:r>
              <a:rPr lang="en-US" sz="2100" dirty="0"/>
              <a:t>an increase in the Maximum Allowable Rent level sufficient to cover that cost as well as any other increased costs that result in a decrease in </a:t>
            </a:r>
            <a:r>
              <a:rPr lang="en-US" sz="2100" dirty="0" smtClean="0"/>
              <a:t>NOI</a:t>
            </a:r>
            <a:r>
              <a:rPr lang="en-US" sz="2100" dirty="0"/>
              <a:t> </a:t>
            </a:r>
            <a:r>
              <a:rPr lang="en-US" sz="2100" dirty="0" smtClean="0"/>
              <a:t>(assuming the Landlord is in compliance with all Program requirements.)</a:t>
            </a:r>
          </a:p>
          <a:p>
            <a:pPr lvl="1">
              <a:buFont typeface="Wingdings" panose="05000000000000000000" pitchFamily="2" charset="2"/>
              <a:buChar char="Ø"/>
            </a:pPr>
            <a:r>
              <a:rPr lang="en-US" sz="2100" dirty="0" smtClean="0"/>
              <a:t>In </a:t>
            </a:r>
            <a:r>
              <a:rPr lang="en-US" sz="2100" dirty="0"/>
              <a:t>the case of </a:t>
            </a:r>
            <a:r>
              <a:rPr lang="en-US" sz="2100" b="1" dirty="0">
                <a:solidFill>
                  <a:schemeClr val="tx2">
                    <a:lumMod val="75000"/>
                  </a:schemeClr>
                </a:solidFill>
              </a:rPr>
              <a:t>landlords who charged </a:t>
            </a:r>
            <a:r>
              <a:rPr lang="en-US" sz="2100" dirty="0">
                <a:solidFill>
                  <a:schemeClr val="tx2">
                    <a:lumMod val="75000"/>
                  </a:schemeClr>
                </a:solidFill>
              </a:rPr>
              <a:t>a rent </a:t>
            </a:r>
            <a:r>
              <a:rPr lang="en-US" sz="2100" b="1" dirty="0">
                <a:solidFill>
                  <a:schemeClr val="tx2">
                    <a:lumMod val="75000"/>
                  </a:schemeClr>
                </a:solidFill>
              </a:rPr>
              <a:t>significantly below market </a:t>
            </a:r>
            <a:r>
              <a:rPr lang="en-US" sz="2100" dirty="0"/>
              <a:t>in the Base Year, the Rent Board may adopt regulations that enable these landlords to </a:t>
            </a:r>
            <a:r>
              <a:rPr lang="en-US" sz="2100" b="1" dirty="0">
                <a:solidFill>
                  <a:schemeClr val="tx2">
                    <a:lumMod val="75000"/>
                  </a:schemeClr>
                </a:solidFill>
              </a:rPr>
              <a:t>apply for an Individual Rent Adjustment that will adjust their Base Rent taking into consideration 2015 market rents for the affected units. </a:t>
            </a:r>
          </a:p>
          <a:p>
            <a:endParaRPr lang="en-US" dirty="0"/>
          </a:p>
          <a:p>
            <a:endParaRPr lang="en-US" dirty="0"/>
          </a:p>
        </p:txBody>
      </p:sp>
      <p:sp>
        <p:nvSpPr>
          <p:cNvPr id="4" name="Slide Number Placeholder 3"/>
          <p:cNvSpPr>
            <a:spLocks noGrp="1"/>
          </p:cNvSpPr>
          <p:nvPr>
            <p:ph type="sldNum" sz="quarter" idx="12"/>
          </p:nvPr>
        </p:nvSpPr>
        <p:spPr/>
        <p:txBody>
          <a:bodyPr/>
          <a:lstStyle/>
          <a:p>
            <a:fld id="{8F9DBF0C-252E-4E51-8013-BAE5257C9235}" type="slidenum">
              <a:rPr lang="en-US" smtClean="0"/>
              <a:pPr/>
              <a:t>26</a:t>
            </a:fld>
            <a:endParaRPr lang="en-US"/>
          </a:p>
        </p:txBody>
      </p:sp>
    </p:spTree>
    <p:extLst>
      <p:ext uri="{BB962C8B-B14F-4D97-AF65-F5344CB8AC3E}">
        <p14:creationId xmlns:p14="http://schemas.microsoft.com/office/powerpoint/2010/main" val="9463787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05000"/>
            <a:ext cx="3200400" cy="3581400"/>
          </a:xfrm>
        </p:spPr>
        <p:style>
          <a:lnRef idx="0">
            <a:schemeClr val="accent6"/>
          </a:lnRef>
          <a:fillRef idx="3">
            <a:schemeClr val="accent6"/>
          </a:fillRef>
          <a:effectRef idx="3">
            <a:schemeClr val="accent6"/>
          </a:effectRef>
          <a:fontRef idx="minor">
            <a:schemeClr val="lt1"/>
          </a:fontRef>
        </p:style>
        <p:txBody>
          <a:bodyPr>
            <a:normAutofit fontScale="90000"/>
          </a:bodyPr>
          <a:lstStyle/>
          <a:p>
            <a:pPr algn="ctr"/>
            <a:r>
              <a:rPr lang="en-US" dirty="0" smtClean="0"/>
              <a:t>Landlords may be able to deduct the Rental Housing Fee on their taxes</a:t>
            </a:r>
            <a:endParaRPr lang="en-US" dirty="0"/>
          </a:p>
        </p:txBody>
      </p:sp>
      <p:sp>
        <p:nvSpPr>
          <p:cNvPr id="3" name="Content Placeholder 2"/>
          <p:cNvSpPr>
            <a:spLocks noGrp="1"/>
          </p:cNvSpPr>
          <p:nvPr>
            <p:ph idx="1"/>
          </p:nvPr>
        </p:nvSpPr>
        <p:spPr>
          <a:xfrm>
            <a:off x="4191000" y="2438400"/>
            <a:ext cx="3657600" cy="2590800"/>
          </a:xfrm>
        </p:spPr>
        <p:style>
          <a:lnRef idx="2">
            <a:schemeClr val="accent6"/>
          </a:lnRef>
          <a:fillRef idx="1">
            <a:schemeClr val="lt1"/>
          </a:fillRef>
          <a:effectRef idx="0">
            <a:schemeClr val="accent6"/>
          </a:effectRef>
          <a:fontRef idx="minor">
            <a:schemeClr val="dk1"/>
          </a:fontRef>
        </p:style>
        <p:txBody>
          <a:bodyPr>
            <a:normAutofit/>
          </a:bodyPr>
          <a:lstStyle/>
          <a:p>
            <a:pPr marL="0" indent="0">
              <a:buNone/>
            </a:pPr>
            <a:r>
              <a:rPr lang="en-US" dirty="0"/>
              <a:t>The Fee may be tax-deductible for </a:t>
            </a:r>
            <a:r>
              <a:rPr lang="en-US" dirty="0" smtClean="0"/>
              <a:t>Landlords. On </a:t>
            </a:r>
            <a:r>
              <a:rPr lang="en-US" dirty="0"/>
              <a:t>the other hand, Tenants cannot deduct the pass-through of the Fee on their taxes.</a:t>
            </a:r>
          </a:p>
          <a:p>
            <a:endParaRPr lang="en-US" dirty="0"/>
          </a:p>
        </p:txBody>
      </p:sp>
      <p:sp>
        <p:nvSpPr>
          <p:cNvPr id="4" name="Slide Number Placeholder 3"/>
          <p:cNvSpPr>
            <a:spLocks noGrp="1"/>
          </p:cNvSpPr>
          <p:nvPr>
            <p:ph type="sldNum" sz="quarter" idx="12"/>
          </p:nvPr>
        </p:nvSpPr>
        <p:spPr/>
        <p:txBody>
          <a:bodyPr/>
          <a:lstStyle/>
          <a:p>
            <a:fld id="{8F9DBF0C-252E-4E51-8013-BAE5257C9235}" type="slidenum">
              <a:rPr lang="en-US" smtClean="0"/>
              <a:pPr/>
              <a:t>27</a:t>
            </a:fld>
            <a:endParaRPr lang="en-US"/>
          </a:p>
        </p:txBody>
      </p:sp>
    </p:spTree>
    <p:extLst>
      <p:ext uri="{BB962C8B-B14F-4D97-AF65-F5344CB8AC3E}">
        <p14:creationId xmlns:p14="http://schemas.microsoft.com/office/powerpoint/2010/main" val="7180073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828800"/>
            <a:ext cx="3124200" cy="3429000"/>
          </a:xfrm>
        </p:spPr>
        <p:style>
          <a:lnRef idx="0">
            <a:schemeClr val="accent6"/>
          </a:lnRef>
          <a:fillRef idx="3">
            <a:schemeClr val="accent6"/>
          </a:fillRef>
          <a:effectRef idx="3">
            <a:schemeClr val="accent6"/>
          </a:effectRef>
          <a:fontRef idx="minor">
            <a:schemeClr val="lt1"/>
          </a:fontRef>
        </p:style>
        <p:txBody>
          <a:bodyPr>
            <a:noAutofit/>
          </a:bodyPr>
          <a:lstStyle/>
          <a:p>
            <a:r>
              <a:rPr lang="en-US" sz="3200" dirty="0" smtClean="0"/>
              <a:t>With vacancy decontrol in effect, Landlords can recover Fees through vacancy rent increases </a:t>
            </a:r>
            <a:endParaRPr lang="en-US" sz="3200" dirty="0"/>
          </a:p>
        </p:txBody>
      </p:sp>
      <p:sp>
        <p:nvSpPr>
          <p:cNvPr id="3" name="Content Placeholder 2"/>
          <p:cNvSpPr>
            <a:spLocks noGrp="1"/>
          </p:cNvSpPr>
          <p:nvPr>
            <p:ph idx="1"/>
          </p:nvPr>
        </p:nvSpPr>
        <p:spPr>
          <a:xfrm>
            <a:off x="3733800" y="990600"/>
            <a:ext cx="5105400" cy="4876800"/>
          </a:xfrm>
        </p:spPr>
        <p:style>
          <a:lnRef idx="2">
            <a:schemeClr val="accent6"/>
          </a:lnRef>
          <a:fillRef idx="1">
            <a:schemeClr val="lt1"/>
          </a:fillRef>
          <a:effectRef idx="0">
            <a:schemeClr val="accent6"/>
          </a:effectRef>
          <a:fontRef idx="minor">
            <a:schemeClr val="dk1"/>
          </a:fontRef>
        </p:style>
        <p:txBody>
          <a:bodyPr>
            <a:normAutofit fontScale="92500" lnSpcReduction="10000"/>
          </a:bodyPr>
          <a:lstStyle/>
          <a:p>
            <a:pPr lvl="1">
              <a:buFont typeface="Wingdings" panose="05000000000000000000" pitchFamily="2" charset="2"/>
              <a:buChar char="Ø"/>
            </a:pPr>
            <a:r>
              <a:rPr lang="en-US" dirty="0" smtClean="0"/>
              <a:t>Although </a:t>
            </a:r>
            <a:r>
              <a:rPr lang="en-US" dirty="0"/>
              <a:t>there is a possibility that the Costa-Hawkins Rental Act will be repealed in November of this year, </a:t>
            </a:r>
            <a:r>
              <a:rPr lang="en-US" b="1" dirty="0">
                <a:solidFill>
                  <a:schemeClr val="tx2">
                    <a:lumMod val="75000"/>
                  </a:schemeClr>
                </a:solidFill>
              </a:rPr>
              <a:t>Landlords currently have the ability to reset rents to market following a voluntary vacancy</a:t>
            </a:r>
            <a:r>
              <a:rPr lang="en-US" dirty="0">
                <a:solidFill>
                  <a:srgbClr val="C00000"/>
                </a:solidFill>
              </a:rPr>
              <a:t> </a:t>
            </a:r>
            <a:r>
              <a:rPr lang="en-US" dirty="0"/>
              <a:t>or complete turnover of original occupants. </a:t>
            </a:r>
            <a:r>
              <a:rPr lang="en-US" b="1" dirty="0">
                <a:solidFill>
                  <a:schemeClr val="tx2">
                    <a:lumMod val="75000"/>
                  </a:schemeClr>
                </a:solidFill>
              </a:rPr>
              <a:t>This allows the Fee paid by the Landlord to be offset by a vacancy rent increase(s).</a:t>
            </a:r>
            <a:r>
              <a:rPr lang="en-US" dirty="0">
                <a:solidFill>
                  <a:schemeClr val="tx2">
                    <a:lumMod val="75000"/>
                  </a:schemeClr>
                </a:solidFill>
              </a:rPr>
              <a:t> </a:t>
            </a:r>
            <a:endParaRPr lang="en-US" dirty="0" smtClean="0">
              <a:solidFill>
                <a:schemeClr val="tx2">
                  <a:lumMod val="75000"/>
                </a:schemeClr>
              </a:solidFill>
            </a:endParaRPr>
          </a:p>
          <a:p>
            <a:pPr lvl="1">
              <a:buFont typeface="Wingdings" panose="05000000000000000000" pitchFamily="2" charset="2"/>
              <a:buChar char="Ø"/>
            </a:pPr>
            <a:r>
              <a:rPr lang="en-US" b="1" dirty="0" smtClean="0">
                <a:solidFill>
                  <a:schemeClr val="tx2">
                    <a:lumMod val="75000"/>
                  </a:schemeClr>
                </a:solidFill>
              </a:rPr>
              <a:t>If </a:t>
            </a:r>
            <a:r>
              <a:rPr lang="en-US" b="1" dirty="0">
                <a:solidFill>
                  <a:schemeClr val="tx2">
                    <a:lumMod val="75000"/>
                  </a:schemeClr>
                </a:solidFill>
              </a:rPr>
              <a:t>the Costa Hawkins Rental Act is repealed</a:t>
            </a:r>
            <a:r>
              <a:rPr lang="en-US" dirty="0">
                <a:solidFill>
                  <a:schemeClr val="tx2">
                    <a:lumMod val="75000"/>
                  </a:schemeClr>
                </a:solidFill>
              </a:rPr>
              <a:t> </a:t>
            </a:r>
            <a:r>
              <a:rPr lang="en-US" dirty="0"/>
              <a:t>and the Rent Board </a:t>
            </a:r>
            <a:r>
              <a:rPr lang="en-US" dirty="0" smtClean="0"/>
              <a:t>decides </a:t>
            </a:r>
            <a:r>
              <a:rPr lang="en-US" dirty="0"/>
              <a:t>to adopt “full rent control” or vacancy control, </a:t>
            </a:r>
            <a:r>
              <a:rPr lang="en-US" b="1" dirty="0">
                <a:solidFill>
                  <a:schemeClr val="tx2">
                    <a:lumMod val="75000"/>
                  </a:schemeClr>
                </a:solidFill>
              </a:rPr>
              <a:t>a pass-through of the Rental Housing Fee would arguably be more appropriate</a:t>
            </a:r>
            <a:r>
              <a:rPr lang="en-US" dirty="0">
                <a:solidFill>
                  <a:schemeClr val="tx2">
                    <a:lumMod val="75000"/>
                  </a:schemeClr>
                </a:solidFill>
              </a:rPr>
              <a:t> </a:t>
            </a:r>
            <a:r>
              <a:rPr lang="en-US" b="1" dirty="0">
                <a:solidFill>
                  <a:schemeClr val="tx2">
                    <a:lumMod val="75000"/>
                  </a:schemeClr>
                </a:solidFill>
              </a:rPr>
              <a:t>since Landlords would not be able to reset rents between tenancies</a:t>
            </a:r>
            <a:r>
              <a:rPr lang="en-US" dirty="0">
                <a:solidFill>
                  <a:schemeClr val="tx2">
                    <a:lumMod val="75000"/>
                  </a:schemeClr>
                </a:solidFill>
              </a:rPr>
              <a:t>.</a:t>
            </a:r>
          </a:p>
          <a:p>
            <a:pPr lvl="1"/>
            <a:endParaRPr lang="en-US" dirty="0"/>
          </a:p>
        </p:txBody>
      </p:sp>
      <p:sp>
        <p:nvSpPr>
          <p:cNvPr id="4" name="Slide Number Placeholder 3"/>
          <p:cNvSpPr>
            <a:spLocks noGrp="1"/>
          </p:cNvSpPr>
          <p:nvPr>
            <p:ph type="sldNum" sz="quarter" idx="12"/>
          </p:nvPr>
        </p:nvSpPr>
        <p:spPr/>
        <p:txBody>
          <a:bodyPr/>
          <a:lstStyle/>
          <a:p>
            <a:fld id="{8F9DBF0C-252E-4E51-8013-BAE5257C9235}" type="slidenum">
              <a:rPr lang="en-US" smtClean="0"/>
              <a:pPr/>
              <a:t>28</a:t>
            </a:fld>
            <a:endParaRPr lang="en-US"/>
          </a:p>
        </p:txBody>
      </p:sp>
    </p:spTree>
    <p:extLst>
      <p:ext uri="{BB962C8B-B14F-4D97-AF65-F5344CB8AC3E}">
        <p14:creationId xmlns:p14="http://schemas.microsoft.com/office/powerpoint/2010/main" val="27009795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0"/>
            <a:ext cx="2971800" cy="4114800"/>
          </a:xfrm>
        </p:spPr>
        <p:style>
          <a:lnRef idx="0">
            <a:schemeClr val="accent6"/>
          </a:lnRef>
          <a:fillRef idx="3">
            <a:schemeClr val="accent6"/>
          </a:fillRef>
          <a:effectRef idx="3">
            <a:schemeClr val="accent6"/>
          </a:effectRef>
          <a:fontRef idx="minor">
            <a:schemeClr val="lt1"/>
          </a:fontRef>
        </p:style>
        <p:txBody>
          <a:bodyPr>
            <a:noAutofit/>
          </a:bodyPr>
          <a:lstStyle/>
          <a:p>
            <a:pPr algn="ctr"/>
            <a:r>
              <a:rPr lang="en-US" sz="3200" dirty="0" smtClean="0"/>
              <a:t>The Pass-Through and Eviction Related Concerns: Attempt to Evict for Non-Payment of the Pass-Through</a:t>
            </a:r>
            <a:endParaRPr lang="en-US" sz="3200" dirty="0"/>
          </a:p>
        </p:txBody>
      </p:sp>
      <p:sp>
        <p:nvSpPr>
          <p:cNvPr id="3" name="Content Placeholder 2"/>
          <p:cNvSpPr>
            <a:spLocks noGrp="1"/>
          </p:cNvSpPr>
          <p:nvPr>
            <p:ph idx="1"/>
          </p:nvPr>
        </p:nvSpPr>
        <p:spPr>
          <a:xfrm>
            <a:off x="3352800" y="762000"/>
            <a:ext cx="5334000" cy="5334000"/>
          </a:xfrm>
        </p:spPr>
        <p:txBody>
          <a:bodyPr>
            <a:normAutofit fontScale="85000" lnSpcReduction="10000"/>
          </a:bodyPr>
          <a:lstStyle/>
          <a:p>
            <a:pPr lvl="1">
              <a:buFont typeface="Wingdings" panose="05000000000000000000" pitchFamily="2" charset="2"/>
              <a:buChar char="Ø"/>
            </a:pPr>
            <a:r>
              <a:rPr lang="en-US" dirty="0" smtClean="0"/>
              <a:t>Tenants </a:t>
            </a:r>
            <a:r>
              <a:rPr lang="en-US" dirty="0"/>
              <a:t>may be served a 3-day notice to pay rent or quit for not paying the </a:t>
            </a:r>
            <a:r>
              <a:rPr lang="en-US" dirty="0" smtClean="0"/>
              <a:t>Fee pass-through.  </a:t>
            </a:r>
            <a:r>
              <a:rPr lang="en-US" b="1" dirty="0">
                <a:solidFill>
                  <a:schemeClr val="tx2">
                    <a:lumMod val="75000"/>
                  </a:schemeClr>
                </a:solidFill>
              </a:rPr>
              <a:t>While the Fee is not considered Rent </a:t>
            </a:r>
            <a:r>
              <a:rPr lang="en-US" dirty="0"/>
              <a:t>(it is a surcharge) </a:t>
            </a:r>
            <a:r>
              <a:rPr lang="en-US" b="1" dirty="0">
                <a:solidFill>
                  <a:schemeClr val="tx2">
                    <a:lumMod val="75000"/>
                  </a:schemeClr>
                </a:solidFill>
              </a:rPr>
              <a:t>and is not part of the Maximum Allowable Rent level</a:t>
            </a:r>
            <a:r>
              <a:rPr lang="en-US" dirty="0"/>
              <a:t>, some </a:t>
            </a:r>
            <a:r>
              <a:rPr lang="en-US" b="1" dirty="0">
                <a:solidFill>
                  <a:schemeClr val="tx2">
                    <a:lumMod val="75000"/>
                  </a:schemeClr>
                </a:solidFill>
              </a:rPr>
              <a:t>Landlords may not know this and may attempt to evict a Tenant for nonpayment of the Fee</a:t>
            </a:r>
            <a:r>
              <a:rPr lang="en-US" b="1" dirty="0"/>
              <a:t>. </a:t>
            </a:r>
            <a:endParaRPr lang="en-US" b="1" dirty="0" smtClean="0"/>
          </a:p>
          <a:p>
            <a:pPr lvl="1">
              <a:buFont typeface="Wingdings" panose="05000000000000000000" pitchFamily="2" charset="2"/>
              <a:buChar char="Ø"/>
            </a:pPr>
            <a:r>
              <a:rPr lang="en-US" dirty="0" smtClean="0"/>
              <a:t>Both </a:t>
            </a:r>
            <a:r>
              <a:rPr lang="en-US" b="1" dirty="0" smtClean="0">
                <a:solidFill>
                  <a:schemeClr val="tx2">
                    <a:lumMod val="75000"/>
                  </a:schemeClr>
                </a:solidFill>
              </a:rPr>
              <a:t>Landlords and Tenants would likely incur financial burdens associated with litigating such nonpayment cases</a:t>
            </a:r>
            <a:r>
              <a:rPr lang="en-US" dirty="0" smtClean="0">
                <a:solidFill>
                  <a:schemeClr val="tx2">
                    <a:lumMod val="75000"/>
                  </a:schemeClr>
                </a:solidFill>
              </a:rPr>
              <a:t>.  </a:t>
            </a:r>
            <a:r>
              <a:rPr lang="en-US" dirty="0" smtClean="0"/>
              <a:t>While some Tenants may receive legal assistance or representation, other </a:t>
            </a:r>
            <a:r>
              <a:rPr lang="en-US" b="1" dirty="0" smtClean="0">
                <a:solidFill>
                  <a:schemeClr val="tx2">
                    <a:lumMod val="75000"/>
                  </a:schemeClr>
                </a:solidFill>
              </a:rPr>
              <a:t>Tenants may fail to access legal representation, and may be unable to navigate the complexities of the eviction process.</a:t>
            </a:r>
            <a:r>
              <a:rPr lang="en-US" b="1" dirty="0" smtClean="0"/>
              <a:t> </a:t>
            </a:r>
            <a:r>
              <a:rPr lang="en-US" dirty="0" smtClean="0"/>
              <a:t>For instance, some tenants may fail to timely respond to an unlawful detainer or respond to the unlawful detainer but miss their court date(s), either of which would result in a default judgement and eviction. </a:t>
            </a:r>
          </a:p>
          <a:p>
            <a:pPr lvl="1">
              <a:buFont typeface="Wingdings" panose="05000000000000000000" pitchFamily="2" charset="2"/>
              <a:buChar char="Ø"/>
            </a:pPr>
            <a:r>
              <a:rPr lang="en-US" dirty="0" smtClean="0"/>
              <a:t>Some </a:t>
            </a:r>
            <a:r>
              <a:rPr lang="en-US" b="1" dirty="0" smtClean="0">
                <a:solidFill>
                  <a:schemeClr val="tx2">
                    <a:lumMod val="75000"/>
                  </a:schemeClr>
                </a:solidFill>
              </a:rPr>
              <a:t>Tenants, especially undocumented tenants, may vacate in fear of having to expose themselves</a:t>
            </a:r>
            <a:r>
              <a:rPr lang="en-US" dirty="0" smtClean="0"/>
              <a:t> by going to court.</a:t>
            </a:r>
          </a:p>
          <a:p>
            <a:pPr marL="274320" lvl="1" indent="0">
              <a:buNone/>
            </a:pPr>
            <a:endParaRPr lang="en-US" dirty="0" smtClean="0"/>
          </a:p>
          <a:p>
            <a:pPr lvl="1"/>
            <a:endParaRPr lang="en-US" dirty="0" smtClean="0"/>
          </a:p>
          <a:p>
            <a:pPr lvl="1"/>
            <a:endParaRPr lang="en-US" dirty="0"/>
          </a:p>
          <a:p>
            <a:pPr lvl="1"/>
            <a:endParaRPr lang="en-US" dirty="0"/>
          </a:p>
          <a:p>
            <a:endParaRPr lang="en-US" dirty="0"/>
          </a:p>
        </p:txBody>
      </p:sp>
      <p:sp>
        <p:nvSpPr>
          <p:cNvPr id="4" name="Slide Number Placeholder 3"/>
          <p:cNvSpPr>
            <a:spLocks noGrp="1"/>
          </p:cNvSpPr>
          <p:nvPr>
            <p:ph type="sldNum" sz="quarter" idx="12"/>
          </p:nvPr>
        </p:nvSpPr>
        <p:spPr/>
        <p:txBody>
          <a:bodyPr/>
          <a:lstStyle/>
          <a:p>
            <a:fld id="{8F9DBF0C-252E-4E51-8013-BAE5257C9235}" type="slidenum">
              <a:rPr lang="en-US" smtClean="0"/>
              <a:pPr/>
              <a:t>29</a:t>
            </a:fld>
            <a:endParaRPr lang="en-US"/>
          </a:p>
        </p:txBody>
      </p:sp>
    </p:spTree>
    <p:extLst>
      <p:ext uri="{BB962C8B-B14F-4D97-AF65-F5344CB8AC3E}">
        <p14:creationId xmlns:p14="http://schemas.microsoft.com/office/powerpoint/2010/main" val="18711274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52400" y="9938"/>
            <a:ext cx="8839200" cy="1514061"/>
          </a:xfrm>
        </p:spPr>
        <p:txBody>
          <a:bodyPr>
            <a:normAutofit/>
          </a:bodyPr>
          <a:lstStyle/>
          <a:p>
            <a:r>
              <a:rPr lang="en-US" dirty="0" smtClean="0"/>
              <a:t>background</a:t>
            </a:r>
            <a:endParaRPr lang="en-US" dirty="0"/>
          </a:p>
        </p:txBody>
      </p:sp>
      <p:sp>
        <p:nvSpPr>
          <p:cNvPr id="2" name="Content Placeholder 1"/>
          <p:cNvSpPr>
            <a:spLocks noGrp="1"/>
          </p:cNvSpPr>
          <p:nvPr>
            <p:ph idx="1"/>
          </p:nvPr>
        </p:nvSpPr>
        <p:spPr>
          <a:xfrm>
            <a:off x="380999" y="1719071"/>
            <a:ext cx="8452261" cy="3005329"/>
          </a:xfrm>
        </p:spPr>
        <p:txBody>
          <a:bodyPr>
            <a:normAutofit fontScale="92500" lnSpcReduction="20000"/>
          </a:bodyPr>
          <a:lstStyle/>
          <a:p>
            <a:r>
              <a:rPr lang="en-US" dirty="0" smtClean="0"/>
              <a:t>Section 11.100.060(e)(6) of the Fair Rent, Just Cause for Eviction, and Homeowner Protection Ordinance (“Rent Ordinance”) requires that the Rent Board report annually to the City Council on the status of rental housing covered by the Rent Ordinance.</a:t>
            </a:r>
          </a:p>
          <a:p>
            <a:r>
              <a:rPr lang="en-US" dirty="0" smtClean="0"/>
              <a:t>At a minimum, the report must include:</a:t>
            </a:r>
          </a:p>
          <a:p>
            <a:pPr marL="708660" lvl="1" indent="-342900">
              <a:buFont typeface="+mj-lt"/>
              <a:buAutoNum type="arabicPeriod"/>
            </a:pPr>
            <a:r>
              <a:rPr lang="en-US" dirty="0" smtClean="0"/>
              <a:t>A summary of the notices served and the basis upon which they were served.</a:t>
            </a:r>
          </a:p>
          <a:p>
            <a:pPr marL="708660" lvl="1" indent="-342900">
              <a:buFont typeface="+mj-lt"/>
              <a:buAutoNum type="arabicPeriod"/>
            </a:pPr>
            <a:r>
              <a:rPr lang="en-US" dirty="0" smtClean="0"/>
              <a:t>The amount of the rent increases and the addresses for which they were served.</a:t>
            </a:r>
          </a:p>
          <a:p>
            <a:r>
              <a:rPr lang="en-US" dirty="0" smtClean="0"/>
              <a:t>Staff members are seeking approval of the Annual Report from the Rent Board prior to its presentation to the City Council.</a:t>
            </a:r>
            <a:endParaRPr lang="en-US" dirty="0"/>
          </a:p>
        </p:txBody>
      </p:sp>
      <p:pic>
        <p:nvPicPr>
          <p:cNvPr id="3074" name="Picture 2" descr="C:\Users\roosaP\Desktop\Rent Board dia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1" y="4749140"/>
            <a:ext cx="2438400" cy="182880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46002BE0-A138-48D7-8A65-3B198EF9D039}" type="slidenum">
              <a:rPr lang="en-US" smtClean="0"/>
              <a:t>3</a:t>
            </a:fld>
            <a:endParaRPr lang="en-US"/>
          </a:p>
        </p:txBody>
      </p:sp>
    </p:spTree>
    <p:extLst>
      <p:ext uri="{BB962C8B-B14F-4D97-AF65-F5344CB8AC3E}">
        <p14:creationId xmlns:p14="http://schemas.microsoft.com/office/powerpoint/2010/main" val="3048395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447800"/>
            <a:ext cx="3200400" cy="3962400"/>
          </a:xfrm>
        </p:spPr>
        <p:style>
          <a:lnRef idx="0">
            <a:schemeClr val="accent6"/>
          </a:lnRef>
          <a:fillRef idx="3">
            <a:schemeClr val="accent6"/>
          </a:fillRef>
          <a:effectRef idx="3">
            <a:schemeClr val="accent6"/>
          </a:effectRef>
          <a:fontRef idx="minor">
            <a:schemeClr val="lt1"/>
          </a:fontRef>
        </p:style>
        <p:txBody>
          <a:bodyPr>
            <a:noAutofit/>
          </a:bodyPr>
          <a:lstStyle/>
          <a:p>
            <a:pPr algn="ctr"/>
            <a:r>
              <a:rPr lang="en-US" sz="3200" dirty="0" smtClean="0"/>
              <a:t>Increased outreach needed to mitigate unlawful pass-through-related evictions would add to Program costs</a:t>
            </a:r>
          </a:p>
        </p:txBody>
      </p:sp>
      <p:sp>
        <p:nvSpPr>
          <p:cNvPr id="3" name="Content Placeholder 2"/>
          <p:cNvSpPr>
            <a:spLocks noGrp="1"/>
          </p:cNvSpPr>
          <p:nvPr>
            <p:ph idx="1"/>
          </p:nvPr>
        </p:nvSpPr>
        <p:spPr>
          <a:xfrm>
            <a:off x="3810000" y="1143000"/>
            <a:ext cx="4953000" cy="4525963"/>
          </a:xfrm>
        </p:spPr>
        <p:style>
          <a:lnRef idx="2">
            <a:schemeClr val="accent6"/>
          </a:lnRef>
          <a:fillRef idx="1">
            <a:schemeClr val="lt1"/>
          </a:fillRef>
          <a:effectRef idx="0">
            <a:schemeClr val="accent6"/>
          </a:effectRef>
          <a:fontRef idx="minor">
            <a:schemeClr val="dk1"/>
          </a:fontRef>
        </p:style>
        <p:txBody>
          <a:bodyPr>
            <a:normAutofit/>
          </a:bodyPr>
          <a:lstStyle/>
          <a:p>
            <a:pPr lvl="1">
              <a:buFont typeface="Wingdings" panose="05000000000000000000" pitchFamily="2" charset="2"/>
              <a:buChar char="Ø"/>
            </a:pPr>
            <a:r>
              <a:rPr lang="en-US" b="1" dirty="0" smtClean="0">
                <a:solidFill>
                  <a:schemeClr val="tx2">
                    <a:lumMod val="75000"/>
                  </a:schemeClr>
                </a:solidFill>
              </a:rPr>
              <a:t>To </a:t>
            </a:r>
            <a:r>
              <a:rPr lang="en-US" b="1" dirty="0">
                <a:solidFill>
                  <a:schemeClr val="tx2">
                    <a:lumMod val="75000"/>
                  </a:schemeClr>
                </a:solidFill>
              </a:rPr>
              <a:t>address this situation, the Rent Program would need to engage in robust outreach and education </a:t>
            </a:r>
            <a:r>
              <a:rPr lang="en-US" dirty="0"/>
              <a:t>for both </a:t>
            </a:r>
            <a:r>
              <a:rPr lang="en-US" dirty="0" smtClean="0"/>
              <a:t>Landlords </a:t>
            </a:r>
            <a:r>
              <a:rPr lang="en-US" dirty="0"/>
              <a:t>and Tenants </a:t>
            </a:r>
            <a:r>
              <a:rPr lang="en-US" b="1" dirty="0">
                <a:solidFill>
                  <a:schemeClr val="tx2">
                    <a:lumMod val="75000"/>
                  </a:schemeClr>
                </a:solidFill>
              </a:rPr>
              <a:t>to help mitigate such unlawful attempts to evict </a:t>
            </a:r>
            <a:r>
              <a:rPr lang="en-US" dirty="0"/>
              <a:t>due to non-payment of the pass-through Fee.  </a:t>
            </a:r>
            <a:endParaRPr lang="en-US" dirty="0" smtClean="0"/>
          </a:p>
          <a:p>
            <a:pPr lvl="1">
              <a:buFont typeface="Wingdings" panose="05000000000000000000" pitchFamily="2" charset="2"/>
              <a:buChar char="Ø"/>
            </a:pPr>
            <a:r>
              <a:rPr lang="en-US" b="1" dirty="0" smtClean="0">
                <a:solidFill>
                  <a:schemeClr val="tx2">
                    <a:lumMod val="75000"/>
                  </a:schemeClr>
                </a:solidFill>
              </a:rPr>
              <a:t>This </a:t>
            </a:r>
            <a:r>
              <a:rPr lang="en-US" b="1" dirty="0">
                <a:solidFill>
                  <a:schemeClr val="tx2">
                    <a:lumMod val="75000"/>
                  </a:schemeClr>
                </a:solidFill>
              </a:rPr>
              <a:t>additional outreach would add to the costs of administering the pass-through</a:t>
            </a:r>
            <a:r>
              <a:rPr lang="en-US" b="1" dirty="0"/>
              <a:t>, </a:t>
            </a:r>
            <a:r>
              <a:rPr lang="en-US" dirty="0" smtClean="0"/>
              <a:t>which, </a:t>
            </a:r>
            <a:r>
              <a:rPr lang="en-US" dirty="0"/>
              <a:t>as </a:t>
            </a:r>
            <a:r>
              <a:rPr lang="en-US" dirty="0" smtClean="0"/>
              <a:t>mentioned, would either increase </a:t>
            </a:r>
            <a:r>
              <a:rPr lang="en-US" dirty="0"/>
              <a:t>the budget and therefore the Rental Housing </a:t>
            </a:r>
            <a:r>
              <a:rPr lang="en-US" dirty="0" smtClean="0"/>
              <a:t>Fee, </a:t>
            </a:r>
            <a:r>
              <a:rPr lang="en-US" dirty="0"/>
              <a:t>or </a:t>
            </a:r>
            <a:r>
              <a:rPr lang="en-US" dirty="0" smtClean="0"/>
              <a:t>detract </a:t>
            </a:r>
            <a:r>
              <a:rPr lang="en-US" dirty="0"/>
              <a:t>from other key </a:t>
            </a:r>
            <a:r>
              <a:rPr lang="en-US" dirty="0" smtClean="0"/>
              <a:t>activities, </a:t>
            </a:r>
            <a:r>
              <a:rPr lang="en-US" dirty="0"/>
              <a:t>such as compliance. </a:t>
            </a:r>
          </a:p>
          <a:p>
            <a:endParaRPr lang="en-US" dirty="0"/>
          </a:p>
        </p:txBody>
      </p:sp>
      <p:sp>
        <p:nvSpPr>
          <p:cNvPr id="4" name="Slide Number Placeholder 3"/>
          <p:cNvSpPr>
            <a:spLocks noGrp="1"/>
          </p:cNvSpPr>
          <p:nvPr>
            <p:ph type="sldNum" sz="quarter" idx="12"/>
          </p:nvPr>
        </p:nvSpPr>
        <p:spPr/>
        <p:txBody>
          <a:bodyPr/>
          <a:lstStyle/>
          <a:p>
            <a:fld id="{8F9DBF0C-252E-4E51-8013-BAE5257C9235}" type="slidenum">
              <a:rPr lang="en-US" smtClean="0"/>
              <a:pPr/>
              <a:t>30</a:t>
            </a:fld>
            <a:endParaRPr lang="en-US"/>
          </a:p>
        </p:txBody>
      </p:sp>
    </p:spTree>
    <p:extLst>
      <p:ext uri="{BB962C8B-B14F-4D97-AF65-F5344CB8AC3E}">
        <p14:creationId xmlns:p14="http://schemas.microsoft.com/office/powerpoint/2010/main" val="8140554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371600"/>
            <a:ext cx="2819400" cy="4191000"/>
          </a:xfrm>
        </p:spPr>
        <p:style>
          <a:lnRef idx="0">
            <a:schemeClr val="accent6"/>
          </a:lnRef>
          <a:fillRef idx="3">
            <a:schemeClr val="accent6"/>
          </a:fillRef>
          <a:effectRef idx="3">
            <a:schemeClr val="accent6"/>
          </a:effectRef>
          <a:fontRef idx="minor">
            <a:schemeClr val="lt1"/>
          </a:fontRef>
        </p:style>
        <p:txBody>
          <a:bodyPr>
            <a:noAutofit/>
          </a:bodyPr>
          <a:lstStyle/>
          <a:p>
            <a:pPr algn="ctr"/>
            <a:r>
              <a:rPr lang="en-US" sz="2400" dirty="0" smtClean="0"/>
              <a:t>A pass-through </a:t>
            </a:r>
            <a:r>
              <a:rPr lang="en-US" sz="2400" dirty="0"/>
              <a:t>policy may lead to miscalculations of the Maximum Allowable Rent which would </a:t>
            </a:r>
            <a:r>
              <a:rPr lang="en-US" sz="2400" dirty="0" smtClean="0"/>
              <a:t>increase staff </a:t>
            </a:r>
            <a:r>
              <a:rPr lang="en-US" sz="2400" dirty="0"/>
              <a:t>time and resources </a:t>
            </a:r>
            <a:r>
              <a:rPr lang="en-US" sz="2400" dirty="0" smtClean="0"/>
              <a:t>necessary to resolve </a:t>
            </a:r>
            <a:r>
              <a:rPr lang="en-US" sz="2400" dirty="0"/>
              <a:t>such </a:t>
            </a:r>
            <a:r>
              <a:rPr lang="en-US" sz="2400" dirty="0" smtClean="0"/>
              <a:t>disputes</a:t>
            </a:r>
            <a:endParaRPr lang="en-US" sz="2400" dirty="0"/>
          </a:p>
        </p:txBody>
      </p:sp>
      <p:sp>
        <p:nvSpPr>
          <p:cNvPr id="3" name="Content Placeholder 2"/>
          <p:cNvSpPr>
            <a:spLocks noGrp="1"/>
          </p:cNvSpPr>
          <p:nvPr>
            <p:ph idx="1"/>
          </p:nvPr>
        </p:nvSpPr>
        <p:spPr>
          <a:xfrm>
            <a:off x="3429000" y="609600"/>
            <a:ext cx="5334000" cy="5943600"/>
          </a:xfrm>
        </p:spPr>
        <p:style>
          <a:lnRef idx="2">
            <a:schemeClr val="accent6"/>
          </a:lnRef>
          <a:fillRef idx="1">
            <a:schemeClr val="lt1"/>
          </a:fillRef>
          <a:effectRef idx="0">
            <a:schemeClr val="accent6"/>
          </a:effectRef>
          <a:fontRef idx="minor">
            <a:schemeClr val="dk1"/>
          </a:fontRef>
        </p:style>
        <p:txBody>
          <a:bodyPr>
            <a:noAutofit/>
          </a:bodyPr>
          <a:lstStyle/>
          <a:p>
            <a:pPr>
              <a:buFont typeface="Wingdings" panose="05000000000000000000" pitchFamily="2" charset="2"/>
              <a:buChar char="Ø"/>
            </a:pPr>
            <a:r>
              <a:rPr lang="en-US" sz="1600" b="1" dirty="0">
                <a:solidFill>
                  <a:schemeClr val="tx2">
                    <a:lumMod val="75000"/>
                  </a:schemeClr>
                </a:solidFill>
              </a:rPr>
              <a:t>Implementing the pass-through of Fees may lead to confusion </a:t>
            </a:r>
            <a:r>
              <a:rPr lang="en-US" sz="1600" b="1" dirty="0" smtClean="0">
                <a:solidFill>
                  <a:schemeClr val="tx2">
                    <a:lumMod val="75000"/>
                  </a:schemeClr>
                </a:solidFill>
              </a:rPr>
              <a:t>about </a:t>
            </a:r>
            <a:r>
              <a:rPr lang="en-US" sz="1600" b="1" dirty="0">
                <a:solidFill>
                  <a:schemeClr val="tx2">
                    <a:lumMod val="75000"/>
                  </a:schemeClr>
                </a:solidFill>
              </a:rPr>
              <a:t>whether or not the Fee is part of the Maximum Allowable Rent level.  </a:t>
            </a:r>
            <a:r>
              <a:rPr lang="en-US" sz="1600" dirty="0"/>
              <a:t>The Maximum Allowable Rent level is calculated by multiplying the base or initial rent by the Annual General Adjustment.  The miscalculation of the Maximum Allowable Rent would occur if a Landlord included the pass-through Fee amount in the calculation of the Maximum Allowable Rent. </a:t>
            </a:r>
            <a:r>
              <a:rPr lang="en-US" sz="1600" dirty="0" smtClean="0"/>
              <a:t>For </a:t>
            </a:r>
            <a:r>
              <a:rPr lang="en-US" sz="1600" dirty="0"/>
              <a:t>example, if the pass-through Fee were $8 per month and a Tenant’s Maximum Allowable Rent were $1000, landlords might apply the Annual General Adjustment percentage (e.g. 3%) to $</a:t>
            </a:r>
            <a:r>
              <a:rPr lang="en-US" sz="1600" dirty="0" smtClean="0"/>
              <a:t>1,008 </a:t>
            </a:r>
            <a:r>
              <a:rPr lang="en-US" sz="1600" dirty="0"/>
              <a:t>instead of to $</a:t>
            </a:r>
            <a:r>
              <a:rPr lang="en-US" sz="1600" dirty="0" smtClean="0"/>
              <a:t>1,000.</a:t>
            </a:r>
          </a:p>
          <a:p>
            <a:pPr>
              <a:buFont typeface="Wingdings" panose="05000000000000000000" pitchFamily="2" charset="2"/>
              <a:buChar char="Ø"/>
            </a:pPr>
            <a:r>
              <a:rPr lang="en-US" sz="1600" dirty="0" smtClean="0"/>
              <a:t>This </a:t>
            </a:r>
            <a:r>
              <a:rPr lang="en-US" sz="1600" dirty="0"/>
              <a:t>minor </a:t>
            </a:r>
            <a:r>
              <a:rPr lang="en-US" sz="1600" b="1" dirty="0">
                <a:solidFill>
                  <a:schemeClr val="tx2">
                    <a:lumMod val="75000"/>
                  </a:schemeClr>
                </a:solidFill>
              </a:rPr>
              <a:t>miscalculation could lead to an increased need for Program staff to assist </a:t>
            </a:r>
            <a:r>
              <a:rPr lang="en-US" sz="1600" b="1" dirty="0" smtClean="0">
                <a:solidFill>
                  <a:schemeClr val="tx2">
                    <a:lumMod val="75000"/>
                  </a:schemeClr>
                </a:solidFill>
              </a:rPr>
              <a:t>Tenants </a:t>
            </a:r>
            <a:r>
              <a:rPr lang="en-US" sz="1600" b="1" dirty="0">
                <a:solidFill>
                  <a:schemeClr val="tx2">
                    <a:lumMod val="75000"/>
                  </a:schemeClr>
                </a:solidFill>
              </a:rPr>
              <a:t>and </a:t>
            </a:r>
            <a:r>
              <a:rPr lang="en-US" sz="1600" b="1" dirty="0" smtClean="0">
                <a:solidFill>
                  <a:schemeClr val="tx2">
                    <a:lumMod val="75000"/>
                  </a:schemeClr>
                </a:solidFill>
              </a:rPr>
              <a:t>Landlords </a:t>
            </a:r>
            <a:r>
              <a:rPr lang="en-US" sz="1600" b="1" dirty="0">
                <a:solidFill>
                  <a:schemeClr val="tx2">
                    <a:lumMod val="75000"/>
                  </a:schemeClr>
                </a:solidFill>
              </a:rPr>
              <a:t>with correcting the calculation and resolving rent overcharges</a:t>
            </a:r>
            <a:r>
              <a:rPr lang="en-US" sz="1600" dirty="0">
                <a:solidFill>
                  <a:schemeClr val="tx2">
                    <a:lumMod val="75000"/>
                  </a:schemeClr>
                </a:solidFill>
              </a:rPr>
              <a:t> </a:t>
            </a:r>
            <a:r>
              <a:rPr lang="en-US" sz="1600" dirty="0"/>
              <a:t>that resulted from the miscalculation.  This </a:t>
            </a:r>
            <a:r>
              <a:rPr lang="en-US" sz="1600" dirty="0" smtClean="0"/>
              <a:t>could </a:t>
            </a:r>
            <a:r>
              <a:rPr lang="en-US" sz="1600" b="1" dirty="0">
                <a:solidFill>
                  <a:schemeClr val="tx2">
                    <a:lumMod val="75000"/>
                  </a:schemeClr>
                </a:solidFill>
              </a:rPr>
              <a:t>increase the need for counseling and mediation resources, and would likely lead to increased petitions and hearings. </a:t>
            </a:r>
            <a:r>
              <a:rPr lang="en-US" sz="1600" dirty="0"/>
              <a:t>The impact </a:t>
            </a:r>
            <a:r>
              <a:rPr lang="en-US" sz="1600" dirty="0" smtClean="0"/>
              <a:t>would likely </a:t>
            </a:r>
            <a:r>
              <a:rPr lang="en-US" sz="1600" b="1" dirty="0">
                <a:solidFill>
                  <a:schemeClr val="tx2">
                    <a:lumMod val="75000"/>
                  </a:schemeClr>
                </a:solidFill>
              </a:rPr>
              <a:t>result in an increase in staff costs</a:t>
            </a:r>
            <a:r>
              <a:rPr lang="en-US" sz="1600" dirty="0">
                <a:solidFill>
                  <a:schemeClr val="tx2">
                    <a:lumMod val="75000"/>
                  </a:schemeClr>
                </a:solidFill>
              </a:rPr>
              <a:t>, </a:t>
            </a:r>
            <a:r>
              <a:rPr lang="en-US" sz="1600" dirty="0"/>
              <a:t>which would need to be </a:t>
            </a:r>
            <a:r>
              <a:rPr lang="en-US" sz="1600" dirty="0" smtClean="0"/>
              <a:t>compensated for by </a:t>
            </a:r>
            <a:r>
              <a:rPr lang="en-US" sz="1600" dirty="0"/>
              <a:t>an </a:t>
            </a:r>
            <a:r>
              <a:rPr lang="en-US" sz="1600" b="1" dirty="0">
                <a:solidFill>
                  <a:schemeClr val="tx2">
                    <a:lumMod val="75000"/>
                  </a:schemeClr>
                </a:solidFill>
              </a:rPr>
              <a:t>increase in the Fee or reduction in other key services</a:t>
            </a:r>
            <a:r>
              <a:rPr lang="en-US" sz="1600" dirty="0">
                <a:solidFill>
                  <a:schemeClr val="tx2">
                    <a:lumMod val="75000"/>
                  </a:schemeClr>
                </a:solidFill>
              </a:rPr>
              <a:t>. </a:t>
            </a:r>
          </a:p>
        </p:txBody>
      </p:sp>
      <p:sp>
        <p:nvSpPr>
          <p:cNvPr id="4" name="Slide Number Placeholder 3"/>
          <p:cNvSpPr>
            <a:spLocks noGrp="1"/>
          </p:cNvSpPr>
          <p:nvPr>
            <p:ph type="sldNum" sz="quarter" idx="12"/>
          </p:nvPr>
        </p:nvSpPr>
        <p:spPr/>
        <p:txBody>
          <a:bodyPr/>
          <a:lstStyle/>
          <a:p>
            <a:fld id="{8F9DBF0C-252E-4E51-8013-BAE5257C9235}" type="slidenum">
              <a:rPr lang="en-US" smtClean="0"/>
              <a:pPr/>
              <a:t>31</a:t>
            </a:fld>
            <a:endParaRPr lang="en-US"/>
          </a:p>
        </p:txBody>
      </p:sp>
    </p:spTree>
    <p:extLst>
      <p:ext uri="{BB962C8B-B14F-4D97-AF65-F5344CB8AC3E}">
        <p14:creationId xmlns:p14="http://schemas.microsoft.com/office/powerpoint/2010/main" val="14392282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295400"/>
            <a:ext cx="2819400" cy="4648200"/>
          </a:xfrm>
        </p:spPr>
        <p:style>
          <a:lnRef idx="0">
            <a:schemeClr val="accent6"/>
          </a:lnRef>
          <a:fillRef idx="3">
            <a:schemeClr val="accent6"/>
          </a:fillRef>
          <a:effectRef idx="3">
            <a:schemeClr val="accent6"/>
          </a:effectRef>
          <a:fontRef idx="minor">
            <a:schemeClr val="lt1"/>
          </a:fontRef>
        </p:style>
        <p:txBody>
          <a:bodyPr>
            <a:noAutofit/>
          </a:bodyPr>
          <a:lstStyle/>
          <a:p>
            <a:pPr algn="ctr"/>
            <a:r>
              <a:rPr lang="en-US" sz="2400" dirty="0"/>
              <a:t>As a “start-up,” the Richmond Rent Program should not be devoting its limited organizational bandwidth to implementing a complex administrative task that is difficult to enforce </a:t>
            </a:r>
          </a:p>
        </p:txBody>
      </p:sp>
      <p:sp>
        <p:nvSpPr>
          <p:cNvPr id="3" name="Content Placeholder 2"/>
          <p:cNvSpPr>
            <a:spLocks noGrp="1"/>
          </p:cNvSpPr>
          <p:nvPr>
            <p:ph idx="1"/>
          </p:nvPr>
        </p:nvSpPr>
        <p:spPr>
          <a:xfrm>
            <a:off x="3352800" y="1143000"/>
            <a:ext cx="5410200" cy="4876800"/>
          </a:xfrm>
        </p:spPr>
        <p:style>
          <a:lnRef idx="2">
            <a:schemeClr val="accent6"/>
          </a:lnRef>
          <a:fillRef idx="1">
            <a:schemeClr val="lt1"/>
          </a:fillRef>
          <a:effectRef idx="0">
            <a:schemeClr val="accent6"/>
          </a:effectRef>
          <a:fontRef idx="minor">
            <a:schemeClr val="dk1"/>
          </a:fontRef>
        </p:style>
        <p:txBody>
          <a:bodyPr>
            <a:normAutofit fontScale="47500" lnSpcReduction="20000"/>
          </a:bodyPr>
          <a:lstStyle/>
          <a:p>
            <a:pPr>
              <a:buFont typeface="Wingdings" panose="05000000000000000000" pitchFamily="2" charset="2"/>
              <a:buChar char="Ø"/>
            </a:pPr>
            <a:r>
              <a:rPr lang="en-US" sz="3500" dirty="0"/>
              <a:t>In Berkeley, where a limited pass-through policy for pre-1996 tenancies has been in place for many years and where robust outreach and education on their pass-through is done, Berkeley’s housing counselors still devote a notable portion of their time dealing with the aftermath of, and correcting </a:t>
            </a:r>
            <a:r>
              <a:rPr lang="en-US" sz="3500" dirty="0" smtClean="0"/>
              <a:t>for, </a:t>
            </a:r>
            <a:r>
              <a:rPr lang="en-US" sz="3500" dirty="0"/>
              <a:t>MAR miscalculations.  The Berkeley Rent Stabilization Program has been around for over 40 years and has a staff of over 20 FTE (and a budget of over $5,000,000 annually). The Richmond Rent Program has half the budget and staff compared to Berkeley and is a start-up with compliance deficiencies one would expect a new rent control program to have. </a:t>
            </a:r>
            <a:r>
              <a:rPr lang="en-US" sz="3500" dirty="0" smtClean="0"/>
              <a:t>Additionally, </a:t>
            </a:r>
            <a:r>
              <a:rPr lang="en-US" sz="3500" dirty="0"/>
              <a:t>the Richmond Rent Program has many organizational </a:t>
            </a:r>
            <a:r>
              <a:rPr lang="en-US" sz="3500" dirty="0" smtClean="0"/>
              <a:t>programs </a:t>
            </a:r>
            <a:r>
              <a:rPr lang="en-US" sz="3500" dirty="0"/>
              <a:t>still under development (e.g. rent registration, compliance projects and the hearings program).  </a:t>
            </a:r>
            <a:endParaRPr lang="en-US" sz="3500" dirty="0" smtClean="0"/>
          </a:p>
          <a:p>
            <a:pPr>
              <a:buFont typeface="Wingdings" panose="05000000000000000000" pitchFamily="2" charset="2"/>
              <a:buChar char="Ø"/>
            </a:pPr>
            <a:r>
              <a:rPr lang="en-US" sz="3500" b="1" dirty="0" smtClean="0">
                <a:solidFill>
                  <a:schemeClr val="tx2">
                    <a:lumMod val="75000"/>
                  </a:schemeClr>
                </a:solidFill>
              </a:rPr>
              <a:t>Adding </a:t>
            </a:r>
            <a:r>
              <a:rPr lang="en-US" sz="3500" b="1" dirty="0">
                <a:solidFill>
                  <a:schemeClr val="tx2">
                    <a:lumMod val="75000"/>
                  </a:schemeClr>
                </a:solidFill>
              </a:rPr>
              <a:t>an additional administrative program that does not significantly increase levels of compliance but rather, increases staffing costs/burdens, is not advisable at this time and works against our primary mission</a:t>
            </a:r>
            <a:r>
              <a:rPr lang="en-US" sz="3500" dirty="0">
                <a:solidFill>
                  <a:schemeClr val="tx2">
                    <a:lumMod val="75000"/>
                  </a:schemeClr>
                </a:solidFill>
              </a:rPr>
              <a:t>.  </a:t>
            </a:r>
          </a:p>
          <a:p>
            <a:endParaRPr lang="en-US" dirty="0"/>
          </a:p>
        </p:txBody>
      </p:sp>
      <p:sp>
        <p:nvSpPr>
          <p:cNvPr id="4" name="Slide Number Placeholder 3"/>
          <p:cNvSpPr>
            <a:spLocks noGrp="1"/>
          </p:cNvSpPr>
          <p:nvPr>
            <p:ph type="sldNum" sz="quarter" idx="12"/>
          </p:nvPr>
        </p:nvSpPr>
        <p:spPr/>
        <p:txBody>
          <a:bodyPr/>
          <a:lstStyle/>
          <a:p>
            <a:fld id="{8F9DBF0C-252E-4E51-8013-BAE5257C9235}" type="slidenum">
              <a:rPr lang="en-US" smtClean="0"/>
              <a:pPr/>
              <a:t>32</a:t>
            </a:fld>
            <a:endParaRPr lang="en-US"/>
          </a:p>
        </p:txBody>
      </p:sp>
    </p:spTree>
    <p:extLst>
      <p:ext uri="{BB962C8B-B14F-4D97-AF65-F5344CB8AC3E}">
        <p14:creationId xmlns:p14="http://schemas.microsoft.com/office/powerpoint/2010/main" val="21825151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828800"/>
            <a:ext cx="2743200" cy="3886200"/>
          </a:xfrm>
        </p:spPr>
        <p:style>
          <a:lnRef idx="0">
            <a:schemeClr val="accent6"/>
          </a:lnRef>
          <a:fillRef idx="3">
            <a:schemeClr val="accent6"/>
          </a:fillRef>
          <a:effectRef idx="3">
            <a:schemeClr val="accent6"/>
          </a:effectRef>
          <a:fontRef idx="minor">
            <a:schemeClr val="lt1"/>
          </a:fontRef>
        </p:style>
        <p:txBody>
          <a:bodyPr>
            <a:noAutofit/>
          </a:bodyPr>
          <a:lstStyle/>
          <a:p>
            <a:pPr algn="ctr"/>
            <a:r>
              <a:rPr lang="en-US" sz="2800" dirty="0" smtClean="0"/>
              <a:t/>
            </a:r>
            <a:br>
              <a:rPr lang="en-US" sz="2800" dirty="0" smtClean="0"/>
            </a:br>
            <a:r>
              <a:rPr lang="en-US" sz="2800" dirty="0" smtClean="0"/>
              <a:t>An </a:t>
            </a:r>
            <a:r>
              <a:rPr lang="en-US" sz="2800" dirty="0"/>
              <a:t>unenforceable pass-through policy may </a:t>
            </a:r>
            <a:r>
              <a:rPr lang="en-US" sz="2800" dirty="0" smtClean="0"/>
              <a:t>lead </a:t>
            </a:r>
            <a:r>
              <a:rPr lang="en-US" sz="2800" dirty="0"/>
              <a:t>to increased conflict between Landlords and Tenants</a:t>
            </a:r>
            <a:br>
              <a:rPr lang="en-US" sz="2800" dirty="0"/>
            </a:br>
            <a:endParaRPr lang="en-US" sz="2800" dirty="0"/>
          </a:p>
        </p:txBody>
      </p:sp>
      <p:sp>
        <p:nvSpPr>
          <p:cNvPr id="3" name="Content Placeholder 2"/>
          <p:cNvSpPr>
            <a:spLocks noGrp="1"/>
          </p:cNvSpPr>
          <p:nvPr>
            <p:ph idx="1"/>
          </p:nvPr>
        </p:nvSpPr>
        <p:spPr>
          <a:xfrm>
            <a:off x="3200400" y="1600200"/>
            <a:ext cx="5486400" cy="4343400"/>
          </a:xfrm>
        </p:spPr>
        <p:style>
          <a:lnRef idx="2">
            <a:schemeClr val="accent6"/>
          </a:lnRef>
          <a:fillRef idx="1">
            <a:schemeClr val="lt1"/>
          </a:fillRef>
          <a:effectRef idx="0">
            <a:schemeClr val="accent6"/>
          </a:effectRef>
          <a:fontRef idx="minor">
            <a:schemeClr val="dk1"/>
          </a:fontRef>
        </p:style>
        <p:txBody>
          <a:bodyPr>
            <a:normAutofit fontScale="92500"/>
          </a:bodyPr>
          <a:lstStyle/>
          <a:p>
            <a:pPr>
              <a:buFont typeface="Wingdings" panose="05000000000000000000" pitchFamily="2" charset="2"/>
              <a:buChar char="Ø"/>
            </a:pPr>
            <a:r>
              <a:rPr lang="en-US" dirty="0"/>
              <a:t>As a surcharge in addition to the rent, the Landlord is not entitled to evict for non-payment, so the Fee could be subject to resistance from some Tenants. </a:t>
            </a:r>
            <a:endParaRPr lang="en-US" dirty="0" smtClean="0"/>
          </a:p>
          <a:p>
            <a:pPr>
              <a:buFont typeface="Wingdings" panose="05000000000000000000" pitchFamily="2" charset="2"/>
              <a:buChar char="Ø"/>
            </a:pPr>
            <a:r>
              <a:rPr lang="en-US" dirty="0" smtClean="0"/>
              <a:t> </a:t>
            </a:r>
            <a:r>
              <a:rPr lang="en-US" dirty="0"/>
              <a:t>One could easily imagine </a:t>
            </a:r>
            <a:r>
              <a:rPr lang="en-US" dirty="0" smtClean="0"/>
              <a:t>that this</a:t>
            </a:r>
            <a:r>
              <a:rPr lang="en-US" b="1" dirty="0" smtClean="0">
                <a:solidFill>
                  <a:schemeClr val="tx2">
                    <a:lumMod val="75000"/>
                  </a:schemeClr>
                </a:solidFill>
              </a:rPr>
              <a:t> </a:t>
            </a:r>
            <a:r>
              <a:rPr lang="en-US" b="1" dirty="0">
                <a:solidFill>
                  <a:schemeClr val="tx2">
                    <a:lumMod val="75000"/>
                  </a:schemeClr>
                </a:solidFill>
              </a:rPr>
              <a:t>lack of enforceability could lead to a rising the level of conflict between Landlords and Tenants</a:t>
            </a:r>
            <a:r>
              <a:rPr lang="en-US" dirty="0"/>
              <a:t>, with the Rent Program in the middle of having to mediate or assist in resolving a problem that it helped create.</a:t>
            </a:r>
          </a:p>
          <a:p>
            <a:endParaRPr lang="en-US" dirty="0"/>
          </a:p>
        </p:txBody>
      </p:sp>
      <p:sp>
        <p:nvSpPr>
          <p:cNvPr id="4" name="Slide Number Placeholder 3"/>
          <p:cNvSpPr>
            <a:spLocks noGrp="1"/>
          </p:cNvSpPr>
          <p:nvPr>
            <p:ph type="sldNum" sz="quarter" idx="12"/>
          </p:nvPr>
        </p:nvSpPr>
        <p:spPr/>
        <p:txBody>
          <a:bodyPr/>
          <a:lstStyle/>
          <a:p>
            <a:fld id="{8F9DBF0C-252E-4E51-8013-BAE5257C9235}" type="slidenum">
              <a:rPr lang="en-US" smtClean="0"/>
              <a:pPr/>
              <a:t>33</a:t>
            </a:fld>
            <a:endParaRPr lang="en-US"/>
          </a:p>
        </p:txBody>
      </p:sp>
    </p:spTree>
    <p:extLst>
      <p:ext uri="{BB962C8B-B14F-4D97-AF65-F5344CB8AC3E}">
        <p14:creationId xmlns:p14="http://schemas.microsoft.com/office/powerpoint/2010/main" val="31551977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848600" cy="1927225"/>
          </a:xfrm>
        </p:spPr>
        <p:txBody>
          <a:bodyPr/>
          <a:lstStyle/>
          <a:p>
            <a:pPr algn="ctr"/>
            <a:r>
              <a:rPr lang="en-US" b="1" cap="none" dirty="0" smtClean="0"/>
              <a:t>Arguments to </a:t>
            </a:r>
            <a:r>
              <a:rPr lang="en-US" b="1" u="sng" cap="none" dirty="0" smtClean="0"/>
              <a:t>Support</a:t>
            </a:r>
            <a:r>
              <a:rPr lang="en-US" b="1" cap="none" dirty="0" smtClean="0"/>
              <a:t> </a:t>
            </a:r>
            <a:r>
              <a:rPr lang="en-US" b="1" cap="none" dirty="0"/>
              <a:t>a</a:t>
            </a:r>
            <a:r>
              <a:rPr lang="en-US" b="1" cap="none" dirty="0" smtClean="0"/>
              <a:t> </a:t>
            </a:r>
            <a:r>
              <a:rPr lang="en-US" b="1" cap="none" dirty="0"/>
              <a:t>L</a:t>
            </a:r>
            <a:r>
              <a:rPr lang="en-US" b="1" cap="none" dirty="0" smtClean="0"/>
              <a:t>imited Pass-Through</a:t>
            </a:r>
            <a:endParaRPr lang="en-US" b="1" cap="none" dirty="0"/>
          </a:p>
        </p:txBody>
      </p:sp>
      <p:sp>
        <p:nvSpPr>
          <p:cNvPr id="3" name="Slide Number Placeholder 2"/>
          <p:cNvSpPr>
            <a:spLocks noGrp="1"/>
          </p:cNvSpPr>
          <p:nvPr>
            <p:ph type="sldNum" sz="quarter" idx="12"/>
          </p:nvPr>
        </p:nvSpPr>
        <p:spPr/>
        <p:txBody>
          <a:bodyPr/>
          <a:lstStyle/>
          <a:p>
            <a:fld id="{8F9DBF0C-252E-4E51-8013-BAE5257C9235}" type="slidenum">
              <a:rPr lang="en-US" smtClean="0"/>
              <a:pPr/>
              <a:t>34</a:t>
            </a:fld>
            <a:endParaRPr lang="en-US"/>
          </a:p>
        </p:txBody>
      </p:sp>
    </p:spTree>
    <p:extLst>
      <p:ext uri="{BB962C8B-B14F-4D97-AF65-F5344CB8AC3E}">
        <p14:creationId xmlns:p14="http://schemas.microsoft.com/office/powerpoint/2010/main" val="42072563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0"/>
            <a:ext cx="2971800" cy="4267200"/>
          </a:xfrm>
        </p:spPr>
        <p:style>
          <a:lnRef idx="0">
            <a:schemeClr val="accent6"/>
          </a:lnRef>
          <a:fillRef idx="3">
            <a:schemeClr val="accent6"/>
          </a:fillRef>
          <a:effectRef idx="3">
            <a:schemeClr val="accent6"/>
          </a:effectRef>
          <a:fontRef idx="minor">
            <a:schemeClr val="lt1"/>
          </a:fontRef>
        </p:style>
        <p:txBody>
          <a:bodyPr>
            <a:normAutofit fontScale="90000"/>
          </a:bodyPr>
          <a:lstStyle/>
          <a:p>
            <a:pPr algn="ctr"/>
            <a:r>
              <a:rPr lang="en-US" dirty="0" smtClean="0"/>
              <a:t/>
            </a:r>
            <a:br>
              <a:rPr lang="en-US" dirty="0" smtClean="0"/>
            </a:br>
            <a:r>
              <a:rPr lang="en-US" dirty="0" smtClean="0"/>
              <a:t>A </a:t>
            </a:r>
            <a:r>
              <a:rPr lang="en-US" dirty="0"/>
              <a:t>pass-through of $8.63 is presumably affordable to many Tenant households</a:t>
            </a:r>
            <a:br>
              <a:rPr lang="en-US" dirty="0"/>
            </a:br>
            <a:endParaRPr lang="en-US" dirty="0"/>
          </a:p>
        </p:txBody>
      </p:sp>
      <p:sp>
        <p:nvSpPr>
          <p:cNvPr id="3" name="Content Placeholder 2"/>
          <p:cNvSpPr>
            <a:spLocks noGrp="1"/>
          </p:cNvSpPr>
          <p:nvPr>
            <p:ph idx="1"/>
          </p:nvPr>
        </p:nvSpPr>
        <p:spPr>
          <a:xfrm>
            <a:off x="3505200" y="762000"/>
            <a:ext cx="5257800" cy="5486400"/>
          </a:xfrm>
        </p:spPr>
        <p:style>
          <a:lnRef idx="2">
            <a:schemeClr val="accent6"/>
          </a:lnRef>
          <a:fillRef idx="1">
            <a:schemeClr val="lt1"/>
          </a:fillRef>
          <a:effectRef idx="0">
            <a:schemeClr val="accent6"/>
          </a:effectRef>
          <a:fontRef idx="minor">
            <a:schemeClr val="dk1"/>
          </a:fontRef>
        </p:style>
        <p:txBody>
          <a:bodyPr>
            <a:normAutofit fontScale="77500" lnSpcReduction="20000"/>
          </a:bodyPr>
          <a:lstStyle/>
          <a:p>
            <a:endParaRPr lang="en-US" dirty="0" smtClean="0"/>
          </a:p>
          <a:p>
            <a:r>
              <a:rPr lang="en-US" b="1" dirty="0" smtClean="0">
                <a:solidFill>
                  <a:schemeClr val="tx2">
                    <a:lumMod val="75000"/>
                  </a:schemeClr>
                </a:solidFill>
              </a:rPr>
              <a:t>All </a:t>
            </a:r>
            <a:r>
              <a:rPr lang="en-US" b="1" dirty="0">
                <a:solidFill>
                  <a:schemeClr val="tx2">
                    <a:lumMod val="75000"/>
                  </a:schemeClr>
                </a:solidFill>
              </a:rPr>
              <a:t>T</a:t>
            </a:r>
            <a:r>
              <a:rPr lang="en-US" b="1" dirty="0" smtClean="0">
                <a:solidFill>
                  <a:schemeClr val="tx2">
                    <a:lumMod val="75000"/>
                  </a:schemeClr>
                </a:solidFill>
              </a:rPr>
              <a:t>enants </a:t>
            </a:r>
            <a:r>
              <a:rPr lang="en-US" b="1" dirty="0">
                <a:solidFill>
                  <a:schemeClr val="tx2">
                    <a:lumMod val="75000"/>
                  </a:schemeClr>
                </a:solidFill>
              </a:rPr>
              <a:t>benefit from the Rent Program and its </a:t>
            </a:r>
            <a:r>
              <a:rPr lang="en-US" b="1" dirty="0" smtClean="0">
                <a:solidFill>
                  <a:schemeClr val="tx2">
                    <a:lumMod val="75000"/>
                  </a:schemeClr>
                </a:solidFill>
              </a:rPr>
              <a:t>services, </a:t>
            </a:r>
            <a:r>
              <a:rPr lang="en-US" b="1" dirty="0">
                <a:solidFill>
                  <a:schemeClr val="tx2">
                    <a:lumMod val="75000"/>
                  </a:schemeClr>
                </a:solidFill>
              </a:rPr>
              <a:t>and presumably many would be able to afford to pay an additional $8.63 a month. </a:t>
            </a:r>
            <a:r>
              <a:rPr lang="en-US" dirty="0"/>
              <a:t>The charge will increase </a:t>
            </a:r>
            <a:r>
              <a:rPr lang="en-US" dirty="0" smtClean="0"/>
              <a:t>Tenant </a:t>
            </a:r>
            <a:r>
              <a:rPr lang="en-US" dirty="0"/>
              <a:t>awareness of the program and give </a:t>
            </a:r>
            <a:r>
              <a:rPr lang="en-US" dirty="0" smtClean="0"/>
              <a:t>Tenants </a:t>
            </a:r>
            <a:r>
              <a:rPr lang="en-US" dirty="0"/>
              <a:t>a stake in keeping program costs </a:t>
            </a:r>
            <a:r>
              <a:rPr lang="en-US" dirty="0" smtClean="0"/>
              <a:t>down. </a:t>
            </a:r>
            <a:r>
              <a:rPr lang="en-US" dirty="0"/>
              <a:t>While the Rent Board could establish a policy exempting low-income Tenants from paying the pass-through, this could create a disincentive to renting to low-income Tenants. It is also important to note that the pass-through would likely not apply to Section 8 tenancies in accordance with HUD regulations. </a:t>
            </a:r>
            <a:endParaRPr lang="en-US" dirty="0" smtClean="0"/>
          </a:p>
          <a:p>
            <a:r>
              <a:rPr lang="en-US" dirty="0" smtClean="0"/>
              <a:t>Additionally</a:t>
            </a:r>
            <a:r>
              <a:rPr lang="en-US" dirty="0"/>
              <a:t>, although any increase in rent for a low-income </a:t>
            </a:r>
            <a:r>
              <a:rPr lang="en-US" dirty="0" smtClean="0"/>
              <a:t>Tenant could </a:t>
            </a:r>
            <a:r>
              <a:rPr lang="en-US" dirty="0"/>
              <a:t>lead </a:t>
            </a:r>
            <a:r>
              <a:rPr lang="en-US" dirty="0" smtClean="0"/>
              <a:t>to </a:t>
            </a:r>
            <a:r>
              <a:rPr lang="en-US" dirty="0"/>
              <a:t>financial strain, </a:t>
            </a:r>
            <a:r>
              <a:rPr lang="en-US" b="1" dirty="0">
                <a:solidFill>
                  <a:schemeClr val="tx2">
                    <a:lumMod val="75000"/>
                  </a:schemeClr>
                </a:solidFill>
              </a:rPr>
              <a:t>it is currently unknown whether an $8-$9 per </a:t>
            </a:r>
            <a:r>
              <a:rPr lang="en-US" b="1" dirty="0" smtClean="0">
                <a:solidFill>
                  <a:schemeClr val="tx2">
                    <a:lumMod val="75000"/>
                  </a:schemeClr>
                </a:solidFill>
              </a:rPr>
              <a:t>month </a:t>
            </a:r>
            <a:r>
              <a:rPr lang="en-US" b="1" dirty="0">
                <a:solidFill>
                  <a:schemeClr val="tx2">
                    <a:lumMod val="75000"/>
                  </a:schemeClr>
                </a:solidFill>
              </a:rPr>
              <a:t>surcharge would actually lead to the kind of housing instability that could cause displacement or financial </a:t>
            </a:r>
            <a:r>
              <a:rPr lang="en-US" b="1" dirty="0" smtClean="0">
                <a:solidFill>
                  <a:schemeClr val="tx2">
                    <a:lumMod val="75000"/>
                  </a:schemeClr>
                </a:solidFill>
              </a:rPr>
              <a:t>strain</a:t>
            </a:r>
            <a:r>
              <a:rPr lang="en-US" dirty="0" smtClean="0">
                <a:solidFill>
                  <a:schemeClr val="tx2">
                    <a:lumMod val="75000"/>
                  </a:schemeClr>
                </a:solidFill>
              </a:rPr>
              <a:t>. </a:t>
            </a:r>
            <a:endParaRPr lang="en-US" dirty="0">
              <a:solidFill>
                <a:schemeClr val="tx2">
                  <a:lumMod val="75000"/>
                </a:schemeClr>
              </a:solidFill>
            </a:endParaRPr>
          </a:p>
        </p:txBody>
      </p:sp>
      <p:sp>
        <p:nvSpPr>
          <p:cNvPr id="4" name="Slide Number Placeholder 3"/>
          <p:cNvSpPr>
            <a:spLocks noGrp="1"/>
          </p:cNvSpPr>
          <p:nvPr>
            <p:ph type="sldNum" sz="quarter" idx="12"/>
          </p:nvPr>
        </p:nvSpPr>
        <p:spPr/>
        <p:txBody>
          <a:bodyPr/>
          <a:lstStyle/>
          <a:p>
            <a:fld id="{8F9DBF0C-252E-4E51-8013-BAE5257C9235}" type="slidenum">
              <a:rPr lang="en-US" smtClean="0"/>
              <a:pPr/>
              <a:t>35</a:t>
            </a:fld>
            <a:endParaRPr lang="en-US"/>
          </a:p>
        </p:txBody>
      </p:sp>
    </p:spTree>
    <p:extLst>
      <p:ext uri="{BB962C8B-B14F-4D97-AF65-F5344CB8AC3E}">
        <p14:creationId xmlns:p14="http://schemas.microsoft.com/office/powerpoint/2010/main" val="2284891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1219200"/>
            <a:ext cx="5029200" cy="5029200"/>
          </a:xfrm>
        </p:spPr>
        <p:style>
          <a:lnRef idx="2">
            <a:schemeClr val="accent6"/>
          </a:lnRef>
          <a:fillRef idx="1">
            <a:schemeClr val="lt1"/>
          </a:fillRef>
          <a:effectRef idx="0">
            <a:schemeClr val="accent6"/>
          </a:effectRef>
          <a:fontRef idx="minor">
            <a:schemeClr val="dk1"/>
          </a:fontRef>
        </p:style>
        <p:txBody>
          <a:bodyPr>
            <a:noAutofit/>
          </a:bodyPr>
          <a:lstStyle/>
          <a:p>
            <a:r>
              <a:rPr lang="en-US" sz="2200" dirty="0">
                <a:solidFill>
                  <a:schemeClr val="tx1"/>
                </a:solidFill>
              </a:rPr>
              <a:t/>
            </a:r>
            <a:br>
              <a:rPr lang="en-US" sz="2200" dirty="0">
                <a:solidFill>
                  <a:schemeClr val="tx1"/>
                </a:solidFill>
              </a:rPr>
            </a:br>
            <a:r>
              <a:rPr lang="en-US" sz="2200" dirty="0">
                <a:solidFill>
                  <a:schemeClr val="tx1"/>
                </a:solidFill>
              </a:rPr>
              <a:t>Another argument for allowing a limited pass-through is </a:t>
            </a:r>
            <a:r>
              <a:rPr lang="en-US" sz="2200" b="1" dirty="0">
                <a:solidFill>
                  <a:schemeClr val="tx2">
                    <a:lumMod val="75000"/>
                  </a:schemeClr>
                </a:solidFill>
              </a:rPr>
              <a:t>promoting fairness</a:t>
            </a:r>
            <a:r>
              <a:rPr lang="en-US" sz="2200" dirty="0">
                <a:solidFill>
                  <a:schemeClr val="tx2">
                    <a:lumMod val="75000"/>
                  </a:schemeClr>
                </a:solidFill>
              </a:rPr>
              <a:t>.  </a:t>
            </a:r>
            <a:r>
              <a:rPr lang="en-US" sz="2200" b="1" dirty="0">
                <a:solidFill>
                  <a:schemeClr val="tx2">
                    <a:lumMod val="75000"/>
                  </a:schemeClr>
                </a:solidFill>
              </a:rPr>
              <a:t>The primary beneficiaries of rent controls and eviction protections are Tenants</a:t>
            </a:r>
            <a:r>
              <a:rPr lang="en-US" sz="2200" dirty="0">
                <a:solidFill>
                  <a:schemeClr val="tx2">
                    <a:lumMod val="75000"/>
                  </a:schemeClr>
                </a:solidFill>
              </a:rPr>
              <a:t>.  </a:t>
            </a:r>
            <a:r>
              <a:rPr lang="en-US" sz="2200" dirty="0">
                <a:solidFill>
                  <a:schemeClr val="tx1"/>
                </a:solidFill>
              </a:rPr>
              <a:t>Without rent controls and eviction protections, Tenants in Richmond were </a:t>
            </a:r>
            <a:r>
              <a:rPr lang="en-US" sz="2200" dirty="0" smtClean="0">
                <a:solidFill>
                  <a:schemeClr val="tx1"/>
                </a:solidFill>
              </a:rPr>
              <a:t>subject to </a:t>
            </a:r>
            <a:r>
              <a:rPr lang="en-US" sz="2200" dirty="0">
                <a:solidFill>
                  <a:schemeClr val="tx1"/>
                </a:solidFill>
              </a:rPr>
              <a:t>upward swings in the </a:t>
            </a:r>
            <a:r>
              <a:rPr lang="en-US" sz="2200" dirty="0" smtClean="0">
                <a:solidFill>
                  <a:schemeClr val="tx1"/>
                </a:solidFill>
              </a:rPr>
              <a:t>rental housing market</a:t>
            </a:r>
            <a:r>
              <a:rPr lang="en-US" sz="2200" dirty="0">
                <a:solidFill>
                  <a:schemeClr val="tx1"/>
                </a:solidFill>
              </a:rPr>
              <a:t>, which resulted in many experiencing rent shock and rent increases that far outweighed an $8.63 increase in monthly expenses.  </a:t>
            </a:r>
            <a:r>
              <a:rPr lang="en-US" sz="2200" b="1" dirty="0">
                <a:solidFill>
                  <a:schemeClr val="tx2">
                    <a:lumMod val="75000"/>
                  </a:schemeClr>
                </a:solidFill>
              </a:rPr>
              <a:t>An $8.63 increase in monthly expenses for </a:t>
            </a:r>
            <a:r>
              <a:rPr lang="en-US" sz="2200" b="1" dirty="0" smtClean="0">
                <a:solidFill>
                  <a:schemeClr val="tx2">
                    <a:lumMod val="75000"/>
                  </a:schemeClr>
                </a:solidFill>
              </a:rPr>
              <a:t>Tenants </a:t>
            </a:r>
            <a:r>
              <a:rPr lang="en-US" sz="2200" b="1" dirty="0">
                <a:solidFill>
                  <a:schemeClr val="tx2">
                    <a:lumMod val="75000"/>
                  </a:schemeClr>
                </a:solidFill>
              </a:rPr>
              <a:t>is a small price to pay for the numerous important services provided</a:t>
            </a:r>
            <a:r>
              <a:rPr lang="en-US" sz="2200" b="1" dirty="0">
                <a:solidFill>
                  <a:schemeClr val="tx1"/>
                </a:solidFill>
              </a:rPr>
              <a:t> </a:t>
            </a:r>
            <a:r>
              <a:rPr lang="en-US" sz="2200" dirty="0">
                <a:solidFill>
                  <a:schemeClr val="tx1"/>
                </a:solidFill>
              </a:rPr>
              <a:t>by the Rent Program.</a:t>
            </a:r>
            <a:r>
              <a:rPr lang="en-US" sz="2200" dirty="0"/>
              <a:t/>
            </a:r>
            <a:br>
              <a:rPr lang="en-US" sz="2200" dirty="0"/>
            </a:br>
            <a:endParaRPr lang="en-US" sz="2200" dirty="0"/>
          </a:p>
        </p:txBody>
      </p:sp>
      <p:sp>
        <p:nvSpPr>
          <p:cNvPr id="4" name="TextBox 3"/>
          <p:cNvSpPr txBox="1"/>
          <p:nvPr/>
        </p:nvSpPr>
        <p:spPr>
          <a:xfrm>
            <a:off x="479277" y="1676400"/>
            <a:ext cx="2743200" cy="406265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endParaRPr lang="en-US" sz="2400" dirty="0" smtClean="0">
              <a:solidFill>
                <a:srgbClr val="FFFFFF"/>
              </a:solidFill>
            </a:endParaRPr>
          </a:p>
          <a:p>
            <a:pPr algn="ctr"/>
            <a:r>
              <a:rPr lang="en-US" sz="2400" dirty="0" smtClean="0">
                <a:solidFill>
                  <a:srgbClr val="FFFFFF"/>
                </a:solidFill>
              </a:rPr>
              <a:t>It </a:t>
            </a:r>
            <a:r>
              <a:rPr lang="en-US" sz="2400" dirty="0">
                <a:solidFill>
                  <a:srgbClr val="FFFFFF"/>
                </a:solidFill>
              </a:rPr>
              <a:t>is worth the cost of administering a pass-through because fairness in funding the </a:t>
            </a:r>
            <a:r>
              <a:rPr lang="en-US" sz="2400" dirty="0" smtClean="0">
                <a:solidFill>
                  <a:srgbClr val="FFFFFF"/>
                </a:solidFill>
              </a:rPr>
              <a:t>Program </a:t>
            </a:r>
            <a:r>
              <a:rPr lang="en-US" sz="2400" dirty="0">
                <a:solidFill>
                  <a:srgbClr val="FFFFFF"/>
                </a:solidFill>
              </a:rPr>
              <a:t>strengthens and protects the Rent Ordinance</a:t>
            </a:r>
          </a:p>
          <a:p>
            <a:endParaRPr lang="en-US" dirty="0">
              <a:solidFill>
                <a:srgbClr val="FFFFFF"/>
              </a:solidFill>
            </a:endParaRPr>
          </a:p>
        </p:txBody>
      </p:sp>
      <p:sp>
        <p:nvSpPr>
          <p:cNvPr id="3" name="Slide Number Placeholder 2"/>
          <p:cNvSpPr>
            <a:spLocks noGrp="1"/>
          </p:cNvSpPr>
          <p:nvPr>
            <p:ph type="sldNum" sz="quarter" idx="12"/>
          </p:nvPr>
        </p:nvSpPr>
        <p:spPr/>
        <p:txBody>
          <a:bodyPr/>
          <a:lstStyle/>
          <a:p>
            <a:fld id="{8F9DBF0C-252E-4E51-8013-BAE5257C9235}" type="slidenum">
              <a:rPr lang="en-US" smtClean="0"/>
              <a:pPr/>
              <a:t>36</a:t>
            </a:fld>
            <a:endParaRPr lang="en-US"/>
          </a:p>
        </p:txBody>
      </p:sp>
    </p:spTree>
    <p:extLst>
      <p:ext uri="{BB962C8B-B14F-4D97-AF65-F5344CB8AC3E}">
        <p14:creationId xmlns:p14="http://schemas.microsoft.com/office/powerpoint/2010/main" val="20614364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819400"/>
            <a:ext cx="3733800" cy="1219200"/>
          </a:xfrm>
        </p:spPr>
        <p:style>
          <a:lnRef idx="0">
            <a:schemeClr val="accent6"/>
          </a:lnRef>
          <a:fillRef idx="3">
            <a:schemeClr val="accent6"/>
          </a:fillRef>
          <a:effectRef idx="3">
            <a:schemeClr val="accent6"/>
          </a:effectRef>
          <a:fontRef idx="minor">
            <a:schemeClr val="lt1"/>
          </a:fontRef>
        </p:style>
        <p:txBody>
          <a:bodyPr>
            <a:normAutofit fontScale="90000"/>
          </a:bodyPr>
          <a:lstStyle/>
          <a:p>
            <a:r>
              <a:rPr lang="en-US" dirty="0" smtClean="0"/>
              <a:t>Recommendation</a:t>
            </a:r>
            <a:endParaRPr lang="en-US" dirty="0"/>
          </a:p>
        </p:txBody>
      </p:sp>
      <p:sp>
        <p:nvSpPr>
          <p:cNvPr id="3" name="Content Placeholder 2"/>
          <p:cNvSpPr>
            <a:spLocks noGrp="1"/>
          </p:cNvSpPr>
          <p:nvPr>
            <p:ph idx="1"/>
          </p:nvPr>
        </p:nvSpPr>
        <p:spPr>
          <a:xfrm>
            <a:off x="4267200" y="1143000"/>
            <a:ext cx="4572000" cy="4724400"/>
          </a:xfrm>
        </p:spPr>
        <p:style>
          <a:lnRef idx="2">
            <a:schemeClr val="accent6"/>
          </a:lnRef>
          <a:fillRef idx="1">
            <a:schemeClr val="lt1"/>
          </a:fillRef>
          <a:effectRef idx="0">
            <a:schemeClr val="accent6"/>
          </a:effectRef>
          <a:fontRef idx="minor">
            <a:schemeClr val="dk1"/>
          </a:fontRef>
        </p:style>
        <p:txBody>
          <a:bodyPr>
            <a:normAutofit fontScale="85000" lnSpcReduction="20000"/>
          </a:bodyPr>
          <a:lstStyle/>
          <a:p>
            <a:pPr>
              <a:buFont typeface="Wingdings" panose="05000000000000000000" pitchFamily="2" charset="2"/>
              <a:buChar char="Ø"/>
            </a:pPr>
            <a:r>
              <a:rPr lang="en-US" dirty="0"/>
              <a:t>While staff supports the concept of sharing the costs of the Rent Program between Landlords and Tenants, at this time administering a pass-through policy may not be in the interest of the Rent Program. </a:t>
            </a:r>
            <a:endParaRPr lang="en-US" dirty="0" smtClean="0"/>
          </a:p>
          <a:p>
            <a:pPr>
              <a:buFont typeface="Wingdings" panose="05000000000000000000" pitchFamily="2" charset="2"/>
              <a:buChar char="Ø"/>
            </a:pPr>
            <a:r>
              <a:rPr lang="en-US" dirty="0" smtClean="0"/>
              <a:t>Setting aside the other compelling arguments against the pass-through, </a:t>
            </a:r>
            <a:r>
              <a:rPr lang="en-US" b="1" dirty="0" smtClean="0">
                <a:solidFill>
                  <a:schemeClr val="tx2">
                    <a:lumMod val="75000"/>
                  </a:schemeClr>
                </a:solidFill>
              </a:rPr>
              <a:t>the </a:t>
            </a:r>
            <a:r>
              <a:rPr lang="en-US" b="1" dirty="0">
                <a:solidFill>
                  <a:schemeClr val="tx2">
                    <a:lumMod val="75000"/>
                  </a:schemeClr>
                </a:solidFill>
              </a:rPr>
              <a:t>strongest argument against a pass-through at this particular time is that it would increase Program costs due to its complexity, thereby detracting from key Program activities, namely compliance and outreach, </a:t>
            </a:r>
            <a:r>
              <a:rPr lang="en-US" b="1" dirty="0" smtClean="0">
                <a:solidFill>
                  <a:schemeClr val="tx2">
                    <a:lumMod val="75000"/>
                  </a:schemeClr>
                </a:solidFill>
              </a:rPr>
              <a:t>which, </a:t>
            </a:r>
            <a:r>
              <a:rPr lang="en-US" b="1" dirty="0">
                <a:solidFill>
                  <a:schemeClr val="tx2">
                    <a:lumMod val="75000"/>
                  </a:schemeClr>
                </a:solidFill>
              </a:rPr>
              <a:t>during the startup </a:t>
            </a:r>
            <a:r>
              <a:rPr lang="en-US" b="1" dirty="0" smtClean="0">
                <a:solidFill>
                  <a:schemeClr val="tx2">
                    <a:lumMod val="75000"/>
                  </a:schemeClr>
                </a:solidFill>
              </a:rPr>
              <a:t>period, </a:t>
            </a:r>
            <a:r>
              <a:rPr lang="en-US" b="1" dirty="0">
                <a:solidFill>
                  <a:schemeClr val="tx2">
                    <a:lumMod val="75000"/>
                  </a:schemeClr>
                </a:solidFill>
              </a:rPr>
              <a:t>is the most important priority for the agency.</a:t>
            </a:r>
          </a:p>
          <a:p>
            <a:endParaRPr lang="en-US" dirty="0"/>
          </a:p>
        </p:txBody>
      </p:sp>
      <p:sp>
        <p:nvSpPr>
          <p:cNvPr id="4" name="Slide Number Placeholder 3"/>
          <p:cNvSpPr>
            <a:spLocks noGrp="1"/>
          </p:cNvSpPr>
          <p:nvPr>
            <p:ph type="sldNum" sz="quarter" idx="12"/>
          </p:nvPr>
        </p:nvSpPr>
        <p:spPr/>
        <p:txBody>
          <a:bodyPr/>
          <a:lstStyle/>
          <a:p>
            <a:fld id="{8F9DBF0C-252E-4E51-8013-BAE5257C9235}" type="slidenum">
              <a:rPr lang="en-US" smtClean="0"/>
              <a:pPr/>
              <a:t>37</a:t>
            </a:fld>
            <a:endParaRPr lang="en-US"/>
          </a:p>
        </p:txBody>
      </p:sp>
    </p:spTree>
    <p:extLst>
      <p:ext uri="{BB962C8B-B14F-4D97-AF65-F5344CB8AC3E}">
        <p14:creationId xmlns:p14="http://schemas.microsoft.com/office/powerpoint/2010/main" val="34460128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819400"/>
            <a:ext cx="3657600" cy="1600200"/>
          </a:xfrm>
        </p:spPr>
        <p:style>
          <a:lnRef idx="0">
            <a:schemeClr val="accent6"/>
          </a:lnRef>
          <a:fillRef idx="3">
            <a:schemeClr val="accent6"/>
          </a:fillRef>
          <a:effectRef idx="3">
            <a:schemeClr val="accent6"/>
          </a:effectRef>
          <a:fontRef idx="minor">
            <a:schemeClr val="lt1"/>
          </a:fontRef>
        </p:style>
        <p:txBody>
          <a:bodyPr>
            <a:normAutofit/>
          </a:bodyPr>
          <a:lstStyle/>
          <a:p>
            <a:pPr algn="ctr"/>
            <a:r>
              <a:rPr lang="en-US" sz="3600" dirty="0" smtClean="0"/>
              <a:t>Recommendation Continued</a:t>
            </a:r>
            <a:endParaRPr lang="en-US" sz="3600" dirty="0"/>
          </a:p>
        </p:txBody>
      </p:sp>
      <p:sp>
        <p:nvSpPr>
          <p:cNvPr id="3" name="Content Placeholder 2"/>
          <p:cNvSpPr>
            <a:spLocks noGrp="1"/>
          </p:cNvSpPr>
          <p:nvPr>
            <p:ph idx="1"/>
          </p:nvPr>
        </p:nvSpPr>
        <p:spPr>
          <a:xfrm>
            <a:off x="4191000" y="990600"/>
            <a:ext cx="4648200" cy="5181600"/>
          </a:xfrm>
        </p:spPr>
        <p:style>
          <a:lnRef idx="2">
            <a:schemeClr val="accent6"/>
          </a:lnRef>
          <a:fillRef idx="1">
            <a:schemeClr val="lt1"/>
          </a:fillRef>
          <a:effectRef idx="0">
            <a:schemeClr val="accent6"/>
          </a:effectRef>
          <a:fontRef idx="minor">
            <a:schemeClr val="dk1"/>
          </a:fontRef>
        </p:style>
        <p:txBody>
          <a:bodyPr>
            <a:normAutofit fontScale="70000" lnSpcReduction="20000"/>
          </a:bodyPr>
          <a:lstStyle/>
          <a:p>
            <a:pPr lvl="0">
              <a:buFont typeface="Wingdings" panose="05000000000000000000" pitchFamily="2" charset="2"/>
              <a:buChar char="Ø"/>
            </a:pPr>
            <a:r>
              <a:rPr lang="en-US" dirty="0" smtClean="0"/>
              <a:t>This </a:t>
            </a:r>
            <a:r>
              <a:rPr lang="en-US" dirty="0"/>
              <a:t>November, California voters may decide to repeal the Costa Hawkins Rental Act, which would allow the Richmond Rent Board to implement “full rent control” or vacancy control. </a:t>
            </a:r>
            <a:endParaRPr lang="en-US" dirty="0" smtClean="0"/>
          </a:p>
          <a:p>
            <a:pPr lvl="0">
              <a:buFont typeface="Wingdings" panose="05000000000000000000" pitchFamily="2" charset="2"/>
              <a:buChar char="Ø"/>
            </a:pPr>
            <a:r>
              <a:rPr lang="en-US" dirty="0" smtClean="0"/>
              <a:t> </a:t>
            </a:r>
            <a:r>
              <a:rPr lang="en-US" b="1" dirty="0">
                <a:solidFill>
                  <a:schemeClr val="tx2">
                    <a:lumMod val="75000"/>
                  </a:schemeClr>
                </a:solidFill>
              </a:rPr>
              <a:t>If and when vacancy decontrol is </a:t>
            </a:r>
            <a:r>
              <a:rPr lang="en-US" b="1" dirty="0" smtClean="0">
                <a:solidFill>
                  <a:schemeClr val="tx2">
                    <a:lumMod val="75000"/>
                  </a:schemeClr>
                </a:solidFill>
              </a:rPr>
              <a:t>prohibited </a:t>
            </a:r>
            <a:r>
              <a:rPr lang="en-US" b="1" dirty="0">
                <a:solidFill>
                  <a:schemeClr val="tx2">
                    <a:lumMod val="75000"/>
                  </a:schemeClr>
                </a:solidFill>
              </a:rPr>
              <a:t>and Landlords </a:t>
            </a:r>
            <a:r>
              <a:rPr lang="en-US" b="1" dirty="0" smtClean="0">
                <a:solidFill>
                  <a:schemeClr val="tx2">
                    <a:lumMod val="75000"/>
                  </a:schemeClr>
                </a:solidFill>
              </a:rPr>
              <a:t>become </a:t>
            </a:r>
            <a:r>
              <a:rPr lang="en-US" b="1" dirty="0">
                <a:solidFill>
                  <a:schemeClr val="tx2">
                    <a:lumMod val="75000"/>
                  </a:schemeClr>
                </a:solidFill>
              </a:rPr>
              <a:t>unable to reset the rent to market between tenancies, a pass-through of the Rental Housing Fee should be brought back to the Board for serious reconsideration. </a:t>
            </a:r>
            <a:endParaRPr lang="en-US" b="1" dirty="0" smtClean="0">
              <a:solidFill>
                <a:schemeClr val="tx2">
                  <a:lumMod val="75000"/>
                </a:schemeClr>
              </a:solidFill>
            </a:endParaRPr>
          </a:p>
          <a:p>
            <a:pPr lvl="0">
              <a:buFont typeface="Wingdings" panose="05000000000000000000" pitchFamily="2" charset="2"/>
              <a:buChar char="Ø"/>
            </a:pPr>
            <a:r>
              <a:rPr lang="en-US" b="1" dirty="0" smtClean="0"/>
              <a:t> </a:t>
            </a:r>
            <a:r>
              <a:rPr lang="en-US" dirty="0"/>
              <a:t>Even if Costa Hawkins remains </a:t>
            </a:r>
            <a:r>
              <a:rPr lang="en-US" dirty="0" smtClean="0"/>
              <a:t>in place, </a:t>
            </a:r>
            <a:r>
              <a:rPr lang="en-US" dirty="0"/>
              <a:t>the </a:t>
            </a:r>
            <a:r>
              <a:rPr lang="en-US" b="1" dirty="0">
                <a:solidFill>
                  <a:schemeClr val="tx2">
                    <a:lumMod val="75000"/>
                  </a:schemeClr>
                </a:solidFill>
              </a:rPr>
              <a:t>Rent </a:t>
            </a:r>
            <a:r>
              <a:rPr lang="en-US" b="1" dirty="0" smtClean="0">
                <a:solidFill>
                  <a:schemeClr val="tx2">
                    <a:lumMod val="75000"/>
                  </a:schemeClr>
                </a:solidFill>
              </a:rPr>
              <a:t>Board could </a:t>
            </a:r>
            <a:r>
              <a:rPr lang="en-US" b="1" dirty="0">
                <a:solidFill>
                  <a:schemeClr val="tx2">
                    <a:lumMod val="75000"/>
                  </a:schemeClr>
                </a:solidFill>
              </a:rPr>
              <a:t>always reconsider a pass-through policy, </a:t>
            </a:r>
            <a:r>
              <a:rPr lang="en-US" b="1" dirty="0" smtClean="0">
                <a:solidFill>
                  <a:schemeClr val="tx2">
                    <a:lumMod val="75000"/>
                  </a:schemeClr>
                </a:solidFill>
              </a:rPr>
              <a:t>at a time when doing </a:t>
            </a:r>
            <a:r>
              <a:rPr lang="en-US" b="1" dirty="0">
                <a:solidFill>
                  <a:schemeClr val="tx2">
                    <a:lumMod val="75000"/>
                  </a:schemeClr>
                </a:solidFill>
              </a:rPr>
              <a:t>so would not detract from our fundamental need to achieve higher compliance with the Rental Housing Fee</a:t>
            </a:r>
            <a:r>
              <a:rPr lang="en-US" b="1" dirty="0" smtClean="0">
                <a:solidFill>
                  <a:schemeClr val="tx2">
                    <a:lumMod val="75000"/>
                  </a:schemeClr>
                </a:solidFill>
              </a:rPr>
              <a:t>.</a:t>
            </a:r>
          </a:p>
          <a:p>
            <a:pPr>
              <a:buFont typeface="Wingdings" panose="05000000000000000000" pitchFamily="2" charset="2"/>
              <a:buChar char="Ø"/>
            </a:pPr>
            <a:r>
              <a:rPr lang="en-US" dirty="0"/>
              <a:t>Once the Richmond Rent Program has achieved levels of compliance comparable to established </a:t>
            </a:r>
            <a:r>
              <a:rPr lang="en-US" dirty="0" smtClean="0"/>
              <a:t>rent programs, </a:t>
            </a:r>
            <a:r>
              <a:rPr lang="en-US" dirty="0"/>
              <a:t>a pass-through policy would not detract from our primary start-up goal of achieving compliance with the Rental Housing Fee. </a:t>
            </a:r>
          </a:p>
          <a:p>
            <a:pPr lvl="0">
              <a:buFont typeface="Wingdings" panose="05000000000000000000" pitchFamily="2" charset="2"/>
              <a:buChar char="Ø"/>
            </a:pPr>
            <a:endParaRPr lang="en-US" b="1" dirty="0"/>
          </a:p>
          <a:p>
            <a:pPr>
              <a:buFont typeface="Wingdings" panose="05000000000000000000" pitchFamily="2" charset="2"/>
              <a:buChar char="Ø"/>
            </a:pPr>
            <a:endParaRPr lang="en-US" dirty="0"/>
          </a:p>
        </p:txBody>
      </p:sp>
      <p:sp>
        <p:nvSpPr>
          <p:cNvPr id="4" name="Slide Number Placeholder 3"/>
          <p:cNvSpPr>
            <a:spLocks noGrp="1"/>
          </p:cNvSpPr>
          <p:nvPr>
            <p:ph type="sldNum" sz="quarter" idx="12"/>
          </p:nvPr>
        </p:nvSpPr>
        <p:spPr/>
        <p:txBody>
          <a:bodyPr/>
          <a:lstStyle/>
          <a:p>
            <a:fld id="{8F9DBF0C-252E-4E51-8013-BAE5257C9235}" type="slidenum">
              <a:rPr lang="en-US" smtClean="0"/>
              <a:pPr/>
              <a:t>38</a:t>
            </a:fld>
            <a:endParaRPr lang="en-US"/>
          </a:p>
        </p:txBody>
      </p:sp>
    </p:spTree>
    <p:extLst>
      <p:ext uri="{BB962C8B-B14F-4D97-AF65-F5344CB8AC3E}">
        <p14:creationId xmlns:p14="http://schemas.microsoft.com/office/powerpoint/2010/main" val="15880982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133600"/>
            <a:ext cx="3200400" cy="3352800"/>
          </a:xfrm>
        </p:spPr>
        <p:style>
          <a:lnRef idx="0">
            <a:schemeClr val="accent6"/>
          </a:lnRef>
          <a:fillRef idx="3">
            <a:schemeClr val="accent6"/>
          </a:fillRef>
          <a:effectRef idx="3">
            <a:schemeClr val="accent6"/>
          </a:effectRef>
          <a:fontRef idx="minor">
            <a:schemeClr val="lt1"/>
          </a:fontRef>
        </p:style>
        <p:txBody>
          <a:bodyPr>
            <a:normAutofit/>
          </a:bodyPr>
          <a:lstStyle/>
          <a:p>
            <a:pPr algn="ctr"/>
            <a:r>
              <a:rPr lang="en-US" sz="3000" dirty="0" smtClean="0"/>
              <a:t>Policy Recommendations If and When the Board Decides to Adopt A Pass-Through of the Fee</a:t>
            </a:r>
            <a:endParaRPr lang="en-US" sz="3000" dirty="0"/>
          </a:p>
        </p:txBody>
      </p:sp>
      <p:sp>
        <p:nvSpPr>
          <p:cNvPr id="3" name="Content Placeholder 2"/>
          <p:cNvSpPr>
            <a:spLocks noGrp="1"/>
          </p:cNvSpPr>
          <p:nvPr>
            <p:ph idx="1"/>
          </p:nvPr>
        </p:nvSpPr>
        <p:spPr>
          <a:xfrm>
            <a:off x="3810000" y="838200"/>
            <a:ext cx="4953000" cy="5410200"/>
          </a:xfrm>
        </p:spPr>
        <p:style>
          <a:lnRef idx="2">
            <a:schemeClr val="accent6"/>
          </a:lnRef>
          <a:fillRef idx="1">
            <a:schemeClr val="lt1"/>
          </a:fillRef>
          <a:effectRef idx="0">
            <a:schemeClr val="accent6"/>
          </a:effectRef>
          <a:fontRef idx="minor">
            <a:schemeClr val="dk1"/>
          </a:fontRef>
        </p:style>
        <p:txBody>
          <a:bodyPr>
            <a:normAutofit fontScale="92500" lnSpcReduction="20000"/>
          </a:bodyPr>
          <a:lstStyle/>
          <a:p>
            <a:pPr>
              <a:buFont typeface="Wingdings" panose="05000000000000000000" pitchFamily="2" charset="2"/>
              <a:buChar char="Ø"/>
            </a:pPr>
            <a:r>
              <a:rPr lang="en-US" b="1" dirty="0">
                <a:solidFill>
                  <a:schemeClr val="tx2">
                    <a:lumMod val="75000"/>
                  </a:schemeClr>
                </a:solidFill>
              </a:rPr>
              <a:t>Option 1: </a:t>
            </a:r>
            <a:r>
              <a:rPr lang="en-US" dirty="0"/>
              <a:t>Allow a 50% pass-through of the Fee ($8.63/month or $9 if the Board elects to round the Fee to the nearest dollar) that applies only to tenancies that started on or before July 21, 2015 (where no vacancy rent increase has been taken since the implementation of rent control). </a:t>
            </a:r>
            <a:endParaRPr lang="en-US" dirty="0" smtClean="0"/>
          </a:p>
          <a:p>
            <a:pPr>
              <a:buFont typeface="Wingdings" panose="05000000000000000000" pitchFamily="2" charset="2"/>
              <a:buChar char="Ø"/>
            </a:pPr>
            <a:r>
              <a:rPr lang="en-US" dirty="0" smtClean="0"/>
              <a:t>The </a:t>
            </a:r>
            <a:r>
              <a:rPr lang="en-US" dirty="0"/>
              <a:t>Board can institute a waiver of the pass-through for low-income Tenants. </a:t>
            </a:r>
            <a:endParaRPr lang="en-US" dirty="0" smtClean="0"/>
          </a:p>
          <a:p>
            <a:pPr>
              <a:buFont typeface="Wingdings" panose="05000000000000000000" pitchFamily="2" charset="2"/>
              <a:buChar char="Ø"/>
            </a:pPr>
            <a:r>
              <a:rPr lang="en-US" dirty="0" smtClean="0"/>
              <a:t>Once </a:t>
            </a:r>
            <a:r>
              <a:rPr lang="en-US" smtClean="0"/>
              <a:t>there has </a:t>
            </a:r>
            <a:r>
              <a:rPr lang="en-US" dirty="0" smtClean="0"/>
              <a:t>been at </a:t>
            </a:r>
            <a:r>
              <a:rPr lang="en-US" dirty="0"/>
              <a:t>least one vacancy rent increase post-July 21, 2015, the pass-through would no longer apply to that unit going forward (as it is likely that most vacancies would result in rent increases far exceeding the $17.25 monthly cost of the Fee).</a:t>
            </a:r>
          </a:p>
          <a:p>
            <a:endParaRPr lang="en-US" dirty="0"/>
          </a:p>
        </p:txBody>
      </p:sp>
      <p:sp>
        <p:nvSpPr>
          <p:cNvPr id="4" name="Slide Number Placeholder 3"/>
          <p:cNvSpPr>
            <a:spLocks noGrp="1"/>
          </p:cNvSpPr>
          <p:nvPr>
            <p:ph type="sldNum" sz="quarter" idx="12"/>
          </p:nvPr>
        </p:nvSpPr>
        <p:spPr/>
        <p:txBody>
          <a:bodyPr/>
          <a:lstStyle/>
          <a:p>
            <a:fld id="{8F9DBF0C-252E-4E51-8013-BAE5257C9235}" type="slidenum">
              <a:rPr lang="en-US" smtClean="0"/>
              <a:pPr/>
              <a:t>39</a:t>
            </a:fld>
            <a:endParaRPr lang="en-US"/>
          </a:p>
        </p:txBody>
      </p:sp>
    </p:spTree>
    <p:extLst>
      <p:ext uri="{BB962C8B-B14F-4D97-AF65-F5344CB8AC3E}">
        <p14:creationId xmlns:p14="http://schemas.microsoft.com/office/powerpoint/2010/main" val="15861013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52400" y="9938"/>
            <a:ext cx="8839200" cy="1590262"/>
          </a:xfrm>
        </p:spPr>
        <p:txBody>
          <a:bodyPr>
            <a:normAutofit/>
          </a:bodyPr>
          <a:lstStyle/>
          <a:p>
            <a:r>
              <a:rPr lang="en-US" dirty="0" smtClean="0"/>
              <a:t> contents of the 2017-18 annual report</a:t>
            </a:r>
            <a:endParaRPr lang="en-US" dirty="0"/>
          </a:p>
        </p:txBody>
      </p:sp>
      <p:sp>
        <p:nvSpPr>
          <p:cNvPr id="2" name="Content Placeholder 1"/>
          <p:cNvSpPr>
            <a:spLocks noGrp="1"/>
          </p:cNvSpPr>
          <p:nvPr>
            <p:ph idx="1"/>
          </p:nvPr>
        </p:nvSpPr>
        <p:spPr/>
        <p:txBody>
          <a:bodyPr/>
          <a:lstStyle/>
          <a:p>
            <a:r>
              <a:rPr lang="en-US" dirty="0" smtClean="0"/>
              <a:t>The Rent Program’s first Annual Report includes the following chapters:</a:t>
            </a:r>
          </a:p>
          <a:p>
            <a:pPr lvl="1"/>
            <a:r>
              <a:rPr lang="en-US" dirty="0" smtClean="0"/>
              <a:t>A letter from the Executive Director</a:t>
            </a:r>
          </a:p>
          <a:p>
            <a:pPr lvl="1"/>
            <a:r>
              <a:rPr lang="en-US" dirty="0" smtClean="0"/>
              <a:t>Acknowledgments of staff members and volunteers</a:t>
            </a:r>
          </a:p>
          <a:p>
            <a:pPr lvl="1"/>
            <a:r>
              <a:rPr lang="en-US" dirty="0" smtClean="0"/>
              <a:t>Rent Program mission statement</a:t>
            </a:r>
          </a:p>
          <a:p>
            <a:pPr lvl="1"/>
            <a:r>
              <a:rPr lang="en-US" dirty="0" smtClean="0"/>
              <a:t>Overview of the Rent Ordinance</a:t>
            </a:r>
          </a:p>
          <a:p>
            <a:pPr lvl="1"/>
            <a:r>
              <a:rPr lang="en-US" dirty="0" smtClean="0"/>
              <a:t>Development of the Rent Program</a:t>
            </a:r>
          </a:p>
          <a:p>
            <a:pPr lvl="1"/>
            <a:r>
              <a:rPr lang="en-US" dirty="0" smtClean="0"/>
              <a:t>Rent Regulation Basics</a:t>
            </a:r>
          </a:p>
          <a:p>
            <a:pPr lvl="1"/>
            <a:r>
              <a:rPr lang="en-US" dirty="0" smtClean="0"/>
              <a:t>Elements of Active Enforcement</a:t>
            </a:r>
          </a:p>
          <a:p>
            <a:pPr lvl="1"/>
            <a:r>
              <a:rPr lang="en-US" dirty="0" smtClean="0"/>
              <a:t>Our goals for Fiscal Year 2018-19</a:t>
            </a:r>
            <a:endParaRPr lang="en-US" dirty="0"/>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793" t="15325" r="67356" b="9579"/>
          <a:stretch/>
        </p:blipFill>
        <p:spPr bwMode="auto">
          <a:xfrm>
            <a:off x="5638800" y="3177403"/>
            <a:ext cx="2702768" cy="3230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46002BE0-A138-48D7-8A65-3B198EF9D039}" type="slidenum">
              <a:rPr lang="en-US" smtClean="0"/>
              <a:t>4</a:t>
            </a:fld>
            <a:endParaRPr lang="en-US"/>
          </a:p>
        </p:txBody>
      </p:sp>
    </p:spTree>
    <p:extLst>
      <p:ext uri="{BB962C8B-B14F-4D97-AF65-F5344CB8AC3E}">
        <p14:creationId xmlns:p14="http://schemas.microsoft.com/office/powerpoint/2010/main" val="4865058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057400"/>
            <a:ext cx="3886200" cy="3429000"/>
          </a:xfrm>
        </p:spPr>
        <p:style>
          <a:lnRef idx="0">
            <a:schemeClr val="accent6"/>
          </a:lnRef>
          <a:fillRef idx="3">
            <a:schemeClr val="accent6"/>
          </a:fillRef>
          <a:effectRef idx="3">
            <a:schemeClr val="accent6"/>
          </a:effectRef>
          <a:fontRef idx="minor">
            <a:schemeClr val="lt1"/>
          </a:fontRef>
        </p:style>
        <p:txBody>
          <a:bodyPr>
            <a:normAutofit/>
          </a:bodyPr>
          <a:lstStyle/>
          <a:p>
            <a:pPr algn="ctr"/>
            <a:r>
              <a:rPr lang="en-US" sz="3200" dirty="0" smtClean="0"/>
              <a:t>Policy Recommendations </a:t>
            </a:r>
            <a:br>
              <a:rPr lang="en-US" sz="3200" dirty="0" smtClean="0"/>
            </a:br>
            <a:r>
              <a:rPr lang="en-US" sz="3200" dirty="0" smtClean="0"/>
              <a:t>If and When the Board Decides to Adopt a Pass-Through  of the Fee</a:t>
            </a:r>
            <a:endParaRPr lang="en-US" sz="3200" dirty="0"/>
          </a:p>
        </p:txBody>
      </p:sp>
      <p:sp>
        <p:nvSpPr>
          <p:cNvPr id="3" name="Content Placeholder 2"/>
          <p:cNvSpPr>
            <a:spLocks noGrp="1"/>
          </p:cNvSpPr>
          <p:nvPr>
            <p:ph idx="1"/>
          </p:nvPr>
        </p:nvSpPr>
        <p:spPr>
          <a:xfrm>
            <a:off x="4648200" y="685800"/>
            <a:ext cx="4267200" cy="5943600"/>
          </a:xfrm>
        </p:spPr>
        <p:style>
          <a:lnRef idx="2">
            <a:schemeClr val="accent6"/>
          </a:lnRef>
          <a:fillRef idx="1">
            <a:schemeClr val="lt1"/>
          </a:fillRef>
          <a:effectRef idx="0">
            <a:schemeClr val="accent6"/>
          </a:effectRef>
          <a:fontRef idx="minor">
            <a:schemeClr val="dk1"/>
          </a:fontRef>
        </p:style>
        <p:txBody>
          <a:bodyPr>
            <a:normAutofit fontScale="85000" lnSpcReduction="10000"/>
          </a:bodyPr>
          <a:lstStyle/>
          <a:p>
            <a:pPr>
              <a:buFont typeface="Wingdings" panose="05000000000000000000" pitchFamily="2" charset="2"/>
              <a:buChar char="Ø"/>
            </a:pPr>
            <a:r>
              <a:rPr lang="en-US" b="1" dirty="0">
                <a:solidFill>
                  <a:schemeClr val="tx2">
                    <a:lumMod val="75000"/>
                  </a:schemeClr>
                </a:solidFill>
              </a:rPr>
              <a:t>Option 2:</a:t>
            </a:r>
            <a:r>
              <a:rPr lang="en-US" dirty="0"/>
              <a:t> Allow a pass-through of approximately $4 per month or 25% of the Fee. The Board could decide whether or not the pass-through would only be applicable to tenancies that started on or before July 21, </a:t>
            </a:r>
            <a:r>
              <a:rPr lang="en-US" dirty="0" smtClean="0"/>
              <a:t>2015. Under </a:t>
            </a:r>
            <a:r>
              <a:rPr lang="en-US" dirty="0"/>
              <a:t>this proposal, 25% of the Fee would be passed on to the all rent controlled Tenants </a:t>
            </a:r>
            <a:r>
              <a:rPr lang="en-US" u="sng" dirty="0"/>
              <a:t>regardless of their income status</a:t>
            </a:r>
            <a:r>
              <a:rPr lang="en-US" dirty="0"/>
              <a:t>. </a:t>
            </a:r>
            <a:endParaRPr lang="en-US" dirty="0" smtClean="0"/>
          </a:p>
          <a:p>
            <a:pPr>
              <a:buFont typeface="Wingdings" panose="05000000000000000000" pitchFamily="2" charset="2"/>
              <a:buChar char="Ø"/>
            </a:pPr>
            <a:r>
              <a:rPr lang="en-US" dirty="0" smtClean="0"/>
              <a:t>This </a:t>
            </a:r>
            <a:r>
              <a:rPr lang="en-US" dirty="0"/>
              <a:t>would amount to approximately $4.31/month.  To keep the calculation simple, the Board </a:t>
            </a:r>
            <a:r>
              <a:rPr lang="en-US" dirty="0" smtClean="0"/>
              <a:t>may elect to round </a:t>
            </a:r>
            <a:r>
              <a:rPr lang="en-US" dirty="0"/>
              <a:t>down to $4.00 per month. Because there would be no need to verify income, administering the pass-through would be less complicated to keep staff costs down.</a:t>
            </a:r>
          </a:p>
        </p:txBody>
      </p:sp>
      <p:sp>
        <p:nvSpPr>
          <p:cNvPr id="4" name="Slide Number Placeholder 3"/>
          <p:cNvSpPr>
            <a:spLocks noGrp="1"/>
          </p:cNvSpPr>
          <p:nvPr>
            <p:ph type="sldNum" sz="quarter" idx="12"/>
          </p:nvPr>
        </p:nvSpPr>
        <p:spPr/>
        <p:txBody>
          <a:bodyPr/>
          <a:lstStyle/>
          <a:p>
            <a:fld id="{8F9DBF0C-252E-4E51-8013-BAE5257C9235}" type="slidenum">
              <a:rPr lang="en-US" smtClean="0"/>
              <a:pPr/>
              <a:t>40</a:t>
            </a:fld>
            <a:endParaRPr lang="en-US"/>
          </a:p>
        </p:txBody>
      </p:sp>
    </p:spTree>
    <p:extLst>
      <p:ext uri="{BB962C8B-B14F-4D97-AF65-F5344CB8AC3E}">
        <p14:creationId xmlns:p14="http://schemas.microsoft.com/office/powerpoint/2010/main" val="26790378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C:\Users\traylorN\Desktop\Pass-Through Tab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85685"/>
            <a:ext cx="6248400" cy="615154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8F9DBF0C-252E-4E51-8013-BAE5257C9235}" type="slidenum">
              <a:rPr lang="en-US" smtClean="0"/>
              <a:pPr/>
              <a:t>41</a:t>
            </a:fld>
            <a:endParaRPr lang="en-US"/>
          </a:p>
        </p:txBody>
      </p:sp>
    </p:spTree>
    <p:extLst>
      <p:ext uri="{BB962C8B-B14F-4D97-AF65-F5344CB8AC3E}">
        <p14:creationId xmlns:p14="http://schemas.microsoft.com/office/powerpoint/2010/main" val="11410678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895600"/>
            <a:ext cx="3276600" cy="1524000"/>
          </a:xfrm>
        </p:spPr>
        <p:style>
          <a:lnRef idx="0">
            <a:schemeClr val="accent6"/>
          </a:lnRef>
          <a:fillRef idx="3">
            <a:schemeClr val="accent6"/>
          </a:fillRef>
          <a:effectRef idx="3">
            <a:schemeClr val="accent6"/>
          </a:effectRef>
          <a:fontRef idx="minor">
            <a:schemeClr val="lt1"/>
          </a:fontRef>
        </p:style>
        <p:txBody>
          <a:bodyPr>
            <a:normAutofit/>
          </a:bodyPr>
          <a:lstStyle/>
          <a:p>
            <a:pPr algn="ctr"/>
            <a:r>
              <a:rPr lang="en-US" sz="3600" dirty="0" smtClean="0"/>
              <a:t>Recommended Action</a:t>
            </a:r>
            <a:endParaRPr lang="en-US" sz="3600" dirty="0"/>
          </a:p>
        </p:txBody>
      </p:sp>
      <p:sp>
        <p:nvSpPr>
          <p:cNvPr id="3" name="Content Placeholder 2"/>
          <p:cNvSpPr>
            <a:spLocks noGrp="1"/>
          </p:cNvSpPr>
          <p:nvPr>
            <p:ph idx="1"/>
          </p:nvPr>
        </p:nvSpPr>
        <p:spPr>
          <a:xfrm>
            <a:off x="3962400" y="2286000"/>
            <a:ext cx="4800600" cy="2819400"/>
          </a:xfrm>
        </p:spPr>
        <p:style>
          <a:lnRef idx="2">
            <a:schemeClr val="accent6"/>
          </a:lnRef>
          <a:fillRef idx="1">
            <a:schemeClr val="lt1"/>
          </a:fillRef>
          <a:effectRef idx="0">
            <a:schemeClr val="accent6"/>
          </a:effectRef>
          <a:fontRef idx="minor">
            <a:schemeClr val="dk1"/>
          </a:fontRef>
        </p:style>
        <p:txBody>
          <a:bodyPr/>
          <a:lstStyle/>
          <a:p>
            <a:pPr marL="0" indent="0">
              <a:buNone/>
            </a:pPr>
            <a:r>
              <a:rPr lang="en-US" dirty="0"/>
              <a:t>RECEIVE a memo from the Executive Director regarding the adoption of a policy permitting a partial pass through of the Rental Housing Fee to be paid by Tenants over a 12-month period and PROVIDE direction to </a:t>
            </a:r>
            <a:r>
              <a:rPr lang="en-US" dirty="0" smtClean="0"/>
              <a:t>staff.</a:t>
            </a:r>
            <a:endParaRPr lang="en-US" dirty="0"/>
          </a:p>
        </p:txBody>
      </p:sp>
      <p:sp>
        <p:nvSpPr>
          <p:cNvPr id="4" name="Slide Number Placeholder 3"/>
          <p:cNvSpPr>
            <a:spLocks noGrp="1"/>
          </p:cNvSpPr>
          <p:nvPr>
            <p:ph type="sldNum" sz="quarter" idx="12"/>
          </p:nvPr>
        </p:nvSpPr>
        <p:spPr/>
        <p:txBody>
          <a:bodyPr/>
          <a:lstStyle/>
          <a:p>
            <a:fld id="{8F9DBF0C-252E-4E51-8013-BAE5257C9235}" type="slidenum">
              <a:rPr lang="en-US" smtClean="0"/>
              <a:pPr/>
              <a:t>42</a:t>
            </a:fld>
            <a:endParaRPr lang="en-US"/>
          </a:p>
        </p:txBody>
      </p:sp>
    </p:spTree>
    <p:extLst>
      <p:ext uri="{BB962C8B-B14F-4D97-AF65-F5344CB8AC3E}">
        <p14:creationId xmlns:p14="http://schemas.microsoft.com/office/powerpoint/2010/main" val="23044928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52400" y="9938"/>
            <a:ext cx="8763000" cy="1590262"/>
          </a:xfrm>
        </p:spPr>
        <p:txBody>
          <a:bodyPr>
            <a:normAutofit/>
          </a:bodyPr>
          <a:lstStyle/>
          <a:p>
            <a:r>
              <a:rPr lang="en-US" dirty="0" smtClean="0"/>
              <a:t> acknowledgments</a:t>
            </a:r>
            <a:endParaRPr lang="en-US" dirty="0"/>
          </a:p>
        </p:txBody>
      </p:sp>
      <p:sp>
        <p:nvSpPr>
          <p:cNvPr id="2" name="Content Placeholder 1"/>
          <p:cNvSpPr>
            <a:spLocks noGrp="1"/>
          </p:cNvSpPr>
          <p:nvPr>
            <p:ph idx="1"/>
          </p:nvPr>
        </p:nvSpPr>
        <p:spPr/>
        <p:txBody>
          <a:bodyPr>
            <a:normAutofit/>
          </a:bodyPr>
          <a:lstStyle/>
          <a:p>
            <a:pPr marL="45720" indent="0" algn="ctr">
              <a:buNone/>
            </a:pPr>
            <a:r>
              <a:rPr lang="en-US" sz="1600" dirty="0" smtClean="0"/>
              <a:t>The Rent Program would like to acknowledge the following City staff members and volunteers, who provided critical leadership, policy development, and administrative support for the launch and early development of the Rent Program:</a:t>
            </a:r>
            <a:endParaRPr lang="en-US" sz="1600" dirty="0"/>
          </a:p>
        </p:txBody>
      </p:sp>
      <p:sp>
        <p:nvSpPr>
          <p:cNvPr id="3" name="TextBox 2"/>
          <p:cNvSpPr txBox="1"/>
          <p:nvPr/>
        </p:nvSpPr>
        <p:spPr>
          <a:xfrm>
            <a:off x="2667000" y="2834044"/>
            <a:ext cx="2590800" cy="3754874"/>
          </a:xfrm>
          <a:prstGeom prst="rect">
            <a:avLst/>
          </a:prstGeom>
          <a:noFill/>
        </p:spPr>
        <p:txBody>
          <a:bodyPr wrap="square" rtlCol="0">
            <a:spAutoFit/>
          </a:bodyPr>
          <a:lstStyle/>
          <a:p>
            <a:r>
              <a:rPr lang="en-US" sz="1400" u="sng" dirty="0" smtClean="0"/>
              <a:t>CITY STAFF:</a:t>
            </a:r>
          </a:p>
          <a:p>
            <a:pPr marL="285750" indent="-285750">
              <a:buFont typeface="Arial" panose="020B0604020202020204" pitchFamily="34" charset="0"/>
              <a:buChar char="•"/>
            </a:pPr>
            <a:r>
              <a:rPr lang="en-US" sz="1400" dirty="0" smtClean="0"/>
              <a:t>Alex Walker-</a:t>
            </a:r>
            <a:r>
              <a:rPr lang="en-US" sz="1400" dirty="0" err="1" smtClean="0"/>
              <a:t>Griffen</a:t>
            </a:r>
            <a:endParaRPr lang="en-US" sz="1400" dirty="0" smtClean="0"/>
          </a:p>
          <a:p>
            <a:pPr marL="285750" indent="-285750">
              <a:buFont typeface="Arial" panose="020B0604020202020204" pitchFamily="34" charset="0"/>
              <a:buChar char="•"/>
            </a:pPr>
            <a:r>
              <a:rPr lang="en-US" sz="1400" dirty="0" smtClean="0"/>
              <a:t>Bill Lindsay</a:t>
            </a:r>
          </a:p>
          <a:p>
            <a:pPr marL="285750" indent="-285750">
              <a:buFont typeface="Arial" panose="020B0604020202020204" pitchFamily="34" charset="0"/>
              <a:buChar char="•"/>
            </a:pPr>
            <a:r>
              <a:rPr lang="en-US" sz="1400" dirty="0" smtClean="0"/>
              <a:t>Coreyana Whatley</a:t>
            </a:r>
          </a:p>
          <a:p>
            <a:pPr marL="285750" indent="-285750">
              <a:buFont typeface="Arial" panose="020B0604020202020204" pitchFamily="34" charset="0"/>
              <a:buChar char="•"/>
            </a:pPr>
            <a:r>
              <a:rPr lang="en-US" sz="1400" dirty="0" smtClean="0"/>
              <a:t>David Padilla</a:t>
            </a:r>
          </a:p>
          <a:p>
            <a:pPr marL="285750" indent="-285750">
              <a:buFont typeface="Arial" panose="020B0604020202020204" pitchFamily="34" charset="0"/>
              <a:buChar char="•"/>
            </a:pPr>
            <a:r>
              <a:rPr lang="en-US" sz="1400" dirty="0" smtClean="0"/>
              <a:t>Gabino Arredondo</a:t>
            </a:r>
          </a:p>
          <a:p>
            <a:pPr marL="285750" indent="-285750">
              <a:buFont typeface="Arial" panose="020B0604020202020204" pitchFamily="34" charset="0"/>
              <a:buChar char="•"/>
            </a:pPr>
            <a:r>
              <a:rPr lang="en-US" sz="1400" dirty="0" smtClean="0"/>
              <a:t>Miguel Flores</a:t>
            </a:r>
          </a:p>
          <a:p>
            <a:pPr marL="285750" indent="-285750">
              <a:buFont typeface="Arial" panose="020B0604020202020204" pitchFamily="34" charset="0"/>
              <a:buChar char="•"/>
            </a:pPr>
            <a:r>
              <a:rPr lang="en-US" sz="1400" dirty="0" smtClean="0"/>
              <a:t>Mike </a:t>
            </a:r>
            <a:r>
              <a:rPr lang="en-US" sz="1400" dirty="0" err="1" smtClean="0"/>
              <a:t>Uberti</a:t>
            </a:r>
            <a:endParaRPr lang="en-US" sz="1400" dirty="0" smtClean="0"/>
          </a:p>
          <a:p>
            <a:pPr marL="285750" indent="-285750">
              <a:buFont typeface="Arial" panose="020B0604020202020204" pitchFamily="34" charset="0"/>
              <a:buChar char="•"/>
            </a:pPr>
            <a:r>
              <a:rPr lang="en-US" sz="1400" dirty="0" smtClean="0"/>
              <a:t>Randall Narron</a:t>
            </a:r>
          </a:p>
          <a:p>
            <a:pPr marL="285750" indent="-285750">
              <a:buFont typeface="Arial" panose="020B0604020202020204" pitchFamily="34" charset="0"/>
              <a:buChar char="•"/>
            </a:pPr>
            <a:r>
              <a:rPr lang="en-US" sz="1400" dirty="0" smtClean="0"/>
              <a:t>Saidy Brizuela</a:t>
            </a:r>
          </a:p>
          <a:p>
            <a:pPr marL="285750" indent="-285750">
              <a:buFont typeface="Arial" panose="020B0604020202020204" pitchFamily="34" charset="0"/>
              <a:buChar char="•"/>
            </a:pPr>
            <a:r>
              <a:rPr lang="en-US" sz="1400" dirty="0" err="1" smtClean="0"/>
              <a:t>Shané</a:t>
            </a:r>
            <a:r>
              <a:rPr lang="en-US" sz="1400" dirty="0" smtClean="0"/>
              <a:t> Johnson</a:t>
            </a:r>
          </a:p>
          <a:p>
            <a:pPr marL="285750" indent="-285750">
              <a:buFont typeface="Arial" panose="020B0604020202020204" pitchFamily="34" charset="0"/>
              <a:buChar char="•"/>
            </a:pPr>
            <a:r>
              <a:rPr lang="en-US" sz="1400" dirty="0" smtClean="0"/>
              <a:t>Shasa Curl</a:t>
            </a:r>
          </a:p>
          <a:p>
            <a:pPr marL="285750" indent="-285750">
              <a:buFont typeface="Arial" panose="020B0604020202020204" pitchFamily="34" charset="0"/>
              <a:buChar char="•"/>
            </a:pPr>
            <a:r>
              <a:rPr lang="en-US" sz="1400" dirty="0" smtClean="0"/>
              <a:t>Sherry Drobner</a:t>
            </a:r>
          </a:p>
          <a:p>
            <a:pPr marL="285750" indent="-285750">
              <a:buFont typeface="Arial" panose="020B0604020202020204" pitchFamily="34" charset="0"/>
              <a:buChar char="•"/>
            </a:pPr>
            <a:r>
              <a:rPr lang="en-US" sz="1400" dirty="0" smtClean="0"/>
              <a:t>Steve Furtado</a:t>
            </a:r>
          </a:p>
          <a:p>
            <a:pPr marL="285750" indent="-285750">
              <a:buFont typeface="Arial" panose="020B0604020202020204" pitchFamily="34" charset="0"/>
              <a:buChar char="•"/>
            </a:pPr>
            <a:r>
              <a:rPr lang="en-US" sz="1400" dirty="0" smtClean="0"/>
              <a:t>Sue Hartman</a:t>
            </a:r>
          </a:p>
          <a:p>
            <a:pPr marL="285750" indent="-285750">
              <a:buFont typeface="Arial" panose="020B0604020202020204" pitchFamily="34" charset="0"/>
              <a:buChar char="•"/>
            </a:pPr>
            <a:r>
              <a:rPr lang="en-US" sz="1400" dirty="0" smtClean="0"/>
              <a:t>Sue Kadlec</a:t>
            </a:r>
          </a:p>
          <a:p>
            <a:pPr marL="285750" indent="-285750">
              <a:buFont typeface="Arial" panose="020B0604020202020204" pitchFamily="34" charset="0"/>
              <a:buChar char="•"/>
            </a:pPr>
            <a:r>
              <a:rPr lang="en-US" sz="1400" dirty="0" smtClean="0"/>
              <a:t>Trina Jackson</a:t>
            </a:r>
            <a:endParaRPr lang="en-US" sz="1400" dirty="0"/>
          </a:p>
        </p:txBody>
      </p:sp>
      <p:sp>
        <p:nvSpPr>
          <p:cNvPr id="6" name="TextBox 5"/>
          <p:cNvSpPr txBox="1"/>
          <p:nvPr/>
        </p:nvSpPr>
        <p:spPr>
          <a:xfrm>
            <a:off x="297873" y="2834044"/>
            <a:ext cx="2590800" cy="3323987"/>
          </a:xfrm>
          <a:prstGeom prst="rect">
            <a:avLst/>
          </a:prstGeom>
          <a:noFill/>
        </p:spPr>
        <p:txBody>
          <a:bodyPr wrap="square" rtlCol="0">
            <a:spAutoFit/>
          </a:bodyPr>
          <a:lstStyle/>
          <a:p>
            <a:r>
              <a:rPr lang="en-US" sz="1400" u="sng" dirty="0" smtClean="0"/>
              <a:t>RENT PROGRAM STAFF:</a:t>
            </a:r>
          </a:p>
          <a:p>
            <a:pPr marL="285750" indent="-285750">
              <a:buFont typeface="Arial" panose="020B0604020202020204" pitchFamily="34" charset="0"/>
              <a:buChar char="•"/>
            </a:pPr>
            <a:r>
              <a:rPr lang="en-US" sz="1400" dirty="0" smtClean="0"/>
              <a:t>Andrea Zuniga</a:t>
            </a:r>
          </a:p>
          <a:p>
            <a:pPr marL="285750" indent="-285750">
              <a:buFont typeface="Arial" panose="020B0604020202020204" pitchFamily="34" charset="0"/>
              <a:buChar char="•"/>
            </a:pPr>
            <a:r>
              <a:rPr lang="en-US" sz="1400" dirty="0" smtClean="0"/>
              <a:t>Brenda Ogutu</a:t>
            </a:r>
          </a:p>
          <a:p>
            <a:pPr marL="285750" indent="-285750">
              <a:buFont typeface="Arial" panose="020B0604020202020204" pitchFamily="34" charset="0"/>
              <a:buChar char="•"/>
            </a:pPr>
            <a:r>
              <a:rPr lang="en-US" sz="1400" dirty="0" smtClean="0"/>
              <a:t>Charles Oshinuga</a:t>
            </a:r>
          </a:p>
          <a:p>
            <a:pPr marL="285750" indent="-285750">
              <a:buFont typeface="Arial" panose="020B0604020202020204" pitchFamily="34" charset="0"/>
              <a:buChar char="•"/>
            </a:pPr>
            <a:r>
              <a:rPr lang="en-US" sz="1400" dirty="0" smtClean="0"/>
              <a:t>Cynthia Shaw</a:t>
            </a:r>
          </a:p>
          <a:p>
            <a:pPr marL="285750" indent="-285750">
              <a:buFont typeface="Arial" panose="020B0604020202020204" pitchFamily="34" charset="0"/>
              <a:buChar char="•"/>
            </a:pPr>
            <a:r>
              <a:rPr lang="en-US" sz="1400" dirty="0" smtClean="0"/>
              <a:t>Magaly Chavez</a:t>
            </a:r>
          </a:p>
          <a:p>
            <a:pPr marL="285750" indent="-285750">
              <a:buFont typeface="Arial" panose="020B0604020202020204" pitchFamily="34" charset="0"/>
              <a:buChar char="•"/>
            </a:pPr>
            <a:r>
              <a:rPr lang="en-US" sz="1400" dirty="0" smtClean="0"/>
              <a:t>Mariah Fairley</a:t>
            </a:r>
          </a:p>
          <a:p>
            <a:pPr marL="285750" indent="-285750">
              <a:buFont typeface="Arial" panose="020B0604020202020204" pitchFamily="34" charset="0"/>
              <a:buChar char="•"/>
            </a:pPr>
            <a:r>
              <a:rPr lang="en-US" sz="1400" dirty="0" smtClean="0"/>
              <a:t>Michael Roush (Contract)</a:t>
            </a:r>
          </a:p>
          <a:p>
            <a:pPr marL="285750" indent="-285750">
              <a:buFont typeface="Arial" panose="020B0604020202020204" pitchFamily="34" charset="0"/>
              <a:buChar char="•"/>
            </a:pPr>
            <a:r>
              <a:rPr lang="en-US" sz="1400" dirty="0" smtClean="0"/>
              <a:t>Moises Serano</a:t>
            </a:r>
          </a:p>
          <a:p>
            <a:pPr marL="285750" indent="-285750">
              <a:buFont typeface="Arial" panose="020B0604020202020204" pitchFamily="34" charset="0"/>
              <a:buChar char="•"/>
            </a:pPr>
            <a:r>
              <a:rPr lang="en-US" sz="1400" dirty="0" smtClean="0"/>
              <a:t>Nicolas Traylor</a:t>
            </a:r>
          </a:p>
          <a:p>
            <a:pPr marL="285750" indent="-285750">
              <a:buFont typeface="Arial" panose="020B0604020202020204" pitchFamily="34" charset="0"/>
              <a:buChar char="•"/>
            </a:pPr>
            <a:r>
              <a:rPr lang="en-US" sz="1400" dirty="0" smtClean="0"/>
              <a:t>Paige Roosa</a:t>
            </a:r>
          </a:p>
          <a:p>
            <a:pPr marL="285750" indent="-285750">
              <a:buFont typeface="Arial" panose="020B0604020202020204" pitchFamily="34" charset="0"/>
              <a:buChar char="•"/>
            </a:pPr>
            <a:r>
              <a:rPr lang="en-US" sz="1400" dirty="0" smtClean="0"/>
              <a:t>Paul Cohen</a:t>
            </a:r>
          </a:p>
          <a:p>
            <a:pPr marL="285750" indent="-285750">
              <a:buFont typeface="Arial" panose="020B0604020202020204" pitchFamily="34" charset="0"/>
              <a:buChar char="•"/>
            </a:pPr>
            <a:r>
              <a:rPr lang="en-US" sz="1400" dirty="0" smtClean="0"/>
              <a:t>Philip Verma</a:t>
            </a:r>
          </a:p>
          <a:p>
            <a:pPr marL="285750" indent="-285750">
              <a:buFont typeface="Arial" panose="020B0604020202020204" pitchFamily="34" charset="0"/>
              <a:buChar char="•"/>
            </a:pPr>
            <a:r>
              <a:rPr lang="en-US" sz="1400" dirty="0" smtClean="0"/>
              <a:t>Ramona Howell</a:t>
            </a:r>
          </a:p>
          <a:p>
            <a:pPr marL="285750" indent="-285750">
              <a:buFont typeface="Arial" panose="020B0604020202020204" pitchFamily="34" charset="0"/>
              <a:buChar char="•"/>
            </a:pPr>
            <a:r>
              <a:rPr lang="en-US" sz="1400" dirty="0" smtClean="0"/>
              <a:t>Vickie Medina</a:t>
            </a:r>
            <a:endParaRPr lang="en-US" sz="1400" dirty="0"/>
          </a:p>
        </p:txBody>
      </p:sp>
      <p:sp>
        <p:nvSpPr>
          <p:cNvPr id="7" name="TextBox 6"/>
          <p:cNvSpPr txBox="1"/>
          <p:nvPr/>
        </p:nvSpPr>
        <p:spPr>
          <a:xfrm>
            <a:off x="4876800" y="2834044"/>
            <a:ext cx="2590800" cy="1384995"/>
          </a:xfrm>
          <a:prstGeom prst="rect">
            <a:avLst/>
          </a:prstGeom>
          <a:noFill/>
        </p:spPr>
        <p:txBody>
          <a:bodyPr wrap="square" rtlCol="0">
            <a:spAutoFit/>
          </a:bodyPr>
          <a:lstStyle/>
          <a:p>
            <a:r>
              <a:rPr lang="en-US" sz="1400" u="sng" dirty="0" smtClean="0"/>
              <a:t>VOLUNTEERS:</a:t>
            </a:r>
          </a:p>
          <a:p>
            <a:pPr marL="285750" indent="-285750">
              <a:buFont typeface="Arial" panose="020B0604020202020204" pitchFamily="34" charset="0"/>
              <a:buChar char="•"/>
            </a:pPr>
            <a:r>
              <a:rPr lang="en-US" sz="1400" dirty="0" smtClean="0"/>
              <a:t>Daniel Tu</a:t>
            </a:r>
          </a:p>
          <a:p>
            <a:pPr marL="285750" indent="-285750">
              <a:buFont typeface="Arial" panose="020B0604020202020204" pitchFamily="34" charset="0"/>
              <a:buChar char="•"/>
            </a:pPr>
            <a:r>
              <a:rPr lang="en-US" sz="1400" dirty="0" smtClean="0"/>
              <a:t>Jorge Morales Martinez</a:t>
            </a:r>
          </a:p>
          <a:p>
            <a:pPr marL="285750" indent="-285750">
              <a:buFont typeface="Arial" panose="020B0604020202020204" pitchFamily="34" charset="0"/>
              <a:buChar char="•"/>
            </a:pPr>
            <a:r>
              <a:rPr lang="en-US" sz="1400" dirty="0" smtClean="0"/>
              <a:t>Lynn Tu</a:t>
            </a:r>
          </a:p>
          <a:p>
            <a:pPr marL="285750" indent="-285750">
              <a:buFont typeface="Arial" panose="020B0604020202020204" pitchFamily="34" charset="0"/>
              <a:buChar char="•"/>
            </a:pPr>
            <a:r>
              <a:rPr lang="en-US" sz="1400" dirty="0" smtClean="0"/>
              <a:t>Brian Lewis</a:t>
            </a:r>
          </a:p>
          <a:p>
            <a:pPr marL="285750" indent="-285750">
              <a:buFont typeface="Arial" panose="020B0604020202020204" pitchFamily="34" charset="0"/>
              <a:buChar char="•"/>
            </a:pPr>
            <a:r>
              <a:rPr lang="en-US" sz="1400" dirty="0" smtClean="0"/>
              <a:t>Lynne </a:t>
            </a:r>
            <a:r>
              <a:rPr lang="en-US" sz="1400" dirty="0" err="1" smtClean="0"/>
              <a:t>Therriault</a:t>
            </a:r>
            <a:endParaRPr lang="en-US" sz="1400" dirty="0"/>
          </a:p>
        </p:txBody>
      </p:sp>
      <p:pic>
        <p:nvPicPr>
          <p:cNvPr id="4098" name="Picture 2" descr="C:\Users\roosaP\Desktop\Team Phot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194" t="24693" r="12132"/>
          <a:stretch/>
        </p:blipFill>
        <p:spPr bwMode="auto">
          <a:xfrm>
            <a:off x="4876800" y="4188360"/>
            <a:ext cx="3225322" cy="240729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736861" y="6511584"/>
            <a:ext cx="3505200" cy="276999"/>
          </a:xfrm>
          <a:prstGeom prst="rect">
            <a:avLst/>
          </a:prstGeom>
          <a:noFill/>
        </p:spPr>
        <p:txBody>
          <a:bodyPr wrap="square" rtlCol="0">
            <a:spAutoFit/>
          </a:bodyPr>
          <a:lstStyle/>
          <a:p>
            <a:pPr algn="ctr"/>
            <a:r>
              <a:rPr lang="en-US" sz="1200" i="1" dirty="0" smtClean="0"/>
              <a:t>Rent Program staff</a:t>
            </a:r>
            <a:endParaRPr lang="en-US" sz="1200" i="1" dirty="0"/>
          </a:p>
        </p:txBody>
      </p:sp>
      <p:sp>
        <p:nvSpPr>
          <p:cNvPr id="4" name="Slide Number Placeholder 3"/>
          <p:cNvSpPr>
            <a:spLocks noGrp="1"/>
          </p:cNvSpPr>
          <p:nvPr>
            <p:ph type="sldNum" sz="quarter" idx="12"/>
          </p:nvPr>
        </p:nvSpPr>
        <p:spPr/>
        <p:txBody>
          <a:bodyPr/>
          <a:lstStyle/>
          <a:p>
            <a:fld id="{46002BE0-A138-48D7-8A65-3B198EF9D039}" type="slidenum">
              <a:rPr lang="en-US" smtClean="0"/>
              <a:t>5</a:t>
            </a:fld>
            <a:endParaRPr lang="en-US"/>
          </a:p>
        </p:txBody>
      </p:sp>
    </p:spTree>
    <p:extLst>
      <p:ext uri="{BB962C8B-B14F-4D97-AF65-F5344CB8AC3E}">
        <p14:creationId xmlns:p14="http://schemas.microsoft.com/office/powerpoint/2010/main" val="42673814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52400" y="9938"/>
            <a:ext cx="8763000" cy="1590262"/>
          </a:xfrm>
        </p:spPr>
        <p:txBody>
          <a:bodyPr>
            <a:normAutofit/>
          </a:bodyPr>
          <a:lstStyle/>
          <a:p>
            <a:r>
              <a:rPr lang="en-US" dirty="0" smtClean="0"/>
              <a:t>Rent program mission statement</a:t>
            </a:r>
            <a:endParaRPr lang="en-US" dirty="0"/>
          </a:p>
        </p:txBody>
      </p:sp>
      <p:sp>
        <p:nvSpPr>
          <p:cNvPr id="2" name="Content Placeholder 1"/>
          <p:cNvSpPr>
            <a:spLocks noGrp="1"/>
          </p:cNvSpPr>
          <p:nvPr>
            <p:ph idx="1"/>
          </p:nvPr>
        </p:nvSpPr>
        <p:spPr/>
        <p:txBody>
          <a:bodyPr>
            <a:normAutofit/>
          </a:bodyPr>
          <a:lstStyle/>
          <a:p>
            <a:pPr marL="45720" indent="0" algn="ctr">
              <a:buNone/>
            </a:pPr>
            <a:r>
              <a:rPr lang="en-US" sz="1600" dirty="0"/>
              <a:t>The mission of the Rent Program is to strengthen the community by providing</a:t>
            </a:r>
          </a:p>
          <a:p>
            <a:pPr marL="45720" indent="0" algn="ctr">
              <a:buNone/>
            </a:pPr>
            <a:r>
              <a:rPr lang="en-US" sz="1600" dirty="0"/>
              <a:t>housing stability for Richmond residents. The Rent Program strives to ensure </a:t>
            </a:r>
            <a:r>
              <a:rPr lang="en-US" sz="1600" dirty="0" smtClean="0"/>
              <a:t>housing stability </a:t>
            </a:r>
            <a:r>
              <a:rPr lang="en-US" sz="1600" dirty="0"/>
              <a:t>for Richmond residents by limiting rent increases and protecting tenants </a:t>
            </a:r>
            <a:r>
              <a:rPr lang="en-US" sz="1600" dirty="0" smtClean="0"/>
              <a:t>in good </a:t>
            </a:r>
            <a:r>
              <a:rPr lang="en-US" sz="1600" dirty="0"/>
              <a:t>standing from unwarranted, </a:t>
            </a:r>
            <a:r>
              <a:rPr lang="en-US" sz="1600" dirty="0" smtClean="0"/>
              <a:t>arbitrary, discriminatory</a:t>
            </a:r>
            <a:r>
              <a:rPr lang="en-US" sz="1600" dirty="0"/>
              <a:t>, or retaliatory </a:t>
            </a:r>
            <a:r>
              <a:rPr lang="en-US" sz="1600" dirty="0" smtClean="0"/>
              <a:t>evictions while </a:t>
            </a:r>
            <a:r>
              <a:rPr lang="en-US" sz="1600" dirty="0"/>
              <a:t>providing Landlords with a </a:t>
            </a:r>
            <a:r>
              <a:rPr lang="en-US" sz="1600" dirty="0" smtClean="0"/>
              <a:t>fair return.</a:t>
            </a:r>
            <a:endParaRPr lang="en-US" sz="1600" dirty="0"/>
          </a:p>
          <a:p>
            <a:pPr marL="45720" indent="0" algn="ctr">
              <a:buNone/>
            </a:pPr>
            <a:r>
              <a:rPr lang="en-US" sz="1600" u="sng" dirty="0" smtClean="0"/>
              <a:t>The primary objectives of the Rent Program are:</a:t>
            </a:r>
          </a:p>
          <a:p>
            <a:pPr marL="388620" indent="-342900" algn="ctr">
              <a:buAutoNum type="arabicParenBoth"/>
            </a:pPr>
            <a:r>
              <a:rPr lang="en-US" sz="1600" dirty="0" smtClean="0"/>
              <a:t>To provide housing stability for Tenants;</a:t>
            </a:r>
          </a:p>
          <a:p>
            <a:pPr marL="388620" indent="-342900" algn="ctr">
              <a:buAutoNum type="arabicParenBoth"/>
            </a:pPr>
            <a:r>
              <a:rPr lang="en-US" sz="1600" dirty="0" smtClean="0"/>
              <a:t>To encourage and maintain the social, cultural, and economic diversity the City of Richmond proudly represents; and</a:t>
            </a:r>
          </a:p>
          <a:p>
            <a:pPr marL="388620" indent="-342900" algn="ctr">
              <a:buAutoNum type="arabicParenBoth"/>
            </a:pPr>
            <a:r>
              <a:rPr lang="en-US" sz="1600" dirty="0" smtClean="0"/>
              <a:t>To provide Landlords with a fair return.</a:t>
            </a:r>
            <a:endParaRPr lang="en-US" sz="1600" dirty="0"/>
          </a:p>
        </p:txBody>
      </p:sp>
      <p:pic>
        <p:nvPicPr>
          <p:cNvPr id="512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404" t="38830" r="55929" b="17661"/>
          <a:stretch/>
        </p:blipFill>
        <p:spPr bwMode="auto">
          <a:xfrm>
            <a:off x="2209800" y="4724400"/>
            <a:ext cx="4876800" cy="1836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333501" y="6539834"/>
            <a:ext cx="4724400" cy="276999"/>
          </a:xfrm>
          <a:prstGeom prst="rect">
            <a:avLst/>
          </a:prstGeom>
          <a:noFill/>
        </p:spPr>
        <p:txBody>
          <a:bodyPr wrap="square" rtlCol="0">
            <a:spAutoFit/>
          </a:bodyPr>
          <a:lstStyle/>
          <a:p>
            <a:pPr algn="ctr"/>
            <a:r>
              <a:rPr lang="en-US" sz="1200" i="1" dirty="0" smtClean="0"/>
              <a:t>Richmond General Plan 2030</a:t>
            </a:r>
            <a:endParaRPr lang="en-US" sz="1200" i="1" dirty="0"/>
          </a:p>
        </p:txBody>
      </p:sp>
      <p:sp>
        <p:nvSpPr>
          <p:cNvPr id="5" name="Slide Number Placeholder 4"/>
          <p:cNvSpPr>
            <a:spLocks noGrp="1"/>
          </p:cNvSpPr>
          <p:nvPr>
            <p:ph type="sldNum" sz="quarter" idx="12"/>
          </p:nvPr>
        </p:nvSpPr>
        <p:spPr/>
        <p:txBody>
          <a:bodyPr/>
          <a:lstStyle/>
          <a:p>
            <a:fld id="{46002BE0-A138-48D7-8A65-3B198EF9D039}" type="slidenum">
              <a:rPr lang="en-US" smtClean="0"/>
              <a:t>6</a:t>
            </a:fld>
            <a:endParaRPr lang="en-US"/>
          </a:p>
        </p:txBody>
      </p:sp>
    </p:spTree>
    <p:extLst>
      <p:ext uri="{BB962C8B-B14F-4D97-AF65-F5344CB8AC3E}">
        <p14:creationId xmlns:p14="http://schemas.microsoft.com/office/powerpoint/2010/main" val="23860685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52400" y="9938"/>
            <a:ext cx="8763000" cy="1590262"/>
          </a:xfrm>
        </p:spPr>
        <p:txBody>
          <a:bodyPr>
            <a:normAutofit/>
          </a:bodyPr>
          <a:lstStyle/>
          <a:p>
            <a:r>
              <a:rPr lang="en-US" dirty="0" smtClean="0"/>
              <a:t>Purpose of the rent ordinance</a:t>
            </a:r>
            <a:endParaRPr lang="en-US" dirty="0"/>
          </a:p>
        </p:txBody>
      </p:sp>
      <p:sp>
        <p:nvSpPr>
          <p:cNvPr id="2" name="Content Placeholder 1"/>
          <p:cNvSpPr>
            <a:spLocks noGrp="1"/>
          </p:cNvSpPr>
          <p:nvPr>
            <p:ph idx="1"/>
          </p:nvPr>
        </p:nvSpPr>
        <p:spPr/>
        <p:txBody>
          <a:bodyPr>
            <a:normAutofit/>
          </a:bodyPr>
          <a:lstStyle/>
          <a:p>
            <a:pPr marL="45720" indent="0" algn="ctr">
              <a:buNone/>
            </a:pPr>
            <a:r>
              <a:rPr lang="en-US" sz="2400" dirty="0" smtClean="0"/>
              <a:t>PROMOTE neighborhood and community stability, healthy housing, and affordability for renters in the City of Richmond by</a:t>
            </a:r>
          </a:p>
          <a:p>
            <a:pPr marL="45720" indent="0" algn="ctr">
              <a:buNone/>
            </a:pPr>
            <a:r>
              <a:rPr lang="en-US" sz="2400" dirty="0" smtClean="0"/>
              <a:t>CONTROLLING excessive rent increases and arbitrary evictions to the greatest extent allowable under California law, while providing Landlords a fair return.</a:t>
            </a:r>
            <a:endParaRPr lang="en-US" sz="2400" dirty="0"/>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614" t="53099" r="56491" b="16491"/>
          <a:stretch/>
        </p:blipFill>
        <p:spPr bwMode="auto">
          <a:xfrm>
            <a:off x="914400" y="4495800"/>
            <a:ext cx="7162800" cy="1927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133600" y="6479614"/>
            <a:ext cx="4724400" cy="276999"/>
          </a:xfrm>
          <a:prstGeom prst="rect">
            <a:avLst/>
          </a:prstGeom>
          <a:noFill/>
        </p:spPr>
        <p:txBody>
          <a:bodyPr wrap="square" rtlCol="0">
            <a:spAutoFit/>
          </a:bodyPr>
          <a:lstStyle/>
          <a:p>
            <a:pPr algn="ctr"/>
            <a:r>
              <a:rPr lang="en-US" sz="1200" i="1" dirty="0" smtClean="0"/>
              <a:t>Richmond General Plan 2030 5</a:t>
            </a:r>
            <a:r>
              <a:rPr lang="en-US" sz="1200" i="1" baseline="30000" dirty="0" smtClean="0"/>
              <a:t>TH</a:t>
            </a:r>
            <a:r>
              <a:rPr lang="en-US" sz="1200" i="1" dirty="0" smtClean="0"/>
              <a:t> Cycle Housing Element Update</a:t>
            </a:r>
            <a:endParaRPr lang="en-US" sz="1200" i="1" dirty="0"/>
          </a:p>
        </p:txBody>
      </p:sp>
      <p:sp>
        <p:nvSpPr>
          <p:cNvPr id="3" name="Slide Number Placeholder 2"/>
          <p:cNvSpPr>
            <a:spLocks noGrp="1"/>
          </p:cNvSpPr>
          <p:nvPr>
            <p:ph type="sldNum" sz="quarter" idx="12"/>
          </p:nvPr>
        </p:nvSpPr>
        <p:spPr/>
        <p:txBody>
          <a:bodyPr/>
          <a:lstStyle/>
          <a:p>
            <a:fld id="{46002BE0-A138-48D7-8A65-3B198EF9D039}" type="slidenum">
              <a:rPr lang="en-US" smtClean="0"/>
              <a:t>7</a:t>
            </a:fld>
            <a:endParaRPr lang="en-US"/>
          </a:p>
        </p:txBody>
      </p:sp>
    </p:spTree>
    <p:extLst>
      <p:ext uri="{BB962C8B-B14F-4D97-AF65-F5344CB8AC3E}">
        <p14:creationId xmlns:p14="http://schemas.microsoft.com/office/powerpoint/2010/main" val="11897757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52400" y="9938"/>
            <a:ext cx="8763000" cy="1590262"/>
          </a:xfrm>
        </p:spPr>
        <p:txBody>
          <a:bodyPr>
            <a:normAutofit/>
          </a:bodyPr>
          <a:lstStyle/>
          <a:p>
            <a:r>
              <a:rPr lang="en-US" dirty="0" smtClean="0"/>
              <a:t>Main components of the rent ordinance</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dirty="0" smtClean="0"/>
              <a:t>Multifamily Properties built before 1995 are rent-controlled</a:t>
            </a:r>
          </a:p>
          <a:p>
            <a:pPr>
              <a:buFont typeface="Wingdings" panose="05000000000000000000" pitchFamily="2" charset="2"/>
              <a:buChar char="Ø"/>
            </a:pPr>
            <a:r>
              <a:rPr lang="en-US" dirty="0" smtClean="0"/>
              <a:t>Just Cause for Eviction requirements apply to most Rental Units and Tenants</a:t>
            </a:r>
          </a:p>
          <a:p>
            <a:pPr>
              <a:buFont typeface="Wingdings" panose="05000000000000000000" pitchFamily="2" charset="2"/>
              <a:buChar char="Ø"/>
            </a:pPr>
            <a:r>
              <a:rPr lang="en-US" dirty="0" smtClean="0"/>
              <a:t>Landlords must file Rent Increase and Termination of Tenancy Notices with the Rent Program</a:t>
            </a:r>
          </a:p>
          <a:p>
            <a:pPr>
              <a:buFont typeface="Wingdings" panose="05000000000000000000" pitchFamily="2" charset="2"/>
              <a:buChar char="Ø"/>
            </a:pPr>
            <a:r>
              <a:rPr lang="en-US" dirty="0" smtClean="0"/>
              <a:t>Landlords must enroll all Rental Units and </a:t>
            </a:r>
          </a:p>
          <a:p>
            <a:pPr marL="45720" indent="0">
              <a:buNone/>
            </a:pPr>
            <a:r>
              <a:rPr lang="en-US" dirty="0" smtClean="0"/>
              <a:t>   pay the Rental Housing Fee</a:t>
            </a:r>
          </a:p>
          <a:p>
            <a:pPr>
              <a:buFont typeface="Wingdings" panose="05000000000000000000" pitchFamily="2" charset="2"/>
              <a:buChar char="Ø"/>
            </a:pPr>
            <a:r>
              <a:rPr lang="en-US" dirty="0" smtClean="0"/>
              <a:t>The Rent Board is the Program’s</a:t>
            </a:r>
          </a:p>
          <a:p>
            <a:pPr marL="45720" indent="0">
              <a:buNone/>
            </a:pPr>
            <a:r>
              <a:rPr lang="en-US" dirty="0"/>
              <a:t> </a:t>
            </a:r>
            <a:r>
              <a:rPr lang="en-US" dirty="0" smtClean="0"/>
              <a:t> appointed governing body</a:t>
            </a:r>
          </a:p>
        </p:txBody>
      </p:sp>
      <p:pic>
        <p:nvPicPr>
          <p:cNvPr id="7170" name="Picture 2" descr="C:\Users\roosaP\Desktop\Rent Boar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3924297"/>
            <a:ext cx="3505200" cy="26289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181600" y="6511585"/>
            <a:ext cx="3505200" cy="276999"/>
          </a:xfrm>
          <a:prstGeom prst="rect">
            <a:avLst/>
          </a:prstGeom>
          <a:noFill/>
        </p:spPr>
        <p:txBody>
          <a:bodyPr wrap="square" rtlCol="0">
            <a:spAutoFit/>
          </a:bodyPr>
          <a:lstStyle/>
          <a:p>
            <a:pPr algn="ctr"/>
            <a:r>
              <a:rPr lang="en-US" sz="1200" i="1" dirty="0" smtClean="0"/>
              <a:t>Richmond Rent Board</a:t>
            </a:r>
            <a:endParaRPr lang="en-US" sz="1200" i="1" dirty="0"/>
          </a:p>
        </p:txBody>
      </p:sp>
      <p:sp>
        <p:nvSpPr>
          <p:cNvPr id="4" name="Slide Number Placeholder 3"/>
          <p:cNvSpPr>
            <a:spLocks noGrp="1"/>
          </p:cNvSpPr>
          <p:nvPr>
            <p:ph type="sldNum" sz="quarter" idx="12"/>
          </p:nvPr>
        </p:nvSpPr>
        <p:spPr/>
        <p:txBody>
          <a:bodyPr/>
          <a:lstStyle/>
          <a:p>
            <a:fld id="{46002BE0-A138-48D7-8A65-3B198EF9D039}" type="slidenum">
              <a:rPr lang="en-US" smtClean="0"/>
              <a:t>8</a:t>
            </a:fld>
            <a:endParaRPr lang="en-US"/>
          </a:p>
        </p:txBody>
      </p:sp>
    </p:spTree>
    <p:extLst>
      <p:ext uri="{BB962C8B-B14F-4D97-AF65-F5344CB8AC3E}">
        <p14:creationId xmlns:p14="http://schemas.microsoft.com/office/powerpoint/2010/main" val="18697767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52400" y="9938"/>
            <a:ext cx="8763000" cy="1590262"/>
          </a:xfrm>
        </p:spPr>
        <p:txBody>
          <a:bodyPr>
            <a:normAutofit/>
          </a:bodyPr>
          <a:lstStyle/>
          <a:p>
            <a:r>
              <a:rPr lang="en-US" dirty="0" smtClean="0"/>
              <a:t>Main components of the rent program department</a:t>
            </a:r>
            <a:endParaRPr lang="en-US" dirty="0"/>
          </a:p>
        </p:txBody>
      </p:sp>
      <p:sp>
        <p:nvSpPr>
          <p:cNvPr id="3" name="Content Placeholder 2"/>
          <p:cNvSpPr>
            <a:spLocks noGrp="1"/>
          </p:cNvSpPr>
          <p:nvPr>
            <p:ph idx="1"/>
          </p:nvPr>
        </p:nvSpPr>
        <p:spPr>
          <a:xfrm>
            <a:off x="380999" y="1719071"/>
            <a:ext cx="8407893" cy="1938529"/>
          </a:xfrm>
        </p:spPr>
        <p:txBody>
          <a:bodyPr>
            <a:normAutofit fontScale="92500" lnSpcReduction="10000"/>
          </a:bodyPr>
          <a:lstStyle/>
          <a:p>
            <a:pPr>
              <a:buFont typeface="Wingdings" panose="05000000000000000000" pitchFamily="2" charset="2"/>
              <a:buChar char="Ø"/>
            </a:pPr>
            <a:r>
              <a:rPr lang="en-US" dirty="0" smtClean="0"/>
              <a:t>Holistic Counseling on the Rent Ordinance and State law</a:t>
            </a:r>
          </a:p>
          <a:p>
            <a:pPr>
              <a:buFont typeface="Wingdings" panose="05000000000000000000" pitchFamily="2" charset="2"/>
              <a:buChar char="Ø"/>
            </a:pPr>
            <a:r>
              <a:rPr lang="en-US" dirty="0" smtClean="0"/>
              <a:t>Community engagement and outreach</a:t>
            </a:r>
          </a:p>
          <a:p>
            <a:pPr>
              <a:buFont typeface="Wingdings" panose="05000000000000000000" pitchFamily="2" charset="2"/>
              <a:buChar char="Ø"/>
            </a:pPr>
            <a:r>
              <a:rPr lang="en-US" dirty="0" smtClean="0"/>
              <a:t>Informal and formal mediation services</a:t>
            </a:r>
          </a:p>
          <a:p>
            <a:pPr>
              <a:buFont typeface="Wingdings" panose="05000000000000000000" pitchFamily="2" charset="2"/>
              <a:buChar char="Ø"/>
            </a:pPr>
            <a:r>
              <a:rPr lang="en-US" dirty="0" smtClean="0"/>
              <a:t>Referrals to Community Services Agencies</a:t>
            </a:r>
          </a:p>
          <a:p>
            <a:pPr>
              <a:buFont typeface="Wingdings" panose="05000000000000000000" pitchFamily="2" charset="2"/>
              <a:buChar char="Ø"/>
            </a:pPr>
            <a:r>
              <a:rPr lang="en-US" dirty="0" smtClean="0"/>
              <a:t>Support with the completion of Rent Program forms and the Rent Adjustment Petition process</a:t>
            </a:r>
          </a:p>
        </p:txBody>
      </p:sp>
      <p:sp>
        <p:nvSpPr>
          <p:cNvPr id="9" name="TextBox 8"/>
          <p:cNvSpPr txBox="1"/>
          <p:nvPr/>
        </p:nvSpPr>
        <p:spPr>
          <a:xfrm>
            <a:off x="723405" y="6369223"/>
            <a:ext cx="7772400" cy="276999"/>
          </a:xfrm>
          <a:prstGeom prst="rect">
            <a:avLst/>
          </a:prstGeom>
          <a:noFill/>
        </p:spPr>
        <p:txBody>
          <a:bodyPr wrap="square" rtlCol="0">
            <a:spAutoFit/>
          </a:bodyPr>
          <a:lstStyle/>
          <a:p>
            <a:pPr algn="ctr"/>
            <a:r>
              <a:rPr lang="en-US" sz="1200" i="1" dirty="0" smtClean="0"/>
              <a:t>The Rent Program office is located on the second floor of 440 Civic Center Plaza at City Hall.</a:t>
            </a:r>
            <a:endParaRPr lang="en-US" sz="1200" i="1" dirty="0"/>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476" t="35088" r="61123" b="12983"/>
          <a:stretch/>
        </p:blipFill>
        <p:spPr bwMode="auto">
          <a:xfrm>
            <a:off x="1962786" y="3729897"/>
            <a:ext cx="5271866" cy="261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46002BE0-A138-48D7-8A65-3B198EF9D039}" type="slidenum">
              <a:rPr lang="en-US" smtClean="0"/>
              <a:t>9</a:t>
            </a:fld>
            <a:endParaRPr lang="en-US"/>
          </a:p>
        </p:txBody>
      </p:sp>
    </p:spTree>
    <p:extLst>
      <p:ext uri="{BB962C8B-B14F-4D97-AF65-F5344CB8AC3E}">
        <p14:creationId xmlns:p14="http://schemas.microsoft.com/office/powerpoint/2010/main" val="188384344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Grid">
  <a:themeElements>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Fra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xmlns="" name="Frame" id="{F226E7A2-7162-461C-9490-D27D9DC04E43}" vid="{629A0216-3BBD-45C0-B63F-2683BEA18F6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Grid</Template>
  <TotalTime>1832</TotalTime>
  <Words>4258</Words>
  <Application>Microsoft Office PowerPoint</Application>
  <PresentationFormat>On-screen Show (4:3)</PresentationFormat>
  <Paragraphs>282</Paragraphs>
  <Slides>42</Slides>
  <Notes>15</Notes>
  <HiddenSlides>0</HiddenSlides>
  <MMClips>0</MMClips>
  <ScaleCrop>false</ScaleCrop>
  <HeadingPairs>
    <vt:vector size="4" baseType="variant">
      <vt:variant>
        <vt:lpstr>Theme</vt:lpstr>
      </vt:variant>
      <vt:variant>
        <vt:i4>3</vt:i4>
      </vt:variant>
      <vt:variant>
        <vt:lpstr>Slide Titles</vt:lpstr>
      </vt:variant>
      <vt:variant>
        <vt:i4>42</vt:i4>
      </vt:variant>
    </vt:vector>
  </HeadingPairs>
  <TitlesOfParts>
    <vt:vector size="45" baseType="lpstr">
      <vt:lpstr>Grid</vt:lpstr>
      <vt:lpstr>Clarity</vt:lpstr>
      <vt:lpstr>Frame</vt:lpstr>
      <vt:lpstr>Regular Meeting of the Richmond Rent Board</vt:lpstr>
      <vt:lpstr>2017-18 Richmond Rent Program Annual Report</vt:lpstr>
      <vt:lpstr>background</vt:lpstr>
      <vt:lpstr> contents of the 2017-18 annual report</vt:lpstr>
      <vt:lpstr> acknowledgments</vt:lpstr>
      <vt:lpstr>Rent program mission statement</vt:lpstr>
      <vt:lpstr>Purpose of the rent ordinance</vt:lpstr>
      <vt:lpstr>Main components of the rent ordinance</vt:lpstr>
      <vt:lpstr>Main components of the rent program department</vt:lpstr>
      <vt:lpstr>Rental units regulated by the rent program department</vt:lpstr>
      <vt:lpstr>Rental units regulated by the rent program department (continued)</vt:lpstr>
      <vt:lpstr>Termination of tenancy: by the numbers</vt:lpstr>
      <vt:lpstr>Rent increases: by the numbers</vt:lpstr>
      <vt:lpstr>Elements of active enforcement</vt:lpstr>
      <vt:lpstr>Looking Ahead: Fiscal year 2018-19 goals</vt:lpstr>
      <vt:lpstr>Recommended action</vt:lpstr>
      <vt:lpstr>Policy Considerations for a Partial Pass-Through of the Rental Housing Fee</vt:lpstr>
      <vt:lpstr>Statement of the Issue</vt:lpstr>
      <vt:lpstr>The Pass-Through Only Applies to Controlled Units</vt:lpstr>
      <vt:lpstr>Fiscal  Impact</vt:lpstr>
      <vt:lpstr>Discussion of  Fee Pass-Through  Policy Considerations</vt:lpstr>
      <vt:lpstr>Arguments Against a Pass-Through</vt:lpstr>
      <vt:lpstr>Pass-Through Increases Staff Costs: May Lead to Fee Increase(s)</vt:lpstr>
      <vt:lpstr>Pass-Through Would Add Complexity to Counseling and May Lead to Unnecessary Disputes </vt:lpstr>
      <vt:lpstr>Administering a Complex Pass-Through Program Detracts From Compliance</vt:lpstr>
      <vt:lpstr>Landlords Not Receiving a Fair Return Can Offset Cost of Fee Through An MNOI Rent Adjustment Petition</vt:lpstr>
      <vt:lpstr>Landlords may be able to deduct the Rental Housing Fee on their taxes</vt:lpstr>
      <vt:lpstr>With vacancy decontrol in effect, Landlords can recover Fees through vacancy rent increases </vt:lpstr>
      <vt:lpstr>The Pass-Through and Eviction Related Concerns: Attempt to Evict for Non-Payment of the Pass-Through</vt:lpstr>
      <vt:lpstr>Increased outreach needed to mitigate unlawful pass-through-related evictions would add to Program costs</vt:lpstr>
      <vt:lpstr>A pass-through policy may lead to miscalculations of the Maximum Allowable Rent which would increase staff time and resources necessary to resolve such disputes</vt:lpstr>
      <vt:lpstr>As a “start-up,” the Richmond Rent Program should not be devoting its limited organizational bandwidth to implementing a complex administrative task that is difficult to enforce </vt:lpstr>
      <vt:lpstr> An unenforceable pass-through policy may lead to increased conflict between Landlords and Tenants </vt:lpstr>
      <vt:lpstr>Arguments to Support a Limited Pass-Through</vt:lpstr>
      <vt:lpstr> A pass-through of $8.63 is presumably affordable to many Tenant households </vt:lpstr>
      <vt:lpstr> Another argument for allowing a limited pass-through is promoting fairness.  The primary beneficiaries of rent controls and eviction protections are Tenants.  Without rent controls and eviction protections, Tenants in Richmond were subject to upward swings in the rental housing market, which resulted in many experiencing rent shock and rent increases that far outweighed an $8.63 increase in monthly expenses.  An $8.63 increase in monthly expenses for Tenants is a small price to pay for the numerous important services provided by the Rent Program. </vt:lpstr>
      <vt:lpstr>Recommendation</vt:lpstr>
      <vt:lpstr>Recommendation Continued</vt:lpstr>
      <vt:lpstr>Policy Recommendations If and When the Board Decides to Adopt A Pass-Through of the Fee</vt:lpstr>
      <vt:lpstr>Policy Recommendations  If and When the Board Decides to Adopt a Pass-Through  of the Fee</vt:lpstr>
      <vt:lpstr>PowerPoint Presentation</vt:lpstr>
      <vt:lpstr>Recommended Action</vt:lpstr>
    </vt:vector>
  </TitlesOfParts>
  <Company>COR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Richmond Rent Program annual report</dc:title>
  <dc:creator>Brenda A. Ogutu</dc:creator>
  <cp:lastModifiedBy>Paige Roosa</cp:lastModifiedBy>
  <cp:revision>66</cp:revision>
  <cp:lastPrinted>2018-05-16T23:21:55Z</cp:lastPrinted>
  <dcterms:created xsi:type="dcterms:W3CDTF">2017-11-09T19:53:27Z</dcterms:created>
  <dcterms:modified xsi:type="dcterms:W3CDTF">2018-05-16T23:24:34Z</dcterms:modified>
</cp:coreProperties>
</file>