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0"/>
  </p:notesMasterIdLst>
  <p:handoutMasterIdLst>
    <p:handoutMasterId r:id="rId21"/>
  </p:handoutMasterIdLst>
  <p:sldIdLst>
    <p:sldId id="256" r:id="rId2"/>
    <p:sldId id="384" r:id="rId3"/>
    <p:sldId id="360" r:id="rId4"/>
    <p:sldId id="365" r:id="rId5"/>
    <p:sldId id="383" r:id="rId6"/>
    <p:sldId id="361" r:id="rId7"/>
    <p:sldId id="379" r:id="rId8"/>
    <p:sldId id="373" r:id="rId9"/>
    <p:sldId id="381" r:id="rId10"/>
    <p:sldId id="372" r:id="rId11"/>
    <p:sldId id="371" r:id="rId12"/>
    <p:sldId id="378" r:id="rId13"/>
    <p:sldId id="380" r:id="rId14"/>
    <p:sldId id="374" r:id="rId15"/>
    <p:sldId id="376" r:id="rId16"/>
    <p:sldId id="375" r:id="rId17"/>
    <p:sldId id="377" r:id="rId18"/>
    <p:sldId id="37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897DD7-9DEF-4D69-AF1C-AFC230EA86EF}">
          <p14:sldIdLst>
            <p14:sldId id="256"/>
            <p14:sldId id="384"/>
            <p14:sldId id="360"/>
            <p14:sldId id="365"/>
            <p14:sldId id="383"/>
            <p14:sldId id="361"/>
            <p14:sldId id="379"/>
            <p14:sldId id="373"/>
            <p14:sldId id="381"/>
            <p14:sldId id="372"/>
            <p14:sldId id="371"/>
            <p14:sldId id="378"/>
            <p14:sldId id="380"/>
            <p14:sldId id="374"/>
            <p14:sldId id="376"/>
            <p14:sldId id="375"/>
            <p14:sldId id="377"/>
            <p14:sldId id="37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FE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5AB60-43CF-DA46-87E1-4C977E2C1C0B}" v="3" dt="2019-06-04T23:43:33.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2" autoAdjust="0"/>
    <p:restoredTop sz="84060" autoAdjust="0"/>
  </p:normalViewPr>
  <p:slideViewPr>
    <p:cSldViewPr>
      <p:cViewPr>
        <p:scale>
          <a:sx n="100" d="100"/>
          <a:sy n="100" d="100"/>
        </p:scale>
        <p:origin x="-194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400"/>
            </a:pPr>
            <a:r>
              <a:rPr lang="en-US" sz="1400" dirty="0"/>
              <a:t>FY2018-19 Mid-Year</a:t>
            </a:r>
            <a:r>
              <a:rPr lang="en-US" sz="1400" baseline="0" dirty="0"/>
              <a:t> Budget: $170.4 million</a:t>
            </a:r>
            <a:endParaRPr lang="en-US" sz="1400" dirty="0"/>
          </a:p>
        </c:rich>
      </c:tx>
      <c:layout>
        <c:manualLayout>
          <c:xMode val="edge"/>
          <c:yMode val="edge"/>
          <c:x val="0.13279032743857838"/>
          <c:y val="3.3755274261603373E-2"/>
        </c:manualLayout>
      </c:layout>
      <c:overlay val="0"/>
    </c:title>
    <c:autoTitleDeleted val="0"/>
    <c:plotArea>
      <c:layout>
        <c:manualLayout>
          <c:layoutTarget val="inner"/>
          <c:xMode val="edge"/>
          <c:yMode val="edge"/>
          <c:x val="0.20063281284754664"/>
          <c:y val="0.16706202863882522"/>
          <c:w val="0.6789318919880778"/>
          <c:h val="0.6760672004607019"/>
        </c:manualLayout>
      </c:layout>
      <c:pieChart>
        <c:varyColors val="1"/>
        <c:dLbls>
          <c:showLegendKey val="0"/>
          <c:showVal val="1"/>
          <c:showCatName val="0"/>
          <c:showSerName val="0"/>
          <c:showPercent val="0"/>
          <c:showBubbleSize val="0"/>
          <c:showLeaderLines val="0"/>
        </c:dLbls>
        <c:firstSliceAng val="27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000">
                <a:latin typeface="Arial" panose="020B0604020202020204" pitchFamily="34" charset="0"/>
                <a:cs typeface="Arial" panose="020B0604020202020204" pitchFamily="34" charset="0"/>
              </a:defRPr>
            </a:pPr>
            <a:r>
              <a:rPr lang="en-US" sz="2000" dirty="0">
                <a:latin typeface="Arial" panose="020B0604020202020204" pitchFamily="34" charset="0"/>
                <a:cs typeface="Arial" panose="020B0604020202020204" pitchFamily="34" charset="0"/>
              </a:rPr>
              <a:t>FY2018-19 Mid-Year Budget: $170.3 million</a:t>
            </a:r>
          </a:p>
        </c:rich>
      </c:tx>
      <c:layout/>
      <c:overlay val="0"/>
    </c:title>
    <c:autoTitleDeleted val="0"/>
    <c:plotArea>
      <c:layout>
        <c:manualLayout>
          <c:layoutTarget val="inner"/>
          <c:xMode val="edge"/>
          <c:yMode val="edge"/>
          <c:x val="0.18397726125580458"/>
          <c:y val="7.2671166104236976E-2"/>
          <c:w val="0.53779261545009571"/>
          <c:h val="0.75578219153296056"/>
        </c:manualLayout>
      </c:layout>
      <c:pieChart>
        <c:varyColors val="1"/>
        <c:ser>
          <c:idx val="0"/>
          <c:order val="0"/>
          <c:dPt>
            <c:idx val="0"/>
            <c:bubble3D val="0"/>
            <c:spPr>
              <a:solidFill>
                <a:schemeClr val="accent6">
                  <a:lumMod val="40000"/>
                  <a:lumOff val="60000"/>
                </a:schemeClr>
              </a:solidFill>
            </c:spPr>
            <c:extLst xmlns:c16r2="http://schemas.microsoft.com/office/drawing/2015/06/chart">
              <c:ext xmlns:c16="http://schemas.microsoft.com/office/drawing/2014/chart" uri="{C3380CC4-5D6E-409C-BE32-E72D297353CC}">
                <c16:uniqueId val="{00000001-45BB-0B47-91C0-B0EE2713A5A6}"/>
              </c:ext>
            </c:extLst>
          </c:dPt>
          <c:dPt>
            <c:idx val="1"/>
            <c:bubble3D val="0"/>
            <c:spPr>
              <a:solidFill>
                <a:schemeClr val="accent3">
                  <a:lumMod val="40000"/>
                  <a:lumOff val="60000"/>
                </a:schemeClr>
              </a:solidFill>
            </c:spPr>
            <c:extLst xmlns:c16r2="http://schemas.microsoft.com/office/drawing/2015/06/chart">
              <c:ext xmlns:c16="http://schemas.microsoft.com/office/drawing/2014/chart" uri="{C3380CC4-5D6E-409C-BE32-E72D297353CC}">
                <c16:uniqueId val="{00000003-45BB-0B47-91C0-B0EE2713A5A6}"/>
              </c:ext>
            </c:extLst>
          </c:dPt>
          <c:dLbls>
            <c:dLbl>
              <c:idx val="0"/>
              <c:layout/>
              <c:tx>
                <c:rich>
                  <a:bodyPr/>
                  <a:lstStyle/>
                  <a:p>
                    <a:r>
                      <a:rPr lang="en-US" sz="1800" b="1" dirty="0">
                        <a:latin typeface="Arial" panose="020B0604020202020204" pitchFamily="34" charset="0"/>
                        <a:cs typeface="Arial" panose="020B0604020202020204" pitchFamily="34" charset="0"/>
                      </a:rPr>
                      <a:t>Salaries and wages, </a:t>
                    </a:r>
                  </a:p>
                  <a:p>
                    <a:r>
                      <a:rPr lang="en-US" sz="1800" b="1" dirty="0">
                        <a:latin typeface="Arial" panose="020B0604020202020204" pitchFamily="34" charset="0"/>
                        <a:cs typeface="Arial" panose="020B0604020202020204" pitchFamily="34" charset="0"/>
                      </a:rPr>
                      <a:t>$73.2, 43%</a:t>
                    </a:r>
                    <a:endParaRPr lang="en-US" dirty="0"/>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5BB-0B47-91C0-B0EE2713A5A6}"/>
                </c:ext>
              </c:extLst>
            </c:dLbl>
            <c:dLbl>
              <c:idx val="1"/>
              <c:layout>
                <c:manualLayout>
                  <c:x val="-0.17299691423707172"/>
                  <c:y val="0.13988796539321474"/>
                </c:manualLayout>
              </c:layout>
              <c:tx>
                <c:rich>
                  <a:bodyPr/>
                  <a:lstStyle/>
                  <a:p>
                    <a:r>
                      <a:rPr lang="en-US" sz="1800" b="1" dirty="0">
                        <a:latin typeface="Arial" panose="020B0604020202020204" pitchFamily="34" charset="0"/>
                        <a:cs typeface="Arial" panose="020B0604020202020204" pitchFamily="34" charset="0"/>
                      </a:rPr>
                      <a:t>Benefits, </a:t>
                    </a:r>
                  </a:p>
                  <a:p>
                    <a:r>
                      <a:rPr lang="en-US" sz="1800" b="1" dirty="0">
                        <a:latin typeface="Arial" panose="020B0604020202020204" pitchFamily="34" charset="0"/>
                        <a:cs typeface="Arial" panose="020B0604020202020204" pitchFamily="34" charset="0"/>
                      </a:rPr>
                      <a:t>$52.1, 31%</a:t>
                    </a:r>
                    <a:endParaRPr lang="en-US" dirty="0"/>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5BB-0B47-91C0-B0EE2713A5A6}"/>
                </c:ext>
              </c:extLst>
            </c:dLbl>
            <c:dLbl>
              <c:idx val="2"/>
              <c:layout>
                <c:manualLayout>
                  <c:x val="3.2072481324449828E-2"/>
                  <c:y val="-4.3944319460067494E-2"/>
                </c:manualLayout>
              </c:layout>
              <c:tx>
                <c:rich>
                  <a:bodyPr/>
                  <a:lstStyle/>
                  <a:p>
                    <a:r>
                      <a:rPr lang="en-US" sz="1800" b="1" dirty="0">
                        <a:latin typeface="Arial" panose="020B0604020202020204" pitchFamily="34" charset="0"/>
                        <a:cs typeface="Arial" panose="020B0604020202020204" pitchFamily="34" charset="0"/>
                      </a:rPr>
                      <a:t>Professional Services, $9.5, 6%</a:t>
                    </a:r>
                    <a:endParaRPr lang="en-US" dirty="0"/>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5BB-0B47-91C0-B0EE2713A5A6}"/>
                </c:ext>
              </c:extLst>
            </c:dLbl>
            <c:dLbl>
              <c:idx val="3"/>
              <c:layout>
                <c:manualLayout>
                  <c:x val="0.1239486169997981"/>
                  <c:y val="-3.852268466441695E-3"/>
                </c:manualLayout>
              </c:layout>
              <c:tx>
                <c:rich>
                  <a:bodyPr/>
                  <a:lstStyle/>
                  <a:p>
                    <a:r>
                      <a:rPr lang="en-US" sz="1800" b="1" dirty="0">
                        <a:latin typeface="Arial" panose="020B0604020202020204" pitchFamily="34" charset="0"/>
                        <a:cs typeface="Arial" panose="020B0604020202020204" pitchFamily="34" charset="0"/>
                      </a:rPr>
                      <a:t>Other Operating, </a:t>
                    </a:r>
                  </a:p>
                  <a:p>
                    <a:r>
                      <a:rPr lang="en-US" sz="1800" b="1" dirty="0">
                        <a:latin typeface="Arial" panose="020B0604020202020204" pitchFamily="34" charset="0"/>
                        <a:cs typeface="Arial" panose="020B0604020202020204" pitchFamily="34" charset="0"/>
                      </a:rPr>
                      <a:t>$9.4, 5%</a:t>
                    </a:r>
                    <a:endParaRPr lang="en-US" dirty="0"/>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5BB-0B47-91C0-B0EE2713A5A6}"/>
                </c:ext>
              </c:extLst>
            </c:dLbl>
            <c:dLbl>
              <c:idx val="4"/>
              <c:layout>
                <c:manualLayout>
                  <c:x val="3.082499822657303E-2"/>
                  <c:y val="4.9029114416253523E-2"/>
                </c:manualLayout>
              </c:layout>
              <c:tx>
                <c:rich>
                  <a:bodyPr/>
                  <a:lstStyle/>
                  <a:p>
                    <a:r>
                      <a:rPr lang="en-US" sz="1800" b="1" dirty="0">
                        <a:latin typeface="Arial" panose="020B0604020202020204" pitchFamily="34" charset="0"/>
                        <a:cs typeface="Arial" panose="020B0604020202020204" pitchFamily="34" charset="0"/>
                      </a:rPr>
                      <a:t>Utilities, </a:t>
                    </a:r>
                  </a:p>
                  <a:p>
                    <a:r>
                      <a:rPr lang="en-US" sz="1800" b="1" dirty="0">
                        <a:latin typeface="Arial" panose="020B0604020202020204" pitchFamily="34" charset="0"/>
                        <a:cs typeface="Arial" panose="020B0604020202020204" pitchFamily="34" charset="0"/>
                      </a:rPr>
                      <a:t>$4.1,</a:t>
                    </a:r>
                    <a:r>
                      <a:rPr lang="en-US" sz="1800" b="1" baseline="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2%</a:t>
                    </a:r>
                    <a:endParaRPr lang="en-US" dirty="0"/>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5BB-0B47-91C0-B0EE2713A5A6}"/>
                </c:ext>
              </c:extLst>
            </c:dLbl>
            <c:dLbl>
              <c:idx val="5"/>
              <c:layout>
                <c:manualLayout>
                  <c:x val="-7.022006864526549E-2"/>
                  <c:y val="3.0092592592592761E-2"/>
                </c:manualLayout>
              </c:layout>
              <c:tx>
                <c:rich>
                  <a:bodyPr/>
                  <a:lstStyle/>
                  <a:p>
                    <a:r>
                      <a:rPr lang="en-US" sz="1800" b="1" dirty="0">
                        <a:latin typeface="Arial" panose="020B0604020202020204" pitchFamily="34" charset="0"/>
                        <a:cs typeface="Arial" panose="020B0604020202020204" pitchFamily="34" charset="0"/>
                      </a:rPr>
                      <a:t>Cost Pool, </a:t>
                    </a:r>
                  </a:p>
                  <a:p>
                    <a:r>
                      <a:rPr lang="en-US" sz="1800" b="1" dirty="0">
                        <a:latin typeface="Arial" panose="020B0604020202020204" pitchFamily="34" charset="0"/>
                        <a:cs typeface="Arial" panose="020B0604020202020204" pitchFamily="34" charset="0"/>
                      </a:rPr>
                      <a:t>$10.8, 6%</a:t>
                    </a:r>
                    <a:endParaRPr lang="en-US" dirty="0"/>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5BB-0B47-91C0-B0EE2713A5A6}"/>
                </c:ext>
              </c:extLst>
            </c:dLbl>
            <c:dLbl>
              <c:idx val="6"/>
              <c:layout>
                <c:manualLayout>
                  <c:x val="-0.1317021249747628"/>
                  <c:y val="0"/>
                </c:manualLayout>
              </c:layout>
              <c:tx>
                <c:rich>
                  <a:bodyPr/>
                  <a:lstStyle/>
                  <a:p>
                    <a:r>
                      <a:rPr lang="en-US" sz="1800" b="1" dirty="0">
                        <a:latin typeface="Arial" panose="020B0604020202020204" pitchFamily="34" charset="0"/>
                        <a:cs typeface="Arial" panose="020B0604020202020204" pitchFamily="34" charset="0"/>
                      </a:rPr>
                      <a:t>Transfers Out, </a:t>
                    </a:r>
                  </a:p>
                  <a:p>
                    <a:r>
                      <a:rPr lang="en-US" sz="1800" b="1" dirty="0">
                        <a:latin typeface="Arial" panose="020B0604020202020204" pitchFamily="34" charset="0"/>
                        <a:cs typeface="Arial" panose="020B0604020202020204" pitchFamily="34" charset="0"/>
                      </a:rPr>
                      <a:t>$11.2, 7%</a:t>
                    </a:r>
                    <a:endParaRPr lang="en-US" dirty="0"/>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5BB-0B47-91C0-B0EE2713A5A6}"/>
                </c:ext>
              </c:extLst>
            </c:dLbl>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'[Chart in Microsoft PowerPoint]Sheet2'!$A$27:$A$33</c:f>
              <c:strCache>
                <c:ptCount val="7"/>
                <c:pt idx="0">
                  <c:v>Salaries and wages</c:v>
                </c:pt>
                <c:pt idx="1">
                  <c:v>Benefits</c:v>
                </c:pt>
                <c:pt idx="2">
                  <c:v>Professional Services</c:v>
                </c:pt>
                <c:pt idx="3">
                  <c:v>Other Operating</c:v>
                </c:pt>
                <c:pt idx="4">
                  <c:v>Utilities</c:v>
                </c:pt>
                <c:pt idx="5">
                  <c:v>Cost Pool</c:v>
                </c:pt>
                <c:pt idx="6">
                  <c:v>Transfers Out</c:v>
                </c:pt>
              </c:strCache>
            </c:strRef>
          </c:cat>
          <c:val>
            <c:numRef>
              <c:f>'[Chart in Microsoft PowerPoint]Sheet2'!$B$27:$B$33</c:f>
              <c:numCache>
                <c:formatCode>0.0</c:formatCode>
                <c:ptCount val="7"/>
                <c:pt idx="0">
                  <c:v>73.2</c:v>
                </c:pt>
                <c:pt idx="1">
                  <c:v>52.1</c:v>
                </c:pt>
                <c:pt idx="2">
                  <c:v>9.5</c:v>
                </c:pt>
                <c:pt idx="3">
                  <c:v>9.4231999999999996</c:v>
                </c:pt>
                <c:pt idx="4">
                  <c:v>4.0999999999999996</c:v>
                </c:pt>
                <c:pt idx="5">
                  <c:v>10.799999999999999</c:v>
                </c:pt>
                <c:pt idx="6">
                  <c:v>11.2</c:v>
                </c:pt>
              </c:numCache>
            </c:numRef>
          </c:val>
          <c:extLst xmlns:c16r2="http://schemas.microsoft.com/office/drawing/2015/06/chart">
            <c:ext xmlns:c16="http://schemas.microsoft.com/office/drawing/2014/chart" uri="{C3380CC4-5D6E-409C-BE32-E72D297353CC}">
              <c16:uniqueId val="{00000009-45BB-0B47-91C0-B0EE2713A5A6}"/>
            </c:ext>
          </c:extLst>
        </c:ser>
        <c:dLbls>
          <c:showLegendKey val="0"/>
          <c:showVal val="1"/>
          <c:showCatName val="0"/>
          <c:showSerName val="0"/>
          <c:showPercent val="0"/>
          <c:showBubbleSize val="0"/>
          <c:showLeaderLines val="1"/>
        </c:dLbls>
        <c:firstSliceAng val="20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400" b="1"/>
            </a:pPr>
            <a:r>
              <a:rPr lang="en-US" sz="1400" b="1" dirty="0"/>
              <a:t>Richmond Housing Authority Outstanding Amount as of April 2019</a:t>
            </a:r>
          </a:p>
        </c:rich>
      </c:tx>
      <c:layout>
        <c:manualLayout>
          <c:xMode val="edge"/>
          <c:yMode val="edge"/>
          <c:x val="0.28315688379861614"/>
          <c:y val="2.1966951156921159E-3"/>
        </c:manualLayout>
      </c:layout>
      <c:overlay val="0"/>
    </c:title>
    <c:autoTitleDeleted val="0"/>
    <c:plotArea>
      <c:layout>
        <c:manualLayout>
          <c:layoutTarget val="inner"/>
          <c:xMode val="edge"/>
          <c:yMode val="edge"/>
          <c:x val="0.17065938916726317"/>
          <c:y val="6.5610260697486156E-2"/>
          <c:w val="0.85745884990540666"/>
          <c:h val="0.71634970607376991"/>
        </c:manualLayout>
      </c:layout>
      <c:barChart>
        <c:barDir val="col"/>
        <c:grouping val="stacked"/>
        <c:varyColors val="0"/>
        <c:ser>
          <c:idx val="6"/>
          <c:order val="0"/>
          <c:tx>
            <c:strRef>
              <c:f>'FY Graph'!$A$5</c:f>
              <c:strCache>
                <c:ptCount val="1"/>
                <c:pt idx="0">
                  <c:v>AP/Cal Card/Medical/Misc.</c:v>
                </c:pt>
              </c:strCache>
            </c:strRef>
          </c:tx>
          <c:invertIfNegative val="0"/>
          <c:dLbls>
            <c:delete val="1"/>
          </c:dLbls>
          <c:cat>
            <c:strRef>
              <c:f>'FY Graph'!$B$4:$L$4</c:f>
              <c:strCache>
                <c:ptCount val="11"/>
                <c:pt idx="0">
                  <c:v>FY2008-09</c:v>
                </c:pt>
                <c:pt idx="1">
                  <c:v>FY2009-10</c:v>
                </c:pt>
                <c:pt idx="2">
                  <c:v>FY2010-11</c:v>
                </c:pt>
                <c:pt idx="3">
                  <c:v>FY2011-12</c:v>
                </c:pt>
                <c:pt idx="4">
                  <c:v>FY2013-14</c:v>
                </c:pt>
                <c:pt idx="5">
                  <c:v>FY2014-15</c:v>
                </c:pt>
                <c:pt idx="6">
                  <c:v>FY2015-16</c:v>
                </c:pt>
                <c:pt idx="7">
                  <c:v>FY2016-17</c:v>
                </c:pt>
                <c:pt idx="8">
                  <c:v>FY2017-18</c:v>
                </c:pt>
                <c:pt idx="9">
                  <c:v>FY2018-19</c:v>
                </c:pt>
                <c:pt idx="10">
                  <c:v>Cumulative Total</c:v>
                </c:pt>
              </c:strCache>
            </c:strRef>
          </c:cat>
          <c:val>
            <c:numRef>
              <c:f>'FY Graph'!$B$5:$L$5</c:f>
              <c:numCache>
                <c:formatCode>General</c:formatCode>
                <c:ptCount val="11"/>
                <c:pt idx="4" formatCode="#,##0.00_);\(#,##0.00\)">
                  <c:v>11994.53</c:v>
                </c:pt>
                <c:pt idx="5" formatCode="#,##0.00_);\(#,##0.00\)">
                  <c:v>84652.49</c:v>
                </c:pt>
                <c:pt idx="6" formatCode="#,##0.00_);\(#,##0.00\)">
                  <c:v>-5866.29</c:v>
                </c:pt>
                <c:pt idx="7" formatCode="#,##0.00_);\(#,##0.00\)">
                  <c:v>-8874.84</c:v>
                </c:pt>
                <c:pt idx="8" formatCode="#,##0.00_);\(#,##0.00\)">
                  <c:v>-20778.11</c:v>
                </c:pt>
                <c:pt idx="9" formatCode="#,##0.00_);\(#,##0.00\)">
                  <c:v>433755.17</c:v>
                </c:pt>
                <c:pt idx="10" formatCode="_(* #,##0.00_);_(* \(#,##0.00\);_(* &quot;-&quot;??_);_(@_)">
                  <c:v>494882.95</c:v>
                </c:pt>
              </c:numCache>
            </c:numRef>
          </c:val>
          <c:extLst xmlns:c16r2="http://schemas.microsoft.com/office/drawing/2015/06/chart">
            <c:ext xmlns:c16="http://schemas.microsoft.com/office/drawing/2014/chart" uri="{C3380CC4-5D6E-409C-BE32-E72D297353CC}">
              <c16:uniqueId val="{00000000-7E59-7447-9413-192937404632}"/>
            </c:ext>
          </c:extLst>
        </c:ser>
        <c:ser>
          <c:idx val="4"/>
          <c:order val="1"/>
          <c:tx>
            <c:strRef>
              <c:f>'FY Graph'!$A$6</c:f>
              <c:strCache>
                <c:ptCount val="1"/>
                <c:pt idx="0">
                  <c:v>Sewer &amp; Storm Drain Charges</c:v>
                </c:pt>
              </c:strCache>
            </c:strRef>
          </c:tx>
          <c:invertIfNegative val="0"/>
          <c:dLbls>
            <c:dLbl>
              <c:idx val="0"/>
              <c:layout>
                <c:manualLayout>
                  <c:x val="1.212025653827142E-3"/>
                  <c:y val="-4.145449346671215E-2"/>
                </c:manualLayout>
              </c:layout>
              <c:tx>
                <c:rich>
                  <a:bodyPr/>
                  <a:lstStyle/>
                  <a:p>
                    <a:r>
                      <a:rPr lang="en-US" sz="1000" b="1"/>
                      <a:t>$217,908 </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E59-7447-9413-192937404632}"/>
                </c:ext>
              </c:extLst>
            </c:dLbl>
            <c:dLbl>
              <c:idx val="1"/>
              <c:layout>
                <c:manualLayout>
                  <c:x val="-1.2121210964332048E-3"/>
                  <c:y val="-4.1660591768241328E-2"/>
                </c:manualLayout>
              </c:layout>
              <c:tx>
                <c:rich>
                  <a:bodyPr/>
                  <a:lstStyle/>
                  <a:p>
                    <a:r>
                      <a:rPr lang="en-US" sz="1000" b="1"/>
                      <a:t>$233,868 </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E59-7447-9413-192937404632}"/>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E59-7447-9413-192937404632}"/>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E59-7447-9413-192937404632}"/>
                </c:ext>
              </c:extLst>
            </c:dLbl>
            <c:dLbl>
              <c:idx val="4"/>
              <c:layout>
                <c:manualLayout>
                  <c:x val="1.1869242484443571E-3"/>
                  <c:y val="-4.3521987829442332E-2"/>
                </c:manualLayout>
              </c:layout>
              <c:tx>
                <c:rich>
                  <a:bodyPr/>
                  <a:lstStyle/>
                  <a:p>
                    <a:r>
                      <a:rPr lang="en-US" sz="1000" b="1"/>
                      <a:t>$236,511 </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E59-7447-9413-192937404632}"/>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E59-7447-9413-192937404632}"/>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E59-7447-9413-192937404632}"/>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E59-7447-9413-192937404632}"/>
                </c:ext>
              </c:extLst>
            </c:dLbl>
            <c:dLbl>
              <c:idx val="8"/>
              <c:layout>
                <c:manualLayout>
                  <c:x val="1.2558668185824776E-3"/>
                  <c:y val="-0.10613549026986427"/>
                </c:manualLayout>
              </c:layout>
              <c:tx>
                <c:rich>
                  <a:bodyPr/>
                  <a:lstStyle/>
                  <a:p>
                    <a:r>
                      <a:rPr lang="en-US" sz="1000" b="1"/>
                      <a:t>$1,061,564 </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E59-7447-9413-192937404632}"/>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E59-7447-9413-192937404632}"/>
                </c:ext>
              </c:extLst>
            </c:dLbl>
            <c:dLbl>
              <c:idx val="10"/>
              <c:layout>
                <c:manualLayout>
                  <c:x val="-6.5266326388324844E-2"/>
                  <c:y val="-7.2224573542130605E-2"/>
                </c:manualLayout>
              </c:layout>
              <c:tx>
                <c:rich>
                  <a:bodyPr/>
                  <a:lstStyle/>
                  <a:p>
                    <a:r>
                      <a:rPr lang="en-US" sz="1000" b="1"/>
                      <a:t> $1,902,854 </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E59-7447-9413-192937404632}"/>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'FY Graph'!$B$4:$L$4</c:f>
              <c:strCache>
                <c:ptCount val="11"/>
                <c:pt idx="0">
                  <c:v>FY2008-09</c:v>
                </c:pt>
                <c:pt idx="1">
                  <c:v>FY2009-10</c:v>
                </c:pt>
                <c:pt idx="2">
                  <c:v>FY2010-11</c:v>
                </c:pt>
                <c:pt idx="3">
                  <c:v>FY2011-12</c:v>
                </c:pt>
                <c:pt idx="4">
                  <c:v>FY2013-14</c:v>
                </c:pt>
                <c:pt idx="5">
                  <c:v>FY2014-15</c:v>
                </c:pt>
                <c:pt idx="6">
                  <c:v>FY2015-16</c:v>
                </c:pt>
                <c:pt idx="7">
                  <c:v>FY2016-17</c:v>
                </c:pt>
                <c:pt idx="8">
                  <c:v>FY2017-18</c:v>
                </c:pt>
                <c:pt idx="9">
                  <c:v>FY2018-19</c:v>
                </c:pt>
                <c:pt idx="10">
                  <c:v>Cumulative Total</c:v>
                </c:pt>
              </c:strCache>
            </c:strRef>
          </c:cat>
          <c:val>
            <c:numRef>
              <c:f>'FY Graph'!$B$6:$L$6</c:f>
              <c:numCache>
                <c:formatCode>#,##0.00_);\(#,##0.00\)</c:formatCode>
                <c:ptCount val="11"/>
                <c:pt idx="0">
                  <c:v>217908</c:v>
                </c:pt>
                <c:pt idx="1">
                  <c:v>233868</c:v>
                </c:pt>
                <c:pt idx="2">
                  <c:v>252691.92</c:v>
                </c:pt>
                <c:pt idx="3">
                  <c:v>233284.26</c:v>
                </c:pt>
                <c:pt idx="4">
                  <c:v>131094</c:v>
                </c:pt>
                <c:pt idx="5">
                  <c:v>223010.71</c:v>
                </c:pt>
                <c:pt idx="9">
                  <c:v>55982.720000000001</c:v>
                </c:pt>
                <c:pt idx="10" formatCode="_(* #,##0.00_);_(* \(#,##0.00\);_(* &quot;-&quot;??_);_(@_)">
                  <c:v>1347839.61</c:v>
                </c:pt>
              </c:numCache>
            </c:numRef>
          </c:val>
          <c:extLst xmlns:c16r2="http://schemas.microsoft.com/office/drawing/2015/06/chart">
            <c:ext xmlns:c16="http://schemas.microsoft.com/office/drawing/2014/chart" uri="{C3380CC4-5D6E-409C-BE32-E72D297353CC}">
              <c16:uniqueId val="{0000000C-7E59-7447-9413-192937404632}"/>
            </c:ext>
          </c:extLst>
        </c:ser>
        <c:ser>
          <c:idx val="0"/>
          <c:order val="2"/>
          <c:tx>
            <c:strRef>
              <c:f>'FY Graph'!$A$7</c:f>
              <c:strCache>
                <c:ptCount val="1"/>
                <c:pt idx="0">
                  <c:v>Payroll Reimbursements</c:v>
                </c:pt>
              </c:strCache>
            </c:strRef>
          </c:tx>
          <c:invertIfNegative val="0"/>
          <c:dLbls>
            <c:dLbl>
              <c:idx val="2"/>
              <c:layout>
                <c:manualLayout>
                  <c:x val="2.4679549064228197E-3"/>
                  <c:y val="-7.2540373892894069E-2"/>
                </c:manualLayout>
              </c:layout>
              <c:tx>
                <c:rich>
                  <a:bodyPr/>
                  <a:lstStyle/>
                  <a:p>
                    <a:r>
                      <a:rPr lang="en-US" sz="1000" b="1" i="0"/>
                      <a:t>$1,556,755 </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E59-7447-9413-192937404632}"/>
                </c:ext>
              </c:extLst>
            </c:dLbl>
            <c:dLbl>
              <c:idx val="3"/>
              <c:layout>
                <c:manualLayout>
                  <c:x val="2.511953947797285E-3"/>
                  <c:y val="-5.6722329250529883E-2"/>
                </c:manualLayout>
              </c:layout>
              <c:tx>
                <c:rich>
                  <a:bodyPr/>
                  <a:lstStyle/>
                  <a:p>
                    <a:r>
                      <a:rPr lang="en-US" sz="1000" b="1" i="0"/>
                      <a:t>$1,040,426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7E59-7447-9413-192937404632}"/>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7E59-7447-9413-192937404632}"/>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7E59-7447-9413-192937404632}"/>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7E59-7447-9413-192937404632}"/>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7E59-7447-9413-192937404632}"/>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7E59-7447-9413-192937404632}"/>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7E59-7447-9413-192937404632}"/>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7E59-7447-9413-192937404632}"/>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'FY Graph'!$B$4:$L$4</c:f>
              <c:strCache>
                <c:ptCount val="11"/>
                <c:pt idx="0">
                  <c:v>FY2008-09</c:v>
                </c:pt>
                <c:pt idx="1">
                  <c:v>FY2009-10</c:v>
                </c:pt>
                <c:pt idx="2">
                  <c:v>FY2010-11</c:v>
                </c:pt>
                <c:pt idx="3">
                  <c:v>FY2011-12</c:v>
                </c:pt>
                <c:pt idx="4">
                  <c:v>FY2013-14</c:v>
                </c:pt>
                <c:pt idx="5">
                  <c:v>FY2014-15</c:v>
                </c:pt>
                <c:pt idx="6">
                  <c:v>FY2015-16</c:v>
                </c:pt>
                <c:pt idx="7">
                  <c:v>FY2016-17</c:v>
                </c:pt>
                <c:pt idx="8">
                  <c:v>FY2017-18</c:v>
                </c:pt>
                <c:pt idx="9">
                  <c:v>FY2018-19</c:v>
                </c:pt>
                <c:pt idx="10">
                  <c:v>Cumulative Total</c:v>
                </c:pt>
              </c:strCache>
            </c:strRef>
          </c:cat>
          <c:val>
            <c:numRef>
              <c:f>'FY Graph'!$B$7:$L$7</c:f>
              <c:numCache>
                <c:formatCode>General</c:formatCode>
                <c:ptCount val="11"/>
                <c:pt idx="2" formatCode="#,##0.00_);\(#,##0.00\)">
                  <c:v>1304063.28</c:v>
                </c:pt>
                <c:pt idx="3" formatCode="#,##0.00_);\(#,##0.00\)">
                  <c:v>807141.64</c:v>
                </c:pt>
                <c:pt idx="4" formatCode="#,##0.00_);\(#,##0.00\)">
                  <c:v>93422.31</c:v>
                </c:pt>
                <c:pt idx="5" formatCode="#,##0.00_);\(#,##0.00\)">
                  <c:v>22846.86</c:v>
                </c:pt>
                <c:pt idx="6" formatCode="#,##0.00_);\(#,##0.00\)">
                  <c:v>-78816.819999999992</c:v>
                </c:pt>
                <c:pt idx="7" formatCode="#,##0.00_);\(#,##0.00\)">
                  <c:v>243925.53</c:v>
                </c:pt>
                <c:pt idx="8" formatCode="#,##0.00_);\(#,##0.00\)">
                  <c:v>980833.75</c:v>
                </c:pt>
                <c:pt idx="9" formatCode="#,##0.00_);\(#,##0.00\)">
                  <c:v>791617.49</c:v>
                </c:pt>
                <c:pt idx="10" formatCode="_(* #,##0.00_);_(* \(#,##0.00\);_(* &quot;-&quot;??_);_(@_)">
                  <c:v>4165034.04</c:v>
                </c:pt>
              </c:numCache>
            </c:numRef>
          </c:val>
          <c:extLst xmlns:c16r2="http://schemas.microsoft.com/office/drawing/2015/06/chart">
            <c:ext xmlns:c16="http://schemas.microsoft.com/office/drawing/2014/chart" uri="{C3380CC4-5D6E-409C-BE32-E72D297353CC}">
              <c16:uniqueId val="{00000016-7E59-7447-9413-192937404632}"/>
            </c:ext>
          </c:extLst>
        </c:ser>
        <c:ser>
          <c:idx val="2"/>
          <c:order val="3"/>
          <c:tx>
            <c:strRef>
              <c:f>'FY Graph'!$A$8</c:f>
              <c:strCache>
                <c:ptCount val="1"/>
                <c:pt idx="0">
                  <c:v>Cost Allocation Charges</c:v>
                </c:pt>
              </c:strCache>
            </c:strRef>
          </c:tx>
          <c:invertIfNegative val="0"/>
          <c:dLbls>
            <c:dLbl>
              <c:idx val="5"/>
              <c:layout>
                <c:manualLayout>
                  <c:x val="0"/>
                  <c:y val="-5.4954923074092055E-2"/>
                </c:manualLayout>
              </c:layout>
              <c:tx>
                <c:rich>
                  <a:bodyPr/>
                  <a:lstStyle/>
                  <a:p>
                    <a:r>
                      <a:rPr lang="en-US" sz="1000" b="1"/>
                      <a:t>$973,862 </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7E59-7447-9413-192937404632}"/>
                </c:ext>
              </c:extLst>
            </c:dLbl>
            <c:dLbl>
              <c:idx val="6"/>
              <c:layout>
                <c:manualLayout>
                  <c:x val="-6.5855398153559063E-6"/>
                  <c:y val="-6.2386918419894147E-2"/>
                </c:manualLayout>
              </c:layout>
              <c:tx>
                <c:rich>
                  <a:bodyPr/>
                  <a:lstStyle/>
                  <a:p>
                    <a:r>
                      <a:rPr lang="en-US" sz="1000" b="1"/>
                      <a:t>$562,333 </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7E59-7447-9413-192937404632}"/>
                </c:ext>
              </c:extLst>
            </c:dLbl>
            <c:dLbl>
              <c:idx val="7"/>
              <c:layout>
                <c:manualLayout>
                  <c:x val="4.3521828344373337E-5"/>
                  <c:y val="-4.7735112724163753E-2"/>
                </c:manualLayout>
              </c:layout>
              <c:tx>
                <c:rich>
                  <a:bodyPr/>
                  <a:lstStyle/>
                  <a:p>
                    <a:r>
                      <a:rPr lang="en-US" sz="1000" b="1"/>
                      <a:t>$885,713 </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7E59-7447-9413-192937404632}"/>
                </c:ext>
              </c:extLst>
            </c:dLbl>
            <c:dLbl>
              <c:idx val="9"/>
              <c:layout>
                <c:manualLayout>
                  <c:x val="-6.5015407777102491E-2"/>
                  <c:y val="2.3682761490758708E-2"/>
                </c:manualLayout>
              </c:layout>
              <c:tx>
                <c:rich>
                  <a:bodyPr/>
                  <a:lstStyle/>
                  <a:p>
                    <a:r>
                      <a:rPr lang="en-US" sz="1000" b="1"/>
                      <a:t>$960,056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7E59-7447-9413-192937404632}"/>
                </c:ext>
              </c:extLst>
            </c:dLbl>
            <c:dLbl>
              <c:idx val="10"/>
              <c:layout>
                <c:manualLayout>
                  <c:x val="-1.2559292525956332E-3"/>
                  <c:y val="-0.11573353867669603"/>
                </c:manualLayout>
              </c:layout>
              <c:tx>
                <c:rich>
                  <a:bodyPr/>
                  <a:lstStyle/>
                  <a:p>
                    <a:r>
                      <a:rPr lang="en-US" sz="1000" b="1"/>
                      <a:t> $8,570,286 </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7E59-7447-9413-192937404632}"/>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'FY Graph'!$B$4:$L$4</c:f>
              <c:strCache>
                <c:ptCount val="11"/>
                <c:pt idx="0">
                  <c:v>FY2008-09</c:v>
                </c:pt>
                <c:pt idx="1">
                  <c:v>FY2009-10</c:v>
                </c:pt>
                <c:pt idx="2">
                  <c:v>FY2010-11</c:v>
                </c:pt>
                <c:pt idx="3">
                  <c:v>FY2011-12</c:v>
                </c:pt>
                <c:pt idx="4">
                  <c:v>FY2013-14</c:v>
                </c:pt>
                <c:pt idx="5">
                  <c:v>FY2014-15</c:v>
                </c:pt>
                <c:pt idx="6">
                  <c:v>FY2015-16</c:v>
                </c:pt>
                <c:pt idx="7">
                  <c:v>FY2016-17</c:v>
                </c:pt>
                <c:pt idx="8">
                  <c:v>FY2017-18</c:v>
                </c:pt>
                <c:pt idx="9">
                  <c:v>FY2018-19</c:v>
                </c:pt>
                <c:pt idx="10">
                  <c:v>Cumulative Total</c:v>
                </c:pt>
              </c:strCache>
            </c:strRef>
          </c:cat>
          <c:val>
            <c:numRef>
              <c:f>'FY Graph'!$B$8:$L$8</c:f>
              <c:numCache>
                <c:formatCode>General</c:formatCode>
                <c:ptCount val="11"/>
                <c:pt idx="5" formatCode="#,##0.00_);\(#,##0.00\)">
                  <c:v>643352</c:v>
                </c:pt>
                <c:pt idx="6" formatCode="#,##0.00_);\(#,##0.00\)">
                  <c:v>647016.34</c:v>
                </c:pt>
                <c:pt idx="7" formatCode="#,##0.00_);\(#,##0.00\)">
                  <c:v>650662</c:v>
                </c:pt>
                <c:pt idx="9" formatCode="#,##0.00_);\(#,##0.00\)">
                  <c:v>621499</c:v>
                </c:pt>
                <c:pt idx="10" formatCode="_(* #,##0.00_);_(* \(#,##0.00\);_(* &quot;-&quot;??_);_(@_)">
                  <c:v>2562529.34</c:v>
                </c:pt>
              </c:numCache>
            </c:numRef>
          </c:val>
          <c:extLst xmlns:c16r2="http://schemas.microsoft.com/office/drawing/2015/06/chart">
            <c:ext xmlns:c16="http://schemas.microsoft.com/office/drawing/2014/chart" uri="{C3380CC4-5D6E-409C-BE32-E72D297353CC}">
              <c16:uniqueId val="{0000001C-7E59-7447-9413-192937404632}"/>
            </c:ext>
          </c:extLst>
        </c:ser>
        <c:dLbls>
          <c:showLegendKey val="0"/>
          <c:showVal val="1"/>
          <c:showCatName val="0"/>
          <c:showSerName val="0"/>
          <c:showPercent val="0"/>
          <c:showBubbleSize val="0"/>
        </c:dLbls>
        <c:gapWidth val="95"/>
        <c:overlap val="100"/>
        <c:axId val="140267008"/>
        <c:axId val="87519168"/>
      </c:barChart>
      <c:catAx>
        <c:axId val="140267008"/>
        <c:scaling>
          <c:orientation val="minMax"/>
        </c:scaling>
        <c:delete val="0"/>
        <c:axPos val="b"/>
        <c:numFmt formatCode="General" sourceLinked="0"/>
        <c:majorTickMark val="none"/>
        <c:minorTickMark val="none"/>
        <c:tickLblPos val="nextTo"/>
        <c:crossAx val="87519168"/>
        <c:crosses val="autoZero"/>
        <c:auto val="1"/>
        <c:lblAlgn val="ctr"/>
        <c:lblOffset val="100"/>
        <c:noMultiLvlLbl val="0"/>
      </c:catAx>
      <c:valAx>
        <c:axId val="87519168"/>
        <c:scaling>
          <c:orientation val="minMax"/>
        </c:scaling>
        <c:delete val="0"/>
        <c:axPos val="l"/>
        <c:majorGridlines/>
        <c:numFmt formatCode="_(* #,##0_);_(* \(#,##0\);_(* &quot;-&quot;_);_(@_)" sourceLinked="0"/>
        <c:majorTickMark val="none"/>
        <c:minorTickMark val="none"/>
        <c:tickLblPos val="nextTo"/>
        <c:txPr>
          <a:bodyPr/>
          <a:lstStyle/>
          <a:p>
            <a:pPr>
              <a:defRPr sz="1000"/>
            </a:pPr>
            <a:endParaRPr lang="en-US"/>
          </a:p>
        </c:txPr>
        <c:crossAx val="140267008"/>
        <c:crosses val="autoZero"/>
        <c:crossBetween val="between"/>
        <c:majorUnit val="500000"/>
      </c:valAx>
      <c:dTable>
        <c:showHorzBorder val="1"/>
        <c:showVertBorder val="1"/>
        <c:showOutline val="1"/>
        <c:showKeys val="1"/>
      </c:dTable>
    </c:plotArea>
    <c:plotVisOnly val="1"/>
    <c:dispBlanksAs val="gap"/>
    <c:showDLblsOverMax val="0"/>
  </c:chart>
  <c:txPr>
    <a:bodyPr/>
    <a:lstStyle/>
    <a:p>
      <a:pPr>
        <a:defRPr sz="700" b="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0.63494</cdr:x>
      <cdr:y>0.54248</cdr:y>
    </cdr:from>
    <cdr:to>
      <cdr:x>0.69963</cdr:x>
      <cdr:y>0.58333</cdr:y>
    </cdr:to>
    <cdr:sp macro="" textlink="">
      <cdr:nvSpPr>
        <cdr:cNvPr id="2"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3"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4"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5"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6"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7"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8"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9"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10"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11"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12"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13"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14"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15"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16"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17"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18"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19"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20"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21"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22"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23"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24"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25"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26"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27"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28"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29"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30"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31"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32"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0.63494</cdr:x>
      <cdr:y>0.54248</cdr:y>
    </cdr:from>
    <cdr:to>
      <cdr:x>0.69963</cdr:x>
      <cdr:y>0.58333</cdr:y>
    </cdr:to>
    <cdr:sp macro="" textlink="">
      <cdr:nvSpPr>
        <cdr:cNvPr id="33"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089" cy="465621"/>
          </a:xfrm>
          <a:prstGeom prst="rect">
            <a:avLst/>
          </a:prstGeom>
        </p:spPr>
        <p:txBody>
          <a:bodyPr vert="horz" lIns="92373" tIns="46186" rIns="92373" bIns="46186" rtlCol="0"/>
          <a:lstStyle>
            <a:lvl1pPr algn="l">
              <a:defRPr sz="1200"/>
            </a:lvl1pPr>
          </a:lstStyle>
          <a:p>
            <a:endParaRPr lang="en-US" dirty="0"/>
          </a:p>
        </p:txBody>
      </p:sp>
      <p:sp>
        <p:nvSpPr>
          <p:cNvPr id="3" name="Date Placeholder 2"/>
          <p:cNvSpPr>
            <a:spLocks noGrp="1"/>
          </p:cNvSpPr>
          <p:nvPr>
            <p:ph type="dt" sz="quarter" idx="1"/>
          </p:nvPr>
        </p:nvSpPr>
        <p:spPr>
          <a:xfrm>
            <a:off x="3971703" y="0"/>
            <a:ext cx="3037089" cy="465621"/>
          </a:xfrm>
          <a:prstGeom prst="rect">
            <a:avLst/>
          </a:prstGeom>
        </p:spPr>
        <p:txBody>
          <a:bodyPr vert="horz" lIns="92373" tIns="46186" rIns="92373" bIns="46186" rtlCol="0"/>
          <a:lstStyle>
            <a:lvl1pPr algn="r">
              <a:defRPr sz="1200"/>
            </a:lvl1pPr>
          </a:lstStyle>
          <a:p>
            <a:fld id="{78645229-A23C-41CD-96A5-237646178984}" type="datetimeFigureOut">
              <a:rPr lang="en-US" smtClean="0"/>
              <a:t>6/14/2019</a:t>
            </a:fld>
            <a:endParaRPr lang="en-US" dirty="0"/>
          </a:p>
        </p:txBody>
      </p:sp>
      <p:sp>
        <p:nvSpPr>
          <p:cNvPr id="4" name="Footer Placeholder 3"/>
          <p:cNvSpPr>
            <a:spLocks noGrp="1"/>
          </p:cNvSpPr>
          <p:nvPr>
            <p:ph type="ftr" sz="quarter" idx="2"/>
          </p:nvPr>
        </p:nvSpPr>
        <p:spPr>
          <a:xfrm>
            <a:off x="1" y="8829181"/>
            <a:ext cx="3037089" cy="465621"/>
          </a:xfrm>
          <a:prstGeom prst="rect">
            <a:avLst/>
          </a:prstGeom>
        </p:spPr>
        <p:txBody>
          <a:bodyPr vert="horz" lIns="92373" tIns="46186" rIns="92373" bIns="461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703" y="8829181"/>
            <a:ext cx="3037089" cy="465621"/>
          </a:xfrm>
          <a:prstGeom prst="rect">
            <a:avLst/>
          </a:prstGeom>
        </p:spPr>
        <p:txBody>
          <a:bodyPr vert="horz" lIns="92373" tIns="46186" rIns="92373" bIns="46186" rtlCol="0" anchor="b"/>
          <a:lstStyle>
            <a:lvl1pPr algn="r">
              <a:defRPr sz="1200"/>
            </a:lvl1pPr>
          </a:lstStyle>
          <a:p>
            <a:fld id="{21619867-89A9-453E-BBE0-5D8C77EF931E}" type="slidenum">
              <a:rPr lang="en-US" smtClean="0"/>
              <a:t>‹#›</a:t>
            </a:fld>
            <a:endParaRPr lang="en-US" dirty="0"/>
          </a:p>
        </p:txBody>
      </p:sp>
    </p:spTree>
    <p:extLst>
      <p:ext uri="{BB962C8B-B14F-4D97-AF65-F5344CB8AC3E}">
        <p14:creationId xmlns:p14="http://schemas.microsoft.com/office/powerpoint/2010/main" val="910299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472" tIns="46736" rIns="93472" bIns="46736"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472" tIns="46736" rIns="93472" bIns="46736" rtlCol="0"/>
          <a:lstStyle>
            <a:lvl1pPr algn="r">
              <a:defRPr sz="1200"/>
            </a:lvl1pPr>
          </a:lstStyle>
          <a:p>
            <a:fld id="{72909482-733B-447E-8863-674DB8673875}" type="datetimeFigureOut">
              <a:rPr lang="en-US" smtClean="0"/>
              <a:t>6/14/2019</a:t>
            </a:fld>
            <a:endParaRPr lang="en-US" dirty="0"/>
          </a:p>
        </p:txBody>
      </p:sp>
      <p:sp>
        <p:nvSpPr>
          <p:cNvPr id="4" name="Slide Image Placeholder 3"/>
          <p:cNvSpPr>
            <a:spLocks noGrp="1" noRot="1" noChangeAspect="1"/>
          </p:cNvSpPr>
          <p:nvPr>
            <p:ph type="sldImg" idx="2"/>
          </p:nvPr>
        </p:nvSpPr>
        <p:spPr>
          <a:xfrm>
            <a:off x="1181100" y="696913"/>
            <a:ext cx="4649788" cy="3487737"/>
          </a:xfrm>
          <a:prstGeom prst="rect">
            <a:avLst/>
          </a:prstGeom>
          <a:noFill/>
          <a:ln w="12700">
            <a:solidFill>
              <a:prstClr val="black"/>
            </a:solidFill>
          </a:ln>
        </p:spPr>
        <p:txBody>
          <a:bodyPr vert="horz" lIns="93472" tIns="46736" rIns="93472" bIns="4673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472" tIns="46736" rIns="93472" bIns="467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472" tIns="46736" rIns="93472" bIns="4673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472" tIns="46736" rIns="93472" bIns="46736" rtlCol="0" anchor="b"/>
          <a:lstStyle>
            <a:lvl1pPr algn="r">
              <a:defRPr sz="1200"/>
            </a:lvl1pPr>
          </a:lstStyle>
          <a:p>
            <a:fld id="{4AC28365-5F21-43E6-9084-B3A64FFE7F28}" type="slidenum">
              <a:rPr lang="en-US" smtClean="0"/>
              <a:t>‹#›</a:t>
            </a:fld>
            <a:endParaRPr lang="en-US" dirty="0"/>
          </a:p>
        </p:txBody>
      </p:sp>
    </p:spTree>
    <p:extLst>
      <p:ext uri="{BB962C8B-B14F-4D97-AF65-F5344CB8AC3E}">
        <p14:creationId xmlns:p14="http://schemas.microsoft.com/office/powerpoint/2010/main" val="341757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8365-5F21-43E6-9084-B3A64FFE7F28}" type="slidenum">
              <a:rPr lang="en-US" smtClean="0"/>
              <a:t>1</a:t>
            </a:fld>
            <a:endParaRPr lang="en-US" dirty="0"/>
          </a:p>
        </p:txBody>
      </p:sp>
    </p:spTree>
    <p:extLst>
      <p:ext uri="{BB962C8B-B14F-4D97-AF65-F5344CB8AC3E}">
        <p14:creationId xmlns:p14="http://schemas.microsoft.com/office/powerpoint/2010/main" val="7248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from Russ’s presentation (based</a:t>
            </a:r>
            <a:r>
              <a:rPr lang="en-US" baseline="0" dirty="0"/>
              <a:t> on 5-Year Financial Forecast)</a:t>
            </a:r>
          </a:p>
          <a:p>
            <a:r>
              <a:rPr lang="en-US" baseline="0" dirty="0"/>
              <a:t>Actual % is ~75%a</a:t>
            </a:r>
            <a:endParaRPr lang="en-US" dirty="0"/>
          </a:p>
        </p:txBody>
      </p:sp>
      <p:sp>
        <p:nvSpPr>
          <p:cNvPr id="4" name="Slide Number Placeholder 3"/>
          <p:cNvSpPr>
            <a:spLocks noGrp="1"/>
          </p:cNvSpPr>
          <p:nvPr>
            <p:ph type="sldNum" sz="quarter" idx="10"/>
          </p:nvPr>
        </p:nvSpPr>
        <p:spPr/>
        <p:txBody>
          <a:bodyPr/>
          <a:lstStyle/>
          <a:p>
            <a:fld id="{4AC28365-5F21-43E6-9084-B3A64FFE7F28}" type="slidenum">
              <a:rPr lang="en-US" smtClean="0"/>
              <a:t>3</a:t>
            </a:fld>
            <a:endParaRPr lang="en-US" dirty="0"/>
          </a:p>
        </p:txBody>
      </p:sp>
    </p:spTree>
    <p:extLst>
      <p:ext uri="{BB962C8B-B14F-4D97-AF65-F5344CB8AC3E}">
        <p14:creationId xmlns:p14="http://schemas.microsoft.com/office/powerpoint/2010/main" val="373724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“and”</a:t>
            </a:r>
          </a:p>
          <a:p>
            <a:endParaRPr lang="en-US" dirty="0"/>
          </a:p>
          <a:p>
            <a:r>
              <a:rPr lang="en-US" dirty="0"/>
              <a:t>Changed the date from May to June</a:t>
            </a:r>
          </a:p>
        </p:txBody>
      </p:sp>
      <p:sp>
        <p:nvSpPr>
          <p:cNvPr id="4" name="Slide Number Placeholder 3"/>
          <p:cNvSpPr>
            <a:spLocks noGrp="1"/>
          </p:cNvSpPr>
          <p:nvPr>
            <p:ph type="sldNum" sz="quarter" idx="10"/>
          </p:nvPr>
        </p:nvSpPr>
        <p:spPr/>
        <p:txBody>
          <a:bodyPr/>
          <a:lstStyle/>
          <a:p>
            <a:fld id="{4AC28365-5F21-43E6-9084-B3A64FFE7F28}" type="slidenum">
              <a:rPr lang="en-US" smtClean="0"/>
              <a:t>4</a:t>
            </a:fld>
            <a:endParaRPr lang="en-US" dirty="0"/>
          </a:p>
        </p:txBody>
      </p:sp>
    </p:spTree>
    <p:extLst>
      <p:ext uri="{BB962C8B-B14F-4D97-AF65-F5344CB8AC3E}">
        <p14:creationId xmlns:p14="http://schemas.microsoft.com/office/powerpoint/2010/main" val="373724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Markisha</a:t>
            </a:r>
            <a:r>
              <a:rPr lang="en-US" baseline="0" dirty="0"/>
              <a:t> to send and we will fix</a:t>
            </a:r>
          </a:p>
          <a:p>
            <a:endParaRPr lang="en-US" dirty="0"/>
          </a:p>
        </p:txBody>
      </p:sp>
      <p:sp>
        <p:nvSpPr>
          <p:cNvPr id="4" name="Slide Number Placeholder 3"/>
          <p:cNvSpPr>
            <a:spLocks noGrp="1"/>
          </p:cNvSpPr>
          <p:nvPr>
            <p:ph type="sldNum" sz="quarter" idx="10"/>
          </p:nvPr>
        </p:nvSpPr>
        <p:spPr/>
        <p:txBody>
          <a:bodyPr/>
          <a:lstStyle/>
          <a:p>
            <a:fld id="{4AC28365-5F21-43E6-9084-B3A64FFE7F28}" type="slidenum">
              <a:rPr lang="en-US" smtClean="0"/>
              <a:t>5</a:t>
            </a:fld>
            <a:endParaRPr lang="en-US" dirty="0"/>
          </a:p>
        </p:txBody>
      </p:sp>
    </p:spTree>
    <p:extLst>
      <p:ext uri="{BB962C8B-B14F-4D97-AF65-F5344CB8AC3E}">
        <p14:creationId xmlns:p14="http://schemas.microsoft.com/office/powerpoint/2010/main" val="219088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Markisha</a:t>
            </a:r>
            <a:r>
              <a:rPr lang="en-US" baseline="0" dirty="0"/>
              <a:t> to send and we will fix</a:t>
            </a:r>
          </a:p>
          <a:p>
            <a:endParaRPr lang="en-US" dirty="0"/>
          </a:p>
        </p:txBody>
      </p:sp>
      <p:sp>
        <p:nvSpPr>
          <p:cNvPr id="4" name="Slide Number Placeholder 3"/>
          <p:cNvSpPr>
            <a:spLocks noGrp="1"/>
          </p:cNvSpPr>
          <p:nvPr>
            <p:ph type="sldNum" sz="quarter" idx="10"/>
          </p:nvPr>
        </p:nvSpPr>
        <p:spPr/>
        <p:txBody>
          <a:bodyPr/>
          <a:lstStyle/>
          <a:p>
            <a:fld id="{4AC28365-5F21-43E6-9084-B3A64FFE7F28}" type="slidenum">
              <a:rPr lang="en-US" smtClean="0"/>
              <a:t>6</a:t>
            </a:fld>
            <a:endParaRPr lang="en-US" dirty="0"/>
          </a:p>
        </p:txBody>
      </p:sp>
    </p:spTree>
    <p:extLst>
      <p:ext uri="{BB962C8B-B14F-4D97-AF65-F5344CB8AC3E}">
        <p14:creationId xmlns:p14="http://schemas.microsoft.com/office/powerpoint/2010/main" val="219088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a:t>
            </a:r>
            <a:r>
              <a:rPr lang="en-US" baseline="0" dirty="0"/>
              <a:t> title</a:t>
            </a:r>
          </a:p>
          <a:p>
            <a:r>
              <a:rPr lang="en-US" baseline="0" dirty="0"/>
              <a:t>Why background?</a:t>
            </a:r>
            <a:endParaRPr lang="en-US" dirty="0"/>
          </a:p>
        </p:txBody>
      </p:sp>
      <p:sp>
        <p:nvSpPr>
          <p:cNvPr id="4" name="Slide Number Placeholder 3"/>
          <p:cNvSpPr>
            <a:spLocks noGrp="1"/>
          </p:cNvSpPr>
          <p:nvPr>
            <p:ph type="sldNum" sz="quarter" idx="10"/>
          </p:nvPr>
        </p:nvSpPr>
        <p:spPr/>
        <p:txBody>
          <a:bodyPr/>
          <a:lstStyle/>
          <a:p>
            <a:fld id="{4AC28365-5F21-43E6-9084-B3A64FFE7F28}" type="slidenum">
              <a:rPr lang="en-US" smtClean="0"/>
              <a:t>7</a:t>
            </a:fld>
            <a:endParaRPr lang="en-US" dirty="0"/>
          </a:p>
        </p:txBody>
      </p:sp>
    </p:spTree>
    <p:extLst>
      <p:ext uri="{BB962C8B-B14F-4D97-AF65-F5344CB8AC3E}">
        <p14:creationId xmlns:p14="http://schemas.microsoft.com/office/powerpoint/2010/main" val="272965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E9EF7-8B63-4A83-B9AA-D15E486BB8BB}" type="slidenum">
              <a:rPr lang="en-US" smtClean="0"/>
              <a:t>9</a:t>
            </a:fld>
            <a:endParaRPr lang="en-US" dirty="0"/>
          </a:p>
        </p:txBody>
      </p:sp>
    </p:spTree>
    <p:extLst>
      <p:ext uri="{BB962C8B-B14F-4D97-AF65-F5344CB8AC3E}">
        <p14:creationId xmlns:p14="http://schemas.microsoft.com/office/powerpoint/2010/main" val="47413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number (in red) –</a:t>
            </a:r>
            <a:r>
              <a:rPr lang="en-US" baseline="0" dirty="0"/>
              <a:t> will work with Finance</a:t>
            </a:r>
            <a:endParaRPr lang="en-US" dirty="0"/>
          </a:p>
        </p:txBody>
      </p:sp>
      <p:sp>
        <p:nvSpPr>
          <p:cNvPr id="4" name="Slide Number Placeholder 3"/>
          <p:cNvSpPr>
            <a:spLocks noGrp="1"/>
          </p:cNvSpPr>
          <p:nvPr>
            <p:ph type="sldNum" sz="quarter" idx="10"/>
          </p:nvPr>
        </p:nvSpPr>
        <p:spPr/>
        <p:txBody>
          <a:bodyPr/>
          <a:lstStyle/>
          <a:p>
            <a:fld id="{4AC28365-5F21-43E6-9084-B3A64FFE7F28}" type="slidenum">
              <a:rPr lang="en-US" smtClean="0"/>
              <a:t>16</a:t>
            </a:fld>
            <a:endParaRPr lang="en-US" dirty="0"/>
          </a:p>
        </p:txBody>
      </p:sp>
    </p:spTree>
    <p:extLst>
      <p:ext uri="{BB962C8B-B14F-4D97-AF65-F5344CB8AC3E}">
        <p14:creationId xmlns:p14="http://schemas.microsoft.com/office/powerpoint/2010/main" val="357275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8365-5F21-43E6-9084-B3A64FFE7F28}" type="slidenum">
              <a:rPr lang="en-US" smtClean="0"/>
              <a:t>18</a:t>
            </a:fld>
            <a:endParaRPr lang="en-US" dirty="0"/>
          </a:p>
        </p:txBody>
      </p:sp>
    </p:spTree>
    <p:extLst>
      <p:ext uri="{BB962C8B-B14F-4D97-AF65-F5344CB8AC3E}">
        <p14:creationId xmlns:p14="http://schemas.microsoft.com/office/powerpoint/2010/main" val="373724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5DBB1E-84B6-43E1-9175-F2A1297EBA4C}" type="datetime1">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56F0C-6EE8-4469-97DD-E073074FCD8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9D1868-89EA-4C4B-B7FB-A7C7A12571E8}" type="datetime1">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56F0C-6EE8-4469-97DD-E073074FCD8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10B1B7-5F60-4CAA-B5FD-DAFFF498A32B}" type="datetime1">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56F0C-6EE8-4469-97DD-E073074FCD8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685800"/>
          </a:xfrm>
          <a:solidFill>
            <a:schemeClr val="tx2"/>
          </a:solidFill>
        </p:spPr>
        <p:txBody>
          <a:bodyPr/>
          <a:lstStyle>
            <a:lvl1pPr algn="ct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E7D78-B9AD-4D01-B129-2CD3F10FE50E}" type="datetime1">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56F0C-6EE8-4469-97DD-E073074FCD8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83B25C-2BCB-46A7-852B-A9DD03E55975}" type="datetime1">
              <a:rPr lang="en-US" smtClean="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56F0C-6EE8-4469-97DD-E073074FCD8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D3F99E-B604-4802-A7D4-54BB564402EE}" type="datetime1">
              <a:rPr lang="en-US" smtClean="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56F0C-6EE8-4469-97DD-E073074FCD8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05965F-39C6-4C12-A0CC-3FCF8F90286F}" type="datetime1">
              <a:rPr lang="en-US" smtClean="0"/>
              <a:t>6/14/2019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56F0C-6EE8-4469-97DD-E073074FCD8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DF015C-6133-4B0A-967A-7A8ACBC00D69}" type="datetime1">
              <a:rPr lang="en-US" smtClean="0"/>
              <a:t>6/14/2019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56F0C-6EE8-4469-97DD-E073074FCD8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B6389-4B4C-421F-AD64-335371F52673}" type="datetime1">
              <a:rPr lang="en-US" smtClean="0"/>
              <a:t>6/14/2019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D56F0C-6EE8-4469-97DD-E073074FCD8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D2F44E-97B8-4D2F-B3C7-04A640A28C6B}" type="datetime1">
              <a:rPr lang="en-US" smtClean="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56F0C-6EE8-4469-97DD-E073074FCD8B}"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8B73737-EA37-48FF-8BF4-2E5E8DAD26EE}" type="datetime1">
              <a:rPr lang="en-US" smtClean="0"/>
              <a:t>6/14/2019</a:t>
            </a:fld>
            <a:endParaRPr lang="en-US" dirty="0"/>
          </a:p>
        </p:txBody>
      </p:sp>
      <p:sp>
        <p:nvSpPr>
          <p:cNvPr id="9" name="Slide Number Placeholder 8"/>
          <p:cNvSpPr>
            <a:spLocks noGrp="1"/>
          </p:cNvSpPr>
          <p:nvPr>
            <p:ph type="sldNum" sz="quarter" idx="11"/>
          </p:nvPr>
        </p:nvSpPr>
        <p:spPr/>
        <p:txBody>
          <a:bodyPr/>
          <a:lstStyle/>
          <a:p>
            <a:fld id="{14D56F0C-6EE8-4469-97DD-E073074FCD8B}"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4D56F0C-6EE8-4469-97DD-E073074FCD8B}"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1E59D21-A334-4A09-ABE7-231FA9ED0B7A}" type="datetime1">
              <a:rPr lang="en-US" smtClean="0"/>
              <a:t>6/14/2019</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larkL\Desktop\440 Building.jpg"/>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6000"/>
                    </a14:imgEffect>
                  </a14:imgLayer>
                </a14:imgProps>
              </a:ext>
              <a:ext uri="{28A0092B-C50C-407E-A947-70E740481C1C}">
                <a14:useLocalDpi xmlns:a14="http://schemas.microsoft.com/office/drawing/2010/main" val="0"/>
              </a:ext>
            </a:extLst>
          </a:blip>
          <a:srcRect t="6166" b="5589"/>
          <a:stretch/>
        </p:blipFill>
        <p:spPr bwMode="auto">
          <a:xfrm>
            <a:off x="0" y="1905000"/>
            <a:ext cx="8458200" cy="4962526"/>
          </a:xfrm>
          <a:prstGeom prst="rect">
            <a:avLst/>
          </a:prstGeom>
          <a:noFill/>
        </p:spPr>
      </p:pic>
      <p:sp>
        <p:nvSpPr>
          <p:cNvPr id="2" name="Title 1"/>
          <p:cNvSpPr>
            <a:spLocks noGrp="1"/>
          </p:cNvSpPr>
          <p:nvPr>
            <p:ph type="ctrTitle"/>
          </p:nvPr>
        </p:nvSpPr>
        <p:spPr>
          <a:xfrm>
            <a:off x="457200" y="2514600"/>
            <a:ext cx="7543800" cy="2593975"/>
          </a:xfrm>
        </p:spPr>
        <p:txBody>
          <a:bodyPr/>
          <a:lstStyle/>
          <a:p>
            <a:pPr algn="ctr"/>
            <a:r>
              <a:rPr lang="en-US" sz="4000" dirty="0">
                <a:latin typeface="+mn-lt"/>
              </a:rPr>
              <a:t>City of Richmond, California</a:t>
            </a:r>
            <a:r>
              <a:rPr lang="en-US" sz="5400" dirty="0">
                <a:latin typeface="+mn-lt"/>
              </a:rPr>
              <a:t/>
            </a:r>
            <a:br>
              <a:rPr lang="en-US" sz="5400" dirty="0">
                <a:latin typeface="+mn-lt"/>
              </a:rPr>
            </a:br>
            <a:r>
              <a:rPr lang="en-US" sz="4400" dirty="0">
                <a:latin typeface="+mn-lt"/>
              </a:rPr>
              <a:t>FY2019-20 Proposed Budget</a:t>
            </a:r>
          </a:p>
        </p:txBody>
      </p:sp>
      <p:sp>
        <p:nvSpPr>
          <p:cNvPr id="3" name="Subtitle 2"/>
          <p:cNvSpPr>
            <a:spLocks noGrp="1"/>
          </p:cNvSpPr>
          <p:nvPr>
            <p:ph type="subTitle" idx="1"/>
          </p:nvPr>
        </p:nvSpPr>
        <p:spPr>
          <a:xfrm>
            <a:off x="685800" y="5181600"/>
            <a:ext cx="6461760" cy="1066800"/>
          </a:xfrm>
        </p:spPr>
        <p:txBody>
          <a:bodyPr>
            <a:normAutofit/>
          </a:bodyPr>
          <a:lstStyle/>
          <a:p>
            <a:pPr algn="ctr"/>
            <a:r>
              <a:rPr lang="en-US" dirty="0"/>
              <a:t>Richmond City Council</a:t>
            </a:r>
          </a:p>
          <a:p>
            <a:pPr algn="ctr"/>
            <a:r>
              <a:rPr lang="en-US" dirty="0"/>
              <a:t>June 4</a:t>
            </a:r>
            <a:r>
              <a:rPr lang="en-US" sz="2000" dirty="0"/>
              <a:t>, 2019</a:t>
            </a:r>
          </a:p>
        </p:txBody>
      </p:sp>
    </p:spTree>
    <p:extLst>
      <p:ext uri="{BB962C8B-B14F-4D97-AF65-F5344CB8AC3E}">
        <p14:creationId xmlns:p14="http://schemas.microsoft.com/office/powerpoint/2010/main" val="321932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Gap Analysis Cont’d.</a:t>
            </a:r>
          </a:p>
        </p:txBody>
      </p:sp>
      <p:sp>
        <p:nvSpPr>
          <p:cNvPr id="4" name="Slide Number Placeholder 3"/>
          <p:cNvSpPr>
            <a:spLocks noGrp="1"/>
          </p:cNvSpPr>
          <p:nvPr>
            <p:ph type="sldNum" sz="quarter" idx="12"/>
          </p:nvPr>
        </p:nvSpPr>
        <p:spPr/>
        <p:txBody>
          <a:bodyPr/>
          <a:lstStyle/>
          <a:p>
            <a:fld id="{14D56F0C-6EE8-4469-97DD-E073074FCD8B}" type="slidenum">
              <a:rPr lang="en-US" smtClean="0"/>
              <a:t>10</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48" t="23333" r="60000" b="10556"/>
          <a:stretch/>
        </p:blipFill>
        <p:spPr bwMode="auto">
          <a:xfrm>
            <a:off x="152400" y="762000"/>
            <a:ext cx="8077200" cy="499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44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Gap Analysis Cont’d.</a:t>
            </a:r>
          </a:p>
        </p:txBody>
      </p:sp>
      <p:sp>
        <p:nvSpPr>
          <p:cNvPr id="4" name="Slide Number Placeholder 3"/>
          <p:cNvSpPr>
            <a:spLocks noGrp="1"/>
          </p:cNvSpPr>
          <p:nvPr>
            <p:ph type="sldNum" sz="quarter" idx="12"/>
          </p:nvPr>
        </p:nvSpPr>
        <p:spPr/>
        <p:txBody>
          <a:bodyPr/>
          <a:lstStyle/>
          <a:p>
            <a:fld id="{14D56F0C-6EE8-4469-97DD-E073074FCD8B}" type="slidenum">
              <a:rPr lang="en-US" smtClean="0"/>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74720269"/>
              </p:ext>
            </p:extLst>
          </p:nvPr>
        </p:nvGraphicFramePr>
        <p:xfrm>
          <a:off x="228600" y="1447800"/>
          <a:ext cx="8077199" cy="3243192"/>
        </p:xfrm>
        <a:graphic>
          <a:graphicData uri="http://schemas.openxmlformats.org/drawingml/2006/table">
            <a:tbl>
              <a:tblPr firstRow="1" lastRow="1" bandRow="1">
                <a:tableStyleId>{5C22544A-7EE6-4342-B048-85BDC9FD1C3A}</a:tableStyleId>
              </a:tblPr>
              <a:tblGrid>
                <a:gridCol w="2202873">
                  <a:extLst>
                    <a:ext uri="{9D8B030D-6E8A-4147-A177-3AD203B41FA5}">
                      <a16:colId xmlns:a16="http://schemas.microsoft.com/office/drawing/2014/main" xmlns="" val="20000"/>
                    </a:ext>
                  </a:extLst>
                </a:gridCol>
                <a:gridCol w="1759710">
                  <a:extLst>
                    <a:ext uri="{9D8B030D-6E8A-4147-A177-3AD203B41FA5}">
                      <a16:colId xmlns:a16="http://schemas.microsoft.com/office/drawing/2014/main" xmlns="" val="20001"/>
                    </a:ext>
                  </a:extLst>
                </a:gridCol>
                <a:gridCol w="1759710">
                  <a:extLst>
                    <a:ext uri="{9D8B030D-6E8A-4147-A177-3AD203B41FA5}">
                      <a16:colId xmlns:a16="http://schemas.microsoft.com/office/drawing/2014/main" xmlns="" val="20002"/>
                    </a:ext>
                  </a:extLst>
                </a:gridCol>
                <a:gridCol w="2354906">
                  <a:extLst>
                    <a:ext uri="{9D8B030D-6E8A-4147-A177-3AD203B41FA5}">
                      <a16:colId xmlns:a16="http://schemas.microsoft.com/office/drawing/2014/main" xmlns="" val="20003"/>
                    </a:ext>
                  </a:extLst>
                </a:gridCol>
              </a:tblGrid>
              <a:tr h="238125">
                <a:tc>
                  <a:txBody>
                    <a:bodyPr/>
                    <a:lstStyle/>
                    <a:p>
                      <a:pPr algn="ctr" rtl="0" fontAlgn="ctr"/>
                      <a:r>
                        <a:rPr lang="en-US" sz="1600" b="0" u="none" strike="noStrike" dirty="0">
                          <a:effectLst/>
                        </a:rPr>
                        <a:t>Fund</a:t>
                      </a:r>
                      <a:endParaRPr lang="en-US" sz="1600" b="0" i="0" u="none" strike="noStrike" dirty="0">
                        <a:solidFill>
                          <a:srgbClr val="FFFFFF"/>
                        </a:solidFill>
                        <a:effectLst/>
                        <a:latin typeface="Calibri"/>
                      </a:endParaRPr>
                    </a:p>
                  </a:txBody>
                  <a:tcPr marL="9159" marR="9159" marT="9159" marB="0" anchor="ctr"/>
                </a:tc>
                <a:tc>
                  <a:txBody>
                    <a:bodyPr/>
                    <a:lstStyle/>
                    <a:p>
                      <a:pPr algn="ctr" rtl="0" fontAlgn="ctr"/>
                      <a:r>
                        <a:rPr lang="en-US" sz="1600" b="0" u="none" strike="noStrike">
                          <a:effectLst/>
                        </a:rPr>
                        <a:t>FY 17</a:t>
                      </a:r>
                      <a:endParaRPr lang="en-US" sz="1600" b="0" i="0" u="none" strike="noStrike">
                        <a:solidFill>
                          <a:srgbClr val="FFFFFF"/>
                        </a:solidFill>
                        <a:effectLst/>
                        <a:latin typeface="Calibri"/>
                      </a:endParaRPr>
                    </a:p>
                  </a:txBody>
                  <a:tcPr marL="9159" marR="9159" marT="9159" marB="0" anchor="ctr"/>
                </a:tc>
                <a:tc>
                  <a:txBody>
                    <a:bodyPr/>
                    <a:lstStyle/>
                    <a:p>
                      <a:pPr algn="ctr" rtl="0" fontAlgn="ctr"/>
                      <a:r>
                        <a:rPr lang="en-US" sz="1600" b="0" u="none" strike="noStrike">
                          <a:effectLst/>
                        </a:rPr>
                        <a:t>FY 18</a:t>
                      </a:r>
                      <a:endParaRPr lang="en-US" sz="1600" b="0" i="0" u="none" strike="noStrike">
                        <a:solidFill>
                          <a:srgbClr val="FFFFFF"/>
                        </a:solidFill>
                        <a:effectLst/>
                        <a:latin typeface="Calibri"/>
                      </a:endParaRPr>
                    </a:p>
                  </a:txBody>
                  <a:tcPr marL="9159" marR="9159" marT="9159" marB="0" anchor="ctr"/>
                </a:tc>
                <a:tc>
                  <a:txBody>
                    <a:bodyPr/>
                    <a:lstStyle/>
                    <a:p>
                      <a:pPr algn="ctr" rtl="0" fontAlgn="ctr"/>
                      <a:r>
                        <a:rPr lang="en-US" sz="1600" b="0" u="none" strike="noStrike">
                          <a:effectLst/>
                        </a:rPr>
                        <a:t>Action Plan</a:t>
                      </a:r>
                      <a:endParaRPr lang="en-US" sz="1600" b="0" i="0" u="none" strike="noStrike">
                        <a:solidFill>
                          <a:srgbClr val="FFFFFF"/>
                        </a:solidFill>
                        <a:effectLst/>
                        <a:latin typeface="Calibri"/>
                      </a:endParaRPr>
                    </a:p>
                  </a:txBody>
                  <a:tcPr marL="9159" marR="9159" marT="9159" marB="0" anchor="ctr"/>
                </a:tc>
                <a:extLst>
                  <a:ext uri="{0D108BD9-81ED-4DB2-BD59-A6C34878D82A}">
                    <a16:rowId xmlns:a16="http://schemas.microsoft.com/office/drawing/2014/main" xmlns="" val="10000"/>
                  </a:ext>
                </a:extLst>
              </a:tr>
              <a:tr h="419466">
                <a:tc>
                  <a:txBody>
                    <a:bodyPr/>
                    <a:lstStyle/>
                    <a:p>
                      <a:pPr algn="l" rtl="0" fontAlgn="ctr"/>
                      <a:r>
                        <a:rPr lang="en-US" sz="1600" b="0" u="none" strike="noStrike">
                          <a:effectLst/>
                        </a:rPr>
                        <a:t>Transportation Operation (R-Transit) - 1003</a:t>
                      </a:r>
                      <a:endParaRPr lang="en-US" sz="1600" b="0" i="0" u="none" strike="noStrike">
                        <a:solidFill>
                          <a:srgbClr val="000000"/>
                        </a:solidFill>
                        <a:effectLst/>
                        <a:latin typeface="Calibri"/>
                      </a:endParaRPr>
                    </a:p>
                  </a:txBody>
                  <a:tcPr marL="9159" marR="9159" marT="9159" marB="0" anchor="ctr"/>
                </a:tc>
                <a:tc>
                  <a:txBody>
                    <a:bodyPr/>
                    <a:lstStyle/>
                    <a:p>
                      <a:pPr algn="r" rtl="0" fontAlgn="ctr"/>
                      <a:r>
                        <a:rPr lang="en-US" sz="1600" b="0" u="none" strike="noStrike">
                          <a:effectLst/>
                        </a:rPr>
                        <a:t>($1,749,243)</a:t>
                      </a:r>
                      <a:endParaRPr lang="en-US" sz="1600" b="0" i="0" u="none" strike="noStrike">
                        <a:solidFill>
                          <a:srgbClr val="000000"/>
                        </a:solidFill>
                        <a:effectLst/>
                        <a:latin typeface="Calibri"/>
                      </a:endParaRPr>
                    </a:p>
                  </a:txBody>
                  <a:tcPr marL="9159" marR="9159" marT="9159" marB="0" anchor="ctr"/>
                </a:tc>
                <a:tc>
                  <a:txBody>
                    <a:bodyPr/>
                    <a:lstStyle/>
                    <a:p>
                      <a:pPr algn="r" rtl="0" fontAlgn="ctr"/>
                      <a:r>
                        <a:rPr lang="en-US" sz="1600" b="0" u="none" strike="noStrike" dirty="0">
                          <a:effectLst/>
                        </a:rPr>
                        <a:t>($2,902,517)</a:t>
                      </a:r>
                      <a:endParaRPr lang="en-US" sz="1600" b="0" i="0" u="none" strike="noStrike" dirty="0">
                        <a:solidFill>
                          <a:srgbClr val="000000"/>
                        </a:solidFill>
                        <a:effectLst/>
                        <a:latin typeface="Calibri"/>
                      </a:endParaRPr>
                    </a:p>
                  </a:txBody>
                  <a:tcPr marL="9159" marR="9159" marT="9159" marB="0" anchor="ctr"/>
                </a:tc>
                <a:tc>
                  <a:txBody>
                    <a:bodyPr/>
                    <a:lstStyle/>
                    <a:p>
                      <a:pPr algn="ctr" rtl="0" fontAlgn="ctr"/>
                      <a:r>
                        <a:rPr lang="en-US" sz="1600" b="0" u="none" strike="noStrike" dirty="0">
                          <a:effectLst/>
                        </a:rPr>
                        <a:t>Current fiscal year funding expected by year end</a:t>
                      </a:r>
                      <a:endParaRPr lang="en-US" sz="1600" b="0" i="0" u="none" strike="noStrike" dirty="0">
                        <a:solidFill>
                          <a:srgbClr val="000000"/>
                        </a:solidFill>
                        <a:effectLst/>
                        <a:latin typeface="Calibri"/>
                      </a:endParaRPr>
                    </a:p>
                  </a:txBody>
                  <a:tcPr marL="9159" marR="9159" marT="9159" marB="0" anchor="ctr"/>
                </a:tc>
                <a:extLst>
                  <a:ext uri="{0D108BD9-81ED-4DB2-BD59-A6C34878D82A}">
                    <a16:rowId xmlns:a16="http://schemas.microsoft.com/office/drawing/2014/main" xmlns="" val="10001"/>
                  </a:ext>
                </a:extLst>
              </a:tr>
              <a:tr h="419466">
                <a:tc>
                  <a:txBody>
                    <a:bodyPr/>
                    <a:lstStyle/>
                    <a:p>
                      <a:pPr algn="l" rtl="0" fontAlgn="ctr"/>
                      <a:r>
                        <a:rPr lang="en-US" sz="1600" b="0" u="none" strike="noStrike">
                          <a:effectLst/>
                        </a:rPr>
                        <a:t>Engineering Cost Recovery – 1051</a:t>
                      </a:r>
                      <a:endParaRPr lang="en-US" sz="1600" b="0" i="0" u="none" strike="noStrike">
                        <a:solidFill>
                          <a:srgbClr val="000000"/>
                        </a:solidFill>
                        <a:effectLst/>
                        <a:latin typeface="Calibri"/>
                      </a:endParaRPr>
                    </a:p>
                  </a:txBody>
                  <a:tcPr marL="9159" marR="9159" marT="9159" marB="0" anchor="ctr"/>
                </a:tc>
                <a:tc>
                  <a:txBody>
                    <a:bodyPr/>
                    <a:lstStyle/>
                    <a:p>
                      <a:pPr algn="r" rtl="0" fontAlgn="ctr"/>
                      <a:r>
                        <a:rPr lang="en-US" sz="1600" b="0" u="none" strike="noStrike">
                          <a:effectLst/>
                        </a:rPr>
                        <a:t>(2,208,899)</a:t>
                      </a:r>
                      <a:endParaRPr lang="en-US" sz="1600" b="0" i="0" u="none" strike="noStrike">
                        <a:solidFill>
                          <a:srgbClr val="000000"/>
                        </a:solidFill>
                        <a:effectLst/>
                        <a:latin typeface="Calibri"/>
                      </a:endParaRPr>
                    </a:p>
                  </a:txBody>
                  <a:tcPr marL="9159" marR="9159" marT="9159" marB="0" anchor="ctr"/>
                </a:tc>
                <a:tc>
                  <a:txBody>
                    <a:bodyPr/>
                    <a:lstStyle/>
                    <a:p>
                      <a:pPr algn="r" rtl="0" fontAlgn="ctr"/>
                      <a:r>
                        <a:rPr lang="en-US" sz="1600" b="0" u="none" strike="noStrike">
                          <a:effectLst/>
                        </a:rPr>
                        <a:t>(2,298,974)</a:t>
                      </a:r>
                      <a:endParaRPr lang="en-US" sz="1600" b="0" i="0" u="none" strike="noStrike">
                        <a:solidFill>
                          <a:srgbClr val="000000"/>
                        </a:solidFill>
                        <a:effectLst/>
                        <a:latin typeface="Calibri"/>
                      </a:endParaRPr>
                    </a:p>
                  </a:txBody>
                  <a:tcPr marL="9159" marR="9159" marT="9159" marB="0" anchor="ctr"/>
                </a:tc>
                <a:tc>
                  <a:txBody>
                    <a:bodyPr/>
                    <a:lstStyle/>
                    <a:p>
                      <a:pPr algn="ctr" rtl="0" fontAlgn="ctr"/>
                      <a:r>
                        <a:rPr lang="en-US" sz="1600" b="0" u="none" strike="noStrike">
                          <a:effectLst/>
                        </a:rPr>
                        <a:t>Increase in GF subsidy</a:t>
                      </a:r>
                      <a:endParaRPr lang="en-US" sz="1600" b="0" i="0" u="none" strike="noStrike">
                        <a:solidFill>
                          <a:srgbClr val="000000"/>
                        </a:solidFill>
                        <a:effectLst/>
                        <a:latin typeface="Calibri"/>
                      </a:endParaRPr>
                    </a:p>
                  </a:txBody>
                  <a:tcPr marL="9159" marR="9159" marT="9159" marB="0" anchor="ctr"/>
                </a:tc>
                <a:extLst>
                  <a:ext uri="{0D108BD9-81ED-4DB2-BD59-A6C34878D82A}">
                    <a16:rowId xmlns:a16="http://schemas.microsoft.com/office/drawing/2014/main" xmlns="" val="10002"/>
                  </a:ext>
                </a:extLst>
              </a:tr>
              <a:tr h="419466">
                <a:tc>
                  <a:txBody>
                    <a:bodyPr/>
                    <a:lstStyle/>
                    <a:p>
                      <a:pPr algn="l" rtl="0" fontAlgn="ctr"/>
                      <a:r>
                        <a:rPr lang="en-US" sz="1600" b="0" u="none" strike="noStrike" dirty="0">
                          <a:effectLst/>
                        </a:rPr>
                        <a:t>Code Enforcement Cost Recovery – 1053</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b="0" u="none" strike="noStrike" dirty="0">
                          <a:effectLst/>
                        </a:rPr>
                        <a:t>(2,439,356)</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b="0" u="none" strike="noStrike">
                          <a:effectLst/>
                        </a:rPr>
                        <a:t>(2,381,066)</a:t>
                      </a:r>
                      <a:endParaRPr lang="en-US" sz="1600" b="0" i="0" u="none" strike="noStrike">
                        <a:solidFill>
                          <a:srgbClr val="000000"/>
                        </a:solidFill>
                        <a:effectLst/>
                        <a:latin typeface="Calibri"/>
                      </a:endParaRPr>
                    </a:p>
                  </a:txBody>
                  <a:tcPr marL="9159" marR="9159" marT="9159" marB="0" anchor="ctr"/>
                </a:tc>
                <a:tc>
                  <a:txBody>
                    <a:bodyPr/>
                    <a:lstStyle/>
                    <a:p>
                      <a:pPr algn="ctr" rtl="0" fontAlgn="ctr"/>
                      <a:r>
                        <a:rPr lang="en-US" sz="1600" b="0" u="none" strike="noStrike" dirty="0">
                          <a:effectLst/>
                        </a:rPr>
                        <a:t>General Fund Reserves</a:t>
                      </a:r>
                      <a:endParaRPr lang="en-US" sz="1600" b="0" i="0" u="none" strike="noStrike" dirty="0">
                        <a:solidFill>
                          <a:srgbClr val="000000"/>
                        </a:solidFill>
                        <a:effectLst/>
                        <a:latin typeface="Calibri"/>
                      </a:endParaRPr>
                    </a:p>
                  </a:txBody>
                  <a:tcPr marL="9159" marR="9159" marT="9159" marB="0" anchor="ctr"/>
                </a:tc>
                <a:extLst>
                  <a:ext uri="{0D108BD9-81ED-4DB2-BD59-A6C34878D82A}">
                    <a16:rowId xmlns:a16="http://schemas.microsoft.com/office/drawing/2014/main" xmlns="" val="10003"/>
                  </a:ext>
                </a:extLst>
              </a:tr>
              <a:tr h="419466">
                <a:tc>
                  <a:txBody>
                    <a:bodyPr/>
                    <a:lstStyle/>
                    <a:p>
                      <a:pPr algn="l" rtl="0" fontAlgn="ctr"/>
                      <a:r>
                        <a:rPr lang="en-US" sz="1600" b="0" u="none" strike="noStrike">
                          <a:effectLst/>
                        </a:rPr>
                        <a:t>2007 Refunding &amp; Civic Center – 3005</a:t>
                      </a:r>
                      <a:endParaRPr lang="en-US" sz="1600" b="0" i="0" u="none" strike="noStrike">
                        <a:solidFill>
                          <a:srgbClr val="000000"/>
                        </a:solidFill>
                        <a:effectLst/>
                        <a:latin typeface="Calibri"/>
                      </a:endParaRPr>
                    </a:p>
                  </a:txBody>
                  <a:tcPr marL="9159" marR="9159" marT="9159" marB="0" anchor="ctr"/>
                </a:tc>
                <a:tc>
                  <a:txBody>
                    <a:bodyPr/>
                    <a:lstStyle/>
                    <a:p>
                      <a:pPr algn="r" rtl="0" fontAlgn="ctr"/>
                      <a:r>
                        <a:rPr lang="en-US" sz="1600" b="0" u="none" strike="noStrike" dirty="0">
                          <a:effectLst/>
                        </a:rPr>
                        <a:t>(1,208,843)</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b="0" u="none" strike="noStrike">
                          <a:effectLst/>
                        </a:rPr>
                        <a:t>(1,003,477)</a:t>
                      </a:r>
                      <a:endParaRPr lang="en-US" sz="1600" b="0" i="0" u="none" strike="noStrike">
                        <a:solidFill>
                          <a:srgbClr val="000000"/>
                        </a:solidFill>
                        <a:effectLst/>
                        <a:latin typeface="Calibri"/>
                      </a:endParaRPr>
                    </a:p>
                  </a:txBody>
                  <a:tcPr marL="9159" marR="9159" marT="9159" marB="0" anchor="ctr"/>
                </a:tc>
                <a:tc>
                  <a:txBody>
                    <a:bodyPr/>
                    <a:lstStyle/>
                    <a:p>
                      <a:pPr algn="ctr" rtl="0" fontAlgn="ctr"/>
                      <a:r>
                        <a:rPr lang="en-US" sz="1600" b="0" u="none" strike="noStrike">
                          <a:effectLst/>
                        </a:rPr>
                        <a:t>On 5-Year Repayment Plan</a:t>
                      </a:r>
                      <a:endParaRPr lang="en-US" sz="1600" b="0" i="0" u="none" strike="noStrike">
                        <a:solidFill>
                          <a:srgbClr val="000000"/>
                        </a:solidFill>
                        <a:effectLst/>
                        <a:latin typeface="Calibri"/>
                      </a:endParaRPr>
                    </a:p>
                  </a:txBody>
                  <a:tcPr marL="9159" marR="9159" marT="9159" marB="0" anchor="ctr"/>
                </a:tc>
                <a:extLst>
                  <a:ext uri="{0D108BD9-81ED-4DB2-BD59-A6C34878D82A}">
                    <a16:rowId xmlns:a16="http://schemas.microsoft.com/office/drawing/2014/main" xmlns="" val="10004"/>
                  </a:ext>
                </a:extLst>
              </a:tr>
              <a:tr h="214313">
                <a:tc>
                  <a:txBody>
                    <a:bodyPr/>
                    <a:lstStyle/>
                    <a:p>
                      <a:pPr algn="l" rtl="0" fontAlgn="ctr"/>
                      <a:r>
                        <a:rPr lang="en-US" sz="1600" b="0" u="none" strike="noStrike">
                          <a:effectLst/>
                        </a:rPr>
                        <a:t>Stormwater – 4006</a:t>
                      </a:r>
                      <a:endParaRPr lang="en-US" sz="1600" b="0" i="0" u="none" strike="noStrike">
                        <a:solidFill>
                          <a:srgbClr val="000000"/>
                        </a:solidFill>
                        <a:effectLst/>
                        <a:latin typeface="Calibri"/>
                      </a:endParaRPr>
                    </a:p>
                  </a:txBody>
                  <a:tcPr marL="9159" marR="9159" marT="9159" marB="0" anchor="ctr"/>
                </a:tc>
                <a:tc>
                  <a:txBody>
                    <a:bodyPr/>
                    <a:lstStyle/>
                    <a:p>
                      <a:pPr algn="r" rtl="0" fontAlgn="ctr"/>
                      <a:r>
                        <a:rPr lang="en-US" sz="1600" b="0" u="none" strike="noStrike">
                          <a:effectLst/>
                        </a:rPr>
                        <a:t>(1,416,114)</a:t>
                      </a:r>
                      <a:endParaRPr lang="en-US" sz="1600" b="0" i="0" u="none" strike="noStrike">
                        <a:solidFill>
                          <a:srgbClr val="000000"/>
                        </a:solidFill>
                        <a:effectLst/>
                        <a:latin typeface="Calibri"/>
                      </a:endParaRPr>
                    </a:p>
                  </a:txBody>
                  <a:tcPr marL="9159" marR="9159" marT="9159" marB="0" anchor="ctr"/>
                </a:tc>
                <a:tc>
                  <a:txBody>
                    <a:bodyPr/>
                    <a:lstStyle/>
                    <a:p>
                      <a:pPr algn="r" rtl="0" fontAlgn="ctr"/>
                      <a:r>
                        <a:rPr lang="en-US" sz="1600" b="0" u="none" strike="noStrike">
                          <a:effectLst/>
                        </a:rPr>
                        <a:t>(904,974)</a:t>
                      </a:r>
                      <a:endParaRPr lang="en-US" sz="1600" b="0" i="0" u="none" strike="noStrike">
                        <a:solidFill>
                          <a:srgbClr val="000000"/>
                        </a:solidFill>
                        <a:effectLst/>
                        <a:latin typeface="Calibri"/>
                      </a:endParaRPr>
                    </a:p>
                  </a:txBody>
                  <a:tcPr marL="9159" marR="9159" marT="9159" marB="0" anchor="ctr"/>
                </a:tc>
                <a:tc>
                  <a:txBody>
                    <a:bodyPr/>
                    <a:lstStyle/>
                    <a:p>
                      <a:pPr algn="ctr" rtl="0" fontAlgn="ctr"/>
                      <a:r>
                        <a:rPr lang="en-US" sz="1600" b="0" u="none" strike="noStrike">
                          <a:effectLst/>
                        </a:rPr>
                        <a:t>Future revenues</a:t>
                      </a:r>
                      <a:endParaRPr lang="en-US" sz="1600" b="0" i="0" u="none" strike="noStrike">
                        <a:solidFill>
                          <a:srgbClr val="000000"/>
                        </a:solidFill>
                        <a:effectLst/>
                        <a:latin typeface="Calibri"/>
                      </a:endParaRPr>
                    </a:p>
                  </a:txBody>
                  <a:tcPr marL="9159" marR="9159" marT="9159" marB="0" anchor="ctr"/>
                </a:tc>
                <a:extLst>
                  <a:ext uri="{0D108BD9-81ED-4DB2-BD59-A6C34878D82A}">
                    <a16:rowId xmlns:a16="http://schemas.microsoft.com/office/drawing/2014/main" xmlns="" val="10005"/>
                  </a:ext>
                </a:extLst>
              </a:tr>
              <a:tr h="419466">
                <a:tc>
                  <a:txBody>
                    <a:bodyPr/>
                    <a:lstStyle/>
                    <a:p>
                      <a:pPr algn="l" rtl="0" fontAlgn="ctr"/>
                      <a:r>
                        <a:rPr lang="en-US" sz="1600" b="0" u="none" strike="noStrike">
                          <a:effectLst/>
                        </a:rPr>
                        <a:t>Housing Department </a:t>
                      </a:r>
                      <a:endParaRPr lang="en-US" sz="1600" b="0" i="0" u="none" strike="noStrike">
                        <a:solidFill>
                          <a:srgbClr val="000000"/>
                        </a:solidFill>
                        <a:effectLst/>
                        <a:latin typeface="Calibri"/>
                      </a:endParaRPr>
                    </a:p>
                  </a:txBody>
                  <a:tcPr marL="9159" marR="9159" marT="9159" marB="0" anchor="ctr"/>
                </a:tc>
                <a:tc>
                  <a:txBody>
                    <a:bodyPr/>
                    <a:lstStyle/>
                    <a:p>
                      <a:pPr algn="r" rtl="0" fontAlgn="ctr"/>
                      <a:r>
                        <a:rPr lang="en-US" sz="1600" b="0" u="none" strike="noStrike">
                          <a:effectLst/>
                        </a:rPr>
                        <a:t>(3,143,929)</a:t>
                      </a:r>
                      <a:endParaRPr lang="en-US" sz="1600" b="0" i="0" u="none" strike="noStrike">
                        <a:solidFill>
                          <a:srgbClr val="000000"/>
                        </a:solidFill>
                        <a:effectLst/>
                        <a:latin typeface="Calibri"/>
                      </a:endParaRPr>
                    </a:p>
                  </a:txBody>
                  <a:tcPr marL="9159" marR="9159" marT="9159" marB="0" anchor="ctr"/>
                </a:tc>
                <a:tc>
                  <a:txBody>
                    <a:bodyPr/>
                    <a:lstStyle/>
                    <a:p>
                      <a:pPr algn="r" rtl="0" fontAlgn="ctr"/>
                      <a:r>
                        <a:rPr lang="en-US" sz="1600" b="0" u="none" strike="noStrike">
                          <a:effectLst/>
                        </a:rPr>
                        <a:t>(3,367,762)</a:t>
                      </a:r>
                      <a:endParaRPr lang="en-US" sz="1600" b="0" i="0" u="none" strike="noStrike">
                        <a:solidFill>
                          <a:srgbClr val="000000"/>
                        </a:solidFill>
                        <a:effectLst/>
                        <a:latin typeface="Calibri"/>
                      </a:endParaRPr>
                    </a:p>
                  </a:txBody>
                  <a:tcPr marL="9159" marR="9159" marT="9159" marB="0" anchor="ctr"/>
                </a:tc>
                <a:tc>
                  <a:txBody>
                    <a:bodyPr/>
                    <a:lstStyle/>
                    <a:p>
                      <a:pPr algn="ctr" rtl="0" fontAlgn="ctr"/>
                      <a:r>
                        <a:rPr lang="en-US" sz="1600" b="0" u="none" strike="noStrike" dirty="0">
                          <a:effectLst/>
                        </a:rPr>
                        <a:t>Disallowed costs will be drawn from General Fund</a:t>
                      </a:r>
                      <a:endParaRPr lang="en-US" sz="1600" b="0" i="0" u="none" strike="noStrike" dirty="0">
                        <a:solidFill>
                          <a:srgbClr val="000000"/>
                        </a:solidFill>
                        <a:effectLst/>
                        <a:latin typeface="Calibri"/>
                      </a:endParaRPr>
                    </a:p>
                  </a:txBody>
                  <a:tcPr marL="9159" marR="9159" marT="9159" marB="0" anchor="ctr"/>
                </a:tc>
                <a:extLst>
                  <a:ext uri="{0D108BD9-81ED-4DB2-BD59-A6C34878D82A}">
                    <a16:rowId xmlns:a16="http://schemas.microsoft.com/office/drawing/2014/main" xmlns="" val="10006"/>
                  </a:ext>
                </a:extLst>
              </a:tr>
              <a:tr h="247284">
                <a:tc>
                  <a:txBody>
                    <a:bodyPr/>
                    <a:lstStyle/>
                    <a:p>
                      <a:pPr algn="l" rtl="0" fontAlgn="ctr"/>
                      <a:r>
                        <a:rPr lang="en-US" sz="1600" b="0" u="none" strike="noStrike">
                          <a:effectLst/>
                        </a:rPr>
                        <a:t>Total</a:t>
                      </a:r>
                      <a:endParaRPr lang="en-US" sz="1600" b="0" i="0" u="none" strike="noStrike">
                        <a:solidFill>
                          <a:srgbClr val="FFFFFF"/>
                        </a:solidFill>
                        <a:effectLst/>
                        <a:latin typeface="Calibri"/>
                      </a:endParaRPr>
                    </a:p>
                  </a:txBody>
                  <a:tcPr marL="9159" marR="9159" marT="9159" marB="0" anchor="ctr"/>
                </a:tc>
                <a:tc>
                  <a:txBody>
                    <a:bodyPr/>
                    <a:lstStyle/>
                    <a:p>
                      <a:pPr algn="r" rtl="0" fontAlgn="ctr"/>
                      <a:r>
                        <a:rPr lang="en-US" sz="1600" b="0" u="none" strike="noStrike">
                          <a:effectLst/>
                        </a:rPr>
                        <a:t>($12,166,384)</a:t>
                      </a:r>
                      <a:endParaRPr lang="en-US" sz="1600" b="0" i="0" u="none" strike="noStrike">
                        <a:solidFill>
                          <a:srgbClr val="FFFFFF"/>
                        </a:solidFill>
                        <a:effectLst/>
                        <a:latin typeface="Calibri"/>
                      </a:endParaRPr>
                    </a:p>
                  </a:txBody>
                  <a:tcPr marL="9159" marR="9159" marT="9159" marB="0" anchor="ctr"/>
                </a:tc>
                <a:tc>
                  <a:txBody>
                    <a:bodyPr/>
                    <a:lstStyle/>
                    <a:p>
                      <a:pPr algn="r" rtl="0" fontAlgn="ctr"/>
                      <a:r>
                        <a:rPr lang="en-US" sz="1600" b="0" u="none" strike="noStrike" dirty="0">
                          <a:effectLst/>
                        </a:rPr>
                        <a:t>($12,858,770)</a:t>
                      </a:r>
                      <a:endParaRPr lang="en-US" sz="1600" b="0" i="0" u="none" strike="noStrike" dirty="0">
                        <a:solidFill>
                          <a:srgbClr val="FFFFFF"/>
                        </a:solidFill>
                        <a:effectLst/>
                        <a:latin typeface="Calibri"/>
                      </a:endParaRPr>
                    </a:p>
                  </a:txBody>
                  <a:tcPr marL="9159" marR="9159" marT="9159" marB="0" anchor="ctr"/>
                </a:tc>
                <a:tc>
                  <a:txBody>
                    <a:bodyPr/>
                    <a:lstStyle/>
                    <a:p>
                      <a:pPr algn="ctr" rtl="0" fontAlgn="ctr"/>
                      <a:r>
                        <a:rPr lang="en-US" sz="1600" b="0" u="none" strike="noStrike" dirty="0">
                          <a:effectLst/>
                        </a:rPr>
                        <a:t> </a:t>
                      </a:r>
                      <a:endParaRPr lang="en-US" sz="1600" b="0" i="0" u="none" strike="noStrike" dirty="0">
                        <a:solidFill>
                          <a:srgbClr val="FFFFFF"/>
                        </a:solidFill>
                        <a:effectLst/>
                        <a:latin typeface="Calibri"/>
                      </a:endParaRPr>
                    </a:p>
                  </a:txBody>
                  <a:tcPr marL="9159" marR="9159" marT="9159" marB="0" anchor="ctr"/>
                </a:tc>
                <a:extLst>
                  <a:ext uri="{0D108BD9-81ED-4DB2-BD59-A6C34878D82A}">
                    <a16:rowId xmlns:a16="http://schemas.microsoft.com/office/drawing/2014/main" xmlns="" val="10007"/>
                  </a:ext>
                </a:extLst>
              </a:tr>
            </a:tbl>
          </a:graphicData>
        </a:graphic>
      </p:graphicFrame>
      <p:sp>
        <p:nvSpPr>
          <p:cNvPr id="5" name="TextBox 4"/>
          <p:cNvSpPr txBox="1"/>
          <p:nvPr/>
        </p:nvSpPr>
        <p:spPr>
          <a:xfrm>
            <a:off x="838200" y="914400"/>
            <a:ext cx="6934200" cy="369332"/>
          </a:xfrm>
          <a:prstGeom prst="rect">
            <a:avLst/>
          </a:prstGeom>
          <a:noFill/>
        </p:spPr>
        <p:txBody>
          <a:bodyPr wrap="square" rtlCol="0">
            <a:spAutoFit/>
          </a:bodyPr>
          <a:lstStyle/>
          <a:p>
            <a:r>
              <a:rPr lang="en-US" dirty="0"/>
              <a:t>Fund with Negative Cash Balances | </a:t>
            </a:r>
            <a:r>
              <a:rPr lang="en-US" sz="1600" dirty="0"/>
              <a:t>May impact General Fund </a:t>
            </a:r>
            <a:endParaRPr lang="en-US" dirty="0"/>
          </a:p>
        </p:txBody>
      </p:sp>
    </p:spTree>
    <p:extLst>
      <p:ext uri="{BB962C8B-B14F-4D97-AF65-F5344CB8AC3E}">
        <p14:creationId xmlns:p14="http://schemas.microsoft.com/office/powerpoint/2010/main" val="325444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Gap Analysis Cont’d.</a:t>
            </a:r>
          </a:p>
        </p:txBody>
      </p:sp>
      <p:sp>
        <p:nvSpPr>
          <p:cNvPr id="4" name="Slide Number Placeholder 3"/>
          <p:cNvSpPr>
            <a:spLocks noGrp="1"/>
          </p:cNvSpPr>
          <p:nvPr>
            <p:ph type="sldNum" sz="quarter" idx="12"/>
          </p:nvPr>
        </p:nvSpPr>
        <p:spPr/>
        <p:txBody>
          <a:bodyPr/>
          <a:lstStyle/>
          <a:p>
            <a:fld id="{14D56F0C-6EE8-4469-97DD-E073074FCD8B}" type="slidenum">
              <a:rPr lang="en-US" smtClean="0"/>
              <a:t>12</a:t>
            </a:fld>
            <a:endParaRPr lang="en-US" dirty="0"/>
          </a:p>
        </p:txBody>
      </p:sp>
      <p:sp>
        <p:nvSpPr>
          <p:cNvPr id="5" name="Title 1"/>
          <p:cNvSpPr txBox="1">
            <a:spLocks/>
          </p:cNvSpPr>
          <p:nvPr/>
        </p:nvSpPr>
        <p:spPr>
          <a:xfrm>
            <a:off x="0" y="6172200"/>
            <a:ext cx="8458200" cy="68580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3600" kern="1200" cap="none" spc="-100" baseline="0">
                <a:ln>
                  <a:noFill/>
                </a:ln>
                <a:solidFill>
                  <a:schemeClr val="bg1"/>
                </a:solidFill>
                <a:effectLst/>
                <a:latin typeface="+mj-lt"/>
                <a:ea typeface="+mj-ea"/>
                <a:cs typeface="+mj-cs"/>
              </a:defRPr>
            </a:lvl1pPr>
          </a:lstStyle>
          <a:p>
            <a:r>
              <a:rPr lang="en-US" dirty="0"/>
              <a:t>RHA Debt : $14.2 M</a:t>
            </a:r>
          </a:p>
        </p:txBody>
      </p:sp>
      <p:graphicFrame>
        <p:nvGraphicFramePr>
          <p:cNvPr id="8" name="Chart 7"/>
          <p:cNvGraphicFramePr>
            <a:graphicFrameLocks/>
          </p:cNvGraphicFramePr>
          <p:nvPr>
            <p:extLst>
              <p:ext uri="{D42A27DB-BD31-4B8C-83A1-F6EECF244321}">
                <p14:modId xmlns:p14="http://schemas.microsoft.com/office/powerpoint/2010/main" val="4027051104"/>
              </p:ext>
            </p:extLst>
          </p:nvPr>
        </p:nvGraphicFramePr>
        <p:xfrm>
          <a:off x="-76200" y="990600"/>
          <a:ext cx="8382000" cy="4724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4727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Gap Analysis Cont’d.</a:t>
            </a:r>
          </a:p>
        </p:txBody>
      </p:sp>
      <p:sp>
        <p:nvSpPr>
          <p:cNvPr id="4" name="Slide Number Placeholder 3"/>
          <p:cNvSpPr>
            <a:spLocks noGrp="1"/>
          </p:cNvSpPr>
          <p:nvPr>
            <p:ph type="sldNum" sz="quarter" idx="12"/>
          </p:nvPr>
        </p:nvSpPr>
        <p:spPr/>
        <p:txBody>
          <a:bodyPr/>
          <a:lstStyle/>
          <a:p>
            <a:fld id="{14D56F0C-6EE8-4469-97DD-E073074FCD8B}" type="slidenum">
              <a:rPr lang="en-US" smtClean="0"/>
              <a:t>13</a:t>
            </a:fld>
            <a:endParaRPr lang="en-US" dirty="0"/>
          </a:p>
        </p:txBody>
      </p:sp>
      <p:sp>
        <p:nvSpPr>
          <p:cNvPr id="5" name="Title 1"/>
          <p:cNvSpPr txBox="1">
            <a:spLocks/>
          </p:cNvSpPr>
          <p:nvPr/>
        </p:nvSpPr>
        <p:spPr>
          <a:xfrm>
            <a:off x="0" y="6172200"/>
            <a:ext cx="8458200" cy="68580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3600" kern="1200" cap="none" spc="-100" baseline="0">
                <a:ln>
                  <a:noFill/>
                </a:ln>
                <a:solidFill>
                  <a:schemeClr val="bg1"/>
                </a:solidFill>
                <a:effectLst/>
                <a:latin typeface="+mj-lt"/>
                <a:ea typeface="+mj-ea"/>
                <a:cs typeface="+mj-cs"/>
              </a:defRPr>
            </a:lvl1pPr>
          </a:lstStyle>
          <a:p>
            <a:r>
              <a:rPr lang="en-US" dirty="0"/>
              <a:t>RHA Debt : $14.2 M</a:t>
            </a:r>
          </a:p>
        </p:txBody>
      </p:sp>
      <p:graphicFrame>
        <p:nvGraphicFramePr>
          <p:cNvPr id="3" name="Table 2"/>
          <p:cNvGraphicFramePr>
            <a:graphicFrameLocks noGrp="1"/>
          </p:cNvGraphicFramePr>
          <p:nvPr>
            <p:extLst>
              <p:ext uri="{D42A27DB-BD31-4B8C-83A1-F6EECF244321}">
                <p14:modId xmlns:p14="http://schemas.microsoft.com/office/powerpoint/2010/main" val="394462433"/>
              </p:ext>
            </p:extLst>
          </p:nvPr>
        </p:nvGraphicFramePr>
        <p:xfrm>
          <a:off x="152399" y="1219200"/>
          <a:ext cx="8162925" cy="4495800"/>
        </p:xfrm>
        <a:graphic>
          <a:graphicData uri="http://schemas.openxmlformats.org/drawingml/2006/table">
            <a:tbl>
              <a:tblPr>
                <a:tableStyleId>{5C22544A-7EE6-4342-B048-85BDC9FD1C3A}</a:tableStyleId>
              </a:tblPr>
              <a:tblGrid>
                <a:gridCol w="1316118">
                  <a:extLst>
                    <a:ext uri="{9D8B030D-6E8A-4147-A177-3AD203B41FA5}">
                      <a16:colId xmlns:a16="http://schemas.microsoft.com/office/drawing/2014/main" xmlns="" val="20000"/>
                    </a:ext>
                  </a:extLst>
                </a:gridCol>
                <a:gridCol w="744743">
                  <a:extLst>
                    <a:ext uri="{9D8B030D-6E8A-4147-A177-3AD203B41FA5}">
                      <a16:colId xmlns:a16="http://schemas.microsoft.com/office/drawing/2014/main" xmlns="" val="20001"/>
                    </a:ext>
                  </a:extLst>
                </a:gridCol>
                <a:gridCol w="453739">
                  <a:extLst>
                    <a:ext uri="{9D8B030D-6E8A-4147-A177-3AD203B41FA5}">
                      <a16:colId xmlns:a16="http://schemas.microsoft.com/office/drawing/2014/main" xmlns="" val="20002"/>
                    </a:ext>
                  </a:extLst>
                </a:gridCol>
                <a:gridCol w="261215">
                  <a:extLst>
                    <a:ext uri="{9D8B030D-6E8A-4147-A177-3AD203B41FA5}">
                      <a16:colId xmlns:a16="http://schemas.microsoft.com/office/drawing/2014/main" xmlns="" val="20003"/>
                    </a:ext>
                  </a:extLst>
                </a:gridCol>
                <a:gridCol w="695094">
                  <a:extLst>
                    <a:ext uri="{9D8B030D-6E8A-4147-A177-3AD203B41FA5}">
                      <a16:colId xmlns:a16="http://schemas.microsoft.com/office/drawing/2014/main" xmlns="" val="20004"/>
                    </a:ext>
                  </a:extLst>
                </a:gridCol>
                <a:gridCol w="695094">
                  <a:extLst>
                    <a:ext uri="{9D8B030D-6E8A-4147-A177-3AD203B41FA5}">
                      <a16:colId xmlns:a16="http://schemas.microsoft.com/office/drawing/2014/main" xmlns="" val="20005"/>
                    </a:ext>
                  </a:extLst>
                </a:gridCol>
                <a:gridCol w="685164">
                  <a:extLst>
                    <a:ext uri="{9D8B030D-6E8A-4147-A177-3AD203B41FA5}">
                      <a16:colId xmlns:a16="http://schemas.microsoft.com/office/drawing/2014/main" xmlns="" val="20006"/>
                    </a:ext>
                  </a:extLst>
                </a:gridCol>
                <a:gridCol w="39272">
                  <a:extLst>
                    <a:ext uri="{9D8B030D-6E8A-4147-A177-3AD203B41FA5}">
                      <a16:colId xmlns:a16="http://schemas.microsoft.com/office/drawing/2014/main" xmlns="" val="20007"/>
                    </a:ext>
                  </a:extLst>
                </a:gridCol>
                <a:gridCol w="1053161">
                  <a:extLst>
                    <a:ext uri="{9D8B030D-6E8A-4147-A177-3AD203B41FA5}">
                      <a16:colId xmlns:a16="http://schemas.microsoft.com/office/drawing/2014/main" xmlns="" val="20008"/>
                    </a:ext>
                  </a:extLst>
                </a:gridCol>
                <a:gridCol w="1066800">
                  <a:extLst>
                    <a:ext uri="{9D8B030D-6E8A-4147-A177-3AD203B41FA5}">
                      <a16:colId xmlns:a16="http://schemas.microsoft.com/office/drawing/2014/main" xmlns="" val="20009"/>
                    </a:ext>
                  </a:extLst>
                </a:gridCol>
                <a:gridCol w="1152525">
                  <a:extLst>
                    <a:ext uri="{9D8B030D-6E8A-4147-A177-3AD203B41FA5}">
                      <a16:colId xmlns:a16="http://schemas.microsoft.com/office/drawing/2014/main" xmlns="" val="20010"/>
                    </a:ext>
                  </a:extLst>
                </a:gridCol>
              </a:tblGrid>
              <a:tr h="384966">
                <a:tc gridSpan="9">
                  <a:txBody>
                    <a:bodyPr/>
                    <a:lstStyle/>
                    <a:p>
                      <a:pPr algn="l" fontAlgn="ctr"/>
                      <a:r>
                        <a:rPr lang="en-US" sz="1200" b="1" u="none" strike="noStrike" dirty="0">
                          <a:effectLst/>
                          <a:latin typeface="Arial" panose="020B0604020202020204" pitchFamily="34" charset="0"/>
                          <a:cs typeface="Arial" panose="020B0604020202020204" pitchFamily="34" charset="0"/>
                        </a:rPr>
                        <a:t>Outstanding amount from Fiscal Year 2008-2009 thru Fiscal Year 2018-2019 </a:t>
                      </a:r>
                    </a:p>
                    <a:p>
                      <a:pPr algn="l" fontAlgn="ctr"/>
                      <a:r>
                        <a:rPr lang="en-US" sz="1200" b="1" u="none" strike="noStrike" dirty="0">
                          <a:effectLst/>
                          <a:latin typeface="Arial" panose="020B0604020202020204" pitchFamily="34" charset="0"/>
                          <a:cs typeface="Arial" panose="020B0604020202020204" pitchFamily="34" charset="0"/>
                        </a:rPr>
                        <a:t>(as of April 2019)</a:t>
                      </a:r>
                      <a:r>
                        <a:rPr lang="en-US" sz="1050" b="1" u="none" strike="noStrike" dirty="0">
                          <a:effectLst/>
                          <a:latin typeface="+mn-lt"/>
                        </a:rPr>
                        <a:t> </a:t>
                      </a:r>
                      <a:endParaRPr lang="en-US" sz="1050" b="1" i="0" u="none" strike="noStrike" dirty="0">
                        <a:effectLst/>
                        <a:latin typeface="+mn-lt"/>
                      </a:endParaRPr>
                    </a:p>
                  </a:txBody>
                  <a:tcPr marL="6936" marR="6936" marT="693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fontAlgn="b"/>
                      <a:endParaRPr lang="en-US" sz="1050" b="1" i="0" u="none" strike="noStrike" dirty="0">
                        <a:effectLst/>
                        <a:latin typeface="+mn-lt"/>
                      </a:endParaRPr>
                    </a:p>
                  </a:txBody>
                  <a:tcPr marL="6936" marR="6936" marT="6936" marB="0" anchor="b"/>
                </a:tc>
                <a:tc>
                  <a:txBody>
                    <a:bodyPr/>
                    <a:lstStyle/>
                    <a:p>
                      <a:pPr algn="r" fontAlgn="t"/>
                      <a:r>
                        <a:rPr lang="en-US" sz="1050" b="1" u="none" strike="noStrike" dirty="0">
                          <a:effectLst/>
                          <a:latin typeface="+mn-lt"/>
                        </a:rPr>
                        <a:t> </a:t>
                      </a:r>
                      <a:endParaRPr lang="en-US" sz="1050" b="1" i="0" u="none" strike="noStrike" dirty="0">
                        <a:effectLst/>
                        <a:latin typeface="+mn-lt"/>
                      </a:endParaRPr>
                    </a:p>
                  </a:txBody>
                  <a:tcPr marL="6936" marR="6936" marT="6936" marB="0"/>
                </a:tc>
                <a:tc>
                  <a:txBody>
                    <a:bodyPr/>
                    <a:lstStyle/>
                    <a:p>
                      <a:pPr algn="r" fontAlgn="ctr"/>
                      <a:r>
                        <a:rPr lang="en-US" sz="1200" b="1" u="none" strike="noStrike" dirty="0">
                          <a:effectLst/>
                          <a:latin typeface="Arial" panose="020B0604020202020204" pitchFamily="34" charset="0"/>
                          <a:cs typeface="Arial" panose="020B0604020202020204" pitchFamily="34" charset="0"/>
                        </a:rPr>
                        <a:t>$   8,570,285.94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a16="http://schemas.microsoft.com/office/drawing/2014/main" xmlns="" val="10000"/>
                  </a:ext>
                </a:extLst>
              </a:tr>
              <a:tr h="290515">
                <a:tc>
                  <a:txBody>
                    <a:bodyPr/>
                    <a:lstStyle/>
                    <a:p>
                      <a:pPr algn="r" fontAlgn="t"/>
                      <a:endParaRPr lang="en-US" sz="1000" b="0" i="0" u="none" strike="noStrike">
                        <a:effectLst/>
                        <a:latin typeface="+mn-lt"/>
                      </a:endParaRPr>
                    </a:p>
                  </a:txBody>
                  <a:tcPr marL="6936" marR="6936" marT="6936" marB="0"/>
                </a:tc>
                <a:tc gridSpan="2">
                  <a:txBody>
                    <a:bodyPr/>
                    <a:lstStyle/>
                    <a:p>
                      <a:pPr algn="l" fontAlgn="t"/>
                      <a:endParaRPr lang="en-US" sz="1000" b="0" i="0" u="none" strike="noStrike">
                        <a:effectLst/>
                        <a:latin typeface="+mn-lt"/>
                      </a:endParaRPr>
                    </a:p>
                  </a:txBody>
                  <a:tcPr marL="6936" marR="6936" marT="6936" marB="0"/>
                </a:tc>
                <a:tc hMerge="1">
                  <a:txBody>
                    <a:bodyPr/>
                    <a:lstStyle/>
                    <a:p>
                      <a:pPr algn="l" fontAlgn="t"/>
                      <a:endParaRPr lang="en-US" sz="1000" b="0" i="0" u="none" strike="noStrike">
                        <a:effectLst/>
                        <a:latin typeface="+mn-lt"/>
                      </a:endParaRPr>
                    </a:p>
                  </a:txBody>
                  <a:tcPr marL="6936" marR="6936" marT="6936" marB="0"/>
                </a:tc>
                <a:tc>
                  <a:txBody>
                    <a:bodyPr/>
                    <a:lstStyle/>
                    <a:p>
                      <a:endParaRPr lang="en-US" dirty="0"/>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r" fontAlgn="ctr"/>
                      <a:endParaRPr lang="en-US" sz="1000" b="0" i="0" u="none" strike="noStrike">
                        <a:effectLst/>
                        <a:latin typeface="+mn-lt"/>
                      </a:endParaRPr>
                    </a:p>
                  </a:txBody>
                  <a:tcPr marL="6936" marR="6936" marT="6936" marB="0" anchor="ctr"/>
                </a:tc>
                <a:tc>
                  <a:txBody>
                    <a:bodyPr/>
                    <a:lstStyle/>
                    <a:p>
                      <a:pPr algn="r" fontAlgn="t"/>
                      <a:endParaRPr lang="en-US" sz="1050" b="0" i="0" u="none" strike="noStrike" dirty="0">
                        <a:effectLst/>
                        <a:latin typeface="+mn-lt"/>
                      </a:endParaRPr>
                    </a:p>
                  </a:txBody>
                  <a:tcPr marL="6936" marR="6936" marT="6936" marB="0"/>
                </a:tc>
                <a:tc>
                  <a:txBody>
                    <a:bodyPr/>
                    <a:lstStyle/>
                    <a:p>
                      <a:pPr algn="r" fontAlgn="t"/>
                      <a:endParaRPr lang="en-US" sz="1200" b="0" i="0" u="none" strike="noStrike" dirty="0">
                        <a:effectLst/>
                        <a:latin typeface="Arial" panose="020B0604020202020204" pitchFamily="34" charset="0"/>
                        <a:cs typeface="Arial" panose="020B0604020202020204" pitchFamily="34" charset="0"/>
                      </a:endParaRPr>
                    </a:p>
                  </a:txBody>
                  <a:tcPr marL="6936" marR="6936" marT="6936" marB="0"/>
                </a:tc>
                <a:extLst>
                  <a:ext uri="{0D108BD9-81ED-4DB2-BD59-A6C34878D82A}">
                    <a16:rowId xmlns:a16="http://schemas.microsoft.com/office/drawing/2014/main" xmlns="" val="10001"/>
                  </a:ext>
                </a:extLst>
              </a:tr>
              <a:tr h="196065">
                <a:tc gridSpan="4">
                  <a:txBody>
                    <a:bodyPr/>
                    <a:lstStyle/>
                    <a:p>
                      <a:pPr algn="l" fontAlgn="b"/>
                      <a:r>
                        <a:rPr lang="en-US" sz="1200" b="1" u="none" strike="noStrike" dirty="0">
                          <a:effectLst/>
                          <a:latin typeface="Arial" panose="020B0604020202020204" pitchFamily="34" charset="0"/>
                          <a:cs typeface="Arial" panose="020B0604020202020204" pitchFamily="34" charset="0"/>
                        </a:rPr>
                        <a:t>RHA Loans and Notes Receivables:</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tc hMerge="1">
                  <a:txBody>
                    <a:bodyPr/>
                    <a:lstStyle/>
                    <a:p>
                      <a:endParaRPr lang="en-US"/>
                    </a:p>
                  </a:txBody>
                  <a:tcPr/>
                </a:tc>
                <a:tc hMerge="1">
                  <a:txBody>
                    <a:bodyPr/>
                    <a:lstStyle/>
                    <a:p>
                      <a:pPr algn="l" fontAlgn="t"/>
                      <a:endParaRPr lang="en-US" sz="1000" b="0" i="0" u="none" strike="noStrike">
                        <a:effectLst/>
                        <a:latin typeface="+mn-lt"/>
                      </a:endParaRPr>
                    </a:p>
                  </a:txBody>
                  <a:tcPr marL="6936" marR="6936" marT="6936" marB="0"/>
                </a:tc>
                <a:tc hMerge="1">
                  <a:txBody>
                    <a:bodyPr/>
                    <a:lstStyle/>
                    <a:p>
                      <a:endParaRPr lang="en-US" dirty="0"/>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r" fontAlgn="b"/>
                      <a:endParaRPr lang="en-US" sz="1050" b="0" i="0" u="none" strike="noStrike" dirty="0">
                        <a:effectLst/>
                        <a:latin typeface="+mn-lt"/>
                      </a:endParaRPr>
                    </a:p>
                  </a:txBody>
                  <a:tcPr marL="6936" marR="6936" marT="6936" marB="0" anchor="b"/>
                </a:tc>
                <a:tc>
                  <a:txBody>
                    <a:bodyPr/>
                    <a:lstStyle/>
                    <a:p>
                      <a:pPr algn="r" fontAlgn="b"/>
                      <a:endParaRPr lang="en-US" sz="1050" b="0" i="0" u="none" strike="noStrike" dirty="0">
                        <a:effectLst/>
                        <a:latin typeface="+mn-lt"/>
                      </a:endParaRPr>
                    </a:p>
                  </a:txBody>
                  <a:tcPr marL="6936" marR="6936" marT="6936" marB="0" anchor="b"/>
                </a:tc>
                <a:tc>
                  <a:txBody>
                    <a:bodyPr/>
                    <a:lstStyle/>
                    <a:p>
                      <a:pPr algn="r" fontAlgn="b"/>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a16="http://schemas.microsoft.com/office/drawing/2014/main" xmlns="" val="10002"/>
                  </a:ext>
                </a:extLst>
              </a:tr>
              <a:tr h="573866">
                <a:tc gridSpan="9">
                  <a:txBody>
                    <a:bodyPr/>
                    <a:lstStyle/>
                    <a:p>
                      <a:pPr algn="l" fontAlgn="b"/>
                      <a:r>
                        <a:rPr lang="en-US" sz="1200" b="0" u="none" strike="noStrike" dirty="0">
                          <a:effectLst/>
                          <a:latin typeface="Arial" panose="020B0604020202020204" pitchFamily="34" charset="0"/>
                          <a:cs typeface="Arial" panose="020B0604020202020204" pitchFamily="34" charset="0"/>
                        </a:rPr>
                        <a:t> Advanced by former RDA to RHA now assumed by Housing Successor - to assist RHA with its lease payment for 2003 Multifamily Housing Revenue Bonds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936" marR="6936" marT="6936" marB="0" anchor="ctr"/>
                </a:tc>
                <a:tc hMerge="1">
                  <a:txBody>
                    <a:bodyPr/>
                    <a:lstStyle/>
                    <a:p>
                      <a:pPr algn="l" fontAlgn="b"/>
                      <a:endParaRPr lang="en-US" sz="1000" b="0" i="0" u="none" strike="noStrike" dirty="0">
                        <a:solidFill>
                          <a:srgbClr val="000000"/>
                        </a:solidFill>
                        <a:effectLst/>
                        <a:latin typeface="+mn-lt"/>
                      </a:endParaRPr>
                    </a:p>
                  </a:txBody>
                  <a:tcPr marL="6936" marR="6936" marT="69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t"/>
                      <a:endParaRPr lang="en-US" sz="1000" b="0" i="0" u="none" strike="noStrike" dirty="0">
                        <a:effectLst/>
                        <a:latin typeface="+mn-lt"/>
                      </a:endParaRPr>
                    </a:p>
                  </a:txBody>
                  <a:tcPr marL="6936" marR="6936" marT="6936" marB="0"/>
                </a:tc>
                <a:tc hMerge="1">
                  <a:txBody>
                    <a:bodyPr/>
                    <a:lstStyle/>
                    <a:p>
                      <a:pPr algn="r" fontAlgn="b"/>
                      <a:endParaRPr lang="en-US" sz="1050" b="0" i="0" u="none" strike="noStrike" dirty="0">
                        <a:effectLst/>
                        <a:latin typeface="+mn-lt"/>
                      </a:endParaRPr>
                    </a:p>
                  </a:txBody>
                  <a:tcPr marL="6936" marR="6936" marT="6936" marB="0" anchor="b"/>
                </a:tc>
                <a:tc>
                  <a:txBody>
                    <a:bodyPr/>
                    <a:lstStyle/>
                    <a:p>
                      <a:pPr algn="r" fontAlgn="ctr"/>
                      <a:endParaRPr lang="en-US" sz="1000" b="0" i="0" u="none" strike="noStrike" dirty="0">
                        <a:effectLst/>
                        <a:latin typeface="+mn-lt"/>
                      </a:endParaRPr>
                    </a:p>
                  </a:txBody>
                  <a:tcPr marL="6936" marR="6936" marT="6936"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 </a:t>
                      </a:r>
                      <a:r>
                        <a:rPr lang="en-US" sz="1200" b="1" u="none" strike="noStrike" dirty="0">
                          <a:effectLst/>
                          <a:latin typeface="Arial" panose="020B0604020202020204" pitchFamily="34" charset="0"/>
                          <a:cs typeface="Arial" panose="020B0604020202020204" pitchFamily="34" charset="0"/>
                        </a:rPr>
                        <a:t>$     174,067.00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a16="http://schemas.microsoft.com/office/drawing/2014/main" xmlns="" val="10003"/>
                  </a:ext>
                </a:extLst>
              </a:tr>
              <a:tr h="196065">
                <a:tc>
                  <a:txBody>
                    <a:bodyPr/>
                    <a:lstStyle/>
                    <a:p>
                      <a:pPr algn="l" fontAlgn="t"/>
                      <a:r>
                        <a:rPr lang="en-US" sz="1050" u="none" strike="noStrike">
                          <a:effectLst/>
                          <a:latin typeface="+mn-lt"/>
                        </a:rPr>
                        <a:t> </a:t>
                      </a:r>
                      <a:endParaRPr lang="en-US" sz="1050" b="0" i="0" u="none" strike="noStrike">
                        <a:effectLst/>
                        <a:latin typeface="+mn-lt"/>
                      </a:endParaRPr>
                    </a:p>
                  </a:txBody>
                  <a:tcPr marL="6936" marR="6936" marT="6936" marB="0"/>
                </a:tc>
                <a:tc>
                  <a:txBody>
                    <a:bodyPr/>
                    <a:lstStyle/>
                    <a:p>
                      <a:pPr algn="l" fontAlgn="b"/>
                      <a:r>
                        <a:rPr lang="en-US" sz="1000" u="none" strike="noStrike">
                          <a:effectLst/>
                          <a:latin typeface="+mn-lt"/>
                        </a:rPr>
                        <a:t> </a:t>
                      </a:r>
                      <a:endParaRPr lang="en-US" sz="1000" b="0" i="0" u="none" strike="noStrike">
                        <a:solidFill>
                          <a:srgbClr val="000000"/>
                        </a:solidFill>
                        <a:effectLst/>
                        <a:latin typeface="+mn-lt"/>
                      </a:endParaRPr>
                    </a:p>
                  </a:txBody>
                  <a:tcPr marL="6936" marR="6936" marT="6936" marB="0" anchor="b"/>
                </a:tc>
                <a:tc gridSpan="2">
                  <a:txBody>
                    <a:bodyPr/>
                    <a:lstStyle/>
                    <a:p>
                      <a:pPr algn="l" fontAlgn="b"/>
                      <a:r>
                        <a:rPr lang="en-US" sz="1000" u="none" strike="noStrike">
                          <a:effectLst/>
                          <a:latin typeface="+mn-lt"/>
                        </a:rPr>
                        <a:t> </a:t>
                      </a:r>
                      <a:endParaRPr lang="en-US" sz="1000" b="0" i="0" u="none" strike="noStrike">
                        <a:solidFill>
                          <a:srgbClr val="000000"/>
                        </a:solidFill>
                        <a:effectLst/>
                        <a:latin typeface="+mn-lt"/>
                      </a:endParaRPr>
                    </a:p>
                  </a:txBody>
                  <a:tcPr marL="6936" marR="6936" marT="6936" marB="0" anchor="b"/>
                </a:tc>
                <a:tc hMerge="1">
                  <a:txBody>
                    <a:bodyPr/>
                    <a:lstStyle/>
                    <a:p>
                      <a:endParaRPr lang="en-US"/>
                    </a:p>
                  </a:txBody>
                  <a:tcPr/>
                </a:tc>
                <a:tc>
                  <a:txBody>
                    <a:bodyPr/>
                    <a:lstStyle/>
                    <a:p>
                      <a:pPr algn="l" fontAlgn="b"/>
                      <a:r>
                        <a:rPr lang="en-US" sz="1000" u="none" strike="noStrike">
                          <a:effectLst/>
                          <a:latin typeface="+mn-lt"/>
                        </a:rPr>
                        <a:t> </a:t>
                      </a:r>
                      <a:endParaRPr lang="en-US" sz="1000" b="0" i="0" u="none" strike="noStrike">
                        <a:solidFill>
                          <a:srgbClr val="000000"/>
                        </a:solidFill>
                        <a:effectLst/>
                        <a:latin typeface="+mn-lt"/>
                      </a:endParaRPr>
                    </a:p>
                  </a:txBody>
                  <a:tcPr marL="6936" marR="6936" marT="6936" marB="0" anchor="b"/>
                </a:tc>
                <a:tc>
                  <a:txBody>
                    <a:bodyPr/>
                    <a:lstStyle/>
                    <a:p>
                      <a:pPr algn="l" fontAlgn="b"/>
                      <a:r>
                        <a:rPr lang="en-US" sz="1000" u="none" strike="noStrike">
                          <a:effectLst/>
                          <a:latin typeface="+mn-lt"/>
                        </a:rPr>
                        <a:t> </a:t>
                      </a:r>
                      <a:endParaRPr lang="en-US" sz="1000" b="0" i="0" u="none" strike="noStrike">
                        <a:solidFill>
                          <a:srgbClr val="000000"/>
                        </a:solidFill>
                        <a:effectLst/>
                        <a:latin typeface="+mn-lt"/>
                      </a:endParaRPr>
                    </a:p>
                  </a:txBody>
                  <a:tcPr marL="6936" marR="6936" marT="6936" marB="0" anchor="b"/>
                </a:tc>
                <a:tc>
                  <a:txBody>
                    <a:bodyPr/>
                    <a:lstStyle/>
                    <a:p>
                      <a:pPr algn="l" fontAlgn="b"/>
                      <a:r>
                        <a:rPr lang="en-US" sz="1000" u="none" strike="noStrike">
                          <a:effectLst/>
                          <a:latin typeface="+mn-lt"/>
                        </a:rPr>
                        <a:t> </a:t>
                      </a:r>
                      <a:endParaRPr lang="en-US" sz="1000" b="0" i="0" u="none" strike="noStrike">
                        <a:solidFill>
                          <a:srgbClr val="000000"/>
                        </a:solidFill>
                        <a:effectLst/>
                        <a:latin typeface="+mn-lt"/>
                      </a:endParaRPr>
                    </a:p>
                  </a:txBody>
                  <a:tcPr marL="6936" marR="6936" marT="6936" marB="0" anchor="b"/>
                </a:tc>
                <a:tc>
                  <a:txBody>
                    <a:bodyPr/>
                    <a:lstStyle/>
                    <a:p>
                      <a:pPr algn="l" fontAlgn="t"/>
                      <a:r>
                        <a:rPr lang="en-US" sz="1000" u="none" strike="noStrike">
                          <a:effectLst/>
                          <a:latin typeface="+mn-lt"/>
                        </a:rPr>
                        <a:t> </a:t>
                      </a:r>
                      <a:endParaRPr lang="en-US" sz="1000" b="0" i="0" u="none" strike="noStrike">
                        <a:effectLst/>
                        <a:latin typeface="+mn-lt"/>
                      </a:endParaRPr>
                    </a:p>
                  </a:txBody>
                  <a:tcPr marL="6936" marR="6936" marT="6936" marB="0"/>
                </a:tc>
                <a:tc>
                  <a:txBody>
                    <a:bodyPr/>
                    <a:lstStyle/>
                    <a:p>
                      <a:pPr algn="r" fontAlgn="b"/>
                      <a:r>
                        <a:rPr lang="en-US" sz="1050" u="none" strike="noStrike">
                          <a:effectLst/>
                          <a:latin typeface="+mn-lt"/>
                        </a:rPr>
                        <a:t> </a:t>
                      </a:r>
                      <a:endParaRPr lang="en-US" sz="1050" b="0" i="0" u="none" strike="noStrike">
                        <a:effectLst/>
                        <a:latin typeface="+mn-lt"/>
                      </a:endParaRPr>
                    </a:p>
                  </a:txBody>
                  <a:tcPr marL="6936" marR="6936" marT="6936" marB="0" anchor="b"/>
                </a:tc>
                <a:tc>
                  <a:txBody>
                    <a:bodyPr/>
                    <a:lstStyle/>
                    <a:p>
                      <a:pPr algn="r" fontAlgn="t"/>
                      <a:r>
                        <a:rPr lang="en-US" sz="1050" u="none" strike="noStrike" dirty="0">
                          <a:effectLst/>
                          <a:latin typeface="+mn-lt"/>
                        </a:rPr>
                        <a:t> </a:t>
                      </a:r>
                      <a:endParaRPr lang="en-US" sz="1050" b="0" i="0" u="none" strike="noStrike" dirty="0">
                        <a:effectLst/>
                        <a:latin typeface="+mn-lt"/>
                      </a:endParaRPr>
                    </a:p>
                  </a:txBody>
                  <a:tcPr marL="6936" marR="6936" marT="6936" marB="0"/>
                </a:tc>
                <a:tc>
                  <a:txBody>
                    <a:bodyPr/>
                    <a:lstStyle/>
                    <a:p>
                      <a:pPr algn="l" fontAlgn="ctr"/>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a16="http://schemas.microsoft.com/office/drawing/2014/main" xmlns="" val="10004"/>
                  </a:ext>
                </a:extLst>
              </a:tr>
              <a:tr h="196065">
                <a:tc>
                  <a:txBody>
                    <a:bodyPr/>
                    <a:lstStyle/>
                    <a:p>
                      <a:pPr algn="l" fontAlgn="t"/>
                      <a:endParaRPr lang="en-US" sz="1050" b="0" i="0" u="none" strike="noStrike">
                        <a:effectLst/>
                        <a:latin typeface="+mn-lt"/>
                      </a:endParaRPr>
                    </a:p>
                  </a:txBody>
                  <a:tcPr marL="6936" marR="6936" marT="6936" marB="0"/>
                </a:tc>
                <a:tc>
                  <a:txBody>
                    <a:bodyPr/>
                    <a:lstStyle/>
                    <a:p>
                      <a:pPr algn="l" fontAlgn="b"/>
                      <a:endParaRPr lang="en-US" sz="1000" b="0" i="0" u="none" strike="noStrike">
                        <a:solidFill>
                          <a:srgbClr val="000000"/>
                        </a:solidFill>
                        <a:effectLst/>
                        <a:latin typeface="+mn-lt"/>
                      </a:endParaRPr>
                    </a:p>
                  </a:txBody>
                  <a:tcPr marL="6936" marR="6936" marT="6936" marB="0" anchor="b"/>
                </a:tc>
                <a:tc gridSpan="2">
                  <a:txBody>
                    <a:bodyPr/>
                    <a:lstStyle/>
                    <a:p>
                      <a:pPr algn="l" fontAlgn="b"/>
                      <a:endParaRPr lang="en-US" sz="1000" b="0" i="0" u="none" strike="noStrike">
                        <a:solidFill>
                          <a:srgbClr val="000000"/>
                        </a:solidFill>
                        <a:effectLst/>
                        <a:latin typeface="+mn-lt"/>
                      </a:endParaRPr>
                    </a:p>
                  </a:txBody>
                  <a:tcPr marL="6936" marR="6936" marT="6936" marB="0" anchor="b"/>
                </a:tc>
                <a:tc hMerge="1">
                  <a:txBody>
                    <a:bodyPr/>
                    <a:lstStyle/>
                    <a:p>
                      <a:endParaRPr lang="en-US"/>
                    </a:p>
                  </a:txBody>
                  <a:tcPr/>
                </a:tc>
                <a:tc>
                  <a:txBody>
                    <a:bodyPr/>
                    <a:lstStyle/>
                    <a:p>
                      <a:pPr algn="l" fontAlgn="b"/>
                      <a:endParaRPr lang="en-US" sz="1000" b="0" i="0" u="none" strike="noStrike">
                        <a:solidFill>
                          <a:srgbClr val="000000"/>
                        </a:solidFill>
                        <a:effectLst/>
                        <a:latin typeface="+mn-lt"/>
                      </a:endParaRPr>
                    </a:p>
                  </a:txBody>
                  <a:tcPr marL="6936" marR="6936" marT="6936" marB="0" anchor="b"/>
                </a:tc>
                <a:tc>
                  <a:txBody>
                    <a:bodyPr/>
                    <a:lstStyle/>
                    <a:p>
                      <a:pPr algn="l" fontAlgn="b"/>
                      <a:endParaRPr lang="en-US" sz="1000" b="0" i="0" u="none" strike="noStrike">
                        <a:solidFill>
                          <a:srgbClr val="000000"/>
                        </a:solidFill>
                        <a:effectLst/>
                        <a:latin typeface="+mn-lt"/>
                      </a:endParaRPr>
                    </a:p>
                  </a:txBody>
                  <a:tcPr marL="6936" marR="6936" marT="6936" marB="0" anchor="b"/>
                </a:tc>
                <a:tc>
                  <a:txBody>
                    <a:bodyPr/>
                    <a:lstStyle/>
                    <a:p>
                      <a:pPr algn="l" fontAlgn="b"/>
                      <a:endParaRPr lang="en-US" sz="1000" b="0" i="0" u="none" strike="noStrike">
                        <a:solidFill>
                          <a:srgbClr val="000000"/>
                        </a:solidFill>
                        <a:effectLst/>
                        <a:latin typeface="+mn-lt"/>
                      </a:endParaRPr>
                    </a:p>
                  </a:txBody>
                  <a:tcPr marL="6936" marR="6936" marT="6936" marB="0" anchor="b"/>
                </a:tc>
                <a:tc>
                  <a:txBody>
                    <a:bodyPr/>
                    <a:lstStyle/>
                    <a:p>
                      <a:pPr algn="l" fontAlgn="t"/>
                      <a:endParaRPr lang="en-US" sz="1000" b="0" i="0" u="none" strike="noStrike">
                        <a:effectLst/>
                        <a:latin typeface="+mn-lt"/>
                      </a:endParaRPr>
                    </a:p>
                  </a:txBody>
                  <a:tcPr marL="6936" marR="6936" marT="6936" marB="0"/>
                </a:tc>
                <a:tc>
                  <a:txBody>
                    <a:bodyPr/>
                    <a:lstStyle/>
                    <a:p>
                      <a:pPr algn="r" fontAlgn="b"/>
                      <a:endParaRPr lang="en-US" sz="1050" b="0" i="0" u="none" strike="noStrike">
                        <a:effectLst/>
                        <a:latin typeface="+mn-lt"/>
                      </a:endParaRPr>
                    </a:p>
                  </a:txBody>
                  <a:tcPr marL="6936" marR="6936" marT="6936" marB="0" anchor="b"/>
                </a:tc>
                <a:tc>
                  <a:txBody>
                    <a:bodyPr/>
                    <a:lstStyle/>
                    <a:p>
                      <a:pPr algn="r" fontAlgn="t"/>
                      <a:endParaRPr lang="en-US" sz="1050" b="0" i="0" u="none" strike="noStrike">
                        <a:effectLst/>
                        <a:latin typeface="+mn-lt"/>
                      </a:endParaRPr>
                    </a:p>
                  </a:txBody>
                  <a:tcPr marL="6936" marR="6936" marT="6936" marB="0"/>
                </a:tc>
                <a:tc>
                  <a:txBody>
                    <a:bodyPr/>
                    <a:lstStyle/>
                    <a:p>
                      <a:pPr algn="r" fontAlgn="ct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a16="http://schemas.microsoft.com/office/drawing/2014/main" xmlns="" val="10005"/>
                  </a:ext>
                </a:extLst>
              </a:tr>
              <a:tr h="573866">
                <a:tc gridSpan="8">
                  <a:txBody>
                    <a:bodyPr/>
                    <a:lstStyle/>
                    <a:p>
                      <a:pPr algn="l" fontAlgn="b"/>
                      <a:r>
                        <a:rPr lang="en-US" sz="1200" b="1" u="none" strike="noStrike" dirty="0">
                          <a:effectLst/>
                          <a:latin typeface="Arial" panose="020B0604020202020204" pitchFamily="34" charset="0"/>
                          <a:cs typeface="Arial" panose="020B0604020202020204" pitchFamily="34" charset="0"/>
                        </a:rPr>
                        <a:t>RHA Housing Corp. - RHA Component Unit - Notes and Loans Receivable for Triangle Court and Friendship Manor:</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sng" strike="noStrike" dirty="0">
                          <a:effectLst/>
                          <a:latin typeface="Arial" panose="020B0604020202020204" pitchFamily="34" charset="0"/>
                          <a:cs typeface="Arial" panose="020B0604020202020204" pitchFamily="34" charset="0"/>
                        </a:rPr>
                        <a:t> Loan Amount </a:t>
                      </a:r>
                      <a:endParaRPr lang="en-US" sz="1200" b="1" i="0" u="sng" strike="noStrike" dirty="0">
                        <a:effectLst/>
                        <a:latin typeface="Arial" panose="020B0604020202020204" pitchFamily="34" charset="0"/>
                        <a:cs typeface="Arial" panose="020B0604020202020204" pitchFamily="34" charset="0"/>
                      </a:endParaRPr>
                    </a:p>
                  </a:txBody>
                  <a:tcPr marL="6936" marR="6936" marT="6936" marB="0" anchor="ctr"/>
                </a:tc>
                <a:tc>
                  <a:txBody>
                    <a:bodyPr/>
                    <a:lstStyle/>
                    <a:p>
                      <a:pPr algn="ctr" fontAlgn="b"/>
                      <a:r>
                        <a:rPr lang="en-US" sz="1200" u="sng" strike="noStrike" dirty="0">
                          <a:effectLst/>
                          <a:latin typeface="Arial" panose="020B0604020202020204" pitchFamily="34" charset="0"/>
                          <a:cs typeface="Arial" panose="020B0604020202020204" pitchFamily="34" charset="0"/>
                        </a:rPr>
                        <a:t> Accrued Interest as of 12/31/18 </a:t>
                      </a:r>
                      <a:endParaRPr lang="en-US" sz="1200" b="1" i="0" u="sng" strike="noStrike" dirty="0">
                        <a:effectLst/>
                        <a:latin typeface="Arial" panose="020B0604020202020204" pitchFamily="34" charset="0"/>
                        <a:cs typeface="Arial" panose="020B0604020202020204" pitchFamily="34" charset="0"/>
                      </a:endParaRPr>
                    </a:p>
                  </a:txBody>
                  <a:tcPr marL="6936" marR="6936" marT="6936" marB="0" anchor="ctr"/>
                </a:tc>
                <a:tc>
                  <a:txBody>
                    <a:bodyPr/>
                    <a:lstStyle/>
                    <a:p>
                      <a:pPr algn="ctr" fontAlgn="b"/>
                      <a:r>
                        <a:rPr lang="en-US" sz="1200" u="sng" strike="noStrike" dirty="0">
                          <a:effectLst/>
                          <a:latin typeface="Arial" panose="020B0604020202020204" pitchFamily="34" charset="0"/>
                          <a:cs typeface="Arial" panose="020B0604020202020204" pitchFamily="34" charset="0"/>
                        </a:rPr>
                        <a:t> Total Amount Due </a:t>
                      </a:r>
                      <a:endParaRPr lang="en-US" sz="1200" b="1" i="0" u="sng"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a16="http://schemas.microsoft.com/office/drawing/2014/main" xmlns="" val="10006"/>
                  </a:ext>
                </a:extLst>
              </a:tr>
              <a:tr h="384966">
                <a:tc gridSpan="7">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u="sng" strike="noStrike" dirty="0">
                          <a:effectLst/>
                          <a:latin typeface="Arial" panose="020B0604020202020204" pitchFamily="34" charset="0"/>
                          <a:cs typeface="Arial" panose="020B0604020202020204" pitchFamily="34" charset="0"/>
                        </a:rPr>
                        <a:t>Fund Source: Gen. Fund</a:t>
                      </a:r>
                      <a:endParaRPr lang="en-US" sz="1200" b="1" i="0" u="sng" strike="noStrike" dirty="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latin typeface="Arial" panose="020B0604020202020204" pitchFamily="34" charset="0"/>
                          <a:cs typeface="Arial" panose="020B0604020202020204" pitchFamily="34" charset="0"/>
                        </a:rPr>
                        <a:t>Loan from Gen Fund to RHA for RAD pre-develop. cost (Dec. 2014) </a:t>
                      </a:r>
                      <a:endParaRPr lang="en-US" sz="1000" b="0" i="0" u="none" strike="noStrike" dirty="0">
                        <a:solidFill>
                          <a:srgbClr val="000000"/>
                        </a:solidFill>
                        <a:effectLst/>
                        <a:latin typeface="+mn-lt"/>
                      </a:endParaRPr>
                    </a:p>
                  </a:txBody>
                  <a:tcPr marL="6936" marR="6936" marT="6936" marB="0" anchor="b"/>
                </a:tc>
                <a:tc hMerge="1">
                  <a:txBody>
                    <a:bodyPr/>
                    <a:lstStyle/>
                    <a:p>
                      <a:pPr algn="l" fontAlgn="b"/>
                      <a:endParaRPr lang="en-US" sz="1000" b="0" i="0" u="none" strike="noStrike" dirty="0">
                        <a:solidFill>
                          <a:srgbClr val="000000"/>
                        </a:solidFill>
                        <a:effectLst/>
                        <a:latin typeface="+mn-lt"/>
                      </a:endParaRPr>
                    </a:p>
                  </a:txBody>
                  <a:tcPr marL="6936" marR="6936" marT="69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dirty="0">
                        <a:effectLst/>
                        <a:latin typeface="+mn-lt"/>
                      </a:endParaRPr>
                    </a:p>
                  </a:txBody>
                  <a:tcPr marL="6936" marR="6936" marT="6936" marB="0"/>
                </a:tc>
                <a:tc>
                  <a:txBody>
                    <a:bodyPr/>
                    <a:lstStyle/>
                    <a:p>
                      <a:pPr algn="l" fontAlgn="ctr"/>
                      <a:r>
                        <a:rPr lang="en-US" sz="1200" u="none" strike="noStrike" dirty="0">
                          <a:effectLst/>
                          <a:latin typeface="Arial" panose="020B0604020202020204" pitchFamily="34" charset="0"/>
                          <a:cs typeface="Arial" panose="020B0604020202020204" pitchFamily="34" charset="0"/>
                        </a:rPr>
                        <a:t>$      700,000</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l" fontAlgn="ctr"/>
                      <a:r>
                        <a:rPr lang="en-US" sz="1200" u="none" strike="noStrike" dirty="0">
                          <a:effectLst/>
                          <a:latin typeface="Arial" panose="020B0604020202020204" pitchFamily="34" charset="0"/>
                          <a:cs typeface="Arial" panose="020B0604020202020204" pitchFamily="34" charset="0"/>
                        </a:rPr>
                        <a:t> $     28,019.18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l" fontAlgn="ctr"/>
                      <a:r>
                        <a:rPr lang="en-US" sz="1200" u="none" strike="noStrike" dirty="0">
                          <a:effectLst/>
                          <a:latin typeface="Arial" panose="020B0604020202020204" pitchFamily="34" charset="0"/>
                          <a:cs typeface="Arial" panose="020B0604020202020204" pitchFamily="34" charset="0"/>
                        </a:rPr>
                        <a:t> $     728,019.18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a16="http://schemas.microsoft.com/office/drawing/2014/main" xmlns="" val="10007"/>
                  </a:ext>
                </a:extLst>
              </a:tr>
              <a:tr h="384966">
                <a:tc gridSpan="7">
                  <a:txBody>
                    <a:bodyPr/>
                    <a:lstStyle/>
                    <a:p>
                      <a:pPr algn="l" fontAlgn="b"/>
                      <a:r>
                        <a:rPr lang="en-US" sz="1200" u="sng" strike="noStrike" dirty="0">
                          <a:effectLst/>
                          <a:latin typeface="Arial" panose="020B0604020202020204" pitchFamily="34" charset="0"/>
                          <a:cs typeface="Arial" panose="020B0604020202020204" pitchFamily="34" charset="0"/>
                        </a:rPr>
                        <a:t>Fund Source: Low/Mod Housing Fund</a:t>
                      </a:r>
                      <a:endParaRPr lang="en-US" sz="1200" b="1" i="0" u="sng" strike="noStrike" dirty="0">
                        <a:effectLst/>
                        <a:latin typeface="Arial" panose="020B0604020202020204" pitchFamily="34" charset="0"/>
                        <a:cs typeface="Arial" panose="020B0604020202020204" pitchFamily="34" charset="0"/>
                      </a:endParaRPr>
                    </a:p>
                    <a:p>
                      <a:pPr algn="l" fontAlgn="b"/>
                      <a:r>
                        <a:rPr lang="en-US" sz="1200" u="none" strike="noStrike" dirty="0">
                          <a:effectLst/>
                          <a:latin typeface="Arial" panose="020B0604020202020204" pitchFamily="34" charset="0"/>
                          <a:cs typeface="Arial" panose="020B0604020202020204" pitchFamily="34" charset="0"/>
                        </a:rPr>
                        <a:t> Loan from Housing Successor to RHA for RAD project (Dec. 2015</a:t>
                      </a:r>
                      <a:r>
                        <a:rPr lang="en-US" sz="1000" u="none" strike="noStrike" dirty="0">
                          <a:effectLst/>
                          <a:latin typeface="+mn-lt"/>
                        </a:rPr>
                        <a:t>) </a:t>
                      </a:r>
                      <a:endParaRPr lang="en-US" sz="1000" b="0" i="0" u="none" strike="noStrike" dirty="0">
                        <a:solidFill>
                          <a:srgbClr val="000000"/>
                        </a:solidFill>
                        <a:effectLst/>
                        <a:latin typeface="+mn-lt"/>
                      </a:endParaRPr>
                    </a:p>
                  </a:txBody>
                  <a:tcPr marL="6936" marR="6936" marT="6936" marB="0" anchor="b"/>
                </a:tc>
                <a:tc hMerge="1">
                  <a:txBody>
                    <a:bodyPr/>
                    <a:lstStyle/>
                    <a:p>
                      <a:pPr algn="l" fontAlgn="b"/>
                      <a:endParaRPr lang="en-US" sz="1000" b="0" i="0" u="none" strike="noStrike" dirty="0">
                        <a:solidFill>
                          <a:srgbClr val="000000"/>
                        </a:solidFill>
                        <a:effectLst/>
                        <a:latin typeface="+mn-lt"/>
                      </a:endParaRPr>
                    </a:p>
                  </a:txBody>
                  <a:tcPr marL="6936" marR="6936" marT="69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effectLst/>
                        <a:latin typeface="+mn-lt"/>
                      </a:endParaRPr>
                    </a:p>
                  </a:txBody>
                  <a:tcPr marL="6936" marR="6936" marT="6936" marB="0"/>
                </a:tc>
                <a:tc>
                  <a:txBody>
                    <a:bodyPr/>
                    <a:lstStyle/>
                    <a:p>
                      <a:pPr algn="l" fontAlgn="ctr"/>
                      <a:r>
                        <a:rPr lang="en-US" sz="1200" u="none" strike="noStrike" dirty="0">
                          <a:effectLst/>
                          <a:latin typeface="Arial" panose="020B0604020202020204" pitchFamily="34" charset="0"/>
                          <a:cs typeface="Arial" panose="020B0604020202020204" pitchFamily="34" charset="0"/>
                        </a:rPr>
                        <a:t> $  1,100,000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l" fontAlgn="ctr"/>
                      <a:r>
                        <a:rPr lang="en-US" sz="1200" u="none" strike="noStrike" dirty="0">
                          <a:effectLst/>
                          <a:latin typeface="Arial" panose="020B0604020202020204" pitchFamily="34" charset="0"/>
                          <a:cs typeface="Arial" panose="020B0604020202020204" pitchFamily="34" charset="0"/>
                        </a:rPr>
                        <a:t> $     32,901.60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r" fontAlgn="ctr"/>
                      <a:r>
                        <a:rPr lang="en-US" sz="1200" u="none" strike="noStrike" dirty="0">
                          <a:effectLst/>
                          <a:latin typeface="Arial" panose="020B0604020202020204" pitchFamily="34" charset="0"/>
                          <a:cs typeface="Arial" panose="020B0604020202020204" pitchFamily="34" charset="0"/>
                        </a:rPr>
                        <a:t> $1,132,901.60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a16="http://schemas.microsoft.com/office/drawing/2014/main" xmlns="" val="10008"/>
                  </a:ext>
                </a:extLst>
              </a:tr>
              <a:tr h="573866">
                <a:tc gridSpan="8">
                  <a:txBody>
                    <a:bodyPr/>
                    <a:lstStyle/>
                    <a:p>
                      <a:pPr algn="l" fontAlgn="b"/>
                      <a:r>
                        <a:rPr lang="en-US" sz="1200" u="sng" strike="noStrike" dirty="0">
                          <a:effectLst/>
                          <a:latin typeface="Arial" panose="020B0604020202020204" pitchFamily="34" charset="0"/>
                          <a:cs typeface="Arial" panose="020B0604020202020204" pitchFamily="34" charset="0"/>
                        </a:rPr>
                        <a:t>Fund Source: Housing In-Lieu Fund</a:t>
                      </a:r>
                      <a:endParaRPr lang="en-US" sz="1200" b="1" i="0" u="sng" strike="noStrike" dirty="0">
                        <a:effectLst/>
                        <a:latin typeface="Arial" panose="020B0604020202020204" pitchFamily="34" charset="0"/>
                        <a:cs typeface="Arial" panose="020B0604020202020204" pitchFamily="34" charset="0"/>
                      </a:endParaRPr>
                    </a:p>
                    <a:p>
                      <a:pPr algn="l" fontAlgn="b"/>
                      <a:r>
                        <a:rPr lang="en-US" sz="1200" u="none" strike="noStrike" dirty="0">
                          <a:effectLst/>
                          <a:latin typeface="Arial" panose="020B0604020202020204" pitchFamily="34" charset="0"/>
                          <a:cs typeface="Arial" panose="020B0604020202020204" pitchFamily="34" charset="0"/>
                        </a:rPr>
                        <a:t> Loan from Housing Successor (in-lieu funds) to RHA for RAD project (last draw Feb. 2018)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936" marR="6936" marT="6936" marB="0" anchor="b"/>
                </a:tc>
                <a:tc hMerge="1">
                  <a:txBody>
                    <a:bodyPr/>
                    <a:lstStyle/>
                    <a:p>
                      <a:pPr algn="l" fontAlgn="b"/>
                      <a:endParaRPr lang="en-US" sz="1000" b="0" i="0" u="none" strike="noStrike" dirty="0">
                        <a:solidFill>
                          <a:srgbClr val="000000"/>
                        </a:solidFill>
                        <a:effectLst/>
                        <a:latin typeface="+mn-lt"/>
                      </a:endParaRPr>
                    </a:p>
                  </a:txBody>
                  <a:tcPr marL="6936" marR="6936" marT="69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200" u="none" strike="noStrike" dirty="0">
                          <a:effectLst/>
                          <a:latin typeface="Arial" panose="020B0604020202020204" pitchFamily="34" charset="0"/>
                          <a:cs typeface="Arial" panose="020B0604020202020204" pitchFamily="34" charset="0"/>
                        </a:rPr>
                        <a:t> $  3,600,000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l" fontAlgn="ctr"/>
                      <a:r>
                        <a:rPr lang="en-US" sz="1200" u="none" strike="noStrike" dirty="0">
                          <a:effectLst/>
                          <a:latin typeface="Arial" panose="020B0604020202020204" pitchFamily="34" charset="0"/>
                          <a:cs typeface="Arial" panose="020B0604020202020204" pitchFamily="34" charset="0"/>
                        </a:rPr>
                        <a:t> $     42,652.18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r" fontAlgn="ctr"/>
                      <a:r>
                        <a:rPr lang="en-US" sz="1200" u="none" strike="noStrike" dirty="0">
                          <a:effectLst/>
                          <a:latin typeface="Arial" panose="020B0604020202020204" pitchFamily="34" charset="0"/>
                          <a:cs typeface="Arial" panose="020B0604020202020204" pitchFamily="34" charset="0"/>
                        </a:rPr>
                        <a:t> $3,642,652.18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a16="http://schemas.microsoft.com/office/drawing/2014/main" xmlns="" val="10009"/>
                  </a:ext>
                </a:extLst>
              </a:tr>
              <a:tr h="196065">
                <a:tc>
                  <a:txBody>
                    <a:bodyPr/>
                    <a:lstStyle/>
                    <a:p>
                      <a:pPr algn="l" fontAlgn="t"/>
                      <a:r>
                        <a:rPr lang="en-US" sz="1050" u="none" strike="noStrike">
                          <a:effectLst/>
                          <a:latin typeface="+mn-lt"/>
                        </a:rPr>
                        <a:t> </a:t>
                      </a:r>
                      <a:endParaRPr lang="en-US" sz="1050" b="0" i="0" u="none" strike="noStrike">
                        <a:effectLst/>
                        <a:latin typeface="+mn-lt"/>
                      </a:endParaRPr>
                    </a:p>
                  </a:txBody>
                  <a:tcPr marL="6936" marR="6936" marT="6936" marB="0"/>
                </a:tc>
                <a:tc>
                  <a:txBody>
                    <a:bodyPr/>
                    <a:lstStyle/>
                    <a:p>
                      <a:pPr algn="l" fontAlgn="t"/>
                      <a:r>
                        <a:rPr lang="en-US" sz="1000" u="none" strike="noStrike">
                          <a:effectLst/>
                          <a:latin typeface="+mn-lt"/>
                        </a:rPr>
                        <a:t> </a:t>
                      </a:r>
                      <a:endParaRPr lang="en-US" sz="1000" b="0" i="0" u="none" strike="noStrike">
                        <a:effectLst/>
                        <a:latin typeface="+mn-lt"/>
                      </a:endParaRPr>
                    </a:p>
                  </a:txBody>
                  <a:tcPr marL="6936" marR="6936" marT="6936" marB="0"/>
                </a:tc>
                <a:tc gridSpan="2">
                  <a:txBody>
                    <a:bodyPr/>
                    <a:lstStyle/>
                    <a:p>
                      <a:pPr algn="l" fontAlgn="t"/>
                      <a:r>
                        <a:rPr lang="en-US" sz="1000" u="none" strike="noStrike" dirty="0">
                          <a:effectLst/>
                          <a:latin typeface="+mn-lt"/>
                        </a:rPr>
                        <a:t> </a:t>
                      </a:r>
                      <a:endParaRPr lang="en-US" sz="1000" b="0" i="0" u="none" strike="noStrike" dirty="0">
                        <a:effectLst/>
                        <a:latin typeface="+mn-lt"/>
                      </a:endParaRPr>
                    </a:p>
                  </a:txBody>
                  <a:tcPr marL="6936" marR="6936" marT="6936" marB="0"/>
                </a:tc>
                <a:tc hMerge="1">
                  <a:txBody>
                    <a:bodyPr/>
                    <a:lstStyle/>
                    <a:p>
                      <a:endParaRPr lang="en-US"/>
                    </a:p>
                  </a:txBody>
                  <a:tcPr/>
                </a:tc>
                <a:tc>
                  <a:txBody>
                    <a:bodyPr/>
                    <a:lstStyle/>
                    <a:p>
                      <a:pPr algn="l" fontAlgn="t"/>
                      <a:r>
                        <a:rPr lang="en-US" sz="1000" u="none" strike="noStrike">
                          <a:effectLst/>
                          <a:latin typeface="+mn-lt"/>
                        </a:rPr>
                        <a:t> </a:t>
                      </a:r>
                      <a:endParaRPr lang="en-US" sz="1000" b="0" i="0" u="none" strike="noStrike">
                        <a:effectLst/>
                        <a:latin typeface="+mn-lt"/>
                      </a:endParaRPr>
                    </a:p>
                  </a:txBody>
                  <a:tcPr marL="6936" marR="6936" marT="6936" marB="0"/>
                </a:tc>
                <a:tc>
                  <a:txBody>
                    <a:bodyPr/>
                    <a:lstStyle/>
                    <a:p>
                      <a:pPr algn="l" fontAlgn="t"/>
                      <a:r>
                        <a:rPr lang="en-US" sz="1000" u="none" strike="noStrike">
                          <a:effectLst/>
                          <a:latin typeface="+mn-lt"/>
                        </a:rPr>
                        <a:t> </a:t>
                      </a:r>
                      <a:endParaRPr lang="en-US" sz="1000" b="0" i="0" u="none" strike="noStrike">
                        <a:effectLst/>
                        <a:latin typeface="+mn-lt"/>
                      </a:endParaRPr>
                    </a:p>
                  </a:txBody>
                  <a:tcPr marL="6936" marR="6936" marT="6936" marB="0"/>
                </a:tc>
                <a:tc>
                  <a:txBody>
                    <a:bodyPr/>
                    <a:lstStyle/>
                    <a:p>
                      <a:pPr algn="l" fontAlgn="t"/>
                      <a:r>
                        <a:rPr lang="en-US" sz="1000" u="none" strike="noStrike">
                          <a:effectLst/>
                          <a:latin typeface="+mn-lt"/>
                        </a:rPr>
                        <a:t> </a:t>
                      </a:r>
                      <a:endParaRPr lang="en-US" sz="1000" b="0" i="0" u="none" strike="noStrike">
                        <a:effectLst/>
                        <a:latin typeface="+mn-lt"/>
                      </a:endParaRPr>
                    </a:p>
                  </a:txBody>
                  <a:tcPr marL="6936" marR="6936" marT="6936" marB="0"/>
                </a:tc>
                <a:tc>
                  <a:txBody>
                    <a:bodyPr/>
                    <a:lstStyle/>
                    <a:p>
                      <a:pPr algn="l" fontAlgn="t"/>
                      <a:r>
                        <a:rPr lang="en-US" sz="1000" u="none" strike="noStrike">
                          <a:effectLst/>
                          <a:latin typeface="+mn-lt"/>
                        </a:rPr>
                        <a:t> </a:t>
                      </a:r>
                      <a:endParaRPr lang="en-US" sz="1000" b="0" i="0" u="none" strike="noStrike">
                        <a:effectLst/>
                        <a:latin typeface="+mn-lt"/>
                      </a:endParaRPr>
                    </a:p>
                  </a:txBody>
                  <a:tcPr marL="6936" marR="6936" marT="6936" marB="0"/>
                </a:tc>
                <a:tc>
                  <a:txBody>
                    <a:bodyPr/>
                    <a:lstStyle/>
                    <a:p>
                      <a:pPr algn="l" fontAlgn="ctr"/>
                      <a:r>
                        <a:rPr lang="en-US" sz="1200" b="1" u="none" strike="noStrike" dirty="0">
                          <a:effectLst/>
                          <a:latin typeface="Arial" panose="020B0604020202020204" pitchFamily="34" charset="0"/>
                          <a:cs typeface="Arial" panose="020B0604020202020204" pitchFamily="34" charset="0"/>
                        </a:rPr>
                        <a:t> $  5,400,000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l" fontAlgn="ctr"/>
                      <a:r>
                        <a:rPr lang="en-US" sz="1200" b="1" u="none" strike="noStrike" dirty="0">
                          <a:effectLst/>
                          <a:latin typeface="Arial" panose="020B0604020202020204" pitchFamily="34" charset="0"/>
                          <a:cs typeface="Arial" panose="020B0604020202020204" pitchFamily="34" charset="0"/>
                        </a:rPr>
                        <a:t> $   103,572.96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r" fontAlgn="ctr"/>
                      <a:r>
                        <a:rPr lang="en-US" sz="1200" b="1" u="none" strike="noStrike" dirty="0">
                          <a:effectLst/>
                          <a:latin typeface="Arial" panose="020B0604020202020204" pitchFamily="34" charset="0"/>
                          <a:cs typeface="Arial" panose="020B0604020202020204" pitchFamily="34" charset="0"/>
                        </a:rPr>
                        <a:t> $ 5,503,572.96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a16="http://schemas.microsoft.com/office/drawing/2014/main" xmlns="" val="10010"/>
                  </a:ext>
                </a:extLst>
              </a:tr>
              <a:tr h="87329">
                <a:tc>
                  <a:txBody>
                    <a:bodyPr/>
                    <a:lstStyle/>
                    <a:p>
                      <a:pPr algn="l" fontAlgn="t"/>
                      <a:endParaRPr lang="en-US" sz="1050" b="0" i="0" u="none" strike="noStrike">
                        <a:effectLst/>
                        <a:latin typeface="Arial" panose="020B0604020202020204" pitchFamily="34" charset="0"/>
                        <a:cs typeface="Arial" panose="020B0604020202020204" pitchFamily="34" charset="0"/>
                      </a:endParaRPr>
                    </a:p>
                  </a:txBody>
                  <a:tcPr marL="6936" marR="6936" marT="6936" marB="0"/>
                </a:tc>
                <a:tc>
                  <a:txBody>
                    <a:bodyPr/>
                    <a:lstStyle/>
                    <a:p>
                      <a:pPr algn="l" fontAlgn="t"/>
                      <a:endParaRPr lang="en-US" sz="1050" b="0" i="0" u="none" strike="noStrike">
                        <a:effectLst/>
                        <a:latin typeface="Arial" panose="020B0604020202020204" pitchFamily="34" charset="0"/>
                        <a:cs typeface="Arial" panose="020B0604020202020204" pitchFamily="34" charset="0"/>
                      </a:endParaRPr>
                    </a:p>
                  </a:txBody>
                  <a:tcPr marL="6936" marR="6936" marT="6936" marB="0"/>
                </a:tc>
                <a:tc gridSpan="2">
                  <a:txBody>
                    <a:bodyPr/>
                    <a:lstStyle/>
                    <a:p>
                      <a:pPr algn="l" fontAlgn="t"/>
                      <a:endParaRPr lang="en-US" sz="1050" b="0" i="0" u="none" strike="noStrike">
                        <a:effectLst/>
                        <a:latin typeface="Arial" panose="020B0604020202020204" pitchFamily="34" charset="0"/>
                        <a:cs typeface="Arial" panose="020B0604020202020204" pitchFamily="34" charset="0"/>
                      </a:endParaRPr>
                    </a:p>
                  </a:txBody>
                  <a:tcPr marL="6936" marR="6936" marT="6936" marB="0"/>
                </a:tc>
                <a:tc hMerge="1">
                  <a:txBody>
                    <a:bodyPr/>
                    <a:lstStyle/>
                    <a:p>
                      <a:endParaRPr lang="en-US"/>
                    </a:p>
                  </a:txBody>
                  <a:tcPr/>
                </a:tc>
                <a:tc>
                  <a:txBody>
                    <a:bodyPr/>
                    <a:lstStyle/>
                    <a:p>
                      <a:pPr algn="l" fontAlgn="t"/>
                      <a:endParaRPr lang="en-US" sz="1050" b="0" i="0" u="none" strike="noStrike">
                        <a:effectLst/>
                        <a:latin typeface="Arial" panose="020B0604020202020204" pitchFamily="34" charset="0"/>
                        <a:cs typeface="Arial" panose="020B0604020202020204" pitchFamily="34" charset="0"/>
                      </a:endParaRPr>
                    </a:p>
                  </a:txBody>
                  <a:tcPr marL="6936" marR="6936" marT="6936" marB="0"/>
                </a:tc>
                <a:tc>
                  <a:txBody>
                    <a:bodyPr/>
                    <a:lstStyle/>
                    <a:p>
                      <a:pPr algn="l" fontAlgn="t"/>
                      <a:endParaRPr lang="en-US" sz="1050" b="0" i="0" u="none" strike="noStrike">
                        <a:effectLst/>
                        <a:latin typeface="Arial" panose="020B0604020202020204" pitchFamily="34" charset="0"/>
                        <a:cs typeface="Arial" panose="020B0604020202020204" pitchFamily="34" charset="0"/>
                      </a:endParaRPr>
                    </a:p>
                  </a:txBody>
                  <a:tcPr marL="6936" marR="6936" marT="6936" marB="0"/>
                </a:tc>
                <a:tc>
                  <a:txBody>
                    <a:bodyPr/>
                    <a:lstStyle/>
                    <a:p>
                      <a:pPr algn="l" fontAlgn="t"/>
                      <a:endParaRPr lang="en-US" sz="1050" b="0" i="0" u="none" strike="noStrike">
                        <a:effectLst/>
                        <a:latin typeface="+mn-lt"/>
                      </a:endParaRPr>
                    </a:p>
                  </a:txBody>
                  <a:tcPr marL="6936" marR="6936" marT="6936" marB="0"/>
                </a:tc>
                <a:tc>
                  <a:txBody>
                    <a:bodyPr/>
                    <a:lstStyle/>
                    <a:p>
                      <a:pPr algn="l" fontAlgn="t"/>
                      <a:endParaRPr lang="en-US" sz="1050" b="0" i="0" u="none" strike="noStrike">
                        <a:effectLst/>
                        <a:latin typeface="+mn-lt"/>
                      </a:endParaRPr>
                    </a:p>
                  </a:txBody>
                  <a:tcPr marL="6936" marR="6936" marT="6936" marB="0"/>
                </a:tc>
                <a:tc>
                  <a:txBody>
                    <a:bodyPr/>
                    <a:lstStyle/>
                    <a:p>
                      <a:pPr algn="r" fontAlgn="t"/>
                      <a:endParaRPr lang="en-US" sz="1050" b="0" i="0" u="none" strike="noStrike">
                        <a:effectLst/>
                        <a:latin typeface="+mn-lt"/>
                      </a:endParaRPr>
                    </a:p>
                  </a:txBody>
                  <a:tcPr marL="6936" marR="6936" marT="6936" marB="0"/>
                </a:tc>
                <a:tc>
                  <a:txBody>
                    <a:bodyPr/>
                    <a:lstStyle/>
                    <a:p>
                      <a:pPr algn="r" fontAlgn="ctr"/>
                      <a:endParaRPr lang="en-US" sz="1000" b="0" i="0" u="none" strike="noStrike">
                        <a:effectLst/>
                        <a:latin typeface="+mn-lt"/>
                      </a:endParaRPr>
                    </a:p>
                  </a:txBody>
                  <a:tcPr marL="6936" marR="6936" marT="6936" marB="0" anchor="ctr"/>
                </a:tc>
                <a:tc>
                  <a:txBody>
                    <a:bodyPr/>
                    <a:lstStyle/>
                    <a:p>
                      <a:pPr algn="r" fontAlgn="ct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a16="http://schemas.microsoft.com/office/drawing/2014/main" xmlns="" val="10011"/>
                  </a:ext>
                </a:extLst>
              </a:tr>
              <a:tr h="354713">
                <a:tc gridSpan="9">
                  <a:txBody>
                    <a:bodyPr/>
                    <a:lstStyle/>
                    <a:p>
                      <a:pPr algn="l" fontAlgn="b"/>
                      <a:r>
                        <a:rPr lang="en-US" sz="1200" b="1" u="none" strike="noStrike" dirty="0">
                          <a:effectLst/>
                          <a:latin typeface="Arial Black" panose="020B0A04020102020204" pitchFamily="34" charset="0"/>
                          <a:cs typeface="Arial" panose="020B0604020202020204" pitchFamily="34" charset="0"/>
                        </a:rPr>
                        <a:t>Total Amount Due from RHA and RHA Housing  Corporation:</a:t>
                      </a:r>
                      <a:endParaRPr lang="en-US" sz="1200" b="1" i="0" u="none" strike="noStrike" dirty="0">
                        <a:effectLst/>
                        <a:latin typeface="Arial Black" panose="020B0A04020102020204" pitchFamily="34" charset="0"/>
                        <a:cs typeface="Arial" panose="020B0604020202020204" pitchFamily="34" charset="0"/>
                      </a:endParaRPr>
                    </a:p>
                  </a:txBody>
                  <a:tcPr marL="6936" marR="6936" marT="693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1" i="0" u="none" strike="noStrike" dirty="0">
                        <a:effectLst/>
                        <a:latin typeface="+mn-lt"/>
                      </a:endParaRPr>
                    </a:p>
                  </a:txBody>
                  <a:tcPr marL="6936" marR="6936" marT="6936" marB="0" anchor="b"/>
                </a:tc>
                <a:tc hMerge="1">
                  <a:txBody>
                    <a:bodyPr/>
                    <a:lstStyle/>
                    <a:p>
                      <a:pPr algn="l" fontAlgn="b"/>
                      <a:endParaRPr lang="en-US" sz="1000" b="1" i="0" u="none" strike="noStrike" dirty="0">
                        <a:effectLst/>
                        <a:latin typeface="+mn-lt"/>
                      </a:endParaRPr>
                    </a:p>
                  </a:txBody>
                  <a:tcPr marL="6936" marR="6936" marT="6936" marB="0" anchor="b"/>
                </a:tc>
                <a:tc hMerge="1">
                  <a:txBody>
                    <a:bodyPr/>
                    <a:lstStyle/>
                    <a:p>
                      <a:pPr algn="l" fontAlgn="b"/>
                      <a:endParaRPr lang="en-US" sz="1000" b="1" i="0" u="none" strike="noStrike" dirty="0">
                        <a:effectLst/>
                        <a:latin typeface="+mn-lt"/>
                      </a:endParaRPr>
                    </a:p>
                  </a:txBody>
                  <a:tcPr marL="6936" marR="6936" marT="6936" marB="0" anchor="b"/>
                </a:tc>
                <a:tc hMerge="1">
                  <a:txBody>
                    <a:bodyPr/>
                    <a:lstStyle/>
                    <a:p>
                      <a:pPr algn="r" fontAlgn="b"/>
                      <a:endParaRPr lang="en-US" sz="1000" b="1" i="0" u="none" strike="noStrike" dirty="0">
                        <a:effectLst/>
                        <a:latin typeface="+mn-lt"/>
                      </a:endParaRPr>
                    </a:p>
                  </a:txBody>
                  <a:tcPr marL="6936" marR="6936" marT="6936" marB="0" anchor="b"/>
                </a:tc>
                <a:tc gridSpan="2">
                  <a:txBody>
                    <a:bodyPr/>
                    <a:lstStyle/>
                    <a:p>
                      <a:pPr algn="r" fontAlgn="t"/>
                      <a:r>
                        <a:rPr lang="en-US" sz="1050" b="1" u="none" strike="noStrike" dirty="0">
                          <a:effectLst/>
                          <a:latin typeface="+mn-lt"/>
                        </a:rPr>
                        <a:t> </a:t>
                      </a:r>
                      <a:r>
                        <a:rPr lang="en-US" sz="1200" b="1" u="none" strike="noStrike" dirty="0">
                          <a:effectLst/>
                          <a:latin typeface="Arial Black" panose="020B0A04020102020204" pitchFamily="34" charset="0"/>
                          <a:cs typeface="Arial" panose="020B0604020202020204" pitchFamily="34" charset="0"/>
                        </a:rPr>
                        <a:t>$ 14,247,925.90 </a:t>
                      </a:r>
                      <a:endParaRPr lang="en-US" sz="1200" b="1" i="0" u="none" strike="noStrike" dirty="0">
                        <a:effectLst/>
                        <a:latin typeface="Arial Black" panose="020B0A04020102020204" pitchFamily="34" charset="0"/>
                        <a:cs typeface="Arial" panose="020B0604020202020204" pitchFamily="34" charset="0"/>
                      </a:endParaRPr>
                    </a:p>
                  </a:txBody>
                  <a:tcPr marL="6936" marR="6936" marT="6936" marB="0" anchor="ctr"/>
                </a:tc>
                <a:tc hMerge="1">
                  <a:txBody>
                    <a:bodyPr/>
                    <a:lstStyle/>
                    <a:p>
                      <a:pPr algn="r" fontAlgn="b"/>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85317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Gap Analysis Cont’d.</a:t>
            </a:r>
          </a:p>
        </p:txBody>
      </p:sp>
      <p:sp>
        <p:nvSpPr>
          <p:cNvPr id="4" name="Slide Number Placeholder 3"/>
          <p:cNvSpPr>
            <a:spLocks noGrp="1"/>
          </p:cNvSpPr>
          <p:nvPr>
            <p:ph type="sldNum" sz="quarter" idx="12"/>
          </p:nvPr>
        </p:nvSpPr>
        <p:spPr/>
        <p:txBody>
          <a:bodyPr/>
          <a:lstStyle/>
          <a:p>
            <a:fld id="{14D56F0C-6EE8-4469-97DD-E073074FCD8B}" type="slidenum">
              <a:rPr lang="en-US" smtClean="0"/>
              <a:t>14</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21" t="19444" r="64583" b="11852"/>
          <a:stretch/>
        </p:blipFill>
        <p:spPr bwMode="auto">
          <a:xfrm>
            <a:off x="228600" y="762000"/>
            <a:ext cx="7543800" cy="585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44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Gap Analysis Cont’d.</a:t>
            </a:r>
          </a:p>
        </p:txBody>
      </p:sp>
      <p:sp>
        <p:nvSpPr>
          <p:cNvPr id="4" name="Slide Number Placeholder 3"/>
          <p:cNvSpPr>
            <a:spLocks noGrp="1"/>
          </p:cNvSpPr>
          <p:nvPr>
            <p:ph type="sldNum" sz="quarter" idx="12"/>
          </p:nvPr>
        </p:nvSpPr>
        <p:spPr/>
        <p:txBody>
          <a:bodyPr/>
          <a:lstStyle/>
          <a:p>
            <a:fld id="{14D56F0C-6EE8-4469-97DD-E073074FCD8B}" type="slidenum">
              <a:rPr lang="en-US" smtClean="0"/>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78758418"/>
              </p:ext>
            </p:extLst>
          </p:nvPr>
        </p:nvGraphicFramePr>
        <p:xfrm>
          <a:off x="152400" y="3810000"/>
          <a:ext cx="7848600" cy="284669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2702351">
                  <a:extLst>
                    <a:ext uri="{9D8B030D-6E8A-4147-A177-3AD203B41FA5}">
                      <a16:colId xmlns:a16="http://schemas.microsoft.com/office/drawing/2014/main" xmlns="" val="20001"/>
                    </a:ext>
                  </a:extLst>
                </a:gridCol>
                <a:gridCol w="3317449">
                  <a:extLst>
                    <a:ext uri="{9D8B030D-6E8A-4147-A177-3AD203B41FA5}">
                      <a16:colId xmlns:a16="http://schemas.microsoft.com/office/drawing/2014/main" xmlns="" val="20002"/>
                    </a:ext>
                  </a:extLst>
                </a:gridCol>
              </a:tblGrid>
              <a:tr h="560690">
                <a:tc>
                  <a:txBody>
                    <a:bodyPr/>
                    <a:lstStyle/>
                    <a:p>
                      <a:endParaRPr lang="en-US" sz="1400" dirty="0"/>
                    </a:p>
                  </a:txBody>
                  <a:tcPr/>
                </a:tc>
                <a:tc>
                  <a:txBody>
                    <a:bodyPr/>
                    <a:lstStyle/>
                    <a:p>
                      <a:pPr algn="ctr"/>
                      <a:r>
                        <a:rPr lang="en-US" sz="2000" dirty="0"/>
                        <a:t>Funding Requirement</a:t>
                      </a:r>
                    </a:p>
                  </a:txBody>
                  <a:tcPr/>
                </a:tc>
                <a:tc>
                  <a:txBody>
                    <a:bodyPr/>
                    <a:lstStyle/>
                    <a:p>
                      <a:pPr algn="ctr"/>
                      <a:r>
                        <a:rPr lang="en-US" sz="2400" dirty="0"/>
                        <a:t>Estimated Amount </a:t>
                      </a:r>
                    </a:p>
                  </a:txBody>
                  <a:tcPr/>
                </a:tc>
                <a:extLst>
                  <a:ext uri="{0D108BD9-81ED-4DB2-BD59-A6C34878D82A}">
                    <a16:rowId xmlns:a16="http://schemas.microsoft.com/office/drawing/2014/main" xmlns="" val="10000"/>
                  </a:ext>
                </a:extLst>
              </a:tr>
              <a:tr h="361348">
                <a:tc>
                  <a:txBody>
                    <a:bodyPr/>
                    <a:lstStyle/>
                    <a:p>
                      <a:r>
                        <a:rPr lang="en-US" sz="2400" dirty="0">
                          <a:latin typeface="Arial" panose="020B0604020202020204" pitchFamily="34" charset="0"/>
                          <a:cs typeface="Arial" panose="020B0604020202020204" pitchFamily="34" charset="0"/>
                        </a:rPr>
                        <a:t>FY2018-19</a:t>
                      </a:r>
                    </a:p>
                  </a:txBody>
                  <a:tcPr/>
                </a:tc>
                <a:tc>
                  <a:txBody>
                    <a:bodyPr/>
                    <a:lstStyle/>
                    <a:p>
                      <a:pPr algn="r"/>
                      <a:r>
                        <a:rPr lang="en-US" sz="2400" b="1" dirty="0">
                          <a:latin typeface="Arial" panose="020B0604020202020204" pitchFamily="34" charset="0"/>
                          <a:cs typeface="Arial" panose="020B0604020202020204" pitchFamily="34" charset="0"/>
                        </a:rPr>
                        <a:t>$250,000</a:t>
                      </a:r>
                    </a:p>
                  </a:txBody>
                  <a:tcPr/>
                </a:tc>
                <a:tc>
                  <a:txBody>
                    <a:bodyPr/>
                    <a:lstStyle/>
                    <a:p>
                      <a:pPr algn="r"/>
                      <a:r>
                        <a:rPr lang="en-US" sz="2400" b="1" dirty="0">
                          <a:latin typeface="Arial" panose="020B0604020202020204" pitchFamily="34" charset="0"/>
                          <a:cs typeface="Arial" panose="020B0604020202020204" pitchFamily="34" charset="0"/>
                        </a:rPr>
                        <a:t>$250,000</a:t>
                      </a:r>
                    </a:p>
                  </a:txBody>
                  <a:tcPr/>
                </a:tc>
                <a:extLst>
                  <a:ext uri="{0D108BD9-81ED-4DB2-BD59-A6C34878D82A}">
                    <a16:rowId xmlns:a16="http://schemas.microsoft.com/office/drawing/2014/main" xmlns="" val="10001"/>
                  </a:ext>
                </a:extLst>
              </a:tr>
              <a:tr h="361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FY2019-20</a:t>
                      </a:r>
                    </a:p>
                  </a:txBody>
                  <a:tcPr/>
                </a:tc>
                <a:tc>
                  <a:txBody>
                    <a:bodyPr/>
                    <a:lstStyle/>
                    <a:p>
                      <a:pPr algn="r"/>
                      <a:r>
                        <a:rPr lang="en-US" sz="2400" b="1" dirty="0">
                          <a:latin typeface="Arial" panose="020B0604020202020204" pitchFamily="34" charset="0"/>
                          <a:cs typeface="Arial" panose="020B0604020202020204" pitchFamily="34" charset="0"/>
                        </a:rPr>
                        <a:t>$700,000</a:t>
                      </a:r>
                    </a:p>
                  </a:txBody>
                  <a:tcPr/>
                </a:tc>
                <a:tc>
                  <a:txBody>
                    <a:bodyPr/>
                    <a:lstStyle/>
                    <a:p>
                      <a:pPr algn="r"/>
                      <a:r>
                        <a:rPr lang="en-US" sz="2400" b="1" dirty="0">
                          <a:latin typeface="Arial" panose="020B0604020202020204" pitchFamily="34" charset="0"/>
                          <a:cs typeface="Arial" panose="020B0604020202020204" pitchFamily="34" charset="0"/>
                        </a:rPr>
                        <a:t>$700,000</a:t>
                      </a:r>
                    </a:p>
                  </a:txBody>
                  <a:tcPr/>
                </a:tc>
                <a:extLst>
                  <a:ext uri="{0D108BD9-81ED-4DB2-BD59-A6C34878D82A}">
                    <a16:rowId xmlns:a16="http://schemas.microsoft.com/office/drawing/2014/main" xmlns="" val="10002"/>
                  </a:ext>
                </a:extLst>
              </a:tr>
              <a:tr h="361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FY2021-22</a:t>
                      </a:r>
                    </a:p>
                  </a:txBody>
                  <a:tcPr/>
                </a:tc>
                <a:tc>
                  <a:txBody>
                    <a:bodyPr/>
                    <a:lstStyle/>
                    <a:p>
                      <a:pPr algn="r"/>
                      <a:r>
                        <a:rPr lang="en-US" sz="2400" b="1" dirty="0">
                          <a:latin typeface="Arial" panose="020B0604020202020204" pitchFamily="34" charset="0"/>
                          <a:cs typeface="Arial" panose="020B0604020202020204" pitchFamily="34" charset="0"/>
                        </a:rPr>
                        <a:t>1%</a:t>
                      </a:r>
                    </a:p>
                  </a:txBody>
                  <a:tcPr/>
                </a:tc>
                <a:tc>
                  <a:txBody>
                    <a:bodyPr/>
                    <a:lstStyle/>
                    <a:p>
                      <a:pPr algn="r"/>
                      <a:r>
                        <a:rPr lang="en-US" sz="2400" b="1" dirty="0">
                          <a:latin typeface="Arial" panose="020B0604020202020204" pitchFamily="34" charset="0"/>
                          <a:cs typeface="Arial" panose="020B0604020202020204" pitchFamily="34" charset="0"/>
                        </a:rPr>
                        <a:t>$1,527,191</a:t>
                      </a:r>
                    </a:p>
                  </a:txBody>
                  <a:tcPr/>
                </a:tc>
                <a:extLst>
                  <a:ext uri="{0D108BD9-81ED-4DB2-BD59-A6C34878D82A}">
                    <a16:rowId xmlns:a16="http://schemas.microsoft.com/office/drawing/2014/main" xmlns="" val="10003"/>
                  </a:ext>
                </a:extLst>
              </a:tr>
              <a:tr h="361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FY2022-23</a:t>
                      </a:r>
                    </a:p>
                  </a:txBody>
                  <a:tcPr/>
                </a:tc>
                <a:tc>
                  <a:txBody>
                    <a:bodyPr/>
                    <a:lstStyle/>
                    <a:p>
                      <a:pPr algn="r"/>
                      <a:r>
                        <a:rPr lang="en-US" sz="2400" b="1" dirty="0">
                          <a:latin typeface="Arial" panose="020B0604020202020204" pitchFamily="34" charset="0"/>
                          <a:cs typeface="Arial" panose="020B0604020202020204" pitchFamily="34" charset="0"/>
                        </a:rPr>
                        <a:t>2%</a:t>
                      </a:r>
                    </a:p>
                  </a:txBody>
                  <a:tcPr/>
                </a:tc>
                <a:tc>
                  <a:txBody>
                    <a:bodyPr/>
                    <a:lstStyle/>
                    <a:p>
                      <a:pPr algn="r"/>
                      <a:r>
                        <a:rPr lang="en-US" sz="2400" b="1" dirty="0">
                          <a:latin typeface="Arial" panose="020B0604020202020204" pitchFamily="34" charset="0"/>
                          <a:cs typeface="Arial" panose="020B0604020202020204" pitchFamily="34" charset="0"/>
                        </a:rPr>
                        <a:t>$3,054,381</a:t>
                      </a:r>
                    </a:p>
                  </a:txBody>
                  <a:tcPr/>
                </a:tc>
                <a:extLst>
                  <a:ext uri="{0D108BD9-81ED-4DB2-BD59-A6C34878D82A}">
                    <a16:rowId xmlns:a16="http://schemas.microsoft.com/office/drawing/2014/main" xmlns="" val="10004"/>
                  </a:ext>
                </a:extLst>
              </a:tr>
              <a:tr h="361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FY2023-24</a:t>
                      </a:r>
                    </a:p>
                  </a:txBody>
                  <a:tcPr/>
                </a:tc>
                <a:tc>
                  <a:txBody>
                    <a:bodyPr/>
                    <a:lstStyle/>
                    <a:p>
                      <a:pPr algn="r"/>
                      <a:r>
                        <a:rPr lang="en-US" sz="2400" b="1" dirty="0">
                          <a:latin typeface="Arial" panose="020B0604020202020204" pitchFamily="34" charset="0"/>
                          <a:cs typeface="Arial" panose="020B0604020202020204" pitchFamily="34" charset="0"/>
                        </a:rPr>
                        <a:t>3%</a:t>
                      </a:r>
                    </a:p>
                  </a:txBody>
                  <a:tcPr/>
                </a:tc>
                <a:tc>
                  <a:txBody>
                    <a:bodyPr/>
                    <a:lstStyle/>
                    <a:p>
                      <a:pPr algn="r"/>
                      <a:r>
                        <a:rPr lang="en-US" sz="2400" b="1" dirty="0">
                          <a:latin typeface="Arial" panose="020B0604020202020204" pitchFamily="34" charset="0"/>
                          <a:cs typeface="Arial" panose="020B0604020202020204" pitchFamily="34" charset="0"/>
                        </a:rPr>
                        <a:t>$4,581,572</a:t>
                      </a:r>
                    </a:p>
                  </a:txBody>
                  <a:tcPr/>
                </a:tc>
                <a:extLst>
                  <a:ext uri="{0D108BD9-81ED-4DB2-BD59-A6C34878D82A}">
                    <a16:rowId xmlns:a16="http://schemas.microsoft.com/office/drawing/2014/main" xmlns="" val="10005"/>
                  </a:ext>
                </a:extLst>
              </a:tr>
            </a:tbl>
          </a:graphicData>
        </a:graphic>
      </p:graphicFrame>
      <p:sp>
        <p:nvSpPr>
          <p:cNvPr id="7" name="Content Placeholder 3"/>
          <p:cNvSpPr>
            <a:spLocks noGrp="1"/>
          </p:cNvSpPr>
          <p:nvPr>
            <p:ph sz="quarter" idx="1"/>
          </p:nvPr>
        </p:nvSpPr>
        <p:spPr>
          <a:xfrm>
            <a:off x="152400" y="1066800"/>
            <a:ext cx="8503920" cy="2514600"/>
          </a:xfrm>
        </p:spPr>
        <p:txBody>
          <a:bodyPr>
            <a:normAutofit/>
          </a:bodyPr>
          <a:lstStyle/>
          <a:p>
            <a:pPr marL="0" indent="0">
              <a:buNone/>
            </a:pPr>
            <a:r>
              <a:rPr lang="en-US" sz="3200" b="1" dirty="0">
                <a:solidFill>
                  <a:srgbClr val="0070C0"/>
                </a:solidFill>
                <a:latin typeface="Arial" panose="020B0604020202020204" pitchFamily="34" charset="0"/>
                <a:cs typeface="Arial" panose="020B0604020202020204" pitchFamily="34" charset="0"/>
              </a:rPr>
              <a:t>What is Measure K – Kids First Initiative?</a:t>
            </a:r>
          </a:p>
          <a:p>
            <a:r>
              <a:rPr lang="en-US" sz="2100" dirty="0">
                <a:latin typeface="Arial" panose="020B0604020202020204" pitchFamily="34" charset="0"/>
                <a:cs typeface="Arial" panose="020B0604020202020204" pitchFamily="34" charset="0"/>
              </a:rPr>
              <a:t>Ballot measure passed on June 5, 2018 amending Measure E to correct outdated language and to propose changes</a:t>
            </a:r>
          </a:p>
          <a:p>
            <a:r>
              <a:rPr lang="en-US" sz="2100" dirty="0">
                <a:latin typeface="Arial" panose="020B0604020202020204" pitchFamily="34" charset="0"/>
                <a:cs typeface="Arial" panose="020B0604020202020204" pitchFamily="34" charset="0"/>
              </a:rPr>
              <a:t>Establishes special fund to expand children’s services in the City</a:t>
            </a:r>
          </a:p>
          <a:p>
            <a:r>
              <a:rPr lang="en-US" sz="2100" dirty="0">
                <a:latin typeface="Arial" panose="020B0604020202020204" pitchFamily="34" charset="0"/>
                <a:cs typeface="Arial" panose="020B0604020202020204" pitchFamily="34" charset="0"/>
              </a:rPr>
              <a:t>Requires a portion of unrestricted General Fund revenue to be set aside to fund youth programs and services</a:t>
            </a:r>
            <a:endParaRPr lang="en-US" sz="21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220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Gap Analysis Cont’d.</a:t>
            </a:r>
          </a:p>
        </p:txBody>
      </p:sp>
      <p:sp>
        <p:nvSpPr>
          <p:cNvPr id="4" name="Slide Number Placeholder 3"/>
          <p:cNvSpPr>
            <a:spLocks noGrp="1"/>
          </p:cNvSpPr>
          <p:nvPr>
            <p:ph type="sldNum" sz="quarter" idx="12"/>
          </p:nvPr>
        </p:nvSpPr>
        <p:spPr/>
        <p:txBody>
          <a:bodyPr/>
          <a:lstStyle/>
          <a:p>
            <a:fld id="{14D56F0C-6EE8-4469-97DD-E073074FCD8B}" type="slidenum">
              <a:rPr lang="en-US" smtClean="0"/>
              <a:t>16</a:t>
            </a:fld>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99" t="22593" r="64601" b="20741"/>
          <a:stretch/>
        </p:blipFill>
        <p:spPr bwMode="auto">
          <a:xfrm>
            <a:off x="311728" y="930474"/>
            <a:ext cx="7162799" cy="514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0" y="6147955"/>
            <a:ext cx="8458200" cy="68580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3600" kern="1200" cap="none" spc="-100" baseline="0">
                <a:ln>
                  <a:noFill/>
                </a:ln>
                <a:solidFill>
                  <a:schemeClr val="bg1"/>
                </a:solidFill>
                <a:effectLst/>
                <a:latin typeface="+mj-lt"/>
                <a:ea typeface="+mj-ea"/>
                <a:cs typeface="+mj-cs"/>
              </a:defRPr>
            </a:lvl1pPr>
          </a:lstStyle>
          <a:p>
            <a:r>
              <a:rPr lang="en-US" dirty="0"/>
              <a:t>Estimated: $2M, Actual YTD: </a:t>
            </a:r>
            <a:r>
              <a:rPr lang="en-US" b="1" dirty="0"/>
              <a:t>$742K</a:t>
            </a:r>
          </a:p>
        </p:txBody>
      </p:sp>
    </p:spTree>
    <p:extLst>
      <p:ext uri="{BB962C8B-B14F-4D97-AF65-F5344CB8AC3E}">
        <p14:creationId xmlns:p14="http://schemas.microsoft.com/office/powerpoint/2010/main" val="262722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improvements – Financial discipline</a:t>
            </a:r>
          </a:p>
        </p:txBody>
      </p:sp>
      <p:sp>
        <p:nvSpPr>
          <p:cNvPr id="4" name="Slide Number Placeholder 3"/>
          <p:cNvSpPr>
            <a:spLocks noGrp="1"/>
          </p:cNvSpPr>
          <p:nvPr>
            <p:ph type="sldNum" sz="quarter" idx="12"/>
          </p:nvPr>
        </p:nvSpPr>
        <p:spPr/>
        <p:txBody>
          <a:bodyPr/>
          <a:lstStyle/>
          <a:p>
            <a:fld id="{14D56F0C-6EE8-4469-97DD-E073074FCD8B}" type="slidenum">
              <a:rPr lang="en-US" smtClean="0"/>
              <a:t>17</a:t>
            </a:fld>
            <a:endParaRPr lang="en-US" dirty="0"/>
          </a:p>
        </p:txBody>
      </p:sp>
      <p:sp>
        <p:nvSpPr>
          <p:cNvPr id="5" name="Title 1"/>
          <p:cNvSpPr txBox="1">
            <a:spLocks/>
          </p:cNvSpPr>
          <p:nvPr/>
        </p:nvSpPr>
        <p:spPr>
          <a:xfrm>
            <a:off x="24318" y="838200"/>
            <a:ext cx="9119681" cy="182880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3600" kern="1200" cap="none" spc="-100" baseline="0">
                <a:ln>
                  <a:noFill/>
                </a:ln>
                <a:solidFill>
                  <a:schemeClr val="bg1"/>
                </a:solidFill>
                <a:effectLst/>
                <a:latin typeface="+mj-lt"/>
                <a:ea typeface="+mj-ea"/>
                <a:cs typeface="+mj-cs"/>
              </a:defRPr>
            </a:lvl1pPr>
          </a:lstStyle>
          <a:p>
            <a:pPr algn="l"/>
            <a:r>
              <a:rPr lang="en-US" dirty="0"/>
              <a:t>S&amp;P Bond Rating: </a:t>
            </a:r>
            <a:r>
              <a:rPr lang="en-US" sz="2800" dirty="0"/>
              <a:t>Upgraded three notches from A- to AA- and the lease revenue bond rating from BBB+ to A+.  </a:t>
            </a:r>
          </a:p>
          <a:p>
            <a:pPr algn="l"/>
            <a:r>
              <a:rPr lang="en-US" sz="2800" dirty="0"/>
              <a:t>Savings: Civic Center ~ $600,000 + Port ~$700,000 = $1.3M</a:t>
            </a:r>
          </a:p>
        </p:txBody>
      </p:sp>
      <p:sp>
        <p:nvSpPr>
          <p:cNvPr id="3" name="Rectangle 2"/>
          <p:cNvSpPr/>
          <p:nvPr/>
        </p:nvSpPr>
        <p:spPr>
          <a:xfrm>
            <a:off x="0" y="2895600"/>
            <a:ext cx="8482518" cy="3693319"/>
          </a:xfrm>
          <a:prstGeom prst="rect">
            <a:avLst/>
          </a:prstGeom>
        </p:spPr>
        <p:txBody>
          <a:bodyPr wrap="square">
            <a:spAutoFit/>
          </a:bodyPr>
          <a:lstStyle/>
          <a:p>
            <a:r>
              <a:rPr lang="en-US" dirty="0"/>
              <a:t>“The outlook also reflects our expectation that reserve levels will remain strong…during the next two years, and that the city will manage its debt and ongoing expenditures sufficiently to avoid any future structural imbalances. </a:t>
            </a:r>
          </a:p>
          <a:p>
            <a:endParaRPr lang="en-US" dirty="0"/>
          </a:p>
          <a:p>
            <a:r>
              <a:rPr lang="en-US" dirty="0"/>
              <a:t>Should the local economy continue to strengthen, reflecting higher income and wealth metrics, if the city's pension costs represent a smaller portion of the city's budget, and if the city keeps reserves at very strong levels in the current year and projected for the next few years, </a:t>
            </a:r>
            <a:r>
              <a:rPr lang="en-US" b="1" dirty="0"/>
              <a:t>we could raise the rating…</a:t>
            </a:r>
          </a:p>
          <a:p>
            <a:r>
              <a:rPr lang="en-US" dirty="0"/>
              <a:t> </a:t>
            </a:r>
          </a:p>
          <a:p>
            <a:r>
              <a:rPr lang="en-US" dirty="0"/>
              <a:t>Should Richmond's financial performance deteriorate to the point of resulting in structural imbalance either because of an unexpected decline in revenues or because the city is unable to manage its debt and pension-related costs, </a:t>
            </a:r>
            <a:r>
              <a:rPr lang="en-US" b="1" dirty="0"/>
              <a:t>we could lower  the rating.”</a:t>
            </a:r>
            <a:endParaRPr lang="en-US" dirty="0"/>
          </a:p>
        </p:txBody>
      </p:sp>
    </p:spTree>
    <p:extLst>
      <p:ext uri="{BB962C8B-B14F-4D97-AF65-F5344CB8AC3E}">
        <p14:creationId xmlns:p14="http://schemas.microsoft.com/office/powerpoint/2010/main" val="185578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Next Steps</a:t>
            </a:r>
          </a:p>
        </p:txBody>
      </p:sp>
      <p:sp>
        <p:nvSpPr>
          <p:cNvPr id="4" name="Slide Number Placeholder 3"/>
          <p:cNvSpPr>
            <a:spLocks noGrp="1"/>
          </p:cNvSpPr>
          <p:nvPr>
            <p:ph type="sldNum" sz="quarter" idx="12"/>
          </p:nvPr>
        </p:nvSpPr>
        <p:spPr/>
        <p:txBody>
          <a:bodyPr/>
          <a:lstStyle/>
          <a:p>
            <a:fld id="{14D56F0C-6EE8-4469-97DD-E073074FCD8B}" type="slidenum">
              <a:rPr lang="en-US" smtClean="0"/>
              <a:t>18</a:t>
            </a:fld>
            <a:endParaRPr lang="en-US" dirty="0"/>
          </a:p>
        </p:txBody>
      </p:sp>
      <p:sp>
        <p:nvSpPr>
          <p:cNvPr id="7" name="Rectangle 6"/>
          <p:cNvSpPr/>
          <p:nvPr/>
        </p:nvSpPr>
        <p:spPr>
          <a:xfrm>
            <a:off x="228596" y="762000"/>
            <a:ext cx="8153401" cy="535531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June 4, 2019</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No action being asked on proposed restructuring</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Start developing the budget checklist this evening, without restructuring</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June 5-12, 2019</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Continue working with staff and unions to come up with a balanced budget proposal while preventing layoffs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June 18, 2019</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City Council will receive responses to checklist items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Update on progress to balance the budget &amp; eliminate layoffs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Finalize budget checklist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June 25, 2019</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Balanced Budget Adoption</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Continue working with staff and unions to develop long term financial stability measures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Management efficiencies and possible restructuring should be </a:t>
            </a:r>
            <a:r>
              <a:rPr lang="en-US" dirty="0" smtClean="0">
                <a:latin typeface="Arial" panose="020B0604020202020204" pitchFamily="34" charset="0"/>
                <a:cs typeface="Arial" panose="020B0604020202020204" pitchFamily="34" charset="0"/>
              </a:rPr>
              <a:t>examined after budget adoption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07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228600" y="914400"/>
            <a:ext cx="8153400" cy="4800600"/>
          </a:xfrm>
        </p:spPr>
        <p:txBody>
          <a:bodyPr>
            <a:normAutofit/>
          </a:bodyPr>
          <a:lstStyle/>
          <a:p>
            <a:r>
              <a:rPr lang="en-US" sz="3200" dirty="0">
                <a:latin typeface="Arial" panose="020B0604020202020204" pitchFamily="34" charset="0"/>
                <a:cs typeface="Arial" panose="020B0604020202020204" pitchFamily="34" charset="0"/>
              </a:rPr>
              <a:t>Background</a:t>
            </a:r>
          </a:p>
          <a:p>
            <a:r>
              <a:rPr lang="en-US" sz="3200" dirty="0">
                <a:latin typeface="Arial" panose="020B0604020202020204" pitchFamily="34" charset="0"/>
                <a:cs typeface="Arial" panose="020B0604020202020204" pitchFamily="34" charset="0"/>
              </a:rPr>
              <a:t>Next Steps</a:t>
            </a:r>
          </a:p>
          <a:p>
            <a:r>
              <a:rPr lang="en-US" sz="3200" dirty="0">
                <a:latin typeface="Arial" panose="020B0604020202020204" pitchFamily="34" charset="0"/>
                <a:cs typeface="Arial" panose="020B0604020202020204" pitchFamily="34" charset="0"/>
              </a:rPr>
              <a:t>FY 2019-20 Budget Analysis</a:t>
            </a:r>
          </a:p>
          <a:p>
            <a:r>
              <a:rPr lang="en-US" sz="3200" dirty="0">
                <a:latin typeface="Arial" panose="020B0604020202020204" pitchFamily="34" charset="0"/>
                <a:cs typeface="Arial" panose="020B0604020202020204" pitchFamily="34" charset="0"/>
              </a:rPr>
              <a:t>Fiscal Improvements</a:t>
            </a:r>
          </a:p>
          <a:p>
            <a:r>
              <a:rPr lang="en-US" sz="3200" dirty="0">
                <a:latin typeface="Arial" panose="020B0604020202020204" pitchFamily="34" charset="0"/>
                <a:cs typeface="Arial" panose="020B0604020202020204" pitchFamily="34" charset="0"/>
              </a:rPr>
              <a:t>Recap</a:t>
            </a:r>
          </a:p>
        </p:txBody>
      </p:sp>
      <p:sp>
        <p:nvSpPr>
          <p:cNvPr id="4" name="Slide Number Placeholder 3"/>
          <p:cNvSpPr>
            <a:spLocks noGrp="1"/>
          </p:cNvSpPr>
          <p:nvPr>
            <p:ph type="sldNum" sz="quarter" idx="12"/>
          </p:nvPr>
        </p:nvSpPr>
        <p:spPr/>
        <p:txBody>
          <a:bodyPr/>
          <a:lstStyle/>
          <a:p>
            <a:fld id="{14D56F0C-6EE8-4469-97DD-E073074FCD8B}" type="slidenum">
              <a:rPr lang="en-US" smtClean="0"/>
              <a:t>2</a:t>
            </a:fld>
            <a:endParaRPr lang="en-US" dirty="0"/>
          </a:p>
        </p:txBody>
      </p:sp>
    </p:spTree>
    <p:extLst>
      <p:ext uri="{BB962C8B-B14F-4D97-AF65-F5344CB8AC3E}">
        <p14:creationId xmlns:p14="http://schemas.microsoft.com/office/powerpoint/2010/main" val="107417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4" name="Slide Number Placeholder 3"/>
          <p:cNvSpPr>
            <a:spLocks noGrp="1"/>
          </p:cNvSpPr>
          <p:nvPr>
            <p:ph type="sldNum" sz="quarter" idx="12"/>
          </p:nvPr>
        </p:nvSpPr>
        <p:spPr/>
        <p:txBody>
          <a:bodyPr/>
          <a:lstStyle/>
          <a:p>
            <a:fld id="{14D56F0C-6EE8-4469-97DD-E073074FCD8B}" type="slidenum">
              <a:rPr lang="en-US" smtClean="0"/>
              <a:t>3</a:t>
            </a:fld>
            <a:endParaRPr lang="en-US" dirty="0"/>
          </a:p>
        </p:txBody>
      </p:sp>
      <p:sp>
        <p:nvSpPr>
          <p:cNvPr id="7" name="Rectangle 6"/>
          <p:cNvSpPr/>
          <p:nvPr/>
        </p:nvSpPr>
        <p:spPr>
          <a:xfrm>
            <a:off x="51880" y="990600"/>
            <a:ext cx="8406319" cy="5101397"/>
          </a:xfrm>
          <a:prstGeom prst="rect">
            <a:avLst/>
          </a:prstGeom>
        </p:spPr>
        <p:txBody>
          <a:bodyPr wrap="square">
            <a:spAutoFit/>
          </a:bodyPr>
          <a:lstStyle/>
          <a:p>
            <a:r>
              <a:rPr lang="en-US" sz="1900" b="1" dirty="0">
                <a:latin typeface="Arial" panose="020B0604020202020204" pitchFamily="34" charset="0"/>
                <a:cs typeface="Arial" panose="020B0604020202020204" pitchFamily="34" charset="0"/>
              </a:rPr>
              <a:t>May 7, 2019</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FY 2019-20 Revenues: $172.8 million, Expenditures:$180.4 million </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General Fund shortfall: $7.6 million </a:t>
            </a:r>
          </a:p>
          <a:p>
            <a:endParaRPr lang="en-US" sz="1050" dirty="0">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May 21, 2019</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Departmental Budget Presentations</a:t>
            </a:r>
          </a:p>
          <a:p>
            <a:endParaRPr lang="en-US" sz="1000" dirty="0">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May 28, 2019</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City staff / Department heads reduced shortfall to $3.3 million</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Russ Branson, PFM Group: ~ 75% - 80% of GF expenses: personnel</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June 4, 2019</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Objective: minimize personnel reduction, preservation of direct services</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The originally proposed management restructuring ($1.9 M) was withdrawn for this budget process</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Budget deficit now: $2,000,000</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Need to continue working to eliminate deficit, eliminate personnel reductions and preserve direct services</a:t>
            </a:r>
          </a:p>
        </p:txBody>
      </p:sp>
    </p:spTree>
    <p:extLst>
      <p:ext uri="{BB962C8B-B14F-4D97-AF65-F5344CB8AC3E}">
        <p14:creationId xmlns:p14="http://schemas.microsoft.com/office/powerpoint/2010/main" val="40652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4" name="Slide Number Placeholder 3"/>
          <p:cNvSpPr>
            <a:spLocks noGrp="1"/>
          </p:cNvSpPr>
          <p:nvPr>
            <p:ph type="sldNum" sz="quarter" idx="12"/>
          </p:nvPr>
        </p:nvSpPr>
        <p:spPr/>
        <p:txBody>
          <a:bodyPr/>
          <a:lstStyle/>
          <a:p>
            <a:fld id="{14D56F0C-6EE8-4469-97DD-E073074FCD8B}" type="slidenum">
              <a:rPr lang="en-US" smtClean="0"/>
              <a:t>4</a:t>
            </a:fld>
            <a:endParaRPr lang="en-US" dirty="0"/>
          </a:p>
        </p:txBody>
      </p:sp>
      <p:sp>
        <p:nvSpPr>
          <p:cNvPr id="6" name="Rectangle 5"/>
          <p:cNvSpPr/>
          <p:nvPr/>
        </p:nvSpPr>
        <p:spPr>
          <a:xfrm>
            <a:off x="228596" y="762000"/>
            <a:ext cx="8153401" cy="5940088"/>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June 4, 2019</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Start developing the budget checklist this evening, with no management restructuring</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June 5-12, 2019</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Continue working with staff and unions to come up with a balanced budget proposal while preventing layoffs</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June 18, 2019</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City Council will receive responses to checklist items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Update on progress to balance the budget &amp; eliminate layoffs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Finalize budget checklist</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June 25, 2019</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Balanced Budget Adoption</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Continue working with staff and unions to develop long term financial stability measures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Management efficiencies and possible restructuring should be examined</a:t>
            </a:r>
          </a:p>
        </p:txBody>
      </p:sp>
    </p:spTree>
    <p:extLst>
      <p:ext uri="{BB962C8B-B14F-4D97-AF65-F5344CB8AC3E}">
        <p14:creationId xmlns:p14="http://schemas.microsoft.com/office/powerpoint/2010/main" val="220115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Gap Analysis</a:t>
            </a:r>
          </a:p>
        </p:txBody>
      </p:sp>
      <p:sp>
        <p:nvSpPr>
          <p:cNvPr id="4" name="Slide Number Placeholder 3"/>
          <p:cNvSpPr>
            <a:spLocks noGrp="1"/>
          </p:cNvSpPr>
          <p:nvPr>
            <p:ph type="sldNum" sz="quarter" idx="12"/>
          </p:nvPr>
        </p:nvSpPr>
        <p:spPr/>
        <p:txBody>
          <a:bodyPr/>
          <a:lstStyle/>
          <a:p>
            <a:fld id="{14D56F0C-6EE8-4469-97DD-E073074FCD8B}" type="slidenum">
              <a:rPr lang="en-US" smtClean="0"/>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75217415"/>
              </p:ext>
            </p:extLst>
          </p:nvPr>
        </p:nvGraphicFramePr>
        <p:xfrm>
          <a:off x="228600" y="990599"/>
          <a:ext cx="8153400" cy="4754960"/>
        </p:xfrm>
        <a:graphic>
          <a:graphicData uri="http://schemas.openxmlformats.org/drawingml/2006/table">
            <a:tbl>
              <a:tblPr>
                <a:tableStyleId>{EB9631B5-78F2-41C9-869B-9F39066F8104}</a:tableStyleId>
              </a:tblPr>
              <a:tblGrid>
                <a:gridCol w="6948920">
                  <a:extLst>
                    <a:ext uri="{9D8B030D-6E8A-4147-A177-3AD203B41FA5}">
                      <a16:colId xmlns:a16="http://schemas.microsoft.com/office/drawing/2014/main" xmlns="" val="20000"/>
                    </a:ext>
                  </a:extLst>
                </a:gridCol>
                <a:gridCol w="1204480">
                  <a:extLst>
                    <a:ext uri="{9D8B030D-6E8A-4147-A177-3AD203B41FA5}">
                      <a16:colId xmlns:a16="http://schemas.microsoft.com/office/drawing/2014/main" xmlns="" val="20001"/>
                    </a:ext>
                  </a:extLst>
                </a:gridCol>
              </a:tblGrid>
              <a:tr h="223477">
                <a:tc>
                  <a:txBody>
                    <a:bodyPr/>
                    <a:lstStyle/>
                    <a:p>
                      <a:pPr algn="l" fontAlgn="t"/>
                      <a:r>
                        <a:rPr lang="en-US" sz="1400" b="1" u="none" strike="noStrike" dirty="0">
                          <a:effectLst/>
                          <a:latin typeface="Arial" panose="020B0604020202020204" pitchFamily="34" charset="0"/>
                          <a:cs typeface="Arial" panose="020B0604020202020204" pitchFamily="34" charset="0"/>
                        </a:rPr>
                        <a:t>Budget Analysis Gap  as of May 23, 2019 </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b="1" u="none" strike="noStrike" dirty="0">
                          <a:effectLst/>
                          <a:latin typeface="Arial" panose="020B0604020202020204" pitchFamily="34" charset="0"/>
                          <a:cs typeface="Arial" panose="020B0604020202020204" pitchFamily="34" charset="0"/>
                        </a:rPr>
                        <a:t> $ (7,593,162)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1"/>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Reductions/Savings: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2"/>
                  </a:ext>
                </a:extLst>
              </a:tr>
              <a:tr h="243970">
                <a:tc>
                  <a:txBody>
                    <a:bodyPr/>
                    <a:lstStyle/>
                    <a:p>
                      <a:pPr algn="l" fontAlgn="t"/>
                      <a:r>
                        <a:rPr lang="en-US" sz="1400" u="none" strike="noStrike" dirty="0">
                          <a:effectLst/>
                          <a:latin typeface="Arial" panose="020B0604020202020204" pitchFamily="34" charset="0"/>
                          <a:cs typeface="Arial" panose="020B0604020202020204" pitchFamily="34" charset="0"/>
                        </a:rPr>
                        <a:t>Capital Improvement Department (Over-time, Personnel Reclassifications)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37,773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3"/>
                  </a:ext>
                </a:extLst>
              </a:tr>
              <a:tr h="273779">
                <a:tc>
                  <a:txBody>
                    <a:bodyPr/>
                    <a:lstStyle/>
                    <a:p>
                      <a:pPr algn="l" fontAlgn="t"/>
                      <a:r>
                        <a:rPr lang="en-US" sz="1400" u="none" strike="noStrike" dirty="0">
                          <a:effectLst/>
                          <a:latin typeface="Arial" panose="020B0604020202020204" pitchFamily="34" charset="0"/>
                          <a:cs typeface="Arial" panose="020B0604020202020204" pitchFamily="34" charset="0"/>
                        </a:rPr>
                        <a:t>City Manager's Office (Allocation of staff costs to ECIA and Grants, Trainings, Office Supplies)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106,999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4"/>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Community Services (Recreation Program Expansion)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97,557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5"/>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Finance (Asset Inventory Contract)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50,000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6"/>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Human Resources (Software Upgrades)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10,000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7"/>
                  </a:ext>
                </a:extLst>
              </a:tr>
              <a:tr h="437492">
                <a:tc>
                  <a:txBody>
                    <a:bodyPr/>
                    <a:lstStyle/>
                    <a:p>
                      <a:pPr algn="l" fontAlgn="t"/>
                      <a:r>
                        <a:rPr lang="en-US" sz="1400" u="none" strike="noStrike" dirty="0">
                          <a:effectLst/>
                          <a:latin typeface="Arial" panose="020B0604020202020204" pitchFamily="34" charset="0"/>
                          <a:cs typeface="Arial" panose="020B0604020202020204" pitchFamily="34" charset="0"/>
                        </a:rPr>
                        <a:t>Information Technology (Ricoh  Professional Services in Copy Center, Desktop Phone Replacement Equipment)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125,000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8"/>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Infrastructure Maintenance &amp; Operations (Overtime)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48,000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9"/>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Library (Costs Moved to Grant)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5,437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10"/>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Police (Interview room upgrades, Canine Purchase, Replacement Computers)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207,761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11"/>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Citywide (Reduced vehicle replacement, including Police and Fire)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278,000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12"/>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Community Services (Increase in rental income)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47,000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13"/>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Non-Departmental  (Civic Center debt savings)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618,431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14"/>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Non-Departmental  (Revenue increases to property taxes and sales tax)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1,714,500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15"/>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Other adjustments (Salary and benefits projection updates)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311,564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16"/>
                  </a:ext>
                </a:extLst>
              </a:tr>
              <a:tr h="223477">
                <a:tc>
                  <a:txBody>
                    <a:bodyPr/>
                    <a:lstStyle/>
                    <a:p>
                      <a:pPr algn="l" fontAlgn="t"/>
                      <a:r>
                        <a:rPr lang="en-US" sz="1400" u="none" strike="noStrike" dirty="0">
                          <a:effectLst/>
                          <a:latin typeface="Arial" panose="020B0604020202020204" pitchFamily="34" charset="0"/>
                          <a:cs typeface="Arial" panose="020B0604020202020204" pitchFamily="34" charset="0"/>
                        </a:rPr>
                        <a:t>Police - Added positions (1-Lieutenant Sworn, 3-Admin Aides Non-Sworn)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a:effectLst/>
                          <a:latin typeface="Arial" panose="020B0604020202020204" pitchFamily="34" charset="0"/>
                          <a:cs typeface="Arial" panose="020B0604020202020204" pitchFamily="34" charset="0"/>
                        </a:rPr>
                        <a:t> $     (548,375)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17"/>
                  </a:ext>
                </a:extLst>
              </a:tr>
              <a:tr h="285098">
                <a:tc>
                  <a:txBody>
                    <a:bodyPr/>
                    <a:lstStyle/>
                    <a:p>
                      <a:pPr algn="l" fontAlgn="t"/>
                      <a:r>
                        <a:rPr lang="en-US" sz="1400" u="none" strike="noStrike" dirty="0">
                          <a:effectLst/>
                          <a:latin typeface="Arial" panose="020B0604020202020204" pitchFamily="34" charset="0"/>
                          <a:cs typeface="Arial" panose="020B0604020202020204" pitchFamily="34" charset="0"/>
                        </a:rPr>
                        <a:t>Non-Departmental (Transfer to General Capital for Corp Yard Roof Replacement)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1400" u="none" strike="noStrike" dirty="0">
                          <a:effectLst/>
                          <a:latin typeface="Arial" panose="020B0604020202020204" pitchFamily="34" charset="0"/>
                          <a:cs typeface="Arial" panose="020B0604020202020204" pitchFamily="34" charset="0"/>
                        </a:rPr>
                        <a:t> $     (500,000)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val="422021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Gap Analysis</a:t>
            </a:r>
          </a:p>
        </p:txBody>
      </p:sp>
      <p:sp>
        <p:nvSpPr>
          <p:cNvPr id="4" name="Slide Number Placeholder 3"/>
          <p:cNvSpPr>
            <a:spLocks noGrp="1"/>
          </p:cNvSpPr>
          <p:nvPr>
            <p:ph type="sldNum" sz="quarter" idx="12"/>
          </p:nvPr>
        </p:nvSpPr>
        <p:spPr/>
        <p:txBody>
          <a:bodyPr/>
          <a:lstStyle/>
          <a:p>
            <a:fld id="{14D56F0C-6EE8-4469-97DD-E073074FCD8B}" type="slidenum">
              <a:rPr lang="en-US" smtClean="0"/>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29665326"/>
              </p:ext>
            </p:extLst>
          </p:nvPr>
        </p:nvGraphicFramePr>
        <p:xfrm>
          <a:off x="228600" y="990600"/>
          <a:ext cx="8001000" cy="5081835"/>
        </p:xfrm>
        <a:graphic>
          <a:graphicData uri="http://schemas.openxmlformats.org/drawingml/2006/table">
            <a:tbl>
              <a:tblPr>
                <a:tableStyleId>{EB9631B5-78F2-41C9-869B-9F39066F8104}</a:tableStyleId>
              </a:tblPr>
              <a:tblGrid>
                <a:gridCol w="6819033">
                  <a:extLst>
                    <a:ext uri="{9D8B030D-6E8A-4147-A177-3AD203B41FA5}">
                      <a16:colId xmlns:a16="http://schemas.microsoft.com/office/drawing/2014/main" xmlns="" val="20000"/>
                    </a:ext>
                  </a:extLst>
                </a:gridCol>
                <a:gridCol w="1181967">
                  <a:extLst>
                    <a:ext uri="{9D8B030D-6E8A-4147-A177-3AD203B41FA5}">
                      <a16:colId xmlns:a16="http://schemas.microsoft.com/office/drawing/2014/main" xmlns="" val="20001"/>
                    </a:ext>
                  </a:extLst>
                </a:gridCol>
              </a:tblGrid>
              <a:tr h="315146">
                <a:tc>
                  <a:txBody>
                    <a:bodyPr/>
                    <a:lstStyle/>
                    <a:p>
                      <a:pPr algn="l" fontAlgn="t"/>
                      <a:r>
                        <a:rPr lang="en-US" sz="1300" u="none" strike="noStrike" dirty="0">
                          <a:effectLst/>
                          <a:latin typeface="Arial" panose="020B0604020202020204" pitchFamily="34" charset="0"/>
                          <a:cs typeface="Arial" panose="020B0604020202020204" pitchFamily="34" charset="0"/>
                        </a:rPr>
                        <a:t>Information Technology (Add back copy center professional services)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(75,000)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00"/>
                  </a:ext>
                </a:extLst>
              </a:tr>
              <a:tr h="339440">
                <a:tc>
                  <a:txBody>
                    <a:bodyPr/>
                    <a:lstStyle/>
                    <a:p>
                      <a:pPr algn="l" fontAlgn="t"/>
                      <a:r>
                        <a:rPr lang="en-US" sz="1300" u="none" strike="noStrike" dirty="0">
                          <a:effectLst/>
                          <a:latin typeface="Arial" panose="020B0604020202020204" pitchFamily="34" charset="0"/>
                          <a:cs typeface="Arial" panose="020B0604020202020204" pitchFamily="34" charset="0"/>
                        </a:rPr>
                        <a:t>Other adjustments (3rd of July funding fully restored, Council stipends budgeted at full rate)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(73,961)</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01"/>
                  </a:ext>
                </a:extLst>
              </a:tr>
              <a:tr h="315146">
                <a:tc>
                  <a:txBody>
                    <a:bodyPr/>
                    <a:lstStyle/>
                    <a:p>
                      <a:pPr algn="l" fontAlgn="t"/>
                      <a:r>
                        <a:rPr lang="en-US" sz="1300" u="none" strike="noStrike" dirty="0">
                          <a:effectLst/>
                          <a:latin typeface="Arial" panose="020B0604020202020204" pitchFamily="34" charset="0"/>
                          <a:cs typeface="Arial" panose="020B0604020202020204" pitchFamily="34" charset="0"/>
                        </a:rPr>
                        <a:t>City-wide (Reduce insurance reserve allocations)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2,100,000 </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02"/>
                  </a:ext>
                </a:extLst>
              </a:tr>
              <a:tr h="315146">
                <a:tc>
                  <a:txBody>
                    <a:bodyPr/>
                    <a:lstStyle/>
                    <a:p>
                      <a:pPr algn="l" fontAlgn="t"/>
                      <a:r>
                        <a:rPr lang="en-US" sz="1300" u="none" strike="noStrike" dirty="0">
                          <a:effectLst/>
                          <a:latin typeface="Arial" panose="020B0604020202020204" pitchFamily="34" charset="0"/>
                          <a:cs typeface="Arial" panose="020B0604020202020204" pitchFamily="34" charset="0"/>
                        </a:rPr>
                        <a:t>Non-Departmental (Add appropriation to pay toward </a:t>
                      </a:r>
                      <a:r>
                        <a:rPr lang="en-US" sz="1300" u="none" strike="noStrike" dirty="0" err="1">
                          <a:effectLst/>
                          <a:latin typeface="Arial" panose="020B0604020202020204" pitchFamily="34" charset="0"/>
                          <a:cs typeface="Arial" panose="020B0604020202020204" pitchFamily="34" charset="0"/>
                        </a:rPr>
                        <a:t>OPEB</a:t>
                      </a:r>
                      <a:r>
                        <a:rPr lang="en-US" sz="1300" u="none" strike="noStrike" dirty="0">
                          <a:effectLst/>
                          <a:latin typeface="Arial" panose="020B0604020202020204" pitchFamily="34" charset="0"/>
                          <a:cs typeface="Arial" panose="020B0604020202020204" pitchFamily="34" charset="0"/>
                        </a:rPr>
                        <a:t> unfunded liability)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(250,000)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03"/>
                  </a:ext>
                </a:extLst>
              </a:tr>
              <a:tr h="329882">
                <a:tc>
                  <a:txBody>
                    <a:bodyPr/>
                    <a:lstStyle/>
                    <a:p>
                      <a:pPr algn="l" fontAlgn="t"/>
                      <a:r>
                        <a:rPr lang="en-US" sz="1300" u="none" strike="noStrike" dirty="0">
                          <a:effectLst/>
                          <a:latin typeface="Arial" panose="020B0604020202020204" pitchFamily="34" charset="0"/>
                          <a:cs typeface="Arial" panose="020B0604020202020204" pitchFamily="34" charset="0"/>
                        </a:rPr>
                        <a:t>Non-Departmental (Add appropriation to pay toward funds with negative cash balances)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(250,000)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04"/>
                  </a:ext>
                </a:extLst>
              </a:tr>
              <a:tr h="356878">
                <a:tc>
                  <a:txBody>
                    <a:bodyPr/>
                    <a:lstStyle/>
                    <a:p>
                      <a:pPr algn="l" fontAlgn="t"/>
                      <a:r>
                        <a:rPr lang="en-US" sz="1300" u="none" strike="noStrike" dirty="0">
                          <a:effectLst/>
                          <a:latin typeface="Arial" panose="020B0604020202020204" pitchFamily="34" charset="0"/>
                          <a:cs typeface="Arial" panose="020B0604020202020204" pitchFamily="34" charset="0"/>
                        </a:rPr>
                        <a:t>Various Department Reductions (DIMO-Overtime and Office Supplies, IT-Equipment Rental, Police-Part Time Temp Staff, HR-Recruitment Services Contract, Library-Part Time Staff Budget Revision, Books and Subscriptions Budget Moved to Other Funds)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276,969 </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05"/>
                  </a:ext>
                </a:extLst>
              </a:tr>
              <a:tr h="339440">
                <a:tc>
                  <a:txBody>
                    <a:bodyPr/>
                    <a:lstStyle/>
                    <a:p>
                      <a:pPr algn="l" fontAlgn="t"/>
                      <a:r>
                        <a:rPr lang="en-US" sz="1300" u="none" strike="noStrike" dirty="0">
                          <a:effectLst/>
                          <a:latin typeface="Arial" panose="020B0604020202020204" pitchFamily="34" charset="0"/>
                          <a:cs typeface="Arial" panose="020B0604020202020204" pitchFamily="34" charset="0"/>
                        </a:rPr>
                        <a:t>City Manager (Reallocate staff time to non-general fund;  staff time partially covered by grant)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71,818 </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06"/>
                  </a:ext>
                </a:extLst>
              </a:tr>
              <a:tr h="315146">
                <a:tc>
                  <a:txBody>
                    <a:bodyPr/>
                    <a:lstStyle/>
                    <a:p>
                      <a:pPr algn="l" fontAlgn="t"/>
                      <a:r>
                        <a:rPr lang="en-US" sz="1300" u="none" strike="noStrike" dirty="0">
                          <a:effectLst/>
                          <a:latin typeface="Arial" panose="020B0604020202020204" pitchFamily="34" charset="0"/>
                          <a:cs typeface="Arial" panose="020B0604020202020204" pitchFamily="34" charset="0"/>
                        </a:rPr>
                        <a:t>Police (Staff time covered by grant)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21,000 </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07"/>
                  </a:ext>
                </a:extLst>
              </a:tr>
              <a:tr h="339440">
                <a:tc>
                  <a:txBody>
                    <a:bodyPr/>
                    <a:lstStyle/>
                    <a:p>
                      <a:pPr algn="l" fontAlgn="t"/>
                      <a:r>
                        <a:rPr lang="en-US" sz="1300" u="none" strike="noStrike" dirty="0">
                          <a:effectLst/>
                          <a:latin typeface="Arial" panose="020B0604020202020204" pitchFamily="34" charset="0"/>
                          <a:cs typeface="Arial" panose="020B0604020202020204" pitchFamily="34" charset="0"/>
                        </a:rPr>
                        <a:t>Infrastructure Maintenance &amp; Operations (Reduce professional services $10k; increase abatement fees $40k)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50,000 </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08"/>
                  </a:ext>
                </a:extLst>
              </a:tr>
              <a:tr h="339440">
                <a:tc>
                  <a:txBody>
                    <a:bodyPr/>
                    <a:lstStyle/>
                    <a:p>
                      <a:pPr algn="l" fontAlgn="t"/>
                      <a:r>
                        <a:rPr lang="en-US" sz="1300" u="none" strike="noStrike" dirty="0">
                          <a:effectLst/>
                          <a:latin typeface="Arial" panose="020B0604020202020204" pitchFamily="34" charset="0"/>
                          <a:cs typeface="Arial" panose="020B0604020202020204" pitchFamily="34" charset="0"/>
                        </a:rPr>
                        <a:t>Library (Transfer in from Planning &amp; Building to cover staff time spent on census data)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50,000 </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09"/>
                  </a:ext>
                </a:extLst>
              </a:tr>
              <a:tr h="339440">
                <a:tc>
                  <a:txBody>
                    <a:bodyPr/>
                    <a:lstStyle/>
                    <a:p>
                      <a:pPr algn="l" fontAlgn="t"/>
                      <a:r>
                        <a:rPr lang="en-US" sz="1300" u="none" strike="noStrike" dirty="0">
                          <a:effectLst/>
                          <a:latin typeface="Arial" panose="020B0604020202020204" pitchFamily="34" charset="0"/>
                          <a:cs typeface="Arial" panose="020B0604020202020204" pitchFamily="34" charset="0"/>
                        </a:rPr>
                        <a:t>Community Services (Transfer in from Planning &amp; Building to cover staff time spent on census data)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50,000 </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10"/>
                  </a:ext>
                </a:extLst>
              </a:tr>
              <a:tr h="339440">
                <a:tc>
                  <a:txBody>
                    <a:bodyPr/>
                    <a:lstStyle/>
                    <a:p>
                      <a:pPr algn="l" fontAlgn="t"/>
                      <a:r>
                        <a:rPr lang="en-US" sz="1300" u="none" strike="noStrike" dirty="0">
                          <a:effectLst/>
                          <a:latin typeface="Arial" panose="020B0604020202020204" pitchFamily="34" charset="0"/>
                          <a:cs typeface="Arial" panose="020B0604020202020204" pitchFamily="34" charset="0"/>
                        </a:rPr>
                        <a:t>Non-Departmental (Transfer in for Port contribution - bond savings $700k; eliminate security contract $300k)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a:effectLst/>
                          <a:latin typeface="Arial" panose="020B0604020202020204" pitchFamily="34" charset="0"/>
                          <a:cs typeface="Arial" panose="020B0604020202020204" pitchFamily="34" charset="0"/>
                        </a:rPr>
                        <a:t> $   1,000,000 </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11"/>
                  </a:ext>
                </a:extLst>
              </a:tr>
              <a:tr h="280068">
                <a:tc>
                  <a:txBody>
                    <a:bodyPr/>
                    <a:lstStyle/>
                    <a:p>
                      <a:pPr algn="l" fontAlgn="t"/>
                      <a:r>
                        <a:rPr lang="en-US" sz="1300" u="none" strike="noStrike" dirty="0">
                          <a:effectLst/>
                          <a:latin typeface="Arial" panose="020B0604020202020204" pitchFamily="34" charset="0"/>
                          <a:cs typeface="Arial" panose="020B0604020202020204" pitchFamily="34" charset="0"/>
                        </a:rPr>
                        <a:t>Various Departments -</a:t>
                      </a:r>
                      <a:r>
                        <a:rPr lang="en-US" sz="1300" u="none" strike="noStrike" baseline="0" dirty="0">
                          <a:effectLst/>
                          <a:latin typeface="Arial" panose="020B0604020202020204" pitchFamily="34" charset="0"/>
                          <a:cs typeface="Arial" panose="020B0604020202020204" pitchFamily="34" charset="0"/>
                        </a:rPr>
                        <a:t> </a:t>
                      </a:r>
                      <a:r>
                        <a:rPr lang="en-US" sz="1300" u="none" strike="noStrike" dirty="0">
                          <a:effectLst/>
                          <a:latin typeface="Arial" panose="020B0604020202020204" pitchFamily="34" charset="0"/>
                          <a:cs typeface="Arial" panose="020B0604020202020204" pitchFamily="34" charset="0"/>
                        </a:rPr>
                        <a:t>Estimated savings from reduction of 13 positions</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u="none" strike="noStrike" dirty="0">
                          <a:effectLst/>
                          <a:latin typeface="Arial" panose="020B0604020202020204" pitchFamily="34" charset="0"/>
                          <a:cs typeface="Arial" panose="020B0604020202020204" pitchFamily="34" charset="0"/>
                        </a:rPr>
                        <a:t> $   1,904,853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12"/>
                  </a:ext>
                </a:extLst>
              </a:tr>
              <a:tr h="315146">
                <a:tc>
                  <a:txBody>
                    <a:bodyPr/>
                    <a:lstStyle/>
                    <a:p>
                      <a:pPr algn="l" fontAlgn="t"/>
                      <a:r>
                        <a:rPr lang="en-US" sz="1300" b="1" u="none" strike="noStrike" dirty="0">
                          <a:effectLst/>
                          <a:latin typeface="Arial" panose="020B0604020202020204" pitchFamily="34" charset="0"/>
                          <a:cs typeface="Arial" panose="020B0604020202020204" pitchFamily="34" charset="0"/>
                        </a:rPr>
                        <a:t>Revised Budget Gap  </a:t>
                      </a:r>
                      <a:endParaRPr lang="en-US" sz="1300" b="1" i="0" u="none" strike="noStrike" dirty="0">
                        <a:solidFill>
                          <a:srgbClr val="FFFFFF"/>
                        </a:solidFill>
                        <a:effectLst/>
                        <a:latin typeface="Arial" panose="020B0604020202020204" pitchFamily="34" charset="0"/>
                        <a:cs typeface="Arial" panose="020B0604020202020204" pitchFamily="34" charset="0"/>
                      </a:endParaRPr>
                    </a:p>
                  </a:txBody>
                  <a:tcPr marL="7591" marR="7591" marT="7591" marB="0"/>
                </a:tc>
                <a:tc>
                  <a:txBody>
                    <a:bodyPr/>
                    <a:lstStyle/>
                    <a:p>
                      <a:pPr algn="l" fontAlgn="t"/>
                      <a:r>
                        <a:rPr lang="en-US" sz="1300" b="1" u="none" strike="noStrike" dirty="0">
                          <a:effectLst/>
                          <a:latin typeface="Arial" panose="020B0604020202020204" pitchFamily="34" charset="0"/>
                          <a:cs typeface="Arial" panose="020B0604020202020204" pitchFamily="34" charset="0"/>
                        </a:rPr>
                        <a:t> $     (107,836)</a:t>
                      </a:r>
                      <a:endParaRPr lang="en-US" sz="1300" b="1" i="0" u="none" strike="noStrike" dirty="0">
                        <a:solidFill>
                          <a:srgbClr val="FFFFFF"/>
                        </a:solidFill>
                        <a:effectLst/>
                        <a:latin typeface="Arial" panose="020B0604020202020204" pitchFamily="34" charset="0"/>
                        <a:cs typeface="Arial" panose="020B0604020202020204" pitchFamily="34" charset="0"/>
                      </a:endParaRPr>
                    </a:p>
                  </a:txBody>
                  <a:tcPr marL="7591" marR="7591" marT="7591" marB="0"/>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91157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D56F0C-6EE8-4469-97DD-E073074FCD8B}" type="slidenum">
              <a:rPr lang="en-US" smtClean="0"/>
              <a:t>7</a:t>
            </a:fld>
            <a:endParaRPr lang="en-US" dirty="0"/>
          </a:p>
        </p:txBody>
      </p:sp>
      <p:sp>
        <p:nvSpPr>
          <p:cNvPr id="6" name="Title 1"/>
          <p:cNvSpPr txBox="1">
            <a:spLocks/>
          </p:cNvSpPr>
          <p:nvPr/>
        </p:nvSpPr>
        <p:spPr>
          <a:xfrm>
            <a:off x="0" y="0"/>
            <a:ext cx="8458200" cy="68580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3600" kern="1200" cap="none" spc="-100" baseline="0">
                <a:ln>
                  <a:noFill/>
                </a:ln>
                <a:solidFill>
                  <a:schemeClr val="bg1"/>
                </a:solidFill>
                <a:effectLst/>
                <a:latin typeface="+mj-lt"/>
                <a:ea typeface="+mj-ea"/>
                <a:cs typeface="+mj-cs"/>
              </a:defRPr>
            </a:lvl1pPr>
          </a:lstStyle>
          <a:p>
            <a:r>
              <a:rPr lang="en-US" dirty="0"/>
              <a:t>Budget Gap Analysis Cont’d.</a:t>
            </a:r>
          </a:p>
        </p:txBody>
      </p:sp>
      <p:sp>
        <p:nvSpPr>
          <p:cNvPr id="2" name="Rectangle 1"/>
          <p:cNvSpPr/>
          <p:nvPr/>
        </p:nvSpPr>
        <p:spPr>
          <a:xfrm>
            <a:off x="304800" y="838200"/>
            <a:ext cx="8001000" cy="3970318"/>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Why is there a budget gap?</a:t>
            </a:r>
          </a:p>
          <a:p>
            <a:r>
              <a:rPr lang="en-US" sz="2800" dirty="0">
                <a:latin typeface="Arial" panose="020B0604020202020204" pitchFamily="34" charset="0"/>
                <a:cs typeface="Arial" panose="020B0604020202020204" pitchFamily="34" charset="0"/>
              </a:rPr>
              <a:t>Costs growing faster than revenues</a:t>
            </a:r>
          </a:p>
          <a:p>
            <a:endParaRPr lang="en-US" sz="2800" dirty="0">
              <a:latin typeface="Arial" panose="020B0604020202020204" pitchFamily="34" charset="0"/>
              <a:cs typeface="Arial" panose="020B0604020202020204" pitchFamily="34" charset="0"/>
            </a:endParaRPr>
          </a:p>
          <a:p>
            <a:pPr marL="742950" indent="-742950">
              <a:buFontTx/>
              <a:buAutoNum type="arabicParenR"/>
            </a:pPr>
            <a:r>
              <a:rPr lang="en-US" sz="2800" dirty="0">
                <a:latin typeface="Arial" panose="020B0604020202020204" pitchFamily="34" charset="0"/>
                <a:cs typeface="Arial" panose="020B0604020202020204" pitchFamily="34" charset="0"/>
              </a:rPr>
              <a:t>Structural issue, declining staffing levels</a:t>
            </a:r>
          </a:p>
          <a:p>
            <a:pPr marL="742950" indent="-742950">
              <a:buFontTx/>
              <a:buAutoNum type="arabicParenR"/>
            </a:pPr>
            <a:r>
              <a:rPr lang="en-US" sz="2800" dirty="0">
                <a:latin typeface="Arial" panose="020B0604020202020204" pitchFamily="34" charset="0"/>
                <a:cs typeface="Arial" panose="020B0604020202020204" pitchFamily="34" charset="0"/>
              </a:rPr>
              <a:t>Staffing costs 75% of General fund</a:t>
            </a:r>
          </a:p>
          <a:p>
            <a:pPr marL="742950" indent="-742950">
              <a:buFontTx/>
              <a:buAutoNum type="arabicParenR"/>
            </a:pPr>
            <a:r>
              <a:rPr lang="en-US" sz="2800" dirty="0">
                <a:latin typeface="Arial" panose="020B0604020202020204" pitchFamily="34" charset="0"/>
                <a:cs typeface="Arial" panose="020B0604020202020204" pitchFamily="34" charset="0"/>
              </a:rPr>
              <a:t>Accumulating negative balances</a:t>
            </a:r>
          </a:p>
          <a:p>
            <a:pPr marL="742950" indent="-742950">
              <a:buFontTx/>
              <a:buAutoNum type="arabicParenR"/>
            </a:pPr>
            <a:r>
              <a:rPr lang="en-US" sz="2800" dirty="0">
                <a:latin typeface="Arial" panose="020B0604020202020204" pitchFamily="34" charset="0"/>
                <a:cs typeface="Arial" panose="020B0604020202020204" pitchFamily="34" charset="0"/>
              </a:rPr>
              <a:t>RHA and impact on cash reserves</a:t>
            </a:r>
          </a:p>
          <a:p>
            <a:pPr marL="742950" indent="-742950">
              <a:buAutoNum type="arabicParenR"/>
            </a:pPr>
            <a:r>
              <a:rPr lang="en-US" sz="2800" dirty="0">
                <a:latin typeface="Arial" panose="020B0604020202020204" pitchFamily="34" charset="0"/>
                <a:cs typeface="Arial" panose="020B0604020202020204" pitchFamily="34" charset="0"/>
              </a:rPr>
              <a:t>CalPERS, </a:t>
            </a:r>
            <a:r>
              <a:rPr lang="en-US" sz="2800" dirty="0" err="1">
                <a:latin typeface="Arial" panose="020B0604020202020204" pitchFamily="34" charset="0"/>
                <a:cs typeface="Arial" panose="020B0604020202020204" pitchFamily="34" charset="0"/>
              </a:rPr>
              <a:t>OPEB</a:t>
            </a:r>
            <a:r>
              <a:rPr lang="en-US" sz="2800" dirty="0">
                <a:latin typeface="Arial" panose="020B0604020202020204" pitchFamily="34" charset="0"/>
                <a:cs typeface="Arial" panose="020B0604020202020204" pitchFamily="34" charset="0"/>
              </a:rPr>
              <a:t> Cost</a:t>
            </a:r>
          </a:p>
          <a:p>
            <a:pPr marL="742950" indent="-742950">
              <a:buAutoNum type="arabicParenR"/>
            </a:pPr>
            <a:r>
              <a:rPr lang="en-US" sz="2800" dirty="0">
                <a:latin typeface="Arial" panose="020B0604020202020204" pitchFamily="34" charset="0"/>
                <a:cs typeface="Arial" panose="020B0604020202020204" pitchFamily="34" charset="0"/>
              </a:rPr>
              <a:t>Measure K – Kids First Initiative</a:t>
            </a:r>
          </a:p>
        </p:txBody>
      </p:sp>
    </p:spTree>
    <p:extLst>
      <p:ext uri="{BB962C8B-B14F-4D97-AF65-F5344CB8AC3E}">
        <p14:creationId xmlns:p14="http://schemas.microsoft.com/office/powerpoint/2010/main" val="399503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Gap Analysis Cont’d.</a:t>
            </a:r>
          </a:p>
        </p:txBody>
      </p:sp>
      <p:sp>
        <p:nvSpPr>
          <p:cNvPr id="4" name="Slide Number Placeholder 3"/>
          <p:cNvSpPr>
            <a:spLocks noGrp="1"/>
          </p:cNvSpPr>
          <p:nvPr>
            <p:ph type="sldNum" sz="quarter" idx="12"/>
          </p:nvPr>
        </p:nvSpPr>
        <p:spPr/>
        <p:txBody>
          <a:bodyPr/>
          <a:lstStyle/>
          <a:p>
            <a:fld id="{14D56F0C-6EE8-4469-97DD-E073074FCD8B}" type="slidenum">
              <a:rPr lang="en-US" smtClean="0"/>
              <a:t>8</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98" t="20185" r="61562" b="12593"/>
          <a:stretch/>
        </p:blipFill>
        <p:spPr bwMode="auto">
          <a:xfrm>
            <a:off x="533400" y="838200"/>
            <a:ext cx="757528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44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1143000"/>
          </a:xfrm>
        </p:spPr>
        <p:txBody>
          <a:bodyPr/>
          <a:lstStyle/>
          <a:p>
            <a:r>
              <a:rPr lang="en-US" dirty="0"/>
              <a:t>General Fund Uses</a:t>
            </a:r>
          </a:p>
        </p:txBody>
      </p:sp>
      <p:sp>
        <p:nvSpPr>
          <p:cNvPr id="9" name="Slide Number Placeholder 8"/>
          <p:cNvSpPr>
            <a:spLocks noGrp="1"/>
          </p:cNvSpPr>
          <p:nvPr>
            <p:ph type="sldNum" sz="quarter" idx="12"/>
          </p:nvPr>
        </p:nvSpPr>
        <p:spPr/>
        <p:txBody>
          <a:bodyPr/>
          <a:lstStyle/>
          <a:p>
            <a:fld id="{78596859-6DC2-4137-8EB0-9373AE1B59C9}" type="slidenum">
              <a:rPr lang="en-US" smtClean="0"/>
              <a:t>9</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596363114"/>
              </p:ext>
            </p:extLst>
          </p:nvPr>
        </p:nvGraphicFramePr>
        <p:xfrm>
          <a:off x="152400" y="1828800"/>
          <a:ext cx="4648200" cy="4514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63570460"/>
              </p:ext>
            </p:extLst>
          </p:nvPr>
        </p:nvGraphicFramePr>
        <p:xfrm>
          <a:off x="381000" y="1066800"/>
          <a:ext cx="79248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5199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8DB3E2"/>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9429</TotalTime>
  <Words>1663</Words>
  <Application>Microsoft Office PowerPoint</Application>
  <PresentationFormat>On-screen Show (4:3)</PresentationFormat>
  <Paragraphs>324</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City of Richmond, California FY2019-20 Proposed Budget</vt:lpstr>
      <vt:lpstr>Overview</vt:lpstr>
      <vt:lpstr>Background</vt:lpstr>
      <vt:lpstr>Next Steps</vt:lpstr>
      <vt:lpstr>Budget Gap Analysis</vt:lpstr>
      <vt:lpstr>Budget Gap Analysis</vt:lpstr>
      <vt:lpstr>PowerPoint Presentation</vt:lpstr>
      <vt:lpstr>Budget Gap Analysis Cont’d.</vt:lpstr>
      <vt:lpstr>General Fund Uses</vt:lpstr>
      <vt:lpstr>Budget Gap Analysis Cont’d.</vt:lpstr>
      <vt:lpstr>Budget Gap Analysis Cont’d.</vt:lpstr>
      <vt:lpstr>Budget Gap Analysis Cont’d.</vt:lpstr>
      <vt:lpstr>Budget Gap Analysis Cont’d.</vt:lpstr>
      <vt:lpstr>Budget Gap Analysis Cont’d.</vt:lpstr>
      <vt:lpstr>Budget Gap Analysis Cont’d.</vt:lpstr>
      <vt:lpstr>Budget Gap Analysis Cont’d.</vt:lpstr>
      <vt:lpstr>Fiscal improvements – Financial discipline</vt:lpstr>
      <vt:lpstr>Recap: Next Steps</vt:lpstr>
    </vt:vector>
  </TitlesOfParts>
  <Company>COR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Markisha Guillory</dc:creator>
  <cp:lastModifiedBy>Markisha Guillory</cp:lastModifiedBy>
  <cp:revision>376</cp:revision>
  <cp:lastPrinted>2019-06-04T20:45:33Z</cp:lastPrinted>
  <dcterms:created xsi:type="dcterms:W3CDTF">2016-02-09T20:40:16Z</dcterms:created>
  <dcterms:modified xsi:type="dcterms:W3CDTF">2019-06-14T19:59:56Z</dcterms:modified>
</cp:coreProperties>
</file>