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135"/>
  </p:notesMasterIdLst>
  <p:sldIdLst>
    <p:sldId id="262" r:id="rId2"/>
    <p:sldId id="263" r:id="rId3"/>
    <p:sldId id="265" r:id="rId4"/>
    <p:sldId id="266" r:id="rId5"/>
    <p:sldId id="267" r:id="rId6"/>
    <p:sldId id="264"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6" r:id="rId33"/>
    <p:sldId id="293" r:id="rId34"/>
    <p:sldId id="294" r:id="rId35"/>
    <p:sldId id="295"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69" r:id="rId109"/>
    <p:sldId id="370" r:id="rId110"/>
    <p:sldId id="371" r:id="rId111"/>
    <p:sldId id="372" r:id="rId112"/>
    <p:sldId id="373" r:id="rId113"/>
    <p:sldId id="374" r:id="rId114"/>
    <p:sldId id="375" r:id="rId115"/>
    <p:sldId id="376" r:id="rId116"/>
    <p:sldId id="377" r:id="rId117"/>
    <p:sldId id="378" r:id="rId118"/>
    <p:sldId id="379" r:id="rId119"/>
    <p:sldId id="380" r:id="rId120"/>
    <p:sldId id="381" r:id="rId121"/>
    <p:sldId id="382" r:id="rId122"/>
    <p:sldId id="383" r:id="rId123"/>
    <p:sldId id="384" r:id="rId124"/>
    <p:sldId id="385" r:id="rId125"/>
    <p:sldId id="386" r:id="rId126"/>
    <p:sldId id="387" r:id="rId127"/>
    <p:sldId id="388" r:id="rId128"/>
    <p:sldId id="389" r:id="rId129"/>
    <p:sldId id="390" r:id="rId130"/>
    <p:sldId id="391" r:id="rId131"/>
    <p:sldId id="392" r:id="rId132"/>
    <p:sldId id="393" r:id="rId133"/>
    <p:sldId id="394" r:id="rId134"/>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9" autoAdjust="0"/>
    <p:restoredTop sz="80210" autoAdjust="0"/>
  </p:normalViewPr>
  <p:slideViewPr>
    <p:cSldViewPr>
      <p:cViewPr>
        <p:scale>
          <a:sx n="82" d="100"/>
          <a:sy n="82" d="100"/>
        </p:scale>
        <p:origin x="-2430" y="-4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2244C825-B708-4E90-96B4-2D3E42B0F3C5}" type="datetimeFigureOut">
              <a:rPr lang="en-US" smtClean="0"/>
              <a:t>6/13/2019</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18C98962-591D-48CE-89B9-5406E4990939}" type="slidenum">
              <a:rPr lang="en-US" smtClean="0"/>
              <a:t>‹#›</a:t>
            </a:fld>
            <a:endParaRPr lang="en-US" dirty="0"/>
          </a:p>
        </p:txBody>
      </p:sp>
    </p:spTree>
    <p:extLst>
      <p:ext uri="{BB962C8B-B14F-4D97-AF65-F5344CB8AC3E}">
        <p14:creationId xmlns:p14="http://schemas.microsoft.com/office/powerpoint/2010/main" val="1558474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pendata.ci.richmond.ca.us/stories/s/hjje-nwzy"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gridalternatives.or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12</a:t>
            </a:fld>
            <a:endParaRPr lang="en-US"/>
          </a:p>
        </p:txBody>
      </p:sp>
    </p:spTree>
    <p:extLst>
      <p:ext uri="{BB962C8B-B14F-4D97-AF65-F5344CB8AC3E}">
        <p14:creationId xmlns:p14="http://schemas.microsoft.com/office/powerpoint/2010/main" val="38838230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123</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124</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128</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129</a:t>
            </a:fld>
            <a:endParaRPr lang="en-US" dirty="0"/>
          </a:p>
        </p:txBody>
      </p:sp>
    </p:spTree>
    <p:extLst>
      <p:ext uri="{BB962C8B-B14F-4D97-AF65-F5344CB8AC3E}">
        <p14:creationId xmlns:p14="http://schemas.microsoft.com/office/powerpoint/2010/main" val="42759625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130</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131</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15</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98962-591D-48CE-89B9-5406E4990939}" type="slidenum">
              <a:rPr lang="en-US" smtClean="0"/>
              <a:t>18</a:t>
            </a:fld>
            <a:endParaRPr lang="en-US"/>
          </a:p>
        </p:txBody>
      </p:sp>
    </p:spTree>
    <p:extLst>
      <p:ext uri="{BB962C8B-B14F-4D97-AF65-F5344CB8AC3E}">
        <p14:creationId xmlns:p14="http://schemas.microsoft.com/office/powerpoint/2010/main" val="1674985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April 30, 2019 ribbon cutting at the Grand Opening of the Richmond Food Hall and Business Hub located at 1503 Macdonald Ave in the BART Garage Retail Space.</a:t>
            </a:r>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20</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21</a:t>
            </a:fld>
            <a:endParaRPr lang="en-US" dirty="0"/>
          </a:p>
        </p:txBody>
      </p:sp>
    </p:spTree>
    <p:extLst>
      <p:ext uri="{BB962C8B-B14F-4D97-AF65-F5344CB8AC3E}">
        <p14:creationId xmlns:p14="http://schemas.microsoft.com/office/powerpoint/2010/main" val="924133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22</a:t>
            </a:fld>
            <a:endParaRPr lang="en-US" dirty="0"/>
          </a:p>
        </p:txBody>
      </p:sp>
    </p:spTree>
    <p:extLst>
      <p:ext uri="{BB962C8B-B14F-4D97-AF65-F5344CB8AC3E}">
        <p14:creationId xmlns:p14="http://schemas.microsoft.com/office/powerpoint/2010/main" val="924133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sz="1200" b="1" dirty="0" smtClean="0"/>
              <a:t>City Manager’s Office</a:t>
            </a:r>
          </a:p>
          <a:p>
            <a:pPr marL="171450" lvl="0" indent="-171450">
              <a:spcBef>
                <a:spcPts val="0"/>
              </a:spcBef>
              <a:buFont typeface="Arial" panose="020B0604020202020204" pitchFamily="34" charset="0"/>
              <a:buChar char="•"/>
            </a:pPr>
            <a:r>
              <a:rPr lang="en-US" sz="1200" dirty="0" smtClean="0"/>
              <a:t>Planned and organized Retreat and Strategic Planning Meeting with the new Richmond City Council - February 8, 2019</a:t>
            </a:r>
          </a:p>
          <a:p>
            <a:pPr marL="171450" lvl="0" indent="-171450">
              <a:spcBef>
                <a:spcPts val="0"/>
              </a:spcBef>
              <a:buFont typeface="Arial" panose="020B0604020202020204" pitchFamily="34" charset="0"/>
              <a:buChar char="•"/>
            </a:pPr>
            <a:r>
              <a:rPr lang="en-US" sz="1200" dirty="0" smtClean="0"/>
              <a:t>Richmond City Council adopted the Strategic</a:t>
            </a:r>
            <a:r>
              <a:rPr lang="en-US" sz="1200" baseline="0" dirty="0" smtClean="0"/>
              <a:t> Plan Priorities on March 26, 2019</a:t>
            </a:r>
            <a:endParaRPr lang="en-US" sz="1200" dirty="0" smtClean="0"/>
          </a:p>
          <a:p>
            <a:pPr marL="0" indent="0">
              <a:spcBef>
                <a:spcPts val="0"/>
              </a:spcBef>
              <a:buNone/>
            </a:pPr>
            <a:endParaRPr lang="en-US" sz="1200" b="1" dirty="0" smtClean="0"/>
          </a:p>
          <a:p>
            <a:pPr marL="0" indent="0">
              <a:spcBef>
                <a:spcPts val="0"/>
              </a:spcBef>
              <a:buNone/>
            </a:pPr>
            <a:r>
              <a:rPr lang="en-US" sz="1200" b="1" dirty="0" smtClean="0"/>
              <a:t>Community and Economic Development Accomplishments</a:t>
            </a:r>
            <a:endParaRPr lang="en-US" sz="1200" dirty="0" smtClean="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Launch of the new Richmond Ferry - January 10, 2019</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Approval of HCV (Section</a:t>
            </a:r>
            <a:r>
              <a:rPr lang="en-US" sz="1200" kern="1200" baseline="0" dirty="0" smtClean="0">
                <a:solidFill>
                  <a:schemeClr val="tx1"/>
                </a:solidFill>
                <a:effectLst/>
                <a:latin typeface="+mn-lt"/>
                <a:ea typeface="+mn-ea"/>
                <a:cs typeface="+mn-cs"/>
              </a:rPr>
              <a:t> 8) transfer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smtClean="0"/>
              <a:t>Lead the transition of Section 8 and Public Housing (4F)</a:t>
            </a:r>
            <a:endParaRPr lang="en-US" sz="1200" kern="1200" baseline="0" dirty="0" smtClean="0">
              <a:solidFill>
                <a:schemeClr val="tx1"/>
              </a:solidFill>
              <a:effectLst/>
              <a:latin typeface="+mn-lt"/>
              <a:ea typeface="+mn-ea"/>
              <a:cs typeface="+mn-cs"/>
            </a:endParaRPr>
          </a:p>
          <a:p>
            <a:pPr marL="0" indent="0">
              <a:spcBef>
                <a:spcPts val="0"/>
              </a:spcBef>
              <a:buNone/>
            </a:pPr>
            <a:endParaRPr lang="en-US" sz="1200" b="1" dirty="0" smtClean="0"/>
          </a:p>
          <a:p>
            <a:pPr marL="0" indent="0">
              <a:spcBef>
                <a:spcPts val="0"/>
              </a:spcBef>
              <a:buNone/>
            </a:pPr>
            <a:r>
              <a:rPr lang="en-US" sz="1200" b="1" dirty="0" smtClean="0"/>
              <a:t>Environmental Initiatives Accomplishments</a:t>
            </a:r>
            <a:endParaRPr lang="en-US" sz="1200" dirty="0" smtClean="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City staff launched a </a:t>
            </a:r>
            <a:r>
              <a:rPr lang="en-US" sz="1200" u="sng" kern="1200" dirty="0" smtClean="0">
                <a:solidFill>
                  <a:schemeClr val="tx1"/>
                </a:solidFill>
                <a:effectLst/>
                <a:latin typeface="+mn-lt"/>
                <a:ea typeface="+mn-ea"/>
                <a:cs typeface="+mn-cs"/>
                <a:hlinkClick r:id="rId3"/>
              </a:rPr>
              <a:t>dashboard</a:t>
            </a:r>
            <a:r>
              <a:rPr lang="en-US" sz="1200" kern="1200" dirty="0" smtClean="0">
                <a:solidFill>
                  <a:schemeClr val="tx1"/>
                </a:solidFill>
                <a:effectLst/>
                <a:latin typeface="+mn-lt"/>
                <a:ea typeface="+mn-ea"/>
                <a:cs typeface="+mn-cs"/>
              </a:rPr>
              <a:t> on September 25, 2018,</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report on the implementation of the Climate Action Plan, expanding the original Open Data platform maintained by the Richmond Police Department. Staff are continuing to expand and improve the dashboard.</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Monthly</a:t>
            </a:r>
            <a:r>
              <a:rPr lang="en-US" sz="1200" b="0" kern="1200" baseline="0" dirty="0" smtClean="0">
                <a:solidFill>
                  <a:schemeClr val="tx1"/>
                </a:solidFill>
                <a:effectLst/>
                <a:latin typeface="+mn-lt"/>
                <a:ea typeface="+mn-ea"/>
                <a:cs typeface="+mn-cs"/>
              </a:rPr>
              <a:t> Compost Giveaway Program and Free Mattress Drop-off for Richmond residents</a:t>
            </a:r>
          </a:p>
          <a:p>
            <a:pPr marL="0" lvl="0" indent="0">
              <a:buFont typeface="Arial" panose="020B0604020202020204" pitchFamily="34" charset="0"/>
              <a:buNone/>
            </a:pPr>
            <a:endParaRPr lang="en-US" sz="1200" b="1" dirty="0" smtClean="0"/>
          </a:p>
          <a:p>
            <a:pPr marL="0" indent="0">
              <a:spcBef>
                <a:spcPts val="0"/>
              </a:spcBef>
              <a:buNone/>
            </a:pPr>
            <a:r>
              <a:rPr lang="en-US" sz="1200" b="1" dirty="0" smtClean="0"/>
              <a:t>Health Initiatives Accomplishments</a:t>
            </a:r>
            <a:endParaRPr lang="en-US" sz="1200" dirty="0" smtClean="0"/>
          </a:p>
          <a:p>
            <a:pPr marL="171450" lvl="0" indent="-171450">
              <a:spcBef>
                <a:spcPts val="0"/>
              </a:spcBef>
              <a:buFont typeface="Arial" panose="020B0604020202020204" pitchFamily="34" charset="0"/>
              <a:buChar char="•"/>
            </a:pPr>
            <a:r>
              <a:rPr lang="en-US" sz="1200" dirty="0" smtClean="0"/>
              <a:t>Created Draft Community Engagement Toolkit</a:t>
            </a:r>
          </a:p>
          <a:p>
            <a:pPr marL="171450" lvl="0" indent="-171450">
              <a:spcBef>
                <a:spcPts val="0"/>
              </a:spcBef>
              <a:buFont typeface="Arial" panose="020B0604020202020204" pitchFamily="34" charset="0"/>
              <a:buChar char="•"/>
            </a:pPr>
            <a:r>
              <a:rPr lang="en-US" sz="1200" dirty="0" smtClean="0"/>
              <a:t>Commence</a:t>
            </a:r>
            <a:r>
              <a:rPr lang="en-US" sz="1200" baseline="0" dirty="0" smtClean="0"/>
              <a:t> development of </a:t>
            </a:r>
            <a:r>
              <a:rPr lang="en-US" sz="1200" baseline="0" dirty="0" err="1" smtClean="0"/>
              <a:t>HiAP</a:t>
            </a:r>
            <a:r>
              <a:rPr lang="en-US" sz="1200" baseline="0" dirty="0" smtClean="0"/>
              <a:t> Report</a:t>
            </a:r>
          </a:p>
          <a:p>
            <a:pPr marL="0" lvl="0" indent="0">
              <a:spcBef>
                <a:spcPts val="0"/>
              </a:spcBef>
              <a:buFont typeface="Arial" panose="020B0604020202020204" pitchFamily="34" charset="0"/>
              <a:buNone/>
            </a:pPr>
            <a:endParaRPr lang="en-US" sz="800" dirty="0" smtClean="0"/>
          </a:p>
          <a:p>
            <a:pPr marL="0" indent="0">
              <a:spcBef>
                <a:spcPts val="0"/>
              </a:spcBef>
              <a:buNone/>
            </a:pPr>
            <a:r>
              <a:rPr lang="en-US" sz="1200" b="1" dirty="0" smtClean="0"/>
              <a:t>Children and Youth Services</a:t>
            </a:r>
            <a:endParaRPr lang="en-US" sz="1200" dirty="0" smtClean="0"/>
          </a:p>
          <a:p>
            <a:pPr marL="171450" lvl="0" indent="-171450">
              <a:spcBef>
                <a:spcPts val="0"/>
              </a:spcBef>
              <a:buFont typeface="Arial" panose="020B0604020202020204" pitchFamily="34" charset="0"/>
              <a:buChar char="•"/>
            </a:pPr>
            <a:r>
              <a:rPr lang="en-US" sz="1200" dirty="0" smtClean="0"/>
              <a:t>Launched the Department of Children and Youth Services, and hosted the Community Overview and Meet and Greet at the East Bay Center for the Performing Arts -</a:t>
            </a:r>
            <a:r>
              <a:rPr lang="en-US" sz="1200" baseline="0" dirty="0" smtClean="0"/>
              <a:t> April 10, 2019</a:t>
            </a:r>
            <a:endParaRPr lang="en-US" sz="1200" dirty="0" smtClean="0"/>
          </a:p>
          <a:p>
            <a:pPr marL="171450" lvl="0" indent="-171450">
              <a:spcBef>
                <a:spcPts val="0"/>
              </a:spcBef>
              <a:buFont typeface="Arial" panose="020B0604020202020204" pitchFamily="34" charset="0"/>
              <a:buChar char="•"/>
            </a:pPr>
            <a:r>
              <a:rPr lang="en-US" sz="1200" dirty="0" smtClean="0"/>
              <a:t>Oversight Board to</a:t>
            </a:r>
            <a:r>
              <a:rPr lang="en-US" sz="1200" baseline="0" dirty="0" smtClean="0"/>
              <a:t> be appointed by</a:t>
            </a:r>
            <a:r>
              <a:rPr lang="en-US" sz="1200" dirty="0" smtClean="0"/>
              <a:t> the Richmond</a:t>
            </a:r>
            <a:r>
              <a:rPr lang="en-US" sz="1200" baseline="0" dirty="0" smtClean="0"/>
              <a:t> City Council </a:t>
            </a:r>
            <a:r>
              <a:rPr lang="en-US" sz="1200" dirty="0" smtClean="0"/>
              <a:t>by June 30, 2019</a:t>
            </a:r>
          </a:p>
          <a:p>
            <a:pPr marL="0" indent="0">
              <a:spcBef>
                <a:spcPts val="0"/>
              </a:spcBef>
              <a:buNone/>
            </a:pPr>
            <a:endParaRPr lang="en-US" sz="800" dirty="0" smtClean="0"/>
          </a:p>
          <a:p>
            <a:pPr marL="0" indent="0">
              <a:spcBef>
                <a:spcPts val="0"/>
              </a:spcBef>
              <a:buNone/>
            </a:pPr>
            <a:r>
              <a:rPr lang="en-US" sz="1200" b="1" dirty="0" smtClean="0"/>
              <a:t>Business Retention, Recruitment, and Support </a:t>
            </a:r>
          </a:p>
          <a:p>
            <a:pPr marL="171450" lvl="0" indent="-171450">
              <a:spcBef>
                <a:spcPts val="0"/>
              </a:spcBef>
              <a:buFont typeface="Arial" panose="020B0604020202020204" pitchFamily="34" charset="0"/>
              <a:buChar char="•"/>
            </a:pPr>
            <a:r>
              <a:rPr lang="en-US" sz="1200" dirty="0" smtClean="0"/>
              <a:t>Richmond Business Hub Grand Opening in the BART Garage Retail</a:t>
            </a:r>
            <a:r>
              <a:rPr lang="en-US" sz="1200" baseline="0" dirty="0" smtClean="0"/>
              <a:t> Space</a:t>
            </a:r>
            <a:r>
              <a:rPr lang="en-US" sz="1200" dirty="0" smtClean="0"/>
              <a:t> on April 30, 2019</a:t>
            </a:r>
          </a:p>
          <a:p>
            <a:pPr marL="171450" lvl="0" indent="-171450">
              <a:spcBef>
                <a:spcPts val="0"/>
              </a:spcBef>
              <a:buFont typeface="Arial" panose="020B0604020202020204" pitchFamily="34" charset="0"/>
              <a:buChar char="•"/>
            </a:pPr>
            <a:r>
              <a:rPr lang="en-US" sz="1200" dirty="0" smtClean="0"/>
              <a:t>San Ft Business Times Richmond Supplemental published on October 12, 2019.</a:t>
            </a:r>
          </a:p>
          <a:p>
            <a:pPr marL="0" indent="0">
              <a:spcBef>
                <a:spcPts val="0"/>
              </a:spcBef>
              <a:buNone/>
            </a:pPr>
            <a:endParaRPr lang="en-US" sz="800" dirty="0" smtClean="0"/>
          </a:p>
          <a:p>
            <a:pPr marL="0" indent="0">
              <a:spcBef>
                <a:spcPts val="0"/>
              </a:spcBef>
              <a:buNone/>
            </a:pPr>
            <a:r>
              <a:rPr lang="en-US" sz="1200" b="1" dirty="0" smtClean="0"/>
              <a:t>Transportation</a:t>
            </a:r>
            <a:endParaRPr lang="en-US" sz="1200" dirty="0" smtClean="0"/>
          </a:p>
          <a:p>
            <a:pPr marL="171450" lvl="0" indent="-171450">
              <a:spcBef>
                <a:spcPts val="0"/>
              </a:spcBef>
              <a:buFont typeface="Arial" panose="020B0604020202020204" pitchFamily="34" charset="0"/>
              <a:buChar char="•"/>
            </a:pPr>
            <a:r>
              <a:rPr lang="en-US" sz="1200" dirty="0" smtClean="0"/>
              <a:t>Adopted for implementation the Richmond Integrated &amp; Equitable Multimodal Mobility Plan (aka First Mile / Last Mile plan) - February 26, 2019</a:t>
            </a:r>
          </a:p>
          <a:p>
            <a:pPr marL="171450" lvl="0" indent="-171450">
              <a:spcBef>
                <a:spcPts val="0"/>
              </a:spcBef>
              <a:buFont typeface="Arial" panose="020B0604020202020204" pitchFamily="34" charset="0"/>
              <a:buChar char="•"/>
            </a:pPr>
            <a:r>
              <a:rPr lang="en-US" sz="1200" dirty="0" smtClean="0"/>
              <a:t>Released Request for Proposals (RFP) to solicit proposals to provide a bike share system - August 27, 2018</a:t>
            </a:r>
          </a:p>
          <a:p>
            <a:pPr marL="0" indent="0">
              <a:spcBef>
                <a:spcPts val="0"/>
              </a:spcBef>
              <a:buNone/>
            </a:pPr>
            <a:endParaRPr lang="en-US" sz="800" dirty="0" smtClean="0"/>
          </a:p>
          <a:p>
            <a:pPr marL="0" indent="0">
              <a:spcBef>
                <a:spcPts val="0"/>
              </a:spcBef>
              <a:buNone/>
            </a:pPr>
            <a:r>
              <a:rPr lang="en-US" sz="1200" b="1" dirty="0" smtClean="0"/>
              <a:t>Property and Asset Management</a:t>
            </a:r>
            <a:endParaRPr lang="en-US" sz="1200" dirty="0" smtClean="0"/>
          </a:p>
          <a:p>
            <a:pPr marL="171450" lvl="0" indent="-171450">
              <a:spcBef>
                <a:spcPts val="0"/>
              </a:spcBef>
              <a:buFont typeface="Arial" panose="020B0604020202020204" pitchFamily="34" charset="0"/>
              <a:buChar char="•"/>
            </a:pPr>
            <a:r>
              <a:rPr lang="en-US" sz="1200" dirty="0" smtClean="0"/>
              <a:t>Closed out $10,000 BAAQMD grant for Family Justice Center Electronic Bicycle Lockers</a:t>
            </a:r>
          </a:p>
          <a:p>
            <a:pPr marL="171450" lvl="0" indent="-171450">
              <a:spcBef>
                <a:spcPts val="0"/>
              </a:spcBef>
              <a:buFont typeface="Arial" panose="020B0604020202020204" pitchFamily="34" charset="0"/>
              <a:buChar char="•"/>
            </a:pPr>
            <a:r>
              <a:rPr lang="en-US" sz="1200" dirty="0" smtClean="0"/>
              <a:t>Successfully managed City-owned contaminated sites including 9-Deed Restricted properties in Marina Bay, 3 in Richmond Parkway, and environmental assessment and clean up of the City Corporation Yard, and day to day management of the 413-acre Pt Molate</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u="sng" kern="1200" dirty="0" smtClean="0">
                <a:solidFill>
                  <a:schemeClr val="tx1"/>
                </a:solidFill>
                <a:effectLst/>
                <a:latin typeface="+mn-lt"/>
                <a:ea typeface="+mn-ea"/>
                <a:cs typeface="+mn-cs"/>
              </a:rPr>
              <a:t>Bonus </a:t>
            </a:r>
            <a:r>
              <a:rPr lang="en-US" sz="1200" b="0" i="1" u="none" kern="1200" dirty="0" smtClean="0">
                <a:solidFill>
                  <a:schemeClr val="tx1"/>
                </a:solidFill>
                <a:effectLst/>
                <a:latin typeface="+mn-lt"/>
                <a:ea typeface="+mn-ea"/>
                <a:cs typeface="+mn-cs"/>
              </a:rPr>
              <a:t>(In the event</a:t>
            </a:r>
            <a:r>
              <a:rPr lang="en-US" sz="1200" b="0" i="1" u="none" kern="1200" baseline="0" dirty="0" smtClean="0">
                <a:solidFill>
                  <a:schemeClr val="tx1"/>
                </a:solidFill>
                <a:effectLst/>
                <a:latin typeface="+mn-lt"/>
                <a:ea typeface="+mn-ea"/>
                <a:cs typeface="+mn-cs"/>
              </a:rPr>
              <a:t> there are programmatic questions from Richmond City Council regarding the work being implemented in the City Manager’s Office Staff)</a:t>
            </a:r>
            <a:endParaRPr lang="en-US" sz="1200" b="0" i="1" u="none" kern="1200" dirty="0" smtClean="0">
              <a:solidFill>
                <a:schemeClr val="tx1"/>
              </a:solidFill>
              <a:effectLst/>
              <a:latin typeface="+mn-lt"/>
              <a:ea typeface="+mn-ea"/>
              <a:cs typeface="+mn-cs"/>
            </a:endParaRPr>
          </a:p>
          <a:p>
            <a:r>
              <a:rPr lang="en-US" sz="1200" b="1" u="none" kern="1200" dirty="0" smtClean="0">
                <a:solidFill>
                  <a:schemeClr val="tx1"/>
                </a:solidFill>
                <a:effectLst/>
                <a:latin typeface="+mn-lt"/>
                <a:ea typeface="+mn-ea"/>
                <a:cs typeface="+mn-cs"/>
              </a:rPr>
              <a:t>CMO Accomplishments</a:t>
            </a:r>
            <a:endParaRPr lang="en-US" sz="1200" u="none"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Half-day training on Implicit Bias and Racial Equity for GARE team, City Council, Senior staff, and other City staff- June 7, 2019</a:t>
            </a:r>
          </a:p>
          <a:p>
            <a:pPr lvl="0"/>
            <a:endParaRPr lang="en-US" sz="1200" kern="1200" dirty="0" smtClean="0">
              <a:solidFill>
                <a:schemeClr val="tx1"/>
              </a:solidFill>
              <a:effectLst/>
              <a:latin typeface="+mn-lt"/>
              <a:ea typeface="+mn-ea"/>
              <a:cs typeface="+mn-cs"/>
            </a:endParaRPr>
          </a:p>
          <a:p>
            <a:r>
              <a:rPr lang="en-US" sz="1200" b="1" u="none" kern="1200" dirty="0" smtClean="0">
                <a:solidFill>
                  <a:schemeClr val="tx1"/>
                </a:solidFill>
                <a:effectLst/>
                <a:latin typeface="+mn-lt"/>
                <a:ea typeface="+mn-ea"/>
                <a:cs typeface="+mn-cs"/>
              </a:rPr>
              <a:t>Community and Economic Development Accomplishments</a:t>
            </a:r>
            <a:endParaRPr lang="en-US" sz="1200" u="none"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Request for Qualifications and Proposals (RFQ/P) for Metro Walk Phase 2 awarded to </a:t>
            </a:r>
            <a:r>
              <a:rPr lang="en-US" sz="1200" kern="1200" dirty="0" err="1" smtClean="0">
                <a:solidFill>
                  <a:schemeClr val="tx1"/>
                </a:solidFill>
                <a:effectLst/>
                <a:latin typeface="+mn-lt"/>
                <a:ea typeface="+mn-ea"/>
                <a:cs typeface="+mn-cs"/>
              </a:rPr>
              <a:t>SAAǀEVI</a:t>
            </a:r>
            <a:r>
              <a:rPr lang="en-US"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Executed Disposition Development Agreement (DDA) with SAA|EVI for 12</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and Macdonald</a:t>
            </a:r>
          </a:p>
          <a:p>
            <a:pPr lvl="0"/>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Environmental Initiatives Accomplishments</a:t>
            </a:r>
            <a:endParaRPr lang="en-US" sz="1200" dirty="0" smtClean="0"/>
          </a:p>
          <a:p>
            <a:r>
              <a:rPr lang="en-US" sz="1200" b="0" u="sng" kern="1200" dirty="0" smtClean="0">
                <a:solidFill>
                  <a:schemeClr val="tx1"/>
                </a:solidFill>
                <a:effectLst/>
                <a:latin typeface="+mn-lt"/>
                <a:ea typeface="+mn-ea"/>
                <a:cs typeface="+mn-cs"/>
              </a:rPr>
              <a:t>Renewable Energy and Energy Efficiency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Energize Richmond: Energy Efficiency Rebates for Commercial Businesses &amp; Multi-family Properties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Energize Richmond developed is a City program aiming to decrease energy costs and reduce greenhouse gas emissions in the Richmond community. In 2018, approximately 72 Richmond businesses received and energy audit and completed energy upgrades. 700 multi-family units at 5 properties participated in Energize Richmond receiving energy efficiency upgrades partially funded by MCE and the City of Richmond (leveraging ECIA funding).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City of Richmond in partnership with the non-profit, </a:t>
            </a:r>
            <a:r>
              <a:rPr lang="en-US" sz="1200" u="sng" kern="1200" dirty="0" smtClean="0">
                <a:solidFill>
                  <a:schemeClr val="tx1"/>
                </a:solidFill>
                <a:effectLst/>
                <a:latin typeface="+mn-lt"/>
                <a:ea typeface="+mn-ea"/>
                <a:cs typeface="+mn-cs"/>
                <a:hlinkClick r:id="rId4"/>
              </a:rPr>
              <a:t>GRID Alternatives</a:t>
            </a:r>
            <a:r>
              <a:rPr lang="en-US" sz="1200" u="sng"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provided free solar systems to 75 income-qualifying homes in Richmond and North Richmond in 2018. GRID recently expanded its programmatic focus to include EVs in 2018 and has already established credentials as a recognized leader in connecting EV rebate programs with low-income residents. On May 29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at 6:30 PM in the City Council Chambers, there will be a Clean Cars for All Electric Vehicle Showcase for Richmond residents interested in Electric Vehicles.</a:t>
            </a:r>
          </a:p>
          <a:p>
            <a:endParaRPr lang="en-US" sz="1200" b="0" u="sng" kern="1200" dirty="0" smtClean="0">
              <a:solidFill>
                <a:schemeClr val="tx1"/>
              </a:solidFill>
              <a:effectLst/>
              <a:latin typeface="+mn-lt"/>
              <a:ea typeface="+mn-ea"/>
              <a:cs typeface="+mn-cs"/>
            </a:endParaRPr>
          </a:p>
          <a:p>
            <a:r>
              <a:rPr lang="en-US" sz="1200" b="0" u="sng" kern="1200" dirty="0" smtClean="0">
                <a:solidFill>
                  <a:schemeClr val="tx1"/>
                </a:solidFill>
                <a:effectLst/>
                <a:latin typeface="+mn-lt"/>
                <a:ea typeface="+mn-ea"/>
                <a:cs typeface="+mn-cs"/>
              </a:rPr>
              <a:t>Zero Waste Programs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Installation of Public and Park Recycling Bins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Environmental and Health Initiatives Division partnering with local artists, students, and community park rebuilds to install recycling bins and tile mosaic art on trash receptacles located along public right-of-ways. On July 30 2018 the City of Richmond partnered with Y-Plan and successfully hosted a mosaic workshop for Y-Plan students visiting from Japan.</a:t>
            </a: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CalRecycle</a:t>
            </a:r>
            <a:r>
              <a:rPr lang="en-US" sz="1200" kern="1200" dirty="0" smtClean="0">
                <a:solidFill>
                  <a:schemeClr val="tx1"/>
                </a:solidFill>
                <a:effectLst/>
                <a:latin typeface="+mn-lt"/>
                <a:ea typeface="+mn-ea"/>
                <a:cs typeface="+mn-cs"/>
              </a:rPr>
              <a:t> Illegal Dumping Grant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Environmental and Health Initiatives Division partnered with the Department of Infrastructure and Maintenance to install cameras and fences in strategic locations to both deter illegal dumping and catch people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who dump illegally in the area funded through a </a:t>
            </a:r>
            <a:r>
              <a:rPr lang="en-US" sz="1200" kern="1200" dirty="0" err="1" smtClean="0">
                <a:solidFill>
                  <a:schemeClr val="tx1"/>
                </a:solidFill>
                <a:effectLst/>
                <a:latin typeface="+mn-lt"/>
                <a:ea typeface="+mn-ea"/>
                <a:cs typeface="+mn-cs"/>
              </a:rPr>
              <a:t>CalRecycle</a:t>
            </a:r>
            <a:r>
              <a:rPr lang="en-US" sz="1200" kern="1200" dirty="0" smtClean="0">
                <a:solidFill>
                  <a:schemeClr val="tx1"/>
                </a:solidFill>
                <a:effectLst/>
                <a:latin typeface="+mn-lt"/>
                <a:ea typeface="+mn-ea"/>
                <a:cs typeface="+mn-cs"/>
              </a:rPr>
              <a:t> grant. The </a:t>
            </a:r>
            <a:r>
              <a:rPr lang="en-US" sz="1200" kern="1200" dirty="0" err="1" smtClean="0">
                <a:solidFill>
                  <a:schemeClr val="tx1"/>
                </a:solidFill>
                <a:effectLst/>
                <a:latin typeface="+mn-lt"/>
                <a:ea typeface="+mn-ea"/>
                <a:cs typeface="+mn-cs"/>
              </a:rPr>
              <a:t>CalRecycle</a:t>
            </a:r>
            <a:r>
              <a:rPr lang="en-US" sz="1200" kern="1200" dirty="0" smtClean="0">
                <a:solidFill>
                  <a:schemeClr val="tx1"/>
                </a:solidFill>
                <a:effectLst/>
                <a:latin typeface="+mn-lt"/>
                <a:ea typeface="+mn-ea"/>
                <a:cs typeface="+mn-cs"/>
              </a:rPr>
              <a:t> grant has also been used to expand the bulky item pick-up program to include Richmond multi-family dwellings between 3 and 19 units. </a:t>
            </a: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CalRecycle</a:t>
            </a:r>
            <a:r>
              <a:rPr lang="en-US" sz="1200" kern="1200" dirty="0" smtClean="0">
                <a:solidFill>
                  <a:schemeClr val="tx1"/>
                </a:solidFill>
                <a:effectLst/>
                <a:latin typeface="+mn-lt"/>
                <a:ea typeface="+mn-ea"/>
                <a:cs typeface="+mn-cs"/>
              </a:rPr>
              <a:t> Food Waste Rescue and Prevention Grant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Environmental and Health Initiatives Division partnered with the non-profit Greater Richmond Interfaith Program (GRIP) to increase Food Waste Rescue and Prevention in Richmond.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Continue to implement, enforce, and conduct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outreach for Richmond’s newly amended Food Ware Ordinance</a:t>
            </a:r>
          </a:p>
          <a:p>
            <a:endParaRPr lang="en-US" sz="1200" b="0" u="sng" kern="1200" dirty="0" smtClean="0">
              <a:solidFill>
                <a:schemeClr val="tx1"/>
              </a:solidFill>
              <a:effectLst/>
              <a:latin typeface="+mn-lt"/>
              <a:ea typeface="+mn-ea"/>
              <a:cs typeface="+mn-cs"/>
            </a:endParaRPr>
          </a:p>
          <a:p>
            <a:pPr marL="0" indent="0">
              <a:spcBef>
                <a:spcPts val="0"/>
              </a:spcBef>
              <a:buNone/>
            </a:pPr>
            <a:r>
              <a:rPr lang="en-US" sz="1200" b="1" dirty="0" smtClean="0"/>
              <a:t>Health Initiatives Accomplishments</a:t>
            </a:r>
            <a:endParaRPr lang="en-US" sz="1200" dirty="0" smtClean="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Implement</a:t>
            </a:r>
            <a:r>
              <a:rPr lang="en-US" sz="1200" kern="1200" baseline="0" dirty="0" smtClean="0">
                <a:solidFill>
                  <a:schemeClr val="tx1"/>
                </a:solidFill>
                <a:effectLst/>
                <a:latin typeface="+mn-lt"/>
                <a:ea typeface="+mn-ea"/>
                <a:cs typeface="+mn-cs"/>
              </a:rPr>
              <a:t> and attend Y-Plan meetings, projects, and presentations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Organized and hosted Medicare workshop for seniors - June 29, 2019</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t>Business Retention, Recruitment, and Support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Issued RFP for Downtown Retail Store Operator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Approved a $100,000 small business loan to Greener Printer; saving 21 full time jobs and creating 2.5 new jobs.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Worked with the Economic Development Commission to design and implement the Third annual signature marketing and promotions event, Taste of Richmond.  The Second</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nnual event in 2018 attracted over 625 paying patrons attended, and 21 participating food vendors. This years goal is to sell 750 tickets.</a:t>
            </a:r>
          </a:p>
          <a:p>
            <a:pPr marL="0" indent="0">
              <a:buFont typeface="Arial" panose="020B0604020202020204" pitchFamily="34" charset="0"/>
              <a:buNone/>
            </a:pPr>
            <a:endParaRPr lang="en-US" b="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t>Transportation</a:t>
            </a:r>
            <a:endParaRPr lang="en-US" sz="1200" dirty="0" smtClean="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Implemented effective parking policies to manage on and off-street parking on city-owned lots and residential neighborhoods.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Increased ridership opportunities for R-Transit patrons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Developed incentives to encourage transit-oriented development near existing transit stations and corridors, and to reduce automobile usage.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Expanded carpool and vanpool programs </a:t>
            </a:r>
          </a:p>
          <a:p>
            <a:pPr marL="0" indent="0">
              <a:buFont typeface="Arial" panose="020B0604020202020204" pitchFamily="34" charset="0"/>
              <a:buNone/>
            </a:pPr>
            <a:endParaRPr lang="en-US" b="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t>Property and Asset Management</a:t>
            </a:r>
            <a:endParaRPr lang="en-US" sz="1200" dirty="0" smtClean="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Obtained Pt Molate property license revenues of $120,000. Annually exceeding budget projection of $80,000.  Self-funded site Safety and Security improvements;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Worked with State Coastal Conservancy to continue work on subtidal blight clearance and habitat restoration;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Served City as a Panelist at Living Shorelines Conference representing Pilot work at Red Rocks Warehouse;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Obtained TCE revenue in amount of $43,800 from PGE for six months temporary use of unimproved city property;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Professional designation achievement of a SR/WA designation in the renowned International Right of Way Association.</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18C98962-591D-48CE-89B9-5406E4990939}" type="slidenum">
              <a:rPr lang="en-US" smtClean="0"/>
              <a:t>23</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Additional</a:t>
            </a:r>
            <a:r>
              <a:rPr lang="en-US" b="1" u="sng" baseline="0" dirty="0" smtClean="0"/>
              <a:t> Goals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1200" dirty="0" smtClean="0">
                <a:solidFill>
                  <a:schemeClr val="tx1"/>
                </a:solidFill>
                <a:effectLst/>
                <a:latin typeface="+mn-lt"/>
                <a:ea typeface="+mn-ea"/>
                <a:cs typeface="+mn-cs"/>
              </a:rPr>
              <a:t>Community and Economic Development Accomplishments (4A)</a:t>
            </a:r>
          </a:p>
          <a:p>
            <a:pPr marL="171450" lvl="0" indent="-171450">
              <a:spcBef>
                <a:spcPts val="0"/>
              </a:spcBef>
              <a:buFont typeface="Arial" panose="020B0604020202020204" pitchFamily="34" charset="0"/>
              <a:buChar char="•"/>
            </a:pPr>
            <a:r>
              <a:rPr lang="en-US" sz="1200" i="1" dirty="0" smtClean="0"/>
              <a:t>Completion of 12</a:t>
            </a:r>
            <a:r>
              <a:rPr lang="en-US" sz="1200" i="1" baseline="30000" dirty="0" smtClean="0"/>
              <a:t>th</a:t>
            </a:r>
            <a:r>
              <a:rPr lang="en-US" sz="1200" i="1" dirty="0" smtClean="0"/>
              <a:t> and Macdonald  design application (4A)</a:t>
            </a:r>
          </a:p>
          <a:p>
            <a:pPr marL="171450" lvl="0" indent="-171450">
              <a:spcBef>
                <a:spcPts val="0"/>
              </a:spcBef>
              <a:buFont typeface="Arial" panose="020B0604020202020204" pitchFamily="34" charset="0"/>
              <a:buChar char="•"/>
            </a:pPr>
            <a:r>
              <a:rPr lang="en-US" sz="1200" dirty="0" smtClean="0"/>
              <a:t>Receive assignment approval for Metro Walk Phase 2 and complete assignment to developer selected by the Richmond City Council</a:t>
            </a:r>
            <a:endParaRPr lang="en-US" sz="1200" u="none"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dirty="0" smtClean="0">
                <a:solidFill>
                  <a:schemeClr val="tx1"/>
                </a:solidFill>
                <a:effectLst/>
                <a:latin typeface="+mn-lt"/>
                <a:ea typeface="+mn-ea"/>
                <a:cs typeface="+mn-cs"/>
              </a:rPr>
              <a:t>Environmental and Health Initiatives (3A, 3B, 3C)</a:t>
            </a:r>
            <a:endParaRPr lang="en-US" sz="1200" u="none" kern="1200" dirty="0" smtClean="0">
              <a:solidFill>
                <a:schemeClr val="tx1"/>
              </a:solidFill>
              <a:effectLst/>
              <a:latin typeface="+mn-lt"/>
              <a:ea typeface="+mn-ea"/>
              <a:cs typeface="+mn-cs"/>
            </a:endParaRPr>
          </a:p>
          <a:p>
            <a:r>
              <a:rPr lang="en-US" sz="1200" b="0" u="sng" kern="1200" dirty="0" smtClean="0">
                <a:solidFill>
                  <a:schemeClr val="tx1"/>
                </a:solidFill>
                <a:effectLst/>
                <a:latin typeface="+mn-lt"/>
                <a:ea typeface="+mn-ea"/>
                <a:cs typeface="+mn-cs"/>
              </a:rPr>
              <a:t>Renewable Energy and Energy Efficiency (3B/C)</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Continue Sign-ups for Energize Richmond: Energy Efficiency Rebates for Commercial Businesses &amp; Multi-family Properties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Continue to partner with GRID Alternatives and build upon the current partnership to assist low-income residents in achieving EV ready homes. Goal of 60 home</a:t>
            </a:r>
            <a:r>
              <a:rPr lang="en-US" sz="1200" kern="1200" baseline="0" dirty="0" smtClean="0">
                <a:solidFill>
                  <a:schemeClr val="tx1"/>
                </a:solidFill>
                <a:effectLst/>
                <a:latin typeface="+mn-lt"/>
                <a:ea typeface="+mn-ea"/>
                <a:cs typeface="+mn-cs"/>
              </a:rPr>
              <a:t> solar installations.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0" u="sng" kern="1200" dirty="0" smtClean="0">
                <a:solidFill>
                  <a:schemeClr val="tx1"/>
                </a:solidFill>
                <a:effectLst/>
                <a:latin typeface="+mn-lt"/>
                <a:ea typeface="+mn-ea"/>
                <a:cs typeface="+mn-cs"/>
              </a:rPr>
              <a:t>Zero Waste Programs (3A)</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Continue Installation of Public and Park Recycling Bins. Goal of 20 smart</a:t>
            </a:r>
            <a:r>
              <a:rPr lang="en-US" sz="1200" kern="1200" baseline="0" dirty="0" smtClean="0">
                <a:solidFill>
                  <a:schemeClr val="tx1"/>
                </a:solidFill>
                <a:effectLst/>
                <a:latin typeface="+mn-lt"/>
                <a:ea typeface="+mn-ea"/>
                <a:cs typeface="+mn-cs"/>
              </a:rPr>
              <a:t> recycling and trash bin installations.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Continue to partner with local artists, students, and community park rebuilds to install recycling bins and tile mosaic are on trash receptacles along public right-of-ways. Goal to complete 15 mosaic bins.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Continue to implement illegal dumping grant by installing cameras in strategic illegal dumping locations, implement the Multi-family Bulky Item Clean-up Program, and install fencing in strategy locations to deter illegal dumping, host additional neighborhood meeting.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Continue to Implement </a:t>
            </a:r>
            <a:r>
              <a:rPr lang="en-US" sz="1200" kern="1200" dirty="0" err="1" smtClean="0">
                <a:solidFill>
                  <a:schemeClr val="tx1"/>
                </a:solidFill>
                <a:effectLst/>
                <a:latin typeface="+mn-lt"/>
                <a:ea typeface="+mn-ea"/>
                <a:cs typeface="+mn-cs"/>
              </a:rPr>
              <a:t>CalRecycle</a:t>
            </a:r>
            <a:r>
              <a:rPr lang="en-US" sz="1200" kern="1200" dirty="0" smtClean="0">
                <a:solidFill>
                  <a:schemeClr val="tx1"/>
                </a:solidFill>
                <a:effectLst/>
                <a:latin typeface="+mn-lt"/>
                <a:ea typeface="+mn-ea"/>
                <a:cs typeface="+mn-cs"/>
              </a:rPr>
              <a:t> Food Waste Rescue and Prevention Grant and partner with local community based organization to increase Food Waste Rescue and Prevention in Richmond.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Continue</a:t>
            </a:r>
            <a:r>
              <a:rPr lang="en-US" sz="1200" kern="1200" baseline="0" dirty="0" smtClean="0">
                <a:solidFill>
                  <a:schemeClr val="tx1"/>
                </a:solidFill>
                <a:effectLst/>
                <a:latin typeface="+mn-lt"/>
                <a:ea typeface="+mn-ea"/>
                <a:cs typeface="+mn-cs"/>
              </a:rPr>
              <a:t> to monitor </a:t>
            </a:r>
            <a:r>
              <a:rPr lang="en-US" sz="1200" kern="1200" dirty="0" err="1" smtClean="0">
                <a:solidFill>
                  <a:schemeClr val="tx1"/>
                </a:solidFill>
                <a:effectLst/>
                <a:latin typeface="+mn-lt"/>
                <a:ea typeface="+mn-ea"/>
                <a:cs typeface="+mn-cs"/>
              </a:rPr>
              <a:t>RecycleMore</a:t>
            </a:r>
            <a:r>
              <a:rPr lang="en-US" sz="1200" kern="1200" baseline="0" dirty="0" smtClean="0">
                <a:solidFill>
                  <a:schemeClr val="tx1"/>
                </a:solidFill>
                <a:effectLst/>
                <a:latin typeface="+mn-lt"/>
                <a:ea typeface="+mn-ea"/>
                <a:cs typeface="+mn-cs"/>
              </a:rPr>
              <a:t> JEPA update,</a:t>
            </a:r>
            <a:r>
              <a:rPr lang="en-US" sz="1200" kern="1200" dirty="0" smtClean="0">
                <a:solidFill>
                  <a:schemeClr val="tx1"/>
                </a:solidFill>
                <a:effectLst/>
                <a:latin typeface="+mn-lt"/>
                <a:ea typeface="+mn-ea"/>
                <a:cs typeface="+mn-cs"/>
              </a:rPr>
              <a:t> compliance with State</a:t>
            </a:r>
            <a:r>
              <a:rPr lang="en-US" sz="1200" kern="1200" baseline="0" dirty="0" smtClean="0">
                <a:solidFill>
                  <a:schemeClr val="tx1"/>
                </a:solidFill>
                <a:effectLst/>
                <a:latin typeface="+mn-lt"/>
                <a:ea typeface="+mn-ea"/>
                <a:cs typeface="+mn-cs"/>
              </a:rPr>
              <a:t> mandated recycling laws, and compliance with Post-Collection Agreement</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Health Initiatives (3D)</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Continue to partner and implement Y-plan programs and projects.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Launch Health Dashboard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smtClean="0"/>
              <a:t>Organize Health Enrollment events for services</a:t>
            </a:r>
            <a:endParaRPr lang="en-US" sz="1200" i="0" kern="1200" dirty="0" smtClean="0">
              <a:solidFill>
                <a:schemeClr val="tx1"/>
              </a:solidFill>
              <a:effectLst/>
              <a:latin typeface="+mn-lt"/>
              <a:ea typeface="+mn-ea"/>
              <a:cs typeface="+mn-cs"/>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24</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2</a:t>
            </a:fld>
            <a:endParaRPr lang="en-US" dirty="0"/>
          </a:p>
        </p:txBody>
      </p:sp>
    </p:spTree>
    <p:extLst>
      <p:ext uri="{BB962C8B-B14F-4D97-AF65-F5344CB8AC3E}">
        <p14:creationId xmlns:p14="http://schemas.microsoft.com/office/powerpoint/2010/main" val="4275962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Additional</a:t>
            </a:r>
            <a:r>
              <a:rPr lang="en-US" b="1" u="sng" baseline="0" dirty="0" smtClean="0"/>
              <a:t> Goals</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1200" dirty="0" smtClean="0">
                <a:solidFill>
                  <a:schemeClr val="tx1"/>
                </a:solidFill>
                <a:effectLst/>
                <a:latin typeface="+mn-lt"/>
                <a:ea typeface="+mn-ea"/>
                <a:cs typeface="+mn-cs"/>
              </a:rPr>
              <a:t>Business Retention, Recruitment, and Support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Approving 3 new loans to small businesses.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u="none" kern="1200" dirty="0" smtClean="0">
              <a:solidFill>
                <a:schemeClr val="tx1"/>
              </a:solidFill>
              <a:effectLst/>
              <a:latin typeface="+mn-lt"/>
              <a:ea typeface="+mn-ea"/>
              <a:cs typeface="+mn-cs"/>
            </a:endParaRPr>
          </a:p>
          <a:p>
            <a:r>
              <a:rPr lang="en-US" sz="1200" b="1" u="none" kern="1200" dirty="0" smtClean="0">
                <a:solidFill>
                  <a:schemeClr val="tx1"/>
                </a:solidFill>
                <a:effectLst/>
                <a:latin typeface="+mn-lt"/>
                <a:ea typeface="+mn-ea"/>
                <a:cs typeface="+mn-cs"/>
              </a:rPr>
              <a:t>Transportation (4B)</a:t>
            </a:r>
            <a:endParaRPr lang="en-US" sz="1200" u="none"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Implement the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Mile/Last Mile Transportation Strategic Plan. This plan is a key planning document which will serve as a blueprint for how the City programs ECIA transportation funds, pursues grants and knits housing and businesses into the community.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Encourage and promote innovative solutions to transportation challenges, including incentive plans proposed in the ECIA Agreement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Maximize the use of efficiency of the existing transportation system throughout Richmond neighborhoods and commercial to improve pedestrian safety and accessibility and to encourage transit options and pedestrian accessibility.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Work with partnering transit agencies to enhance the ease of movement of people and goods throughout the City.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Educate the community regarding transportation issues and opportunities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Promote improved mobility of people through local organizational partnerships.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u="none" kern="1200" dirty="0" smtClean="0">
              <a:solidFill>
                <a:schemeClr val="tx1"/>
              </a:solidFill>
              <a:effectLst/>
              <a:latin typeface="+mn-lt"/>
              <a:ea typeface="+mn-ea"/>
              <a:cs typeface="+mn-cs"/>
            </a:endParaRPr>
          </a:p>
          <a:p>
            <a:r>
              <a:rPr lang="en-US" sz="1200" b="1" u="none" kern="1200" dirty="0" smtClean="0">
                <a:solidFill>
                  <a:schemeClr val="tx1"/>
                </a:solidFill>
                <a:effectLst/>
                <a:latin typeface="+mn-lt"/>
                <a:ea typeface="+mn-ea"/>
                <a:cs typeface="+mn-cs"/>
              </a:rPr>
              <a:t>Property and Asset Management (3K, 4A)</a:t>
            </a:r>
            <a:endParaRPr lang="en-US" sz="1200" u="none"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Assist City Dept., Divisions and public with Real Property Needs.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25</a:t>
            </a:fld>
            <a:endParaRPr lang="en-US" dirty="0"/>
          </a:p>
        </p:txBody>
      </p:sp>
    </p:spTree>
    <p:extLst>
      <p:ext uri="{BB962C8B-B14F-4D97-AF65-F5344CB8AC3E}">
        <p14:creationId xmlns:p14="http://schemas.microsoft.com/office/powerpoint/2010/main" val="4057879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29</a:t>
            </a:fld>
            <a:endParaRPr lang="en-US" dirty="0"/>
          </a:p>
        </p:txBody>
      </p:sp>
    </p:spTree>
    <p:extLst>
      <p:ext uri="{BB962C8B-B14F-4D97-AF65-F5344CB8AC3E}">
        <p14:creationId xmlns:p14="http://schemas.microsoft.com/office/powerpoint/2010/main" val="2110032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31</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32</a:t>
            </a:fld>
            <a:endParaRPr lang="en-US" dirty="0"/>
          </a:p>
        </p:txBody>
      </p:sp>
    </p:spTree>
    <p:extLst>
      <p:ext uri="{BB962C8B-B14F-4D97-AF65-F5344CB8AC3E}">
        <p14:creationId xmlns:p14="http://schemas.microsoft.com/office/powerpoint/2010/main" val="4275962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33</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34</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3</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200937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43</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44</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45</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98962-591D-48CE-89B9-5406E4990939}" type="slidenum">
              <a:rPr lang="en-US" smtClean="0"/>
              <a:t>46</a:t>
            </a:fld>
            <a:endParaRPr lang="en-US"/>
          </a:p>
        </p:txBody>
      </p:sp>
    </p:spTree>
    <p:extLst>
      <p:ext uri="{BB962C8B-B14F-4D97-AF65-F5344CB8AC3E}">
        <p14:creationId xmlns:p14="http://schemas.microsoft.com/office/powerpoint/2010/main" val="1674985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48</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49</a:t>
            </a:fld>
            <a:endParaRPr lang="en-US" dirty="0"/>
          </a:p>
        </p:txBody>
      </p:sp>
    </p:spTree>
    <p:extLst>
      <p:ext uri="{BB962C8B-B14F-4D97-AF65-F5344CB8AC3E}">
        <p14:creationId xmlns:p14="http://schemas.microsoft.com/office/powerpoint/2010/main" val="4275962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50</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4</a:t>
            </a:fld>
            <a:endParaRPr lang="en-US" dirty="0"/>
          </a:p>
        </p:txBody>
      </p:sp>
    </p:spTree>
    <p:extLst>
      <p:ext uri="{BB962C8B-B14F-4D97-AF65-F5344CB8AC3E}">
        <p14:creationId xmlns:p14="http://schemas.microsoft.com/office/powerpoint/2010/main" val="35179704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51</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55</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56</a:t>
            </a:fld>
            <a:endParaRPr lang="en-US" dirty="0"/>
          </a:p>
        </p:txBody>
      </p:sp>
    </p:spTree>
    <p:extLst>
      <p:ext uri="{BB962C8B-B14F-4D97-AF65-F5344CB8AC3E}">
        <p14:creationId xmlns:p14="http://schemas.microsoft.com/office/powerpoint/2010/main" val="4275962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57</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58</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62</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6</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63</a:t>
            </a:fld>
            <a:endParaRPr lang="en-US" dirty="0"/>
          </a:p>
        </p:txBody>
      </p:sp>
    </p:spTree>
    <p:extLst>
      <p:ext uri="{BB962C8B-B14F-4D97-AF65-F5344CB8AC3E}">
        <p14:creationId xmlns:p14="http://schemas.microsoft.com/office/powerpoint/2010/main" val="42759625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64</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65</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66</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67</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70</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am suggesting removing the language in red and including the words in green</a:t>
            </a:r>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71</a:t>
            </a:fld>
            <a:endParaRPr lang="en-US" dirty="0"/>
          </a:p>
        </p:txBody>
      </p:sp>
    </p:spTree>
    <p:extLst>
      <p:ext uri="{BB962C8B-B14F-4D97-AF65-F5344CB8AC3E}">
        <p14:creationId xmlns:p14="http://schemas.microsoft.com/office/powerpoint/2010/main" val="42759625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you identify at least 2 goals from your areas?</a:t>
            </a:r>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72</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page we need to think through as a group.  This</a:t>
            </a:r>
            <a:r>
              <a:rPr lang="en-US" baseline="0" dirty="0" smtClean="0"/>
              <a:t> has to align with the Council’s goals that came out of their retreat.  </a:t>
            </a:r>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73</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74</a:t>
            </a:fld>
            <a:endParaRPr lang="en-US" dirty="0"/>
          </a:p>
        </p:txBody>
      </p:sp>
    </p:spTree>
    <p:extLst>
      <p:ext uri="{BB962C8B-B14F-4D97-AF65-F5344CB8AC3E}">
        <p14:creationId xmlns:p14="http://schemas.microsoft.com/office/powerpoint/2010/main" val="40611881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77</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78</a:t>
            </a:fld>
            <a:endParaRPr lang="en-US" dirty="0"/>
          </a:p>
        </p:txBody>
      </p:sp>
    </p:spTree>
    <p:extLst>
      <p:ext uri="{BB962C8B-B14F-4D97-AF65-F5344CB8AC3E}">
        <p14:creationId xmlns:p14="http://schemas.microsoft.com/office/powerpoint/2010/main" val="42759625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79</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80</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84</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C6CC98-852E-4456-BF1A-7D9F06A4F092}" type="slidenum">
              <a:rPr lang="en-US" smtClean="0"/>
              <a:t>9</a:t>
            </a:fld>
            <a:endParaRPr lang="en-US"/>
          </a:p>
        </p:txBody>
      </p:sp>
    </p:spTree>
    <p:extLst>
      <p:ext uri="{BB962C8B-B14F-4D97-AF65-F5344CB8AC3E}">
        <p14:creationId xmlns:p14="http://schemas.microsoft.com/office/powerpoint/2010/main" val="42009377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sz="1200" b="1" u="sng" dirty="0" smtClean="0">
                <a:solidFill>
                  <a:srgbClr val="FFFF00"/>
                </a:solidFill>
              </a:rPr>
              <a:t>Interrupt </a:t>
            </a:r>
            <a:r>
              <a:rPr lang="en-US" sz="1200" dirty="0" smtClean="0"/>
              <a:t>and Reduce cyclical and </a:t>
            </a:r>
            <a:r>
              <a:rPr lang="en-US" sz="1200" b="1" u="sng" dirty="0" smtClean="0"/>
              <a:t>retaliatory Firearm Assaults</a:t>
            </a:r>
          </a:p>
          <a:p>
            <a:pPr>
              <a:lnSpc>
                <a:spcPct val="80000"/>
              </a:lnSpc>
              <a:buFont typeface="Wingdings" pitchFamily="2" charset="2"/>
              <a:buNone/>
            </a:pPr>
            <a:endParaRPr lang="en-US" sz="1200" dirty="0" smtClean="0"/>
          </a:p>
          <a:p>
            <a:pPr>
              <a:lnSpc>
                <a:spcPct val="80000"/>
              </a:lnSpc>
            </a:pPr>
            <a:r>
              <a:rPr lang="en-US" sz="1200" b="1" u="sng" dirty="0" smtClean="0"/>
              <a:t>Improve Health Status of Boys and Men of Color </a:t>
            </a:r>
            <a:r>
              <a:rPr lang="en-US" sz="1200" dirty="0" smtClean="0"/>
              <a:t>involved in cyclical and retaliatory Firearm Assaults</a:t>
            </a:r>
          </a:p>
          <a:p>
            <a:pPr>
              <a:spcAft>
                <a:spcPts val="400"/>
              </a:spcAft>
            </a:pPr>
            <a:endParaRPr lang="en-US" sz="1200" dirty="0" smtClean="0"/>
          </a:p>
          <a:p>
            <a:pPr>
              <a:spcAft>
                <a:spcPts val="400"/>
              </a:spcAft>
            </a:pPr>
            <a:r>
              <a:rPr lang="en-US" sz="1200" b="1" dirty="0" smtClean="0"/>
              <a:t>Increase Community Safety </a:t>
            </a:r>
            <a:r>
              <a:rPr lang="en-US" sz="1200" dirty="0" smtClean="0"/>
              <a:t>in Richmond Neighborhoods </a:t>
            </a:r>
            <a:r>
              <a:rPr lang="en-US" sz="1200" b="1" u="sng" dirty="0" smtClean="0"/>
              <a:t>most impacted by cyclical and retaliatory gun violence</a:t>
            </a:r>
          </a:p>
          <a:p>
            <a:endParaRPr lang="en-US" sz="1200" b="1" u="sng" dirty="0" smtClean="0"/>
          </a:p>
          <a:p>
            <a:r>
              <a:rPr lang="en-US" sz="1200" b="1" u="sng" dirty="0" smtClean="0"/>
              <a:t>Ensure community driven and responsive services for Boys and Men of Color impacted by gun violence by partnering with public and community</a:t>
            </a:r>
            <a:r>
              <a:rPr lang="en-US" sz="1200" b="1" u="sng" baseline="0" dirty="0" smtClean="0"/>
              <a:t> stakeholders</a:t>
            </a:r>
            <a:endParaRPr lang="en-US" b="1" u="sng" dirty="0"/>
          </a:p>
        </p:txBody>
      </p:sp>
      <p:sp>
        <p:nvSpPr>
          <p:cNvPr id="4" name="Slide Number Placeholder 3"/>
          <p:cNvSpPr>
            <a:spLocks noGrp="1"/>
          </p:cNvSpPr>
          <p:nvPr>
            <p:ph type="sldNum" sz="quarter" idx="10"/>
          </p:nvPr>
        </p:nvSpPr>
        <p:spPr/>
        <p:txBody>
          <a:bodyPr/>
          <a:lstStyle/>
          <a:p>
            <a:fld id="{18C98962-591D-48CE-89B9-5406E4990939}" type="slidenum">
              <a:rPr lang="en-US" smtClean="0"/>
              <a:t>85</a:t>
            </a:fld>
            <a:endParaRPr lang="en-US"/>
          </a:p>
        </p:txBody>
      </p:sp>
    </p:spTree>
    <p:extLst>
      <p:ext uri="{BB962C8B-B14F-4D97-AF65-F5344CB8AC3E}">
        <p14:creationId xmlns:p14="http://schemas.microsoft.com/office/powerpoint/2010/main" val="34290678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Secured $600,00</a:t>
            </a:r>
            <a:r>
              <a:rPr lang="en-US" sz="1200" baseline="0" dirty="0" smtClean="0"/>
              <a:t>0 in grant funding </a:t>
            </a:r>
          </a:p>
          <a:p>
            <a:r>
              <a:rPr lang="en-US" sz="1200" b="0" i="0" u="none" strike="noStrike" kern="1200" dirty="0" smtClean="0">
                <a:solidFill>
                  <a:schemeClr val="tx1"/>
                </a:solidFill>
                <a:effectLst/>
                <a:latin typeface="+mn-lt"/>
                <a:ea typeface="+mn-ea"/>
                <a:cs typeface="+mn-cs"/>
              </a:rPr>
              <a:t>CAVIP 2018-20 </a:t>
            </a:r>
            <a:r>
              <a:rPr lang="en-US" dirty="0" smtClean="0"/>
              <a:t> </a:t>
            </a:r>
            <a:r>
              <a:rPr lang="en-US" sz="1200" b="0" i="0" u="none" strike="noStrike" kern="1200" dirty="0" smtClean="0">
                <a:solidFill>
                  <a:schemeClr val="tx1"/>
                </a:solidFill>
                <a:effectLst/>
                <a:latin typeface="+mn-lt"/>
                <a:ea typeface="+mn-ea"/>
                <a:cs typeface="+mn-cs"/>
              </a:rPr>
              <a:t>6/30/20</a:t>
            </a:r>
            <a:r>
              <a:rPr lang="en-US" dirty="0" smtClean="0"/>
              <a:t> </a:t>
            </a:r>
            <a:r>
              <a:rPr lang="en-US" sz="1200" b="0" i="0" u="none" strike="noStrike" kern="1200" dirty="0" smtClean="0">
                <a:solidFill>
                  <a:schemeClr val="tx1"/>
                </a:solidFill>
                <a:effectLst/>
                <a:latin typeface="+mn-lt"/>
                <a:ea typeface="+mn-ea"/>
                <a:cs typeface="+mn-cs"/>
              </a:rPr>
              <a:t>             $500,000 </a:t>
            </a:r>
          </a:p>
          <a:p>
            <a:r>
              <a:rPr lang="en-US" sz="1200" b="0" i="0" u="none" strike="noStrike" kern="1200" dirty="0" smtClean="0">
                <a:solidFill>
                  <a:schemeClr val="tx1"/>
                </a:solidFill>
                <a:effectLst/>
                <a:latin typeface="+mn-lt"/>
                <a:ea typeface="+mn-ea"/>
                <a:cs typeface="+mn-cs"/>
              </a:rPr>
              <a:t>East Bay Community Foundation</a:t>
            </a:r>
            <a:r>
              <a:rPr lang="en-US" dirty="0" smtClean="0"/>
              <a:t> </a:t>
            </a:r>
            <a:r>
              <a:rPr lang="en-US" sz="1200" b="0" i="0" u="none" strike="noStrike" kern="1200" dirty="0" smtClean="0">
                <a:solidFill>
                  <a:schemeClr val="tx1"/>
                </a:solidFill>
                <a:effectLst/>
                <a:latin typeface="+mn-lt"/>
                <a:ea typeface="+mn-ea"/>
                <a:cs typeface="+mn-cs"/>
              </a:rPr>
              <a:t>   $20,000 </a:t>
            </a:r>
          </a:p>
          <a:p>
            <a:r>
              <a:rPr lang="en-US" sz="1200" b="0" i="0" u="none" strike="noStrike" kern="1200" dirty="0" smtClean="0">
                <a:solidFill>
                  <a:schemeClr val="tx1"/>
                </a:solidFill>
                <a:effectLst/>
                <a:latin typeface="+mn-lt"/>
                <a:ea typeface="+mn-ea"/>
                <a:cs typeface="+mn-cs"/>
              </a:rPr>
              <a:t>East Bay Community Foundation</a:t>
            </a:r>
            <a:r>
              <a:rPr lang="en-US" dirty="0" smtClean="0"/>
              <a:t> </a:t>
            </a:r>
            <a:r>
              <a:rPr lang="en-US" sz="1200" b="0" i="0" u="none" strike="noStrike" kern="1200" dirty="0" smtClean="0">
                <a:solidFill>
                  <a:schemeClr val="tx1"/>
                </a:solidFill>
                <a:effectLst/>
                <a:latin typeface="+mn-lt"/>
                <a:ea typeface="+mn-ea"/>
                <a:cs typeface="+mn-cs"/>
              </a:rPr>
              <a:t>   $25,000 </a:t>
            </a:r>
          </a:p>
          <a:p>
            <a:r>
              <a:rPr lang="en-US" sz="1200" b="0" i="0" u="none" strike="noStrike" kern="1200" dirty="0" smtClean="0">
                <a:solidFill>
                  <a:schemeClr val="tx1"/>
                </a:solidFill>
                <a:effectLst/>
                <a:latin typeface="+mn-lt"/>
                <a:ea typeface="+mn-ea"/>
                <a:cs typeface="+mn-cs"/>
              </a:rPr>
              <a:t>Operation Peacemaker Fellowship</a:t>
            </a:r>
            <a:r>
              <a:rPr lang="en-US" dirty="0" smtClean="0"/>
              <a:t> </a:t>
            </a:r>
            <a:r>
              <a:rPr lang="en-US" sz="1200" b="0" i="0" u="none" strike="noStrike" kern="1200" dirty="0" smtClean="0">
                <a:solidFill>
                  <a:schemeClr val="tx1"/>
                </a:solidFill>
                <a:effectLst/>
                <a:latin typeface="+mn-lt"/>
                <a:ea typeface="+mn-ea"/>
                <a:cs typeface="+mn-cs"/>
              </a:rPr>
              <a:t>  $25,000 </a:t>
            </a:r>
          </a:p>
          <a:p>
            <a:r>
              <a:rPr lang="en-US" sz="1200" b="0" i="0" u="none" strike="noStrike" kern="1200" dirty="0" smtClean="0">
                <a:solidFill>
                  <a:schemeClr val="tx1"/>
                </a:solidFill>
                <a:effectLst/>
                <a:latin typeface="+mn-lt"/>
                <a:ea typeface="+mn-ea"/>
                <a:cs typeface="+mn-cs"/>
              </a:rPr>
              <a:t>KP North Comm. Benefit Program</a:t>
            </a:r>
            <a:r>
              <a:rPr lang="en-US" dirty="0" smtClean="0"/>
              <a:t> </a:t>
            </a:r>
            <a:r>
              <a:rPr lang="en-US" sz="1200" b="0" i="0" u="none" strike="noStrike" kern="1200" dirty="0" smtClean="0">
                <a:solidFill>
                  <a:schemeClr val="tx1"/>
                </a:solidFill>
                <a:effectLst/>
                <a:latin typeface="+mn-lt"/>
                <a:ea typeface="+mn-ea"/>
                <a:cs typeface="+mn-cs"/>
              </a:rPr>
              <a:t>  $30,000 </a:t>
            </a:r>
            <a:r>
              <a:rPr lang="en-US" sz="1200" b="1" i="0" u="none" strike="noStrike" kern="1200" dirty="0" smtClean="0">
                <a:solidFill>
                  <a:schemeClr val="tx1"/>
                </a:solidFill>
                <a:effectLst/>
                <a:latin typeface="+mn-lt"/>
                <a:ea typeface="+mn-ea"/>
                <a:cs typeface="+mn-cs"/>
              </a:rPr>
              <a:t>  </a:t>
            </a:r>
          </a:p>
          <a:p>
            <a:r>
              <a:rPr lang="en-US" sz="1200" b="1" i="0" u="none" strike="noStrike" kern="1200" dirty="0" smtClean="0">
                <a:solidFill>
                  <a:schemeClr val="tx1"/>
                </a:solidFill>
                <a:effectLst/>
                <a:latin typeface="+mn-lt"/>
                <a:ea typeface="+mn-ea"/>
                <a:cs typeface="+mn-cs"/>
              </a:rPr>
              <a:t>Total</a:t>
            </a:r>
            <a:r>
              <a:rPr lang="en-US" dirty="0" smtClean="0"/>
              <a:t> </a:t>
            </a:r>
            <a:r>
              <a:rPr lang="en-US" sz="1200" b="1" i="0" u="none" strike="noStrike" kern="1200" dirty="0" smtClean="0">
                <a:solidFill>
                  <a:schemeClr val="tx1"/>
                </a:solidFill>
                <a:effectLst/>
                <a:latin typeface="+mn-lt"/>
                <a:ea typeface="+mn-ea"/>
                <a:cs typeface="+mn-cs"/>
              </a:rPr>
              <a:t> </a:t>
            </a:r>
            <a:r>
              <a:rPr lang="en-US" dirty="0" smtClean="0"/>
              <a:t> </a:t>
            </a:r>
            <a:r>
              <a:rPr lang="en-US" sz="1200" b="1" i="0" u="none" strike="noStrike" kern="1200" dirty="0" smtClean="0">
                <a:solidFill>
                  <a:schemeClr val="tx1"/>
                </a:solidFill>
                <a:effectLst/>
                <a:latin typeface="+mn-lt"/>
                <a:ea typeface="+mn-ea"/>
                <a:cs typeface="+mn-cs"/>
              </a:rPr>
              <a:t> </a:t>
            </a:r>
            <a:r>
              <a:rPr lang="en-US" dirty="0" smtClean="0"/>
              <a:t> </a:t>
            </a:r>
            <a:r>
              <a:rPr lang="en-US" sz="1200" b="1" i="0" u="none" strike="noStrike" kern="1200" dirty="0" smtClean="0">
                <a:solidFill>
                  <a:schemeClr val="tx1"/>
                </a:solidFill>
                <a:effectLst/>
                <a:latin typeface="+mn-lt"/>
                <a:ea typeface="+mn-ea"/>
                <a:cs typeface="+mn-cs"/>
              </a:rPr>
              <a:t>           	</a:t>
            </a:r>
            <a:r>
              <a:rPr lang="en-US" sz="1200" b="1" i="0" u="none" strike="noStrike" kern="1200" baseline="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600,000 </a:t>
            </a:r>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86</a:t>
            </a:fld>
            <a:endParaRPr lang="en-US"/>
          </a:p>
        </p:txBody>
      </p:sp>
    </p:spTree>
    <p:extLst>
      <p:ext uri="{BB962C8B-B14F-4D97-AF65-F5344CB8AC3E}">
        <p14:creationId xmlns:p14="http://schemas.microsoft.com/office/powerpoint/2010/main" val="20225551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Reduce cyclical and retaliatory firearm assaults: </a:t>
            </a:r>
            <a:r>
              <a:rPr lang="en-US" sz="1200" dirty="0" smtClean="0"/>
              <a:t>Through one on one interactions with those likely</a:t>
            </a:r>
            <a:r>
              <a:rPr lang="en-US" sz="1200" baseline="0" dirty="0" smtClean="0"/>
              <a:t> to be involved in gun violence.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Focusing on:</a:t>
            </a:r>
            <a:r>
              <a:rPr lang="en-US" sz="1200" b="1" baseline="0" dirty="0" smtClean="0"/>
              <a:t> </a:t>
            </a:r>
            <a:r>
              <a:rPr lang="en-US" sz="1200" dirty="0" smtClean="0"/>
              <a:t>Youth Ages 11-17 “at-risk” of involvement in street violence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FF00"/>
                </a:solidFill>
              </a:rPr>
              <a:t>Increase Street Outreach Capacity </a:t>
            </a:r>
            <a:r>
              <a:rPr lang="en-US" sz="1200" dirty="0" smtClean="0"/>
              <a:t>– Hire community liaisons (as</a:t>
            </a:r>
            <a:r>
              <a:rPr lang="en-US" sz="1200" baseline="0" dirty="0" smtClean="0"/>
              <a:t> </a:t>
            </a:r>
            <a:r>
              <a:rPr lang="en-US" sz="1200" dirty="0" smtClean="0"/>
              <a:t>Peacekeepers)  to assist ONS with the mitigation of violence.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Secure financial resources through local, state and federal grants:  Awaiting</a:t>
            </a:r>
            <a:r>
              <a:rPr lang="en-US" sz="1200" b="1" baseline="0" dirty="0" smtClean="0"/>
              <a:t> response from the Board of State and Community Corrections (BSCC) on award of the </a:t>
            </a:r>
            <a:r>
              <a:rPr lang="en-US" sz="1200" dirty="0" smtClean="0"/>
              <a:t>Youth Reinvestment Grant –  1 Million Grant award that will fund the following</a:t>
            </a:r>
            <a:r>
              <a:rPr lang="en-US" sz="1200" baseline="0" dirty="0" smtClean="0"/>
              <a:t> Agencies: </a:t>
            </a:r>
            <a:r>
              <a:rPr lang="en-US" sz="1200" b="1" dirty="0" smtClean="0"/>
              <a:t>Youth</a:t>
            </a:r>
            <a:r>
              <a:rPr lang="en-US" sz="1200" b="1" baseline="0" dirty="0" smtClean="0"/>
              <a:t> Services Bureau, Richmond Police Activities League and The Safe Return Project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87</a:t>
            </a:fld>
            <a:endParaRPr lang="en-US"/>
          </a:p>
        </p:txBody>
      </p:sp>
    </p:spTree>
    <p:extLst>
      <p:ext uri="{BB962C8B-B14F-4D97-AF65-F5344CB8AC3E}">
        <p14:creationId xmlns:p14="http://schemas.microsoft.com/office/powerpoint/2010/main" val="22098121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91</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92</a:t>
            </a:fld>
            <a:endParaRPr lang="en-US" dirty="0"/>
          </a:p>
        </p:txBody>
      </p:sp>
    </p:spTree>
    <p:extLst>
      <p:ext uri="{BB962C8B-B14F-4D97-AF65-F5344CB8AC3E}">
        <p14:creationId xmlns:p14="http://schemas.microsoft.com/office/powerpoint/2010/main" val="42759625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93</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96</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solidFill>
                  <a:prstClr val="black"/>
                </a:solidFill>
              </a:rPr>
              <a:pPr/>
              <a:t>97</a:t>
            </a:fld>
            <a:endParaRPr lang="en-US" dirty="0">
              <a:solidFill>
                <a:prstClr val="black"/>
              </a:solidFill>
            </a:endParaRPr>
          </a:p>
        </p:txBody>
      </p:sp>
    </p:spTree>
    <p:extLst>
      <p:ext uri="{BB962C8B-B14F-4D97-AF65-F5344CB8AC3E}">
        <p14:creationId xmlns:p14="http://schemas.microsoft.com/office/powerpoint/2010/main" val="2157552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C6CC98-852E-4456-BF1A-7D9F06A4F092}" type="slidenum">
              <a:rPr lang="en-US" smtClean="0"/>
              <a:t>10</a:t>
            </a:fld>
            <a:endParaRPr lang="en-US"/>
          </a:p>
        </p:txBody>
      </p:sp>
    </p:spTree>
    <p:extLst>
      <p:ext uri="{BB962C8B-B14F-4D97-AF65-F5344CB8AC3E}">
        <p14:creationId xmlns:p14="http://schemas.microsoft.com/office/powerpoint/2010/main" val="42759625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100</a:t>
            </a:fld>
            <a:endParaRPr lang="en-US" dirty="0"/>
          </a:p>
        </p:txBody>
      </p:sp>
    </p:spTree>
    <p:extLst>
      <p:ext uri="{BB962C8B-B14F-4D97-AF65-F5344CB8AC3E}">
        <p14:creationId xmlns:p14="http://schemas.microsoft.com/office/powerpoint/2010/main" val="460194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103</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104</a:t>
            </a:fld>
            <a:endParaRPr lang="en-US" dirty="0"/>
          </a:p>
        </p:txBody>
      </p:sp>
    </p:spTree>
    <p:extLst>
      <p:ext uri="{BB962C8B-B14F-4D97-AF65-F5344CB8AC3E}">
        <p14:creationId xmlns:p14="http://schemas.microsoft.com/office/powerpoint/2010/main" val="42759625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105</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106</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110</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7/24/2018 CC</a:t>
            </a:r>
            <a:r>
              <a:rPr lang="en-US" baseline="0" dirty="0" smtClean="0"/>
              <a:t> </a:t>
            </a:r>
            <a:r>
              <a:rPr lang="en-US" baseline="0" dirty="0" err="1" smtClean="0"/>
              <a:t>Mtg</a:t>
            </a:r>
            <a:r>
              <a:rPr lang="en-US" baseline="0" dirty="0" smtClean="0"/>
              <a:t> – Item H-11</a:t>
            </a:r>
          </a:p>
          <a:p>
            <a:r>
              <a:rPr lang="en-US" dirty="0" smtClean="0"/>
              <a:t>1) House of Loving</a:t>
            </a:r>
            <a:r>
              <a:rPr lang="en-US" baseline="0" dirty="0" smtClean="0"/>
              <a:t> Hands Inc. - $6, 190; 2) Men and Women of Valor - $10k; 3) Richmond Main Street Initiative - $10k; 4) RPAL - $10k, 5) Social Progress, Inc. - $10k and 6) Youth Code Now - $10k</a:t>
            </a:r>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11</a:t>
            </a:fld>
            <a:endParaRPr lang="en-US"/>
          </a:p>
        </p:txBody>
      </p:sp>
    </p:spTree>
    <p:extLst>
      <p:ext uri="{BB962C8B-B14F-4D97-AF65-F5344CB8AC3E}">
        <p14:creationId xmlns:p14="http://schemas.microsoft.com/office/powerpoint/2010/main" val="8265139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111</a:t>
            </a:fld>
            <a:endParaRPr lang="en-US" dirty="0"/>
          </a:p>
        </p:txBody>
      </p:sp>
    </p:spTree>
    <p:extLst>
      <p:ext uri="{BB962C8B-B14F-4D97-AF65-F5344CB8AC3E}">
        <p14:creationId xmlns:p14="http://schemas.microsoft.com/office/powerpoint/2010/main" val="42759625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112</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98962-591D-48CE-89B9-5406E4990939}" type="slidenum">
              <a:rPr lang="en-US" smtClean="0"/>
              <a:t>113</a:t>
            </a:fld>
            <a:endParaRPr lang="en-US" dirty="0"/>
          </a:p>
        </p:txBody>
      </p:sp>
    </p:spTree>
    <p:extLst>
      <p:ext uri="{BB962C8B-B14F-4D97-AF65-F5344CB8AC3E}">
        <p14:creationId xmlns:p14="http://schemas.microsoft.com/office/powerpoint/2010/main" val="5448003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114</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115</a:t>
            </a:fld>
            <a:endParaRPr lang="en-US" dirty="0"/>
          </a:p>
        </p:txBody>
      </p:sp>
    </p:spTree>
    <p:extLst>
      <p:ext uri="{BB962C8B-B14F-4D97-AF65-F5344CB8AC3E}">
        <p14:creationId xmlns:p14="http://schemas.microsoft.com/office/powerpoint/2010/main" val="38838230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 Avenue</a:t>
            </a:r>
            <a:r>
              <a:rPr lang="en-US" baseline="0" dirty="0" smtClean="0"/>
              <a:t> Pavement Rehabilitation</a:t>
            </a:r>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121</a:t>
            </a:fld>
            <a:endParaRPr lang="en-US" dirty="0"/>
          </a:p>
        </p:txBody>
      </p:sp>
    </p:spTree>
    <p:extLst>
      <p:ext uri="{BB962C8B-B14F-4D97-AF65-F5344CB8AC3E}">
        <p14:creationId xmlns:p14="http://schemas.microsoft.com/office/powerpoint/2010/main" val="42009377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6CC98-852E-4456-BF1A-7D9F06A4F092}" type="slidenum">
              <a:rPr lang="en-US" smtClean="0"/>
              <a:t>122</a:t>
            </a:fld>
            <a:endParaRPr lang="en-US" dirty="0"/>
          </a:p>
        </p:txBody>
      </p:sp>
    </p:spTree>
    <p:extLst>
      <p:ext uri="{BB962C8B-B14F-4D97-AF65-F5344CB8AC3E}">
        <p14:creationId xmlns:p14="http://schemas.microsoft.com/office/powerpoint/2010/main" val="4275962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3C833D-FD12-4F35-8B1A-B6038C535A52}" type="datetime1">
              <a:rPr lang="en-US" smtClean="0"/>
              <a:t>6/13/2019</a:t>
            </a:fld>
            <a:endParaRPr lang="en-US" dirty="0"/>
          </a:p>
        </p:txBody>
      </p:sp>
      <p:sp>
        <p:nvSpPr>
          <p:cNvPr id="5" name="Footer Placeholder 4"/>
          <p:cNvSpPr>
            <a:spLocks noGrp="1"/>
          </p:cNvSpPr>
          <p:nvPr>
            <p:ph type="ftr" sz="quarter" idx="11"/>
          </p:nvPr>
        </p:nvSpPr>
        <p:spPr/>
        <p:txBody>
          <a:bodyPr/>
          <a:lstStyle/>
          <a:p>
            <a:r>
              <a:rPr lang="en-US" smtClean="0"/>
              <a:t>Mayor's Office</a:t>
            </a:r>
            <a:endParaRPr lang="en-US" dirty="0"/>
          </a:p>
        </p:txBody>
      </p:sp>
      <p:sp>
        <p:nvSpPr>
          <p:cNvPr id="6" name="Slide Number Placeholder 5"/>
          <p:cNvSpPr>
            <a:spLocks noGrp="1"/>
          </p:cNvSpPr>
          <p:nvPr>
            <p:ph type="sldNum" sz="quarter" idx="12"/>
          </p:nvPr>
        </p:nvSpPr>
        <p:spPr/>
        <p:txBody>
          <a:bodyPr/>
          <a:lstStyle/>
          <a:p>
            <a:fld id="{0D90F0D5-AFB6-4C34-B13B-CC446EBB2E05}" type="slidenum">
              <a:rPr lang="en-US" smtClean="0"/>
              <a:t>‹#›</a:t>
            </a:fld>
            <a:endParaRPr lang="en-US" dirty="0"/>
          </a:p>
        </p:txBody>
      </p:sp>
    </p:spTree>
    <p:extLst>
      <p:ext uri="{BB962C8B-B14F-4D97-AF65-F5344CB8AC3E}">
        <p14:creationId xmlns:p14="http://schemas.microsoft.com/office/powerpoint/2010/main" val="126186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1AB867-EC40-4E89-B0BC-ACAB1FD8756A}" type="datetime1">
              <a:rPr lang="en-US" smtClean="0"/>
              <a:t>6/13/2019</a:t>
            </a:fld>
            <a:endParaRPr lang="en-US" dirty="0"/>
          </a:p>
        </p:txBody>
      </p:sp>
      <p:sp>
        <p:nvSpPr>
          <p:cNvPr id="5" name="Footer Placeholder 4"/>
          <p:cNvSpPr>
            <a:spLocks noGrp="1"/>
          </p:cNvSpPr>
          <p:nvPr>
            <p:ph type="ftr" sz="quarter" idx="11"/>
          </p:nvPr>
        </p:nvSpPr>
        <p:spPr/>
        <p:txBody>
          <a:bodyPr/>
          <a:lstStyle/>
          <a:p>
            <a:r>
              <a:rPr lang="en-US" smtClean="0"/>
              <a:t>Mayor's Office</a:t>
            </a:r>
            <a:endParaRPr lang="en-US" dirty="0"/>
          </a:p>
        </p:txBody>
      </p:sp>
      <p:sp>
        <p:nvSpPr>
          <p:cNvPr id="6" name="Slide Number Placeholder 5"/>
          <p:cNvSpPr>
            <a:spLocks noGrp="1"/>
          </p:cNvSpPr>
          <p:nvPr>
            <p:ph type="sldNum" sz="quarter" idx="12"/>
          </p:nvPr>
        </p:nvSpPr>
        <p:spPr/>
        <p:txBody>
          <a:bodyPr/>
          <a:lstStyle/>
          <a:p>
            <a:fld id="{0D90F0D5-AFB6-4C34-B13B-CC446EBB2E05}" type="slidenum">
              <a:rPr lang="en-US" smtClean="0"/>
              <a:t>‹#›</a:t>
            </a:fld>
            <a:endParaRPr lang="en-US" dirty="0"/>
          </a:p>
        </p:txBody>
      </p:sp>
    </p:spTree>
    <p:extLst>
      <p:ext uri="{BB962C8B-B14F-4D97-AF65-F5344CB8AC3E}">
        <p14:creationId xmlns:p14="http://schemas.microsoft.com/office/powerpoint/2010/main" val="2436099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B57E5C-B5F2-4A5D-ADE9-2F25B642EADB}" type="datetime1">
              <a:rPr lang="en-US" smtClean="0"/>
              <a:t>6/13/2019</a:t>
            </a:fld>
            <a:endParaRPr lang="en-US" dirty="0"/>
          </a:p>
        </p:txBody>
      </p:sp>
      <p:sp>
        <p:nvSpPr>
          <p:cNvPr id="5" name="Footer Placeholder 4"/>
          <p:cNvSpPr>
            <a:spLocks noGrp="1"/>
          </p:cNvSpPr>
          <p:nvPr>
            <p:ph type="ftr" sz="quarter" idx="11"/>
          </p:nvPr>
        </p:nvSpPr>
        <p:spPr/>
        <p:txBody>
          <a:bodyPr/>
          <a:lstStyle/>
          <a:p>
            <a:r>
              <a:rPr lang="en-US" smtClean="0"/>
              <a:t>Mayor's Office</a:t>
            </a:r>
            <a:endParaRPr lang="en-US" dirty="0"/>
          </a:p>
        </p:txBody>
      </p:sp>
      <p:sp>
        <p:nvSpPr>
          <p:cNvPr id="6" name="Slide Number Placeholder 5"/>
          <p:cNvSpPr>
            <a:spLocks noGrp="1"/>
          </p:cNvSpPr>
          <p:nvPr>
            <p:ph type="sldNum" sz="quarter" idx="12"/>
          </p:nvPr>
        </p:nvSpPr>
        <p:spPr/>
        <p:txBody>
          <a:bodyPr/>
          <a:lstStyle/>
          <a:p>
            <a:fld id="{0D90F0D5-AFB6-4C34-B13B-CC446EBB2E05}" type="slidenum">
              <a:rPr lang="en-US" smtClean="0"/>
              <a:t>‹#›</a:t>
            </a:fld>
            <a:endParaRPr lang="en-US" dirty="0"/>
          </a:p>
        </p:txBody>
      </p:sp>
    </p:spTree>
    <p:extLst>
      <p:ext uri="{BB962C8B-B14F-4D97-AF65-F5344CB8AC3E}">
        <p14:creationId xmlns:p14="http://schemas.microsoft.com/office/powerpoint/2010/main" val="163444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BC1B0-59C6-473E-BD95-726A00C7D03B}" type="datetime1">
              <a:rPr lang="en-US" smtClean="0"/>
              <a:t>6/13/2019</a:t>
            </a:fld>
            <a:endParaRPr lang="en-US" dirty="0"/>
          </a:p>
        </p:txBody>
      </p:sp>
      <p:sp>
        <p:nvSpPr>
          <p:cNvPr id="5" name="Footer Placeholder 4"/>
          <p:cNvSpPr>
            <a:spLocks noGrp="1"/>
          </p:cNvSpPr>
          <p:nvPr>
            <p:ph type="ftr" sz="quarter" idx="11"/>
          </p:nvPr>
        </p:nvSpPr>
        <p:spPr/>
        <p:txBody>
          <a:bodyPr/>
          <a:lstStyle/>
          <a:p>
            <a:r>
              <a:rPr lang="en-US" smtClean="0"/>
              <a:t>Mayor's Office</a:t>
            </a:r>
            <a:endParaRPr lang="en-US" dirty="0"/>
          </a:p>
        </p:txBody>
      </p:sp>
      <p:sp>
        <p:nvSpPr>
          <p:cNvPr id="6" name="Slide Number Placeholder 5"/>
          <p:cNvSpPr>
            <a:spLocks noGrp="1"/>
          </p:cNvSpPr>
          <p:nvPr>
            <p:ph type="sldNum" sz="quarter" idx="12"/>
          </p:nvPr>
        </p:nvSpPr>
        <p:spPr/>
        <p:txBody>
          <a:bodyPr/>
          <a:lstStyle/>
          <a:p>
            <a:fld id="{0D90F0D5-AFB6-4C34-B13B-CC446EBB2E05}" type="slidenum">
              <a:rPr lang="en-US" smtClean="0"/>
              <a:t>‹#›</a:t>
            </a:fld>
            <a:endParaRPr lang="en-US" dirty="0"/>
          </a:p>
        </p:txBody>
      </p:sp>
    </p:spTree>
    <p:extLst>
      <p:ext uri="{BB962C8B-B14F-4D97-AF65-F5344CB8AC3E}">
        <p14:creationId xmlns:p14="http://schemas.microsoft.com/office/powerpoint/2010/main" val="371418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57CC1A-6646-47C2-B0D9-F5DDF7966654}" type="datetime1">
              <a:rPr lang="en-US" smtClean="0"/>
              <a:t>6/13/2019</a:t>
            </a:fld>
            <a:endParaRPr lang="en-US" dirty="0"/>
          </a:p>
        </p:txBody>
      </p:sp>
      <p:sp>
        <p:nvSpPr>
          <p:cNvPr id="5" name="Footer Placeholder 4"/>
          <p:cNvSpPr>
            <a:spLocks noGrp="1"/>
          </p:cNvSpPr>
          <p:nvPr>
            <p:ph type="ftr" sz="quarter" idx="11"/>
          </p:nvPr>
        </p:nvSpPr>
        <p:spPr/>
        <p:txBody>
          <a:bodyPr/>
          <a:lstStyle/>
          <a:p>
            <a:r>
              <a:rPr lang="en-US" smtClean="0"/>
              <a:t>Mayor's Office</a:t>
            </a:r>
            <a:endParaRPr lang="en-US" dirty="0"/>
          </a:p>
        </p:txBody>
      </p:sp>
      <p:sp>
        <p:nvSpPr>
          <p:cNvPr id="6" name="Slide Number Placeholder 5"/>
          <p:cNvSpPr>
            <a:spLocks noGrp="1"/>
          </p:cNvSpPr>
          <p:nvPr>
            <p:ph type="sldNum" sz="quarter" idx="12"/>
          </p:nvPr>
        </p:nvSpPr>
        <p:spPr/>
        <p:txBody>
          <a:bodyPr/>
          <a:lstStyle/>
          <a:p>
            <a:fld id="{0D90F0D5-AFB6-4C34-B13B-CC446EBB2E05}" type="slidenum">
              <a:rPr lang="en-US" smtClean="0"/>
              <a:t>‹#›</a:t>
            </a:fld>
            <a:endParaRPr lang="en-US" dirty="0"/>
          </a:p>
        </p:txBody>
      </p:sp>
    </p:spTree>
    <p:extLst>
      <p:ext uri="{BB962C8B-B14F-4D97-AF65-F5344CB8AC3E}">
        <p14:creationId xmlns:p14="http://schemas.microsoft.com/office/powerpoint/2010/main" val="2707508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9A39CC-57BF-4EA1-BB7C-D183E14F3C83}" type="datetime1">
              <a:rPr lang="en-US" smtClean="0"/>
              <a:t>6/13/2019</a:t>
            </a:fld>
            <a:endParaRPr lang="en-US" dirty="0"/>
          </a:p>
        </p:txBody>
      </p:sp>
      <p:sp>
        <p:nvSpPr>
          <p:cNvPr id="6" name="Footer Placeholder 5"/>
          <p:cNvSpPr>
            <a:spLocks noGrp="1"/>
          </p:cNvSpPr>
          <p:nvPr>
            <p:ph type="ftr" sz="quarter" idx="11"/>
          </p:nvPr>
        </p:nvSpPr>
        <p:spPr/>
        <p:txBody>
          <a:bodyPr/>
          <a:lstStyle/>
          <a:p>
            <a:r>
              <a:rPr lang="en-US" smtClean="0"/>
              <a:t>Mayor's Office</a:t>
            </a:r>
            <a:endParaRPr lang="en-US" dirty="0"/>
          </a:p>
        </p:txBody>
      </p:sp>
      <p:sp>
        <p:nvSpPr>
          <p:cNvPr id="7" name="Slide Number Placeholder 6"/>
          <p:cNvSpPr>
            <a:spLocks noGrp="1"/>
          </p:cNvSpPr>
          <p:nvPr>
            <p:ph type="sldNum" sz="quarter" idx="12"/>
          </p:nvPr>
        </p:nvSpPr>
        <p:spPr/>
        <p:txBody>
          <a:bodyPr/>
          <a:lstStyle/>
          <a:p>
            <a:fld id="{0D90F0D5-AFB6-4C34-B13B-CC446EBB2E05}" type="slidenum">
              <a:rPr lang="en-US" smtClean="0"/>
              <a:t>‹#›</a:t>
            </a:fld>
            <a:endParaRPr lang="en-US" dirty="0"/>
          </a:p>
        </p:txBody>
      </p:sp>
    </p:spTree>
    <p:extLst>
      <p:ext uri="{BB962C8B-B14F-4D97-AF65-F5344CB8AC3E}">
        <p14:creationId xmlns:p14="http://schemas.microsoft.com/office/powerpoint/2010/main" val="286935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8AC66D-8F2B-463B-81E1-E75931DDF0F4}" type="datetime1">
              <a:rPr lang="en-US" smtClean="0"/>
              <a:t>6/13/2019</a:t>
            </a:fld>
            <a:endParaRPr lang="en-US" dirty="0"/>
          </a:p>
        </p:txBody>
      </p:sp>
      <p:sp>
        <p:nvSpPr>
          <p:cNvPr id="8" name="Footer Placeholder 7"/>
          <p:cNvSpPr>
            <a:spLocks noGrp="1"/>
          </p:cNvSpPr>
          <p:nvPr>
            <p:ph type="ftr" sz="quarter" idx="11"/>
          </p:nvPr>
        </p:nvSpPr>
        <p:spPr/>
        <p:txBody>
          <a:bodyPr/>
          <a:lstStyle/>
          <a:p>
            <a:r>
              <a:rPr lang="en-US" smtClean="0"/>
              <a:t>Mayor's Office</a:t>
            </a:r>
            <a:endParaRPr lang="en-US" dirty="0"/>
          </a:p>
        </p:txBody>
      </p:sp>
      <p:sp>
        <p:nvSpPr>
          <p:cNvPr id="9" name="Slide Number Placeholder 8"/>
          <p:cNvSpPr>
            <a:spLocks noGrp="1"/>
          </p:cNvSpPr>
          <p:nvPr>
            <p:ph type="sldNum" sz="quarter" idx="12"/>
          </p:nvPr>
        </p:nvSpPr>
        <p:spPr/>
        <p:txBody>
          <a:bodyPr/>
          <a:lstStyle/>
          <a:p>
            <a:fld id="{0D90F0D5-AFB6-4C34-B13B-CC446EBB2E05}" type="slidenum">
              <a:rPr lang="en-US" smtClean="0"/>
              <a:t>‹#›</a:t>
            </a:fld>
            <a:endParaRPr lang="en-US" dirty="0"/>
          </a:p>
        </p:txBody>
      </p:sp>
    </p:spTree>
    <p:extLst>
      <p:ext uri="{BB962C8B-B14F-4D97-AF65-F5344CB8AC3E}">
        <p14:creationId xmlns:p14="http://schemas.microsoft.com/office/powerpoint/2010/main" val="130552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B866AC-6D82-4FCD-BABA-404AD9E33159}" type="datetime1">
              <a:rPr lang="en-US" smtClean="0"/>
              <a:t>6/13/2019</a:t>
            </a:fld>
            <a:endParaRPr lang="en-US" dirty="0"/>
          </a:p>
        </p:txBody>
      </p:sp>
      <p:sp>
        <p:nvSpPr>
          <p:cNvPr id="4" name="Footer Placeholder 3"/>
          <p:cNvSpPr>
            <a:spLocks noGrp="1"/>
          </p:cNvSpPr>
          <p:nvPr>
            <p:ph type="ftr" sz="quarter" idx="11"/>
          </p:nvPr>
        </p:nvSpPr>
        <p:spPr/>
        <p:txBody>
          <a:bodyPr/>
          <a:lstStyle/>
          <a:p>
            <a:r>
              <a:rPr lang="en-US" smtClean="0"/>
              <a:t>Mayor's Office</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a:t>
            </a:fld>
            <a:endParaRPr lang="en-US" dirty="0"/>
          </a:p>
        </p:txBody>
      </p:sp>
    </p:spTree>
    <p:extLst>
      <p:ext uri="{BB962C8B-B14F-4D97-AF65-F5344CB8AC3E}">
        <p14:creationId xmlns:p14="http://schemas.microsoft.com/office/powerpoint/2010/main" val="4103108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C8FD29-86A3-49E7-B8CF-4809857D3071}" type="datetime1">
              <a:rPr lang="en-US" smtClean="0"/>
              <a:t>6/13/2019</a:t>
            </a:fld>
            <a:endParaRPr lang="en-US" dirty="0"/>
          </a:p>
        </p:txBody>
      </p:sp>
      <p:sp>
        <p:nvSpPr>
          <p:cNvPr id="3" name="Footer Placeholder 2"/>
          <p:cNvSpPr>
            <a:spLocks noGrp="1"/>
          </p:cNvSpPr>
          <p:nvPr>
            <p:ph type="ftr" sz="quarter" idx="11"/>
          </p:nvPr>
        </p:nvSpPr>
        <p:spPr/>
        <p:txBody>
          <a:bodyPr/>
          <a:lstStyle/>
          <a:p>
            <a:r>
              <a:rPr lang="en-US" smtClean="0"/>
              <a:t>Mayor's Office</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a:t>
            </a:fld>
            <a:endParaRPr lang="en-US" dirty="0"/>
          </a:p>
        </p:txBody>
      </p:sp>
    </p:spTree>
    <p:extLst>
      <p:ext uri="{BB962C8B-B14F-4D97-AF65-F5344CB8AC3E}">
        <p14:creationId xmlns:p14="http://schemas.microsoft.com/office/powerpoint/2010/main" val="605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71EEF5-279C-4304-9231-092530ECBDB8}" type="datetime1">
              <a:rPr lang="en-US" smtClean="0"/>
              <a:t>6/13/2019</a:t>
            </a:fld>
            <a:endParaRPr lang="en-US" dirty="0"/>
          </a:p>
        </p:txBody>
      </p:sp>
      <p:sp>
        <p:nvSpPr>
          <p:cNvPr id="6" name="Footer Placeholder 5"/>
          <p:cNvSpPr>
            <a:spLocks noGrp="1"/>
          </p:cNvSpPr>
          <p:nvPr>
            <p:ph type="ftr" sz="quarter" idx="11"/>
          </p:nvPr>
        </p:nvSpPr>
        <p:spPr/>
        <p:txBody>
          <a:bodyPr/>
          <a:lstStyle/>
          <a:p>
            <a:r>
              <a:rPr lang="en-US" smtClean="0"/>
              <a:t>Mayor's Office</a:t>
            </a:r>
            <a:endParaRPr lang="en-US" dirty="0"/>
          </a:p>
        </p:txBody>
      </p:sp>
      <p:sp>
        <p:nvSpPr>
          <p:cNvPr id="7" name="Slide Number Placeholder 6"/>
          <p:cNvSpPr>
            <a:spLocks noGrp="1"/>
          </p:cNvSpPr>
          <p:nvPr>
            <p:ph type="sldNum" sz="quarter" idx="12"/>
          </p:nvPr>
        </p:nvSpPr>
        <p:spPr/>
        <p:txBody>
          <a:bodyPr/>
          <a:lstStyle/>
          <a:p>
            <a:fld id="{0D90F0D5-AFB6-4C34-B13B-CC446EBB2E05}" type="slidenum">
              <a:rPr lang="en-US" smtClean="0"/>
              <a:t>‹#›</a:t>
            </a:fld>
            <a:endParaRPr lang="en-US" dirty="0"/>
          </a:p>
        </p:txBody>
      </p:sp>
    </p:spTree>
    <p:extLst>
      <p:ext uri="{BB962C8B-B14F-4D97-AF65-F5344CB8AC3E}">
        <p14:creationId xmlns:p14="http://schemas.microsoft.com/office/powerpoint/2010/main" val="3742395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DA8FD-2868-4BEC-82FD-31ABB4EA3CF1}" type="datetime1">
              <a:rPr lang="en-US" smtClean="0"/>
              <a:t>6/13/2019</a:t>
            </a:fld>
            <a:endParaRPr lang="en-US" dirty="0"/>
          </a:p>
        </p:txBody>
      </p:sp>
      <p:sp>
        <p:nvSpPr>
          <p:cNvPr id="6" name="Footer Placeholder 5"/>
          <p:cNvSpPr>
            <a:spLocks noGrp="1"/>
          </p:cNvSpPr>
          <p:nvPr>
            <p:ph type="ftr" sz="quarter" idx="11"/>
          </p:nvPr>
        </p:nvSpPr>
        <p:spPr/>
        <p:txBody>
          <a:bodyPr/>
          <a:lstStyle/>
          <a:p>
            <a:r>
              <a:rPr lang="en-US" smtClean="0"/>
              <a:t>Mayor's Office</a:t>
            </a:r>
            <a:endParaRPr lang="en-US" dirty="0"/>
          </a:p>
        </p:txBody>
      </p:sp>
      <p:sp>
        <p:nvSpPr>
          <p:cNvPr id="7" name="Slide Number Placeholder 6"/>
          <p:cNvSpPr>
            <a:spLocks noGrp="1"/>
          </p:cNvSpPr>
          <p:nvPr>
            <p:ph type="sldNum" sz="quarter" idx="12"/>
          </p:nvPr>
        </p:nvSpPr>
        <p:spPr/>
        <p:txBody>
          <a:bodyPr/>
          <a:lstStyle/>
          <a:p>
            <a:fld id="{0D90F0D5-AFB6-4C34-B13B-CC446EBB2E05}" type="slidenum">
              <a:rPr lang="en-US" smtClean="0"/>
              <a:t>‹#›</a:t>
            </a:fld>
            <a:endParaRPr lang="en-US" dirty="0"/>
          </a:p>
        </p:txBody>
      </p:sp>
    </p:spTree>
    <p:extLst>
      <p:ext uri="{BB962C8B-B14F-4D97-AF65-F5344CB8AC3E}">
        <p14:creationId xmlns:p14="http://schemas.microsoft.com/office/powerpoint/2010/main" val="134647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296B40-4A9B-4E4E-9134-649D06418077}" type="datetime1">
              <a:rPr lang="en-US" smtClean="0"/>
              <a:t>6/13/2019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Mayor's Office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0F0D5-AFB6-4C34-B13B-CC446EBB2E05}" type="slidenum">
              <a:rPr lang="en-US" smtClean="0"/>
              <a:t>‹#›</a:t>
            </a:fld>
            <a:endParaRPr lang="en-US" dirty="0"/>
          </a:p>
        </p:txBody>
      </p:sp>
    </p:spTree>
    <p:extLst>
      <p:ext uri="{BB962C8B-B14F-4D97-AF65-F5344CB8AC3E}">
        <p14:creationId xmlns:p14="http://schemas.microsoft.com/office/powerpoint/2010/main" val="36111638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eventbrite.com/e/taste-of-richmond-2019-tickets-55078980714" TargetMode="External"/><Relationship Id="rId3" Type="http://schemas.openxmlformats.org/officeDocument/2006/relationships/image" Target="../media/image7.png"/><Relationship Id="rId7" Type="http://schemas.openxmlformats.org/officeDocument/2006/relationships/hyperlink" Target="https://opendata.ci.richmond.ca.us/stories/s/hjje-nwz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sanfranciscobayferry.com/richmond" TargetMode="External"/><Relationship Id="rId11" Type="http://schemas.microsoft.com/office/2007/relationships/hdphoto" Target="../media/hdphoto1.wdp"/><Relationship Id="rId5" Type="http://schemas.openxmlformats.org/officeDocument/2006/relationships/image" Target="../media/image9.jpeg"/><Relationship Id="rId10" Type="http://schemas.openxmlformats.org/officeDocument/2006/relationships/image" Target="../media/image10.jpeg"/><Relationship Id="rId4" Type="http://schemas.openxmlformats.org/officeDocument/2006/relationships/image" Target="../media/image8.jpeg"/><Relationship Id="rId9" Type="http://schemas.openxmlformats.org/officeDocument/2006/relationships/hyperlink" Target="http://www.ci.richmond.ca.us/3680/Department-of-Children-and-Youth"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i.richmond.ca.us/DocumentCenter/View/48361/COR-Board-and-Commissioners-Handbook---Revised-Feb-2019---WITH-ATTACHMENT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7.jpe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3.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png"/><Relationship Id="rId7" Type="http://schemas.microsoft.com/office/2007/relationships/hdphoto" Target="../media/hdphoto5.wdp"/><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20.jpeg"/><Relationship Id="rId5" Type="http://schemas.microsoft.com/office/2007/relationships/hdphoto" Target="../media/hdphoto4.wdp"/><Relationship Id="rId10" Type="http://schemas.openxmlformats.org/officeDocument/2006/relationships/image" Target="../media/image23.tiff"/><Relationship Id="rId4" Type="http://schemas.openxmlformats.org/officeDocument/2006/relationships/image" Target="../media/image19.jpeg"/><Relationship Id="rId9" Type="http://schemas.openxmlformats.org/officeDocument/2006/relationships/image" Target="../media/image22.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6.jpeg"/><Relationship Id="rId4" Type="http://schemas.microsoft.com/office/2007/relationships/hdphoto" Target="../media/hdphoto6.wdp"/></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8.jpeg"/><Relationship Id="rId4" Type="http://schemas.microsoft.com/office/2007/relationships/hdphoto" Target="../media/hdphoto8.wdp"/></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jpe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707" y="381000"/>
            <a:ext cx="5771707" cy="533400"/>
          </a:xfrm>
        </p:spPr>
        <p:txBody>
          <a:bodyPr>
            <a:noAutofit/>
          </a:bodyPr>
          <a:lstStyle/>
          <a:p>
            <a:pPr algn="ctr"/>
            <a:r>
              <a:rPr lang="en-US" sz="4000" dirty="0" smtClean="0"/>
              <a:t>Mayor’s Office</a:t>
            </a:r>
            <a:endParaRPr lang="en-US" sz="4000"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84" y="5105399"/>
            <a:ext cx="1418412" cy="129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4231758" y="5333999"/>
            <a:ext cx="3845442" cy="836483"/>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en-US" sz="3600" dirty="0" smtClean="0"/>
          </a:p>
          <a:p>
            <a:pPr algn="r"/>
            <a:r>
              <a:rPr lang="en-US" sz="3600" dirty="0" smtClean="0"/>
              <a:t>FY2019-20 Draft Budget Presentation</a:t>
            </a:r>
          </a:p>
          <a:p>
            <a:pPr algn="r"/>
            <a:r>
              <a:rPr lang="en-US" dirty="0" smtClean="0"/>
              <a:t>May 21, 2019</a:t>
            </a:r>
            <a:endParaRPr lang="en-US" dirty="0"/>
          </a:p>
        </p:txBody>
      </p:sp>
      <p:sp>
        <p:nvSpPr>
          <p:cNvPr id="3" name="TextBox 2"/>
          <p:cNvSpPr txBox="1"/>
          <p:nvPr/>
        </p:nvSpPr>
        <p:spPr>
          <a:xfrm>
            <a:off x="914400" y="1143000"/>
            <a:ext cx="7391400" cy="369332"/>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1363133"/>
            <a:ext cx="5883106" cy="3788667"/>
          </a:xfrm>
          <a:prstGeom prst="rect">
            <a:avLst/>
          </a:prstGeom>
        </p:spPr>
      </p:pic>
    </p:spTree>
    <p:extLst>
      <p:ext uri="{BB962C8B-B14F-4D97-AF65-F5344CB8AC3E}">
        <p14:creationId xmlns:p14="http://schemas.microsoft.com/office/powerpoint/2010/main" val="41626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Mission</a:t>
            </a:r>
            <a:endParaRPr lang="en-US" dirty="0"/>
          </a:p>
        </p:txBody>
      </p:sp>
      <p:sp>
        <p:nvSpPr>
          <p:cNvPr id="3" name="Content Placeholder 2"/>
          <p:cNvSpPr>
            <a:spLocks noGrp="1"/>
          </p:cNvSpPr>
          <p:nvPr>
            <p:ph idx="1"/>
          </p:nvPr>
        </p:nvSpPr>
        <p:spPr>
          <a:xfrm>
            <a:off x="152400" y="1600200"/>
            <a:ext cx="5181600" cy="4800600"/>
          </a:xfrm>
        </p:spPr>
        <p:txBody>
          <a:bodyPr>
            <a:normAutofit/>
          </a:bodyPr>
          <a:lstStyle/>
          <a:p>
            <a:pPr>
              <a:lnSpc>
                <a:spcPct val="80000"/>
              </a:lnSpc>
              <a:buFont typeface="Wingdings" pitchFamily="2" charset="2"/>
              <a:buNone/>
            </a:pPr>
            <a:endParaRPr lang="en-US" sz="2400" dirty="0" smtClean="0">
              <a:solidFill>
                <a:srgbClr val="0000FF"/>
              </a:solidFill>
            </a:endParaRPr>
          </a:p>
          <a:p>
            <a:pPr>
              <a:lnSpc>
                <a:spcPct val="80000"/>
              </a:lnSpc>
            </a:pPr>
            <a:r>
              <a:rPr lang="en-US" sz="2400" dirty="0" smtClean="0"/>
              <a:t>The </a:t>
            </a:r>
            <a:r>
              <a:rPr lang="en-US" sz="2400" dirty="0"/>
              <a:t>City Council establishes comprehensive goals and objectives for the City; provides leadership in establishing policies for the conduct of municipal affairs; formulates priorities for allocation of City resources; </a:t>
            </a:r>
            <a:r>
              <a:rPr lang="en-US" sz="2400" dirty="0" smtClean="0"/>
              <a:t>represents </a:t>
            </a:r>
            <a:r>
              <a:rPr lang="en-US" sz="2400" dirty="0"/>
              <a:t>the City at local, regional, state, and </a:t>
            </a:r>
            <a:r>
              <a:rPr lang="en-US" sz="2400" dirty="0" smtClean="0"/>
              <a:t>national events; </a:t>
            </a:r>
            <a:r>
              <a:rPr lang="en-US" sz="2400" dirty="0"/>
              <a:t>and holds regularly-scheduled meetings, hearings, and study sessions to receive community input </a:t>
            </a:r>
            <a:r>
              <a:rPr lang="en-US" sz="2400" dirty="0" smtClean="0"/>
              <a:t>while conducting </a:t>
            </a:r>
            <a:r>
              <a:rPr lang="en-US" sz="2400" dirty="0"/>
              <a:t>business in a public </a:t>
            </a:r>
            <a:r>
              <a:rPr lang="en-US" sz="2400" dirty="0" smtClean="0"/>
              <a:t>forum.</a:t>
            </a:r>
          </a:p>
          <a:p>
            <a:pPr>
              <a:lnSpc>
                <a:spcPct val="80000"/>
              </a:lnSpc>
              <a:buFont typeface="Wingdings" pitchFamily="2" charset="2"/>
              <a:buNone/>
            </a:pPr>
            <a:endParaRPr lang="en-US" sz="2400" dirty="0"/>
          </a:p>
          <a:p>
            <a:pPr>
              <a:lnSpc>
                <a:spcPct val="80000"/>
              </a:lnSpc>
              <a:buFont typeface="Wingdings" pitchFamily="2" charset="2"/>
              <a:buNone/>
            </a:pPr>
            <a:endParaRPr lang="en-US" sz="2400" dirty="0">
              <a:solidFill>
                <a:srgbClr val="0000FF"/>
              </a:solidFill>
            </a:endParaRPr>
          </a:p>
          <a:p>
            <a:pPr marL="114300" indent="0">
              <a:lnSpc>
                <a:spcPct val="80000"/>
              </a:lnSpc>
              <a:buNone/>
            </a:pPr>
            <a:endParaRPr lang="en-US" sz="2400" dirty="0">
              <a:solidFill>
                <a:schemeClr val="tx2">
                  <a:lumMod val="60000"/>
                  <a:lumOff val="4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743075"/>
            <a:ext cx="2952750" cy="2362200"/>
          </a:xfrm>
          <a:prstGeom prst="rect">
            <a:avLst/>
          </a:prstGeom>
        </p:spPr>
      </p:pic>
      <p:sp>
        <p:nvSpPr>
          <p:cNvPr id="5" name="Footer Placeholder 4"/>
          <p:cNvSpPr>
            <a:spLocks noGrp="1"/>
          </p:cNvSpPr>
          <p:nvPr>
            <p:ph type="ftr" sz="quarter" idx="11"/>
          </p:nvPr>
        </p:nvSpPr>
        <p:spPr/>
        <p:txBody>
          <a:bodyPr/>
          <a:lstStyle/>
          <a:p>
            <a:r>
              <a:rPr lang="en-US" smtClean="0"/>
              <a:t>City Council</a:t>
            </a:r>
            <a:endParaRPr lang="en-US"/>
          </a:p>
        </p:txBody>
      </p:sp>
      <p:sp>
        <p:nvSpPr>
          <p:cNvPr id="6" name="Slide Number Placeholder 5"/>
          <p:cNvSpPr>
            <a:spLocks noGrp="1"/>
          </p:cNvSpPr>
          <p:nvPr>
            <p:ph type="sldNum" sz="quarter" idx="12"/>
          </p:nvPr>
        </p:nvSpPr>
        <p:spPr/>
        <p:txBody>
          <a:bodyPr/>
          <a:lstStyle/>
          <a:p>
            <a:fld id="{0D90F0D5-AFB6-4C34-B13B-CC446EBB2E05}" type="slidenum">
              <a:rPr lang="en-US" smtClean="0"/>
              <a:t>10</a:t>
            </a:fld>
            <a:endParaRPr lang="en-US" dirty="0"/>
          </a:p>
        </p:txBody>
      </p:sp>
    </p:spTree>
    <p:extLst>
      <p:ext uri="{BB962C8B-B14F-4D97-AF65-F5344CB8AC3E}">
        <p14:creationId xmlns:p14="http://schemas.microsoft.com/office/powerpoint/2010/main" val="339433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sz="4000" dirty="0" smtClean="0"/>
              <a:t>Staff </a:t>
            </a:r>
            <a:r>
              <a:rPr lang="en-US" sz="2000" dirty="0" smtClean="0"/>
              <a:t>(Continued)</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1264685752"/>
              </p:ext>
            </p:extLst>
          </p:nvPr>
        </p:nvGraphicFramePr>
        <p:xfrm>
          <a:off x="609600" y="838200"/>
          <a:ext cx="7467600" cy="2832344"/>
        </p:xfrm>
        <a:graphic>
          <a:graphicData uri="http://schemas.openxmlformats.org/drawingml/2006/table">
            <a:tbl>
              <a:tblPr firstRow="1" lastRow="1">
                <a:tableStyleId>{5C22544A-7EE6-4342-B048-85BDC9FD1C3A}</a:tableStyleId>
              </a:tblPr>
              <a:tblGrid>
                <a:gridCol w="4710546"/>
                <a:gridCol w="1385454"/>
                <a:gridCol w="1371600"/>
              </a:tblGrid>
              <a:tr h="457200">
                <a:tc>
                  <a:txBody>
                    <a:bodyPr/>
                    <a:lstStyle/>
                    <a:p>
                      <a:pPr algn="ctr" fontAlgn="b"/>
                      <a:r>
                        <a:rPr lang="en-US" sz="1400" b="1" i="0" u="none" strike="noStrike" dirty="0" smtClean="0">
                          <a:solidFill>
                            <a:schemeClr val="bg1"/>
                          </a:solidFill>
                          <a:effectLst/>
                          <a:latin typeface="Calibri"/>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u="none" strike="noStrike" dirty="0" smtClean="0">
                          <a:effectLst/>
                        </a:rPr>
                        <a:t>FY2018-19          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smtClean="0">
                          <a:effectLst/>
                        </a:rPr>
                        <a:t>FY2019-20  Proposed</a:t>
                      </a:r>
                      <a:endParaRPr lang="en-US" sz="1400" b="1" i="0" u="none" strike="noStrike" dirty="0">
                        <a:solidFill>
                          <a:srgbClr val="000000"/>
                        </a:solidFill>
                        <a:effectLst/>
                        <a:latin typeface="Calibri"/>
                      </a:endParaRPr>
                    </a:p>
                  </a:txBody>
                  <a:tcPr marL="9525" marR="9525" marT="9525" marB="0" anchor="b"/>
                </a:tc>
              </a:tr>
              <a:tr h="253076">
                <a:tc>
                  <a:txBody>
                    <a:bodyPr/>
                    <a:lstStyle/>
                    <a:p>
                      <a:pPr algn="l" fontAlgn="b"/>
                      <a:r>
                        <a:rPr lang="en-US" sz="1400" b="0" i="0" u="none" strike="noStrike" dirty="0">
                          <a:effectLst/>
                          <a:latin typeface="Arial"/>
                        </a:rPr>
                        <a:t>Police Records Supervisor</a:t>
                      </a:r>
                    </a:p>
                  </a:txBody>
                  <a:tcPr marL="9525" marR="9525" marT="9525" marB="0" anchor="b"/>
                </a:tc>
                <a:tc>
                  <a:txBody>
                    <a:bodyPr/>
                    <a:lstStyle/>
                    <a:p>
                      <a:pPr algn="ctr" fontAlgn="b"/>
                      <a:r>
                        <a:rPr lang="en-US" sz="1400" b="0" i="0" u="none" strike="noStrike" dirty="0">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98728">
                <a:tc>
                  <a:txBody>
                    <a:bodyPr/>
                    <a:lstStyle/>
                    <a:p>
                      <a:pPr algn="l" fontAlgn="b"/>
                      <a:r>
                        <a:rPr lang="en-US" sz="1400" b="0" i="0" u="none" strike="noStrike">
                          <a:effectLst/>
                          <a:latin typeface="Arial"/>
                        </a:rPr>
                        <a:t>Project Manager II</a:t>
                      </a:r>
                    </a:p>
                  </a:txBody>
                  <a:tcPr marL="9525" marR="9525" marT="9525" marB="0" anchor="b"/>
                </a:tc>
                <a:tc>
                  <a:txBody>
                    <a:bodyPr/>
                    <a:lstStyle/>
                    <a:p>
                      <a:pPr algn="ctr" fontAlgn="b"/>
                      <a:r>
                        <a:rPr lang="en-US" sz="1400" b="0" i="0" u="none" strike="noStrike" dirty="0">
                          <a:effectLst/>
                          <a:latin typeface="Arial"/>
                        </a:rPr>
                        <a:t>1.0</a:t>
                      </a:r>
                    </a:p>
                  </a:txBody>
                  <a:tcPr marL="9525" marR="9525" marT="9525" marB="0" anchor="b"/>
                </a:tc>
                <a:tc>
                  <a:txBody>
                    <a:bodyPr/>
                    <a:lstStyle/>
                    <a:p>
                      <a:pPr algn="ctr" fontAlgn="b"/>
                      <a:r>
                        <a:rPr lang="en-US" sz="1400" b="0" i="0" u="none" strike="noStrike" dirty="0">
                          <a:effectLst/>
                          <a:latin typeface="Arial"/>
                        </a:rPr>
                        <a:t>1.0</a:t>
                      </a:r>
                    </a:p>
                  </a:txBody>
                  <a:tcPr marL="9525" marR="9525" marT="9525" marB="0" anchor="b"/>
                </a:tc>
              </a:tr>
              <a:tr h="298728">
                <a:tc>
                  <a:txBody>
                    <a:bodyPr/>
                    <a:lstStyle/>
                    <a:p>
                      <a:pPr algn="l" fontAlgn="b"/>
                      <a:r>
                        <a:rPr lang="en-US" sz="1400" b="0" i="0" u="none" strike="noStrike">
                          <a:effectLst/>
                          <a:latin typeface="Arial"/>
                        </a:rPr>
                        <a:t>Public Information Officer</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309052">
                <a:tc>
                  <a:txBody>
                    <a:bodyPr/>
                    <a:lstStyle/>
                    <a:p>
                      <a:pPr algn="l" fontAlgn="b"/>
                      <a:r>
                        <a:rPr lang="en-US" sz="1400" b="0" i="0" u="none" strike="noStrike">
                          <a:effectLst/>
                          <a:latin typeface="Arial"/>
                        </a:rPr>
                        <a:t>Public Safety Technology Supervisor</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309052">
                <a:tc>
                  <a:txBody>
                    <a:bodyPr/>
                    <a:lstStyle/>
                    <a:p>
                      <a:pPr algn="l" fontAlgn="b"/>
                      <a:r>
                        <a:rPr lang="en-US" sz="1400" b="0" i="0" u="none" strike="noStrike" dirty="0">
                          <a:effectLst/>
                          <a:latin typeface="Arial"/>
                        </a:rPr>
                        <a:t>Senior Accountant</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309052">
                <a:tc>
                  <a:txBody>
                    <a:bodyPr/>
                    <a:lstStyle/>
                    <a:p>
                      <a:pPr algn="l" fontAlgn="b"/>
                      <a:r>
                        <a:rPr lang="en-US" sz="1400" b="0" i="0" u="none" strike="noStrike" dirty="0">
                          <a:effectLst/>
                          <a:latin typeface="Arial"/>
                        </a:rPr>
                        <a:t>Systems Administrator</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dirty="0">
                          <a:effectLst/>
                          <a:latin typeface="Arial"/>
                        </a:rPr>
                        <a:t>1.0</a:t>
                      </a:r>
                    </a:p>
                  </a:txBody>
                  <a:tcPr marL="9525" marR="9525" marT="9525" marB="0" anchor="b"/>
                </a:tc>
              </a:tr>
              <a:tr h="298728">
                <a:tc>
                  <a:txBody>
                    <a:bodyPr/>
                    <a:lstStyle/>
                    <a:p>
                      <a:pPr marL="0" algn="ctr" defTabSz="914400" rtl="0" eaLnBrk="1" fontAlgn="b" latinLnBrk="0" hangingPunct="1"/>
                      <a:r>
                        <a:rPr lang="en-US" sz="1400" b="1" i="0" u="none" strike="noStrike" kern="1200" dirty="0" smtClean="0">
                          <a:solidFill>
                            <a:schemeClr val="tx1"/>
                          </a:solidFill>
                          <a:effectLst/>
                          <a:latin typeface="Calibri"/>
                          <a:ea typeface="+mn-ea"/>
                          <a:cs typeface="+mn-cs"/>
                        </a:rPr>
                        <a:t>TOTAL NON SWORN</a:t>
                      </a:r>
                      <a:endParaRPr lang="en-US" sz="1400" b="1" i="0" u="none" strike="noStrike" kern="1200" dirty="0">
                        <a:solidFill>
                          <a:schemeClr val="tx1"/>
                        </a:solidFill>
                        <a:effectLst/>
                        <a:latin typeface="Calibri"/>
                        <a:ea typeface="+mn-ea"/>
                        <a:cs typeface="+mn-cs"/>
                      </a:endParaRPr>
                    </a:p>
                  </a:txBody>
                  <a:tcPr marL="9525" marR="9525" marT="9525" marB="0" anchor="b"/>
                </a:tc>
                <a:tc>
                  <a:txBody>
                    <a:bodyPr/>
                    <a:lstStyle/>
                    <a:p>
                      <a:pPr marL="0" algn="ctr" defTabSz="914400" rtl="0" eaLnBrk="1" fontAlgn="b" latinLnBrk="0" hangingPunct="1"/>
                      <a:r>
                        <a:rPr lang="en-US" sz="1400" b="1" i="0" u="none" strike="noStrike" kern="1200" dirty="0" smtClean="0">
                          <a:solidFill>
                            <a:srgbClr val="000000"/>
                          </a:solidFill>
                          <a:effectLst/>
                          <a:latin typeface="Calibri"/>
                          <a:ea typeface="+mn-ea"/>
                          <a:cs typeface="+mn-cs"/>
                        </a:rPr>
                        <a:t>70.0</a:t>
                      </a:r>
                      <a:endParaRPr lang="en-US" sz="1400" b="1" i="0" u="none" strike="noStrike" kern="1200" dirty="0">
                        <a:solidFill>
                          <a:srgbClr val="000000"/>
                        </a:solidFill>
                        <a:effectLst/>
                        <a:latin typeface="Calibri"/>
                        <a:ea typeface="+mn-ea"/>
                        <a:cs typeface="+mn-cs"/>
                      </a:endParaRPr>
                    </a:p>
                  </a:txBody>
                  <a:tcPr marL="9525" marR="9525" marT="9525" marB="0" anchor="b"/>
                </a:tc>
                <a:tc>
                  <a:txBody>
                    <a:bodyPr/>
                    <a:lstStyle/>
                    <a:p>
                      <a:pPr marL="0" algn="ctr" defTabSz="914400" rtl="0" eaLnBrk="1" fontAlgn="b" latinLnBrk="0" hangingPunct="1"/>
                      <a:r>
                        <a:rPr lang="en-US" sz="1400" b="1" i="0" u="none" strike="noStrike" kern="1200" dirty="0" smtClean="0">
                          <a:solidFill>
                            <a:srgbClr val="000000"/>
                          </a:solidFill>
                          <a:effectLst/>
                          <a:latin typeface="Calibri"/>
                          <a:ea typeface="+mn-ea"/>
                          <a:cs typeface="+mn-cs"/>
                        </a:rPr>
                        <a:t>73.0</a:t>
                      </a:r>
                      <a:endParaRPr lang="en-US" sz="1400" b="1" i="0" u="none" strike="noStrike" kern="1200" dirty="0">
                        <a:solidFill>
                          <a:srgbClr val="000000"/>
                        </a:solidFill>
                        <a:effectLst/>
                        <a:latin typeface="Calibri"/>
                        <a:ea typeface="+mn-ea"/>
                        <a:cs typeface="+mn-cs"/>
                      </a:endParaRPr>
                    </a:p>
                  </a:txBody>
                  <a:tcPr marL="9525" marR="9525" marT="9525" marB="0" anchor="b"/>
                </a:tc>
              </a:tr>
              <a:tr h="298728">
                <a:tc>
                  <a:txBody>
                    <a:bodyPr/>
                    <a:lstStyle/>
                    <a:p>
                      <a:pPr algn="ctr" fontAlgn="b"/>
                      <a:r>
                        <a:rPr lang="en-US" sz="1400" b="1" u="none" strike="noStrike">
                          <a:effectLst/>
                        </a:rPr>
                        <a:t>Total </a:t>
                      </a:r>
                      <a:r>
                        <a:rPr lang="en-US" sz="1400" b="1" u="none" strike="noStrike" smtClean="0">
                          <a:effectLst/>
                        </a:rPr>
                        <a:t>(FTEs)</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248.0</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252.0</a:t>
                      </a:r>
                      <a:endParaRPr lang="en-US" sz="1400" b="1" i="0" u="none" strike="noStrike" dirty="0">
                        <a:solidFill>
                          <a:schemeClr val="bg1"/>
                        </a:solidFill>
                        <a:effectLst/>
                        <a:latin typeface="Calibri"/>
                      </a:endParaRPr>
                    </a:p>
                  </a:txBody>
                  <a:tcPr marL="9525" marR="9525" marT="9525" marB="0" anchor="b"/>
                </a:tc>
              </a:tr>
            </a:tbl>
          </a:graphicData>
        </a:graphic>
      </p:graphicFrame>
      <p:sp>
        <p:nvSpPr>
          <p:cNvPr id="3" name="TextBox 2"/>
          <p:cNvSpPr txBox="1"/>
          <p:nvPr/>
        </p:nvSpPr>
        <p:spPr>
          <a:xfrm>
            <a:off x="609600" y="4191000"/>
            <a:ext cx="7391400" cy="923330"/>
          </a:xfrm>
          <a:prstGeom prst="rect">
            <a:avLst/>
          </a:prstGeom>
          <a:noFill/>
        </p:spPr>
        <p:txBody>
          <a:bodyPr wrap="square" rtlCol="0">
            <a:spAutoFit/>
          </a:bodyPr>
          <a:lstStyle/>
          <a:p>
            <a:r>
              <a:rPr lang="en-US" dirty="0" smtClean="0"/>
              <a:t>*Additional Request:</a:t>
            </a:r>
          </a:p>
          <a:p>
            <a:r>
              <a:rPr lang="en-US" dirty="0" smtClean="0"/>
              <a:t>-Police Officer 2</a:t>
            </a:r>
          </a:p>
          <a:p>
            <a:r>
              <a:rPr lang="en-US" dirty="0" smtClean="0"/>
              <a:t>-Communication Dispatcher I    2</a:t>
            </a:r>
            <a:endParaRPr lang="en-US" dirty="0"/>
          </a:p>
        </p:txBody>
      </p:sp>
      <p:sp>
        <p:nvSpPr>
          <p:cNvPr id="4" name="Footer Placeholder 3"/>
          <p:cNvSpPr>
            <a:spLocks noGrp="1"/>
          </p:cNvSpPr>
          <p:nvPr>
            <p:ph type="ftr" sz="quarter" idx="11"/>
          </p:nvPr>
        </p:nvSpPr>
        <p:spPr/>
        <p:txBody>
          <a:bodyPr/>
          <a:lstStyle/>
          <a:p>
            <a:r>
              <a:rPr lang="en-US" smtClean="0"/>
              <a:t>Police Department</a:t>
            </a:r>
            <a:endParaRPr lang="en-US" dirty="0"/>
          </a:p>
        </p:txBody>
      </p:sp>
      <p:sp>
        <p:nvSpPr>
          <p:cNvPr id="6" name="Slide Number Placeholder 5"/>
          <p:cNvSpPr>
            <a:spLocks noGrp="1"/>
          </p:cNvSpPr>
          <p:nvPr>
            <p:ph type="sldNum" sz="quarter" idx="12"/>
          </p:nvPr>
        </p:nvSpPr>
        <p:spPr/>
        <p:txBody>
          <a:bodyPr/>
          <a:lstStyle/>
          <a:p>
            <a:fld id="{0D90F0D5-AFB6-4C34-B13B-CC446EBB2E05}" type="slidenum">
              <a:rPr lang="en-US" smtClean="0"/>
              <a:t>100</a:t>
            </a:fld>
            <a:endParaRPr lang="en-US" dirty="0"/>
          </a:p>
        </p:txBody>
      </p:sp>
    </p:spTree>
    <p:extLst>
      <p:ext uri="{BB962C8B-B14F-4D97-AF65-F5344CB8AC3E}">
        <p14:creationId xmlns:p14="http://schemas.microsoft.com/office/powerpoint/2010/main" val="7195728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30912965"/>
              </p:ext>
            </p:extLst>
          </p:nvPr>
        </p:nvGraphicFramePr>
        <p:xfrm>
          <a:off x="685800" y="761997"/>
          <a:ext cx="6858000" cy="5632050"/>
        </p:xfrm>
        <a:graphic>
          <a:graphicData uri="http://schemas.openxmlformats.org/drawingml/2006/table">
            <a:tbl>
              <a:tblPr firstRow="1" firstCol="1" lastRow="1" bandRow="1">
                <a:tableStyleId>{5C22544A-7EE6-4342-B048-85BDC9FD1C3A}</a:tableStyleId>
              </a:tblPr>
              <a:tblGrid>
                <a:gridCol w="1752600"/>
                <a:gridCol w="2624075"/>
                <a:gridCol w="1262125"/>
                <a:gridCol w="1219200"/>
              </a:tblGrid>
              <a:tr h="260905">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424898">
                <a:tc>
                  <a:txBody>
                    <a:bodyPr/>
                    <a:lstStyle/>
                    <a:p>
                      <a:pPr algn="r"/>
                      <a:endParaRPr lang="en-US" sz="16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400" b="1" dirty="0" smtClean="0"/>
                        <a:t>FY2018-19 </a:t>
                      </a:r>
                    </a:p>
                    <a:p>
                      <a:pPr algn="ctr"/>
                      <a:r>
                        <a:rPr lang="en-US" sz="14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u="none" strike="noStrike" dirty="0" smtClean="0">
                          <a:effectLst/>
                        </a:rPr>
                        <a:t>FY2019-20 Proposed</a:t>
                      </a:r>
                      <a:endParaRPr lang="en-US" sz="1400" b="1" i="0" u="none" strike="noStrike" dirty="0" smtClean="0">
                        <a:solidFill>
                          <a:schemeClr val="accent6">
                            <a:lumMod val="40000"/>
                            <a:lumOff val="60000"/>
                          </a:schemeClr>
                        </a:solidFill>
                        <a:effectLst/>
                        <a:latin typeface="Cambria"/>
                      </a:endParaRPr>
                    </a:p>
                  </a:txBody>
                  <a:tcPr marL="6675" marR="6675" marT="6675" marB="0" anchor="b"/>
                </a:tc>
              </a:tr>
              <a:tr h="256152">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smtClean="0">
                          <a:effectLst/>
                        </a:rPr>
                        <a:t>Licenses, Permits, Fees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603,749</a:t>
                      </a:r>
                      <a:endParaRPr lang="en-US" sz="1400" b="0" i="0" u="none" strike="noStrike" dirty="0">
                        <a:solidFill>
                          <a:srgbClr val="000000"/>
                        </a:solidFill>
                        <a:effectLst/>
                        <a:latin typeface="+mn-lt"/>
                      </a:endParaRPr>
                    </a:p>
                  </a:txBody>
                  <a:tcPr marL="9525" marR="9525" marT="952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569,498</a:t>
                      </a:r>
                      <a:endParaRPr lang="en-US" sz="1400" b="0" i="0" u="none" strike="noStrike" dirty="0">
                        <a:solidFill>
                          <a:srgbClr val="000000"/>
                        </a:solidFill>
                        <a:effectLst/>
                        <a:latin typeface="+mn-lt"/>
                      </a:endParaRPr>
                    </a:p>
                  </a:txBody>
                  <a:tcPr marL="9525" marR="9525" marT="9525" marB="0" anchor="b"/>
                </a:tc>
              </a:tr>
              <a:tr h="256152">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Fines</a:t>
                      </a:r>
                      <a:r>
                        <a:rPr lang="en-US" sz="1600" b="0" i="0" u="none" strike="noStrike" baseline="0" dirty="0" smtClean="0">
                          <a:solidFill>
                            <a:schemeClr val="dk1"/>
                          </a:solidFill>
                          <a:effectLst/>
                          <a:latin typeface="+mn-lt"/>
                        </a:rPr>
                        <a:t> &amp; Forfeitures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611,800</a:t>
                      </a:r>
                      <a:endParaRPr lang="en-US" sz="1400" b="0" i="0" u="none" strike="noStrike" dirty="0">
                        <a:solidFill>
                          <a:srgbClr val="000000"/>
                        </a:solidFill>
                        <a:effectLst/>
                        <a:latin typeface="+mn-lt"/>
                      </a:endParaRPr>
                    </a:p>
                  </a:txBody>
                  <a:tcPr marL="9525" marR="9525" marT="952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580,957</a:t>
                      </a:r>
                      <a:endParaRPr lang="en-US" sz="1400" b="0" i="0" u="none" strike="noStrike" dirty="0">
                        <a:solidFill>
                          <a:srgbClr val="000000"/>
                        </a:solidFill>
                        <a:effectLst/>
                        <a:latin typeface="+mn-lt"/>
                      </a:endParaRPr>
                    </a:p>
                  </a:txBody>
                  <a:tcPr marL="9525" marR="9525" marT="9525" marB="0" anchor="b"/>
                </a:tc>
              </a:tr>
              <a:tr h="256152">
                <a:tc>
                  <a:txBody>
                    <a:bodyPr/>
                    <a:lstStyle/>
                    <a:p>
                      <a:pPr algn="l" fontAlgn="b"/>
                      <a:endParaRPr lang="en-US" sz="1600" b="1" i="0" u="none" strike="noStrike" dirty="0">
                        <a:solidFill>
                          <a:schemeClr val="accent6">
                            <a:lumMod val="50000"/>
                          </a:schemeClr>
                        </a:solidFill>
                        <a:effectLst/>
                        <a:latin typeface="Cambria"/>
                      </a:endParaRPr>
                    </a:p>
                  </a:txBody>
                  <a:tcPr marL="6675" marR="6675" marT="6675" marB="0" anchor="b"/>
                </a:tc>
                <a:tc>
                  <a:txBody>
                    <a:bodyPr/>
                    <a:lstStyle/>
                    <a:p>
                      <a:r>
                        <a:rPr lang="en-US" sz="1600" dirty="0" smtClean="0"/>
                        <a:t>Charges for Services</a:t>
                      </a:r>
                      <a:endParaRPr lang="en-US" sz="1600" dirty="0"/>
                    </a:p>
                  </a:txBody>
                  <a:tcPr marL="6675" marR="6675" marT="667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1,497,046</a:t>
                      </a:r>
                      <a:endParaRPr lang="en-US" sz="1400" b="0" i="0" u="none" strike="noStrike" dirty="0">
                        <a:solidFill>
                          <a:srgbClr val="000000"/>
                        </a:solidFill>
                        <a:effectLst/>
                        <a:latin typeface="+mn-lt"/>
                      </a:endParaRPr>
                    </a:p>
                  </a:txBody>
                  <a:tcPr marL="9525" marR="9525" marT="952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1,017,561</a:t>
                      </a:r>
                      <a:endParaRPr lang="en-US" sz="1400" b="0" i="0" u="none" strike="noStrike" dirty="0">
                        <a:solidFill>
                          <a:srgbClr val="000000"/>
                        </a:solidFill>
                        <a:effectLst/>
                        <a:latin typeface="+mn-lt"/>
                      </a:endParaRPr>
                    </a:p>
                  </a:txBody>
                  <a:tcPr marL="9525" marR="9525" marT="9525" marB="0" anchor="b"/>
                </a:tc>
              </a:tr>
              <a:tr h="256152">
                <a:tc>
                  <a:txBody>
                    <a:bodyPr/>
                    <a:lstStyle/>
                    <a:p>
                      <a:pPr algn="l" fontAlgn="b"/>
                      <a:endParaRPr lang="en-US" sz="1600" b="1" i="0" u="none" strike="noStrike" dirty="0">
                        <a:solidFill>
                          <a:schemeClr val="accent6">
                            <a:lumMod val="50000"/>
                          </a:schemeClr>
                        </a:solidFill>
                        <a:effectLst/>
                        <a:latin typeface="Cambria"/>
                      </a:endParaRPr>
                    </a:p>
                  </a:txBody>
                  <a:tcPr marL="6675" marR="6675" marT="6675" marB="0" anchor="b"/>
                </a:tc>
                <a:tc>
                  <a:txBody>
                    <a:bodyPr/>
                    <a:lstStyle/>
                    <a:p>
                      <a:r>
                        <a:rPr lang="en-US" sz="1600" dirty="0" smtClean="0"/>
                        <a:t>Other Revenue</a:t>
                      </a:r>
                      <a:endParaRPr lang="en-US" sz="1600" dirty="0"/>
                    </a:p>
                  </a:txBody>
                  <a:tcPr marL="6675" marR="6675" marT="667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108,000</a:t>
                      </a:r>
                      <a:endParaRPr lang="en-US" sz="1400" b="0" i="0" u="none" strike="noStrike" dirty="0">
                        <a:solidFill>
                          <a:srgbClr val="000000"/>
                        </a:solidFill>
                        <a:effectLst/>
                        <a:latin typeface="+mn-lt"/>
                      </a:endParaRPr>
                    </a:p>
                  </a:txBody>
                  <a:tcPr marL="9525" marR="9525" marT="952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107,296</a:t>
                      </a:r>
                      <a:endParaRPr lang="en-US" sz="1400" b="0" i="0" u="none" strike="noStrike" dirty="0">
                        <a:solidFill>
                          <a:srgbClr val="000000"/>
                        </a:solidFill>
                        <a:effectLst/>
                        <a:latin typeface="+mn-lt"/>
                      </a:endParaRPr>
                    </a:p>
                  </a:txBody>
                  <a:tcPr marL="9525" marR="9525" marT="9525" marB="0" anchor="b"/>
                </a:tc>
              </a:tr>
              <a:tr h="279333">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Grants</a:t>
                      </a:r>
                    </a:p>
                  </a:txBody>
                  <a:tcPr marL="6675" marR="6675" marT="6675" marB="0" anchor="b"/>
                </a:tc>
                <a:tc>
                  <a:txBody>
                    <a:bodyPr/>
                    <a:lstStyle/>
                    <a:p>
                      <a:pPr algn="r" fontAlgn="b"/>
                      <a:r>
                        <a:rPr lang="en-US" sz="1400" b="0" i="0" u="none" strike="noStrike" dirty="0" smtClean="0">
                          <a:solidFill>
                            <a:schemeClr val="tx1"/>
                          </a:solidFill>
                          <a:effectLst/>
                          <a:latin typeface="+mn-lt"/>
                        </a:rPr>
                        <a:t>129,623</a:t>
                      </a:r>
                      <a:endParaRPr lang="en-US" sz="1400" b="0" i="0" u="none" strike="noStrike" dirty="0">
                        <a:solidFill>
                          <a:schemeClr val="tx1"/>
                        </a:solidFill>
                        <a:effectLst/>
                        <a:latin typeface="+mn-lt"/>
                      </a:endParaRPr>
                    </a:p>
                  </a:txBody>
                  <a:tcPr marL="6675" marR="6675" marT="667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150,000</a:t>
                      </a:r>
                      <a:endParaRPr lang="en-US" sz="1400" b="0" i="0" u="none" strike="noStrike" dirty="0">
                        <a:solidFill>
                          <a:srgbClr val="000000"/>
                        </a:solidFill>
                        <a:effectLst/>
                        <a:latin typeface="+mn-lt"/>
                      </a:endParaRPr>
                    </a:p>
                  </a:txBody>
                  <a:tcPr marL="9525" marR="9525" marT="9525" marB="0" anchor="b"/>
                </a:tc>
              </a:tr>
              <a:tr h="256152">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smtClean="0">
                          <a:solidFill>
                            <a:srgbClr val="000000"/>
                          </a:solidFill>
                          <a:effectLst/>
                          <a:latin typeface="Calibri"/>
                        </a:rPr>
                        <a:t>         2,950,218</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smtClean="0">
                          <a:solidFill>
                            <a:srgbClr val="000000"/>
                          </a:solidFill>
                          <a:effectLst/>
                          <a:latin typeface="Calibri"/>
                        </a:rPr>
                        <a:t>        2,425,311</a:t>
                      </a:r>
                      <a:endParaRPr lang="en-US" sz="1400" b="0" i="0" u="none" strike="noStrike" dirty="0">
                        <a:solidFill>
                          <a:srgbClr val="000000"/>
                        </a:solidFill>
                        <a:effectLst/>
                        <a:latin typeface="Calibri"/>
                      </a:endParaRPr>
                    </a:p>
                  </a:txBody>
                  <a:tcPr marL="9525" marR="9525" marT="9525" marB="0" anchor="b"/>
                </a:tc>
              </a:tr>
              <a:tr h="25615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400" b="0" i="0" u="none" strike="noStrike" dirty="0">
                        <a:solidFill>
                          <a:schemeClr val="tx1"/>
                        </a:solidFill>
                        <a:effectLst/>
                        <a:latin typeface="+mj-lt"/>
                      </a:endParaRPr>
                    </a:p>
                  </a:txBody>
                  <a:tcPr marL="6675" marR="6675" marT="6675" marB="0" anchor="b"/>
                </a:tc>
                <a:tc>
                  <a:txBody>
                    <a:bodyPr/>
                    <a:lstStyle/>
                    <a:p>
                      <a:pPr algn="r" fontAlgn="b"/>
                      <a:endParaRPr lang="en-US" sz="1400" b="0" i="0" u="none" strike="noStrike" dirty="0">
                        <a:solidFill>
                          <a:schemeClr val="tx1"/>
                        </a:solidFill>
                        <a:effectLst/>
                        <a:latin typeface="+mj-lt"/>
                      </a:endParaRPr>
                    </a:p>
                  </a:txBody>
                  <a:tcPr marL="6675" marR="6675" marT="6675" marB="0" anchor="b"/>
                </a:tc>
              </a:tr>
              <a:tr h="26995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lt1"/>
                          </a:solidFill>
                          <a:effectLst/>
                          <a:latin typeface="+mn-lt"/>
                          <a:ea typeface="+mn-ea"/>
                          <a:cs typeface="+mn-cs"/>
                        </a:rPr>
                        <a:t>Expenditures</a:t>
                      </a: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32,198,178 </a:t>
                      </a:r>
                    </a:p>
                  </a:txBody>
                  <a:tcPr marL="9525" marR="9525" marT="9525" marB="0" anchor="b"/>
                </a:tc>
                <a:tc>
                  <a:txBody>
                    <a:bodyPr/>
                    <a:lstStyle/>
                    <a:p>
                      <a:pPr algn="r" fontAlgn="b"/>
                      <a:r>
                        <a:rPr lang="en-US" sz="1400" b="0" i="0" u="none" strike="noStrike" dirty="0">
                          <a:solidFill>
                            <a:srgbClr val="000000"/>
                          </a:solidFill>
                          <a:effectLst/>
                          <a:latin typeface="Calibri"/>
                        </a:rPr>
                        <a:t>        32,401,242 </a:t>
                      </a:r>
                    </a:p>
                  </a:txBody>
                  <a:tcPr marL="9525" marR="9525" marT="9525" marB="0" anchor="b"/>
                </a:tc>
              </a:tr>
              <a:tr h="206539">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22,124,534 </a:t>
                      </a:r>
                    </a:p>
                  </a:txBody>
                  <a:tcPr marL="9525" marR="9525" marT="952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25,638,289 </a:t>
                      </a:r>
                      <a:endParaRPr lang="en-US" sz="1400" b="0" i="0" u="none" strike="noStrike" dirty="0">
                        <a:solidFill>
                          <a:srgbClr val="000000"/>
                        </a:solidFill>
                        <a:effectLst/>
                        <a:latin typeface="Calibri"/>
                      </a:endParaRPr>
                    </a:p>
                  </a:txBody>
                  <a:tcPr marL="9525" marR="9525" marT="9525" marB="0" anchor="b"/>
                </a:tc>
              </a:tr>
              <a:tr h="25615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3,460,569 </a:t>
                      </a:r>
                    </a:p>
                  </a:txBody>
                  <a:tcPr marL="9525" marR="9525" marT="9525" marB="0" anchor="b"/>
                </a:tc>
                <a:tc>
                  <a:txBody>
                    <a:bodyPr/>
                    <a:lstStyle/>
                    <a:p>
                      <a:pPr algn="r" fontAlgn="b"/>
                      <a:r>
                        <a:rPr lang="en-US" sz="1400" b="0" i="0" u="none" strike="noStrike" dirty="0" smtClean="0">
                          <a:solidFill>
                            <a:srgbClr val="000000"/>
                          </a:solidFill>
                          <a:effectLst/>
                          <a:latin typeface="Calibri"/>
                        </a:rPr>
                        <a:t>4,096,068           </a:t>
                      </a:r>
                      <a:endParaRPr lang="en-US" sz="1400" b="0" i="0" u="none" strike="noStrike" dirty="0">
                        <a:solidFill>
                          <a:srgbClr val="000000"/>
                        </a:solidFill>
                        <a:effectLst/>
                        <a:latin typeface="Calibri"/>
                      </a:endParaRPr>
                    </a:p>
                  </a:txBody>
                  <a:tcPr marL="9525" marR="9525" marT="9525" marB="0" anchor="b"/>
                </a:tc>
              </a:tr>
              <a:tr h="256152">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2,402,964 </a:t>
                      </a:r>
                    </a:p>
                  </a:txBody>
                  <a:tcPr marL="9525" marR="9525" marT="9525" marB="0" anchor="b"/>
                </a:tc>
                <a:tc>
                  <a:txBody>
                    <a:bodyPr/>
                    <a:lstStyle/>
                    <a:p>
                      <a:pPr algn="r" fontAlgn="b"/>
                      <a:r>
                        <a:rPr lang="en-US" sz="1400" b="0" i="0" u="none" strike="noStrike" dirty="0">
                          <a:solidFill>
                            <a:srgbClr val="000000"/>
                          </a:solidFill>
                          <a:effectLst/>
                          <a:latin typeface="Calibri"/>
                        </a:rPr>
                        <a:t>          2,472,062 </a:t>
                      </a:r>
                    </a:p>
                  </a:txBody>
                  <a:tcPr marL="9525" marR="9525" marT="9525" marB="0" anchor="b"/>
                </a:tc>
              </a:tr>
              <a:tr h="25615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294,120 </a:t>
                      </a:r>
                    </a:p>
                  </a:txBody>
                  <a:tcPr marL="9525" marR="9525" marT="9525" marB="0" anchor="b"/>
                </a:tc>
                <a:tc>
                  <a:txBody>
                    <a:bodyPr/>
                    <a:lstStyle/>
                    <a:p>
                      <a:pPr algn="r" fontAlgn="b"/>
                      <a:r>
                        <a:rPr lang="en-US" sz="1400" b="0" i="0" u="none" strike="noStrike" dirty="0">
                          <a:solidFill>
                            <a:srgbClr val="000000"/>
                          </a:solidFill>
                          <a:effectLst/>
                          <a:latin typeface="Calibri"/>
                        </a:rPr>
                        <a:t>              340,299 </a:t>
                      </a:r>
                    </a:p>
                  </a:txBody>
                  <a:tcPr marL="9525" marR="9525" marT="9525" marB="0" anchor="b"/>
                </a:tc>
              </a:tr>
              <a:tr h="254368">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365,940 </a:t>
                      </a:r>
                    </a:p>
                  </a:txBody>
                  <a:tcPr marL="9525" marR="9525" marT="9525" marB="0" anchor="b"/>
                </a:tc>
                <a:tc>
                  <a:txBody>
                    <a:bodyPr/>
                    <a:lstStyle/>
                    <a:p>
                      <a:pPr algn="r" fontAlgn="b"/>
                      <a:r>
                        <a:rPr lang="en-US" sz="1400" b="0" i="0" u="none" strike="noStrike" dirty="0">
                          <a:solidFill>
                            <a:srgbClr val="000000"/>
                          </a:solidFill>
                          <a:effectLst/>
                          <a:latin typeface="Calibri"/>
                        </a:rPr>
                        <a:t>              480,255 </a:t>
                      </a:r>
                    </a:p>
                  </a:txBody>
                  <a:tcPr marL="9525" marR="9525" marT="9525" marB="0" anchor="b"/>
                </a:tc>
              </a:tr>
              <a:tr h="22860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Cost Pool</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3,719,473 </a:t>
                      </a:r>
                    </a:p>
                  </a:txBody>
                  <a:tcPr marL="9525" marR="9525" marT="9525" marB="0" anchor="b"/>
                </a:tc>
                <a:tc>
                  <a:txBody>
                    <a:bodyPr/>
                    <a:lstStyle/>
                    <a:p>
                      <a:pPr algn="r" fontAlgn="b"/>
                      <a:r>
                        <a:rPr lang="en-US" sz="1400" b="0" i="0" u="none" strike="noStrike" dirty="0">
                          <a:solidFill>
                            <a:srgbClr val="000000"/>
                          </a:solidFill>
                          <a:effectLst/>
                          <a:latin typeface="Calibri"/>
                        </a:rPr>
                        <a:t>          4,382,674 </a:t>
                      </a:r>
                    </a:p>
                  </a:txBody>
                  <a:tcPr marL="9525" marR="9525" marT="9525" marB="0" anchor="b"/>
                </a:tc>
              </a:tr>
              <a:tr h="28288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Asset Capital Outlay</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a:solidFill>
                            <a:srgbClr val="000000"/>
                          </a:solidFill>
                          <a:effectLst/>
                          <a:latin typeface="Calibri"/>
                        </a:rPr>
                        <a:t>               322,018 </a:t>
                      </a:r>
                    </a:p>
                  </a:txBody>
                  <a:tcPr marL="9525" marR="9525" marT="9525" marB="0" anchor="b"/>
                </a:tc>
                <a:tc>
                  <a:txBody>
                    <a:bodyPr/>
                    <a:lstStyle/>
                    <a:p>
                      <a:pPr algn="r" fontAlgn="b"/>
                      <a:r>
                        <a:rPr lang="en-US" sz="1400" b="0" i="0" u="none" strike="noStrike" dirty="0">
                          <a:solidFill>
                            <a:srgbClr val="000000"/>
                          </a:solidFill>
                          <a:effectLst/>
                          <a:latin typeface="Calibri"/>
                        </a:rPr>
                        <a:t>              318,261 </a:t>
                      </a:r>
                    </a:p>
                  </a:txBody>
                  <a:tcPr marL="9525" marR="9525" marT="9525" marB="0" anchor="b"/>
                </a:tc>
              </a:tr>
              <a:tr h="276351">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Debt</a:t>
                      </a:r>
                      <a:r>
                        <a:rPr lang="en-US" sz="1600" u="none" strike="noStrike" kern="1200" baseline="0" dirty="0" smtClean="0">
                          <a:solidFill>
                            <a:schemeClr val="dk1"/>
                          </a:solidFill>
                          <a:effectLst/>
                          <a:latin typeface="+mn-lt"/>
                          <a:ea typeface="+mn-ea"/>
                          <a:cs typeface="+mn-cs"/>
                        </a:rPr>
                        <a:t> Service</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a:solidFill>
                            <a:srgbClr val="000000"/>
                          </a:solidFill>
                          <a:effectLst/>
                          <a:latin typeface="Calibri"/>
                        </a:rPr>
                        <a:t>               236,160 </a:t>
                      </a:r>
                    </a:p>
                  </a:txBody>
                  <a:tcPr marL="9525" marR="9525" marT="9525" marB="0" anchor="b"/>
                </a:tc>
                <a:tc>
                  <a:txBody>
                    <a:bodyPr/>
                    <a:lstStyle/>
                    <a:p>
                      <a:pPr algn="r" fontAlgn="b"/>
                      <a:r>
                        <a:rPr lang="en-US" sz="1400" b="0" i="0" u="none" strike="noStrike" dirty="0">
                          <a:solidFill>
                            <a:srgbClr val="000000"/>
                          </a:solidFill>
                          <a:effectLst/>
                          <a:latin typeface="Calibri"/>
                        </a:rPr>
                        <a:t>              236,160 </a:t>
                      </a:r>
                    </a:p>
                  </a:txBody>
                  <a:tcPr marL="9525" marR="9525" marT="9525" marB="0" anchor="b"/>
                </a:tc>
              </a:tr>
              <a:tr h="256152">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0" u="none" strike="noStrike" kern="1200" dirty="0" smtClean="0">
                          <a:solidFill>
                            <a:schemeClr val="dk1"/>
                          </a:solidFill>
                          <a:effectLst/>
                          <a:latin typeface="+mn-lt"/>
                          <a:ea typeface="+mn-ea"/>
                          <a:cs typeface="+mn-cs"/>
                        </a:rPr>
                        <a:t>Operating Transfer Out</a:t>
                      </a:r>
                      <a:endParaRPr lang="en-US" sz="1600" b="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a:solidFill>
                            <a:srgbClr val="000000"/>
                          </a:solidFill>
                          <a:effectLst/>
                          <a:latin typeface="Calibri"/>
                        </a:rPr>
                        <a:t>           3,910,462 </a:t>
                      </a:r>
                    </a:p>
                  </a:txBody>
                  <a:tcPr marL="9525" marR="9525" marT="952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3,677,082 </a:t>
                      </a:r>
                      <a:endParaRPr lang="en-US" sz="1400" b="0" i="0" u="none" strike="noStrike" dirty="0">
                        <a:solidFill>
                          <a:srgbClr val="000000"/>
                        </a:solidFill>
                        <a:effectLst/>
                        <a:latin typeface="Calibri"/>
                      </a:endParaRPr>
                    </a:p>
                  </a:txBody>
                  <a:tcPr marL="9525" marR="9525" marT="9525" marB="0" anchor="b"/>
                </a:tc>
              </a:tr>
              <a:tr h="256152">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Expenditures</a:t>
                      </a:r>
                      <a:endParaRPr lang="en-US" sz="1600" b="1"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a:solidFill>
                            <a:srgbClr val="000000"/>
                          </a:solidFill>
                          <a:effectLst/>
                          <a:latin typeface="Calibri"/>
                        </a:rPr>
                        <a:t>         69,034,418 </a:t>
                      </a:r>
                    </a:p>
                  </a:txBody>
                  <a:tcPr marL="9525" marR="9525" marT="952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74,042,394 </a:t>
                      </a:r>
                      <a:endParaRPr lang="en-US" sz="1400" b="0" i="0" u="none" strike="noStrike" dirty="0">
                        <a:solidFill>
                          <a:srgbClr val="000000"/>
                        </a:solidFill>
                        <a:effectLst/>
                        <a:latin typeface="Calibri"/>
                      </a:endParaRPr>
                    </a:p>
                  </a:txBody>
                  <a:tcPr marL="9525" marR="9525" marT="9525" marB="0" anchor="b"/>
                </a:tc>
              </a:tr>
              <a:tr h="256152">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r" fontAlgn="b"/>
                      <a:r>
                        <a:rPr lang="en-US" sz="1400" b="1" i="0" u="none" strike="noStrike" dirty="0">
                          <a:solidFill>
                            <a:schemeClr val="bg1"/>
                          </a:solidFill>
                          <a:effectLst/>
                          <a:latin typeface="Calibri"/>
                        </a:rPr>
                        <a:t>       </a:t>
                      </a:r>
                      <a:r>
                        <a:rPr lang="en-US" sz="1400" b="1" i="0" u="none" strike="noStrike" dirty="0" smtClean="0">
                          <a:solidFill>
                            <a:schemeClr val="bg1"/>
                          </a:solidFill>
                          <a:effectLst/>
                          <a:latin typeface="Calibri"/>
                        </a:rPr>
                        <a:t>(66,084,200) </a:t>
                      </a:r>
                      <a:endParaRPr lang="en-US" sz="1400" b="1" i="0" u="none" strike="noStrike" dirty="0">
                        <a:solidFill>
                          <a:schemeClr val="bg1"/>
                        </a:solidFill>
                        <a:effectLst/>
                        <a:latin typeface="Calibri"/>
                      </a:endParaRPr>
                    </a:p>
                  </a:txBody>
                  <a:tcPr marL="9525" marR="9525" marT="9525" marB="0" anchor="b"/>
                </a:tc>
                <a:tc>
                  <a:txBody>
                    <a:bodyPr/>
                    <a:lstStyle/>
                    <a:p>
                      <a:pPr algn="r" fontAlgn="b"/>
                      <a:r>
                        <a:rPr lang="en-US" sz="1400" b="1" i="0" u="none" strike="noStrike" dirty="0">
                          <a:solidFill>
                            <a:schemeClr val="bg1"/>
                          </a:solidFill>
                          <a:effectLst/>
                          <a:latin typeface="Calibri"/>
                        </a:rPr>
                        <a:t>      </a:t>
                      </a:r>
                      <a:r>
                        <a:rPr lang="en-US" sz="1400" b="1" i="0" u="none" strike="noStrike" dirty="0" smtClean="0">
                          <a:solidFill>
                            <a:schemeClr val="bg1"/>
                          </a:solidFill>
                          <a:effectLst/>
                          <a:latin typeface="Calibri"/>
                        </a:rPr>
                        <a:t>(71,617,082) </a:t>
                      </a:r>
                      <a:endParaRPr lang="en-US" sz="1400" b="1" i="0" u="none" strike="noStrike" dirty="0">
                        <a:solidFill>
                          <a:schemeClr val="bg1"/>
                        </a:solidFill>
                        <a:effectLst/>
                        <a:latin typeface="Calibri"/>
                      </a:endParaRPr>
                    </a:p>
                  </a:txBody>
                  <a:tcPr marL="9525" marR="9525" marT="952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t>General Fund Budget</a:t>
            </a:r>
            <a:endParaRPr lang="en-US" sz="3600" dirty="0"/>
          </a:p>
        </p:txBody>
      </p:sp>
      <p:sp>
        <p:nvSpPr>
          <p:cNvPr id="5" name="Footer Placeholder 4"/>
          <p:cNvSpPr>
            <a:spLocks noGrp="1"/>
          </p:cNvSpPr>
          <p:nvPr>
            <p:ph type="ftr" sz="quarter" idx="11"/>
          </p:nvPr>
        </p:nvSpPr>
        <p:spPr/>
        <p:txBody>
          <a:bodyPr/>
          <a:lstStyle/>
          <a:p>
            <a:r>
              <a:rPr lang="en-US" smtClean="0"/>
              <a:t>Police Department</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101</a:t>
            </a:fld>
            <a:endParaRPr lang="en-US" dirty="0"/>
          </a:p>
        </p:txBody>
      </p:sp>
    </p:spTree>
    <p:extLst>
      <p:ext uri="{BB962C8B-B14F-4D97-AF65-F5344CB8AC3E}">
        <p14:creationId xmlns:p14="http://schemas.microsoft.com/office/powerpoint/2010/main" val="2909847315"/>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4355062"/>
              </p:ext>
            </p:extLst>
          </p:nvPr>
        </p:nvGraphicFramePr>
        <p:xfrm>
          <a:off x="685800" y="761997"/>
          <a:ext cx="6858000" cy="5378880"/>
        </p:xfrm>
        <a:graphic>
          <a:graphicData uri="http://schemas.openxmlformats.org/drawingml/2006/table">
            <a:tbl>
              <a:tblPr firstRow="1" firstCol="1" lastRow="1" bandRow="1">
                <a:tableStyleId>{5C22544A-7EE6-4342-B048-85BDC9FD1C3A}</a:tableStyleId>
              </a:tblPr>
              <a:tblGrid>
                <a:gridCol w="1752600"/>
                <a:gridCol w="2624075"/>
                <a:gridCol w="1262125"/>
                <a:gridCol w="1219200"/>
              </a:tblGrid>
              <a:tr h="260905">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424898">
                <a:tc>
                  <a:txBody>
                    <a:bodyPr/>
                    <a:lstStyle/>
                    <a:p>
                      <a:pPr algn="r"/>
                      <a:endParaRPr lang="en-US" sz="16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400" b="1" dirty="0" smtClean="0"/>
                        <a:t>FY2018-19 </a:t>
                      </a:r>
                    </a:p>
                    <a:p>
                      <a:pPr algn="ctr"/>
                      <a:r>
                        <a:rPr lang="en-US" sz="14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u="none" strike="noStrike" dirty="0" smtClean="0">
                          <a:effectLst/>
                        </a:rPr>
                        <a:t>FY2019-20 Proposed</a:t>
                      </a:r>
                      <a:endParaRPr lang="en-US" sz="1400" b="1" i="0" u="none" strike="noStrike" dirty="0" smtClean="0">
                        <a:solidFill>
                          <a:schemeClr val="accent6">
                            <a:lumMod val="40000"/>
                            <a:lumOff val="60000"/>
                          </a:schemeClr>
                        </a:solidFill>
                        <a:effectLst/>
                        <a:latin typeface="Cambria"/>
                      </a:endParaRPr>
                    </a:p>
                  </a:txBody>
                  <a:tcPr marL="6675" marR="6675" marT="6675" marB="0" anchor="b"/>
                </a:tc>
              </a:tr>
              <a:tr h="256152">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b="0" i="0" u="none" strike="noStrike" dirty="0" smtClean="0">
                          <a:solidFill>
                            <a:schemeClr val="dk1"/>
                          </a:solidFill>
                          <a:effectLst/>
                          <a:latin typeface="+mn-lt"/>
                        </a:rPr>
                        <a:t>Licenses,</a:t>
                      </a:r>
                      <a:r>
                        <a:rPr lang="en-US" sz="1600" b="0" i="0" u="none" strike="noStrike" baseline="0" dirty="0" smtClean="0">
                          <a:solidFill>
                            <a:schemeClr val="dk1"/>
                          </a:solidFill>
                          <a:effectLst/>
                          <a:latin typeface="+mn-lt"/>
                        </a:rPr>
                        <a:t> Permits &amp; Fees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smtClean="0">
                          <a:solidFill>
                            <a:srgbClr val="000000"/>
                          </a:solidFill>
                          <a:effectLst/>
                          <a:latin typeface="+mn-lt"/>
                        </a:rPr>
                        <a:t>57,886</a:t>
                      </a:r>
                      <a:endParaRPr lang="en-US" sz="1400" b="0" i="0" u="none" strike="noStrike" dirty="0">
                        <a:solidFill>
                          <a:srgbClr val="000000"/>
                        </a:solidFill>
                        <a:effectLst/>
                        <a:latin typeface="+mn-lt"/>
                      </a:endParaRPr>
                    </a:p>
                  </a:txBody>
                  <a:tcPr marL="9525" marR="9525" marT="9525" marB="0" anchor="b"/>
                </a:tc>
                <a:tc>
                  <a:txBody>
                    <a:bodyPr/>
                    <a:lstStyle/>
                    <a:p>
                      <a:pPr algn="r" fontAlgn="b"/>
                      <a:endParaRPr lang="en-US" sz="1400" b="0" i="0" u="none" strike="noStrike" dirty="0" smtClean="0">
                        <a:solidFill>
                          <a:srgbClr val="000000"/>
                        </a:solidFill>
                        <a:effectLst/>
                        <a:latin typeface="+mn-lt"/>
                      </a:endParaRPr>
                    </a:p>
                  </a:txBody>
                  <a:tcPr marL="9525" marR="9525" marT="9525" marB="0" anchor="b"/>
                </a:tc>
              </a:tr>
              <a:tr h="256152">
                <a:tc>
                  <a:txBody>
                    <a:bodyPr/>
                    <a:lstStyle/>
                    <a:p>
                      <a:pPr algn="l" fontAlgn="b"/>
                      <a:endParaRPr lang="en-US" sz="1600" b="1" i="0" u="none" strike="noStrike" dirty="0">
                        <a:solidFill>
                          <a:schemeClr val="accent6">
                            <a:lumMod val="50000"/>
                          </a:schemeClr>
                        </a:solidFill>
                        <a:effectLst/>
                        <a:latin typeface="Cambria"/>
                      </a:endParaRPr>
                    </a:p>
                  </a:txBody>
                  <a:tcPr marL="6675" marR="6675" marT="6675" marB="0" anchor="b"/>
                </a:tc>
                <a:tc>
                  <a:txBody>
                    <a:bodyPr/>
                    <a:lstStyle/>
                    <a:p>
                      <a:r>
                        <a:rPr lang="en-US" sz="1600" dirty="0" smtClean="0"/>
                        <a:t>Charges for Services</a:t>
                      </a:r>
                      <a:endParaRPr lang="en-US" sz="1600" dirty="0"/>
                    </a:p>
                  </a:txBody>
                  <a:tcPr marL="6675" marR="6675" marT="6675" marB="0" anchor="b"/>
                </a:tc>
                <a:tc>
                  <a:txBody>
                    <a:bodyPr/>
                    <a:lstStyle/>
                    <a:p>
                      <a:pPr algn="r" fontAlgn="b"/>
                      <a:r>
                        <a:rPr lang="en-US" sz="1400" b="0" i="0" u="none" strike="noStrike" dirty="0" smtClean="0">
                          <a:solidFill>
                            <a:srgbClr val="000000"/>
                          </a:solidFill>
                          <a:effectLst/>
                          <a:latin typeface="+mn-lt"/>
                        </a:rPr>
                        <a:t>851,278</a:t>
                      </a:r>
                      <a:endParaRPr lang="en-US" sz="1400" b="0" i="0" u="none" strike="noStrike" dirty="0">
                        <a:solidFill>
                          <a:srgbClr val="000000"/>
                        </a:solidFill>
                        <a:effectLst/>
                        <a:latin typeface="+mn-lt"/>
                      </a:endParaRPr>
                    </a:p>
                  </a:txBody>
                  <a:tcPr marL="9525" marR="9525" marT="9525" marB="0" anchor="b"/>
                </a:tc>
                <a:tc>
                  <a:txBody>
                    <a:bodyPr/>
                    <a:lstStyle/>
                    <a:p>
                      <a:pPr algn="r" fontAlgn="b"/>
                      <a:r>
                        <a:rPr lang="en-US" sz="1400" b="0" i="0" u="none" strike="noStrike" dirty="0" smtClean="0">
                          <a:solidFill>
                            <a:srgbClr val="000000"/>
                          </a:solidFill>
                          <a:effectLst/>
                          <a:latin typeface="+mn-lt"/>
                        </a:rPr>
                        <a:t>838,403</a:t>
                      </a:r>
                      <a:endParaRPr lang="en-US" sz="1400" b="0" i="0" u="none" strike="noStrike" dirty="0">
                        <a:solidFill>
                          <a:srgbClr val="000000"/>
                        </a:solidFill>
                        <a:effectLst/>
                        <a:latin typeface="+mn-lt"/>
                      </a:endParaRPr>
                    </a:p>
                  </a:txBody>
                  <a:tcPr marL="9525" marR="9525" marT="9525" marB="0" anchor="b"/>
                </a:tc>
              </a:tr>
              <a:tr h="256152">
                <a:tc>
                  <a:txBody>
                    <a:bodyPr/>
                    <a:lstStyle/>
                    <a:p>
                      <a:pPr algn="l" fontAlgn="b"/>
                      <a:endParaRPr lang="en-US" sz="1600" b="1" i="0" u="none" strike="noStrike" dirty="0">
                        <a:solidFill>
                          <a:schemeClr val="accent6">
                            <a:lumMod val="50000"/>
                          </a:schemeClr>
                        </a:solidFill>
                        <a:effectLst/>
                        <a:latin typeface="Cambria"/>
                      </a:endParaRPr>
                    </a:p>
                  </a:txBody>
                  <a:tcPr marL="6675" marR="6675" marT="6675" marB="0" anchor="b"/>
                </a:tc>
                <a:tc>
                  <a:txBody>
                    <a:bodyPr/>
                    <a:lstStyle/>
                    <a:p>
                      <a:r>
                        <a:rPr lang="en-US" sz="1600" dirty="0" smtClean="0"/>
                        <a:t>Other Revenue</a:t>
                      </a:r>
                      <a:endParaRPr lang="en-US" sz="1600" dirty="0"/>
                    </a:p>
                  </a:txBody>
                  <a:tcPr marL="6675" marR="6675" marT="6675" marB="0" anchor="b"/>
                </a:tc>
                <a:tc>
                  <a:txBody>
                    <a:bodyPr/>
                    <a:lstStyle/>
                    <a:p>
                      <a:pPr algn="r" fontAlgn="b"/>
                      <a:r>
                        <a:rPr lang="en-US" sz="1400" b="0" i="0" u="none" strike="noStrike" dirty="0" smtClean="0">
                          <a:solidFill>
                            <a:srgbClr val="000000"/>
                          </a:solidFill>
                          <a:effectLst/>
                          <a:latin typeface="+mn-lt"/>
                        </a:rPr>
                        <a:t>230,346</a:t>
                      </a:r>
                      <a:endParaRPr lang="en-US" sz="1400" b="0" i="0" u="none" strike="noStrike" dirty="0">
                        <a:solidFill>
                          <a:srgbClr val="000000"/>
                        </a:solidFill>
                        <a:effectLst/>
                        <a:latin typeface="+mn-lt"/>
                      </a:endParaRPr>
                    </a:p>
                  </a:txBody>
                  <a:tcPr marL="9525" marR="9525" marT="9525" marB="0" anchor="b"/>
                </a:tc>
                <a:tc>
                  <a:txBody>
                    <a:bodyPr/>
                    <a:lstStyle/>
                    <a:p>
                      <a:pPr algn="r" fontAlgn="b"/>
                      <a:r>
                        <a:rPr lang="en-US" sz="1400" b="0" i="0" u="none" strike="noStrike" dirty="0" smtClean="0">
                          <a:solidFill>
                            <a:srgbClr val="000000"/>
                          </a:solidFill>
                          <a:effectLst/>
                          <a:latin typeface="+mn-lt"/>
                        </a:rPr>
                        <a:t>230,346</a:t>
                      </a:r>
                      <a:endParaRPr lang="en-US" sz="1400" b="0" i="0" u="none" strike="noStrike" dirty="0">
                        <a:solidFill>
                          <a:srgbClr val="000000"/>
                        </a:solidFill>
                        <a:effectLst/>
                        <a:latin typeface="+mn-lt"/>
                      </a:endParaRPr>
                    </a:p>
                  </a:txBody>
                  <a:tcPr marL="9525" marR="9525" marT="9525" marB="0" anchor="b"/>
                </a:tc>
              </a:tr>
              <a:tr h="279333">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Grants</a:t>
                      </a:r>
                    </a:p>
                  </a:txBody>
                  <a:tcPr marL="6675" marR="6675" marT="6675" marB="0" anchor="b"/>
                </a:tc>
                <a:tc>
                  <a:txBody>
                    <a:bodyPr/>
                    <a:lstStyle/>
                    <a:p>
                      <a:pPr algn="r" fontAlgn="b"/>
                      <a:r>
                        <a:rPr lang="en-US" sz="1400" b="0" i="0" u="none" strike="noStrike" dirty="0" smtClean="0">
                          <a:solidFill>
                            <a:schemeClr val="tx1"/>
                          </a:solidFill>
                          <a:effectLst/>
                          <a:latin typeface="+mn-lt"/>
                        </a:rPr>
                        <a:t>269,435</a:t>
                      </a:r>
                      <a:endParaRPr lang="en-US" sz="1400" b="0" i="0" u="none" strike="noStrike" dirty="0">
                        <a:solidFill>
                          <a:schemeClr val="tx1"/>
                        </a:solidFill>
                        <a:effectLst/>
                        <a:latin typeface="+mn-lt"/>
                      </a:endParaRPr>
                    </a:p>
                  </a:txBody>
                  <a:tcPr marL="6675" marR="6675" marT="6675" marB="0" anchor="b"/>
                </a:tc>
                <a:tc>
                  <a:txBody>
                    <a:bodyPr/>
                    <a:lstStyle/>
                    <a:p>
                      <a:pPr algn="r" fontAlgn="b"/>
                      <a:r>
                        <a:rPr lang="en-US" sz="1400" b="0" i="0" u="none" strike="noStrike" dirty="0" smtClean="0">
                          <a:solidFill>
                            <a:srgbClr val="000000"/>
                          </a:solidFill>
                          <a:effectLst/>
                          <a:latin typeface="+mn-lt"/>
                        </a:rPr>
                        <a:t>161,024</a:t>
                      </a:r>
                      <a:endParaRPr lang="en-US" sz="1400" b="0" i="0" u="none" strike="noStrike" dirty="0">
                        <a:solidFill>
                          <a:srgbClr val="000000"/>
                        </a:solidFill>
                        <a:effectLst/>
                        <a:latin typeface="+mn-lt"/>
                      </a:endParaRPr>
                    </a:p>
                  </a:txBody>
                  <a:tcPr marL="9525" marR="9525" marT="9525" marB="0" anchor="b"/>
                </a:tc>
              </a:tr>
              <a:tr h="279333">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Operating Transfer In</a:t>
                      </a:r>
                    </a:p>
                  </a:txBody>
                  <a:tcPr marL="6675" marR="6675" marT="6675" marB="0" anchor="b"/>
                </a:tc>
                <a:tc>
                  <a:txBody>
                    <a:bodyPr/>
                    <a:lstStyle/>
                    <a:p>
                      <a:pPr algn="r" fontAlgn="b"/>
                      <a:r>
                        <a:rPr lang="en-US" sz="1400" b="0" i="0" u="none" strike="noStrike" dirty="0" smtClean="0">
                          <a:solidFill>
                            <a:schemeClr val="tx1"/>
                          </a:solidFill>
                          <a:effectLst/>
                          <a:latin typeface="+mn-lt"/>
                        </a:rPr>
                        <a:t>4,839,190</a:t>
                      </a:r>
                      <a:endParaRPr lang="en-US" sz="1400" b="0" i="0" u="none" strike="noStrike" dirty="0">
                        <a:solidFill>
                          <a:schemeClr val="tx1"/>
                        </a:solidFill>
                        <a:effectLst/>
                        <a:latin typeface="+mn-lt"/>
                      </a:endParaRPr>
                    </a:p>
                  </a:txBody>
                  <a:tcPr marL="6675" marR="6675" marT="6675" marB="0" anchor="b"/>
                </a:tc>
                <a:tc>
                  <a:txBody>
                    <a:bodyPr/>
                    <a:lstStyle/>
                    <a:p>
                      <a:pPr algn="r" fontAlgn="b"/>
                      <a:r>
                        <a:rPr lang="en-US" sz="1400" b="0" i="0" u="none" strike="noStrike" dirty="0" smtClean="0">
                          <a:solidFill>
                            <a:srgbClr val="000000"/>
                          </a:solidFill>
                          <a:effectLst/>
                          <a:latin typeface="+mn-lt"/>
                        </a:rPr>
                        <a:t>4,727,723</a:t>
                      </a:r>
                      <a:endParaRPr lang="en-US" sz="1400" b="0" i="0" u="none" strike="noStrike" dirty="0">
                        <a:solidFill>
                          <a:srgbClr val="000000"/>
                        </a:solidFill>
                        <a:effectLst/>
                        <a:latin typeface="+mn-lt"/>
                      </a:endParaRPr>
                    </a:p>
                  </a:txBody>
                  <a:tcPr marL="9525" marR="9525" marT="9525" marB="0" anchor="b"/>
                </a:tc>
              </a:tr>
              <a:tr h="256152">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1" i="0" u="none" strike="noStrike" dirty="0" smtClean="0">
                          <a:solidFill>
                            <a:srgbClr val="000000"/>
                          </a:solidFill>
                          <a:effectLst/>
                          <a:latin typeface="Calibri"/>
                        </a:rPr>
                        <a:t>6,248,135</a:t>
                      </a:r>
                      <a:endParaRPr lang="en-US" sz="1400" b="1" i="0" u="none" strike="noStrike" dirty="0">
                        <a:solidFill>
                          <a:srgbClr val="000000"/>
                        </a:solidFill>
                        <a:effectLst/>
                        <a:latin typeface="Calibri"/>
                      </a:endParaRPr>
                    </a:p>
                  </a:txBody>
                  <a:tcPr marL="9525" marR="9525" marT="9525" marB="0" anchor="b"/>
                </a:tc>
                <a:tc>
                  <a:txBody>
                    <a:bodyPr/>
                    <a:lstStyle/>
                    <a:p>
                      <a:pPr algn="r" fontAlgn="b"/>
                      <a:r>
                        <a:rPr lang="en-US" sz="1400" b="1" i="0" u="none" strike="noStrike" dirty="0" smtClean="0">
                          <a:solidFill>
                            <a:srgbClr val="000000"/>
                          </a:solidFill>
                          <a:effectLst/>
                          <a:latin typeface="Calibri"/>
                        </a:rPr>
                        <a:t>5,957,496</a:t>
                      </a:r>
                      <a:endParaRPr lang="en-US" sz="1400" b="1" i="0" u="none" strike="noStrike" dirty="0">
                        <a:solidFill>
                          <a:srgbClr val="000000"/>
                        </a:solidFill>
                        <a:effectLst/>
                        <a:latin typeface="Calibri"/>
                      </a:endParaRPr>
                    </a:p>
                  </a:txBody>
                  <a:tcPr marL="9525" marR="9525" marT="9525" marB="0" anchor="b"/>
                </a:tc>
              </a:tr>
              <a:tr h="25615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400" b="0" i="0" u="none" strike="noStrike" dirty="0">
                        <a:solidFill>
                          <a:schemeClr val="tx1"/>
                        </a:solidFill>
                        <a:effectLst/>
                        <a:latin typeface="+mj-lt"/>
                      </a:endParaRPr>
                    </a:p>
                  </a:txBody>
                  <a:tcPr marL="6675" marR="6675" marT="6675" marB="0" anchor="b"/>
                </a:tc>
                <a:tc>
                  <a:txBody>
                    <a:bodyPr/>
                    <a:lstStyle/>
                    <a:p>
                      <a:pPr algn="r" fontAlgn="b"/>
                      <a:endParaRPr lang="en-US" sz="1400" b="0" i="0" u="none" strike="noStrike" dirty="0">
                        <a:solidFill>
                          <a:schemeClr val="tx1"/>
                        </a:solidFill>
                        <a:effectLst/>
                        <a:latin typeface="+mj-lt"/>
                      </a:endParaRPr>
                    </a:p>
                  </a:txBody>
                  <a:tcPr marL="6675" marR="6675" marT="6675" marB="0" anchor="b"/>
                </a:tc>
              </a:tr>
              <a:tr h="26995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lt1"/>
                          </a:solidFill>
                          <a:effectLst/>
                          <a:latin typeface="+mn-lt"/>
                          <a:ea typeface="+mn-ea"/>
                          <a:cs typeface="+mn-cs"/>
                        </a:rPr>
                        <a:t>Expenditures</a:t>
                      </a: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smtClean="0">
                          <a:solidFill>
                            <a:srgbClr val="000000"/>
                          </a:solidFill>
                          <a:effectLst/>
                          <a:latin typeface="Calibri"/>
                        </a:rPr>
                        <a:t>2,672,463</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smtClean="0">
                          <a:solidFill>
                            <a:srgbClr val="000000"/>
                          </a:solidFill>
                          <a:effectLst/>
                          <a:latin typeface="Calibri"/>
                        </a:rPr>
                        <a:t>2,665,378</a:t>
                      </a:r>
                      <a:endParaRPr lang="en-US" sz="1400" b="0" i="0" u="none" strike="noStrike" dirty="0">
                        <a:solidFill>
                          <a:srgbClr val="000000"/>
                        </a:solidFill>
                        <a:effectLst/>
                        <a:latin typeface="Calibri"/>
                      </a:endParaRPr>
                    </a:p>
                  </a:txBody>
                  <a:tcPr marL="9525" marR="9525" marT="9525" marB="0" anchor="b"/>
                </a:tc>
              </a:tr>
              <a:tr h="206539">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smtClean="0">
                          <a:solidFill>
                            <a:srgbClr val="000000"/>
                          </a:solidFill>
                          <a:effectLst/>
                          <a:latin typeface="Calibri"/>
                        </a:rPr>
                        <a:t>1,414,605</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smtClean="0">
                          <a:solidFill>
                            <a:srgbClr val="000000"/>
                          </a:solidFill>
                          <a:effectLst/>
                          <a:latin typeface="Calibri"/>
                        </a:rPr>
                        <a:t>1,517,154</a:t>
                      </a:r>
                      <a:endParaRPr lang="en-US" sz="1400" b="0" i="0" u="none" strike="noStrike" dirty="0">
                        <a:solidFill>
                          <a:srgbClr val="000000"/>
                        </a:solidFill>
                        <a:effectLst/>
                        <a:latin typeface="Calibri"/>
                      </a:endParaRPr>
                    </a:p>
                  </a:txBody>
                  <a:tcPr marL="9525" marR="9525" marT="9525" marB="0" anchor="b"/>
                </a:tc>
              </a:tr>
              <a:tr h="25615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smtClean="0">
                          <a:solidFill>
                            <a:srgbClr val="000000"/>
                          </a:solidFill>
                          <a:effectLst/>
                          <a:latin typeface="Calibri"/>
                        </a:rPr>
                        <a:t>679,870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smtClean="0">
                          <a:solidFill>
                            <a:srgbClr val="000000"/>
                          </a:solidFill>
                          <a:effectLst/>
                          <a:latin typeface="Calibri"/>
                        </a:rPr>
                        <a:t>621,176</a:t>
                      </a:r>
                      <a:endParaRPr lang="en-US" sz="1400" b="0" i="0" u="none" strike="noStrike" dirty="0">
                        <a:solidFill>
                          <a:srgbClr val="000000"/>
                        </a:solidFill>
                        <a:effectLst/>
                        <a:latin typeface="Calibri"/>
                      </a:endParaRPr>
                    </a:p>
                  </a:txBody>
                  <a:tcPr marL="9525" marR="9525" marT="9525" marB="0" anchor="b"/>
                </a:tc>
              </a:tr>
              <a:tr h="256152">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smtClean="0">
                          <a:solidFill>
                            <a:srgbClr val="000000"/>
                          </a:solidFill>
                          <a:effectLst/>
                          <a:latin typeface="Calibri"/>
                        </a:rPr>
                        <a:t>8,981</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smtClean="0">
                          <a:solidFill>
                            <a:srgbClr val="000000"/>
                          </a:solidFill>
                          <a:effectLst/>
                          <a:latin typeface="Calibri"/>
                        </a:rPr>
                        <a:t>5,000</a:t>
                      </a:r>
                      <a:endParaRPr lang="en-US" sz="1400" b="0" i="0" u="none" strike="noStrike" dirty="0">
                        <a:solidFill>
                          <a:srgbClr val="000000"/>
                        </a:solidFill>
                        <a:effectLst/>
                        <a:latin typeface="Calibri"/>
                      </a:endParaRPr>
                    </a:p>
                  </a:txBody>
                  <a:tcPr marL="9525" marR="9525" marT="9525" marB="0" anchor="b"/>
                </a:tc>
              </a:tr>
              <a:tr h="25615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smtClean="0">
                          <a:solidFill>
                            <a:srgbClr val="000000"/>
                          </a:solidFill>
                          <a:effectLst/>
                          <a:latin typeface="Calibri"/>
                        </a:rPr>
                        <a:t>50,000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smtClean="0">
                          <a:solidFill>
                            <a:srgbClr val="000000"/>
                          </a:solidFill>
                          <a:effectLst/>
                          <a:latin typeface="Calibri"/>
                        </a:rPr>
                        <a:t>50,000</a:t>
                      </a:r>
                    </a:p>
                  </a:txBody>
                  <a:tcPr marL="9525" marR="9525" marT="9525" marB="0" anchor="b"/>
                </a:tc>
              </a:tr>
              <a:tr h="254368">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smtClean="0">
                          <a:solidFill>
                            <a:srgbClr val="000000"/>
                          </a:solidFill>
                          <a:effectLst/>
                          <a:latin typeface="Calibri"/>
                        </a:rPr>
                        <a:t>108,846</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smtClean="0">
                          <a:solidFill>
                            <a:srgbClr val="000000"/>
                          </a:solidFill>
                          <a:effectLst/>
                          <a:latin typeface="Calibri"/>
                        </a:rPr>
                        <a:t>140,246</a:t>
                      </a:r>
                      <a:endParaRPr lang="en-US" sz="1400" b="0" i="0" u="none" strike="noStrike" dirty="0">
                        <a:solidFill>
                          <a:srgbClr val="000000"/>
                        </a:solidFill>
                        <a:effectLst/>
                        <a:latin typeface="Calibri"/>
                      </a:endParaRPr>
                    </a:p>
                  </a:txBody>
                  <a:tcPr marL="9525" marR="9525" marT="9525" marB="0" anchor="b"/>
                </a:tc>
              </a:tr>
              <a:tr h="22860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Cost Pool</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smtClean="0">
                          <a:solidFill>
                            <a:srgbClr val="000000"/>
                          </a:solidFill>
                          <a:effectLst/>
                          <a:latin typeface="Calibri"/>
                        </a:rPr>
                        <a:t>947,740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smtClean="0">
                          <a:solidFill>
                            <a:srgbClr val="000000"/>
                          </a:solidFill>
                          <a:effectLst/>
                          <a:latin typeface="Calibri"/>
                        </a:rPr>
                        <a:t>901,540</a:t>
                      </a:r>
                      <a:endParaRPr lang="en-US" sz="1400" b="0" i="0" u="none" strike="noStrike" dirty="0">
                        <a:solidFill>
                          <a:srgbClr val="000000"/>
                        </a:solidFill>
                        <a:effectLst/>
                        <a:latin typeface="Calibri"/>
                      </a:endParaRPr>
                    </a:p>
                  </a:txBody>
                  <a:tcPr marL="9525" marR="9525" marT="9525" marB="0" anchor="b"/>
                </a:tc>
              </a:tr>
              <a:tr h="28288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Asset Capital Outlay</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smtClean="0">
                          <a:solidFill>
                            <a:srgbClr val="000000"/>
                          </a:solidFill>
                          <a:effectLst/>
                          <a:latin typeface="Calibri"/>
                        </a:rPr>
                        <a:t>424,399</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smtClean="0">
                          <a:solidFill>
                            <a:srgbClr val="000000"/>
                          </a:solidFill>
                          <a:effectLst/>
                          <a:latin typeface="Calibri"/>
                        </a:rPr>
                        <a:t>420,997</a:t>
                      </a:r>
                      <a:endParaRPr lang="en-US" sz="1400" b="0" i="0" u="none" strike="noStrike" dirty="0">
                        <a:solidFill>
                          <a:srgbClr val="000000"/>
                        </a:solidFill>
                        <a:effectLst/>
                        <a:latin typeface="Calibri"/>
                      </a:endParaRPr>
                    </a:p>
                  </a:txBody>
                  <a:tcPr marL="9525" marR="9525" marT="9525" marB="0" anchor="b"/>
                </a:tc>
              </a:tr>
              <a:tr h="256152">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0" u="none" strike="noStrike" kern="1200" dirty="0" smtClean="0">
                          <a:solidFill>
                            <a:schemeClr val="dk1"/>
                          </a:solidFill>
                          <a:effectLst/>
                          <a:latin typeface="+mn-lt"/>
                          <a:ea typeface="+mn-ea"/>
                          <a:cs typeface="+mn-cs"/>
                        </a:rPr>
                        <a:t>Operating Transfer Out</a:t>
                      </a:r>
                      <a:endParaRPr lang="en-US" sz="1600" b="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smtClean="0">
                          <a:solidFill>
                            <a:srgbClr val="000000"/>
                          </a:solidFill>
                          <a:effectLst/>
                          <a:latin typeface="Calibri"/>
                        </a:rPr>
                        <a:t>200,000</a:t>
                      </a:r>
                      <a:endParaRPr lang="en-US" sz="1400" b="0" i="0" u="none" strike="noStrike" dirty="0">
                        <a:solidFill>
                          <a:srgbClr val="000000"/>
                        </a:solidFill>
                        <a:effectLst/>
                        <a:latin typeface="Calibri"/>
                      </a:endParaRPr>
                    </a:p>
                  </a:txBody>
                  <a:tcPr marL="9525" marR="9525" marT="9525" marB="0" anchor="b"/>
                </a:tc>
                <a:tc>
                  <a:txBody>
                    <a:bodyPr/>
                    <a:lstStyle/>
                    <a:p>
                      <a:pPr algn="r" fontAlgn="b"/>
                      <a:endParaRPr lang="en-US" sz="1400" b="0" i="0" u="none" strike="noStrike" dirty="0">
                        <a:solidFill>
                          <a:srgbClr val="000000"/>
                        </a:solidFill>
                        <a:effectLst/>
                        <a:latin typeface="Calibri"/>
                      </a:endParaRPr>
                    </a:p>
                  </a:txBody>
                  <a:tcPr marL="9525" marR="9525" marT="9525" marB="0" anchor="b"/>
                </a:tc>
              </a:tr>
              <a:tr h="256152">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Expenditures</a:t>
                      </a:r>
                      <a:endParaRPr lang="en-US" sz="1600" b="1"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smtClean="0">
                          <a:solidFill>
                            <a:srgbClr val="000000"/>
                          </a:solidFill>
                          <a:effectLst/>
                          <a:latin typeface="Calibri"/>
                        </a:rPr>
                        <a:t>6,506,904</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smtClean="0">
                          <a:solidFill>
                            <a:srgbClr val="000000"/>
                          </a:solidFill>
                          <a:effectLst/>
                          <a:latin typeface="Calibri"/>
                        </a:rPr>
                        <a:t>6,321,491</a:t>
                      </a:r>
                      <a:endParaRPr lang="en-US" sz="1400" b="0" i="0" u="none" strike="noStrike" dirty="0">
                        <a:solidFill>
                          <a:srgbClr val="000000"/>
                        </a:solidFill>
                        <a:effectLst/>
                        <a:latin typeface="Calibri"/>
                      </a:endParaRPr>
                    </a:p>
                  </a:txBody>
                  <a:tcPr marL="9525" marR="9525" marT="9525" marB="0" anchor="b"/>
                </a:tc>
              </a:tr>
              <a:tr h="256152">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r" fontAlgn="b"/>
                      <a:r>
                        <a:rPr lang="en-US" sz="1400" b="1" i="0" u="none" strike="noStrike" dirty="0" smtClean="0">
                          <a:solidFill>
                            <a:schemeClr val="bg1"/>
                          </a:solidFill>
                          <a:effectLst/>
                          <a:latin typeface="Calibri"/>
                        </a:rPr>
                        <a:t>(258,769)</a:t>
                      </a:r>
                      <a:endParaRPr lang="en-US" sz="1400" b="1" i="0" u="none" strike="noStrike" dirty="0">
                        <a:solidFill>
                          <a:schemeClr val="bg1"/>
                        </a:solidFill>
                        <a:effectLst/>
                        <a:latin typeface="Calibri"/>
                      </a:endParaRPr>
                    </a:p>
                  </a:txBody>
                  <a:tcPr marL="9525" marR="9525" marT="9525" marB="0" anchor="b"/>
                </a:tc>
                <a:tc>
                  <a:txBody>
                    <a:bodyPr/>
                    <a:lstStyle/>
                    <a:p>
                      <a:pPr algn="r" fontAlgn="b"/>
                      <a:r>
                        <a:rPr lang="en-US" sz="1400" b="1" i="0" u="none" strike="noStrike" dirty="0" smtClean="0">
                          <a:solidFill>
                            <a:schemeClr val="bg1"/>
                          </a:solidFill>
                          <a:effectLst/>
                          <a:latin typeface="Calibri"/>
                        </a:rPr>
                        <a:t>(363,995)</a:t>
                      </a:r>
                      <a:endParaRPr lang="en-US" sz="1400" b="1" i="0" u="none" strike="noStrike" dirty="0">
                        <a:solidFill>
                          <a:schemeClr val="bg1"/>
                        </a:solidFill>
                        <a:effectLst/>
                        <a:latin typeface="Calibri"/>
                      </a:endParaRPr>
                    </a:p>
                  </a:txBody>
                  <a:tcPr marL="9525" marR="9525" marT="952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t>NON-General Fund Budget</a:t>
            </a:r>
            <a:endParaRPr lang="en-US" sz="3600" dirty="0"/>
          </a:p>
        </p:txBody>
      </p:sp>
      <p:sp>
        <p:nvSpPr>
          <p:cNvPr id="5" name="Footer Placeholder 4"/>
          <p:cNvSpPr>
            <a:spLocks noGrp="1"/>
          </p:cNvSpPr>
          <p:nvPr>
            <p:ph type="ftr" sz="quarter" idx="11"/>
          </p:nvPr>
        </p:nvSpPr>
        <p:spPr/>
        <p:txBody>
          <a:bodyPr/>
          <a:lstStyle/>
          <a:p>
            <a:r>
              <a:rPr lang="en-US" smtClean="0"/>
              <a:t>Police Department</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102</a:t>
            </a:fld>
            <a:endParaRPr lang="en-US" dirty="0"/>
          </a:p>
        </p:txBody>
      </p:sp>
    </p:spTree>
    <p:extLst>
      <p:ext uri="{BB962C8B-B14F-4D97-AF65-F5344CB8AC3E}">
        <p14:creationId xmlns:p14="http://schemas.microsoft.com/office/powerpoint/2010/main" val="932115377"/>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707" y="381000"/>
            <a:ext cx="5771707" cy="533400"/>
          </a:xfrm>
        </p:spPr>
        <p:txBody>
          <a:bodyPr>
            <a:noAutofit/>
          </a:bodyPr>
          <a:lstStyle/>
          <a:p>
            <a:pPr algn="ctr"/>
            <a:r>
              <a:rPr lang="en-US" sz="4000" dirty="0" smtClean="0"/>
              <a:t>Fire Department</a:t>
            </a:r>
            <a:endParaRPr lang="en-US" sz="4000"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84" y="5105399"/>
            <a:ext cx="1418412" cy="129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4231758" y="5333999"/>
            <a:ext cx="3845442" cy="836483"/>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en-US" sz="3600" dirty="0" smtClean="0"/>
          </a:p>
          <a:p>
            <a:pPr algn="r"/>
            <a:r>
              <a:rPr lang="en-US" sz="3600" dirty="0" smtClean="0"/>
              <a:t>FY2019-20 Draft Budget Presentation</a:t>
            </a:r>
          </a:p>
          <a:p>
            <a:pPr algn="r"/>
            <a:r>
              <a:rPr lang="en-US" dirty="0" smtClean="0"/>
              <a:t>May 21, 2019</a:t>
            </a:r>
            <a:endParaRPr lang="en-US" dirty="0"/>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407" b="17724"/>
          <a:stretch/>
        </p:blipFill>
        <p:spPr bwMode="auto">
          <a:xfrm>
            <a:off x="750605" y="1371600"/>
            <a:ext cx="7543800" cy="379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48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3600" dirty="0" smtClean="0"/>
              <a:t>Mission</a:t>
            </a:r>
            <a:endParaRPr lang="en-US" dirty="0"/>
          </a:p>
        </p:txBody>
      </p:sp>
      <p:sp>
        <p:nvSpPr>
          <p:cNvPr id="3" name="Content Placeholder 2"/>
          <p:cNvSpPr>
            <a:spLocks noGrp="1"/>
          </p:cNvSpPr>
          <p:nvPr>
            <p:ph idx="1"/>
          </p:nvPr>
        </p:nvSpPr>
        <p:spPr>
          <a:xfrm>
            <a:off x="381000" y="1371600"/>
            <a:ext cx="8382000" cy="4495800"/>
          </a:xfrm>
        </p:spPr>
        <p:txBody>
          <a:bodyPr>
            <a:normAutofit fontScale="77500" lnSpcReduction="20000"/>
          </a:bodyPr>
          <a:lstStyle/>
          <a:p>
            <a:pPr>
              <a:lnSpc>
                <a:spcPct val="80000"/>
              </a:lnSpc>
              <a:buFont typeface="Wingdings" pitchFamily="2" charset="2"/>
              <a:buNone/>
            </a:pPr>
            <a:endParaRPr lang="en-US" sz="2400" dirty="0" smtClean="0">
              <a:solidFill>
                <a:srgbClr val="0000FF"/>
              </a:solidFill>
            </a:endParaRPr>
          </a:p>
          <a:p>
            <a:pPr marL="114300" indent="0" algn="ctr">
              <a:buNone/>
            </a:pPr>
            <a:r>
              <a:rPr lang="en-US" dirty="0" smtClean="0"/>
              <a:t>The </a:t>
            </a:r>
            <a:r>
              <a:rPr lang="en-US" dirty="0"/>
              <a:t>Richmond Fire Department is a dedicated workforce of highly motivated and technically skilled professionals of rapid response. It is our purpose to protect life and preserve property.</a:t>
            </a:r>
          </a:p>
          <a:p>
            <a:pPr marL="114300" indent="0" algn="ctr">
              <a:buNone/>
            </a:pPr>
            <a:r>
              <a:rPr lang="en-US" dirty="0"/>
              <a:t/>
            </a:r>
            <a:br>
              <a:rPr lang="en-US" dirty="0"/>
            </a:br>
            <a:r>
              <a:rPr lang="en-US" dirty="0"/>
              <a:t>We are a profession that knows no limit to what we will respond to and we prepare without constraint to meet the challenges of our chosen profession.</a:t>
            </a:r>
          </a:p>
          <a:p>
            <a:pPr marL="114300" indent="0" algn="ctr">
              <a:buNone/>
            </a:pPr>
            <a:endParaRPr lang="en-US" dirty="0"/>
          </a:p>
          <a:p>
            <a:pPr marL="114300" indent="0" algn="ctr">
              <a:buNone/>
            </a:pPr>
            <a:r>
              <a:rPr lang="en-US" dirty="0"/>
              <a:t>The citizens, businesses and visitors to the City of Richmond can expect a caring, courteous and competent response when rendered our aid.</a:t>
            </a:r>
          </a:p>
          <a:p>
            <a:endParaRPr lang="en-US" dirty="0"/>
          </a:p>
        </p:txBody>
      </p:sp>
      <p:sp>
        <p:nvSpPr>
          <p:cNvPr id="4" name="Footer Placeholder 3"/>
          <p:cNvSpPr>
            <a:spLocks noGrp="1"/>
          </p:cNvSpPr>
          <p:nvPr>
            <p:ph type="ftr" sz="quarter" idx="11"/>
          </p:nvPr>
        </p:nvSpPr>
        <p:spPr/>
        <p:txBody>
          <a:bodyPr/>
          <a:lstStyle/>
          <a:p>
            <a:r>
              <a:rPr lang="en-US" smtClean="0"/>
              <a:t>Fire Department</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104</a:t>
            </a:fld>
            <a:endParaRPr lang="en-US" dirty="0"/>
          </a:p>
        </p:txBody>
      </p:sp>
    </p:spTree>
    <p:extLst>
      <p:ext uri="{BB962C8B-B14F-4D97-AF65-F5344CB8AC3E}">
        <p14:creationId xmlns:p14="http://schemas.microsoft.com/office/powerpoint/2010/main" val="250616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vert="horz" lIns="91440" tIns="45720" rIns="91440" bIns="45720" rtlCol="0" anchor="ctr">
            <a:normAutofit/>
          </a:bodyPr>
          <a:lstStyle/>
          <a:p>
            <a:r>
              <a:rPr lang="en-US" sz="3600" dirty="0" smtClean="0"/>
              <a:t>FY2018-19 </a:t>
            </a:r>
            <a:r>
              <a:rPr lang="en-US" sz="3600" dirty="0"/>
              <a:t>Accomplishments</a:t>
            </a:r>
          </a:p>
        </p:txBody>
      </p:sp>
      <p:sp>
        <p:nvSpPr>
          <p:cNvPr id="6" name="Content Placeholder 5"/>
          <p:cNvSpPr>
            <a:spLocks noGrp="1"/>
          </p:cNvSpPr>
          <p:nvPr>
            <p:ph idx="1"/>
          </p:nvPr>
        </p:nvSpPr>
        <p:spPr/>
        <p:txBody>
          <a:bodyPr>
            <a:normAutofit fontScale="70000" lnSpcReduction="20000"/>
          </a:bodyPr>
          <a:lstStyle/>
          <a:p>
            <a:pPr lvl="0"/>
            <a:r>
              <a:rPr lang="en-US" dirty="0"/>
              <a:t>Implemented new emergency and informational communication methods with community (</a:t>
            </a:r>
            <a:r>
              <a:rPr lang="en-US" dirty="0" err="1"/>
              <a:t>Nixle</a:t>
            </a:r>
            <a:r>
              <a:rPr lang="en-US" dirty="0"/>
              <a:t>, Next Door, Twitter)</a:t>
            </a:r>
          </a:p>
          <a:p>
            <a:pPr lvl="0"/>
            <a:r>
              <a:rPr lang="en-US" dirty="0"/>
              <a:t>Conducted the first Community Emergency Response Team training solely in Spanish.</a:t>
            </a:r>
          </a:p>
          <a:p>
            <a:pPr lvl="0"/>
            <a:r>
              <a:rPr lang="en-US" dirty="0"/>
              <a:t>Actively participated in several recruitment events and modernized recruitment efforts to reach a diverse audience.</a:t>
            </a:r>
          </a:p>
          <a:p>
            <a:pPr lvl="0"/>
            <a:r>
              <a:rPr lang="en-US" dirty="0"/>
              <a:t>Graduated three firefighter trainees from a 19-week fire academy.</a:t>
            </a:r>
          </a:p>
          <a:p>
            <a:pPr lvl="0"/>
            <a:r>
              <a:rPr lang="en-US" dirty="0"/>
              <a:t>Expanding the City’s emergency readiness plans and Emergency Support Functions</a:t>
            </a:r>
          </a:p>
          <a:p>
            <a:pPr lvl="0"/>
            <a:r>
              <a:rPr lang="en-US" dirty="0"/>
              <a:t>Conducted advanced emergency operations center training and annual drill for 100+ city staff</a:t>
            </a:r>
            <a:r>
              <a:rPr lang="en-US" dirty="0" smtClean="0"/>
              <a:t>.</a:t>
            </a:r>
            <a:endParaRPr lang="en-US" dirty="0"/>
          </a:p>
        </p:txBody>
      </p:sp>
      <p:sp>
        <p:nvSpPr>
          <p:cNvPr id="3" name="Footer Placeholder 2"/>
          <p:cNvSpPr>
            <a:spLocks noGrp="1"/>
          </p:cNvSpPr>
          <p:nvPr>
            <p:ph type="ftr" sz="quarter" idx="11"/>
          </p:nvPr>
        </p:nvSpPr>
        <p:spPr/>
        <p:txBody>
          <a:bodyPr/>
          <a:lstStyle/>
          <a:p>
            <a:r>
              <a:rPr lang="en-US" smtClean="0"/>
              <a:t>Fire Department</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105</a:t>
            </a:fld>
            <a:endParaRPr lang="en-US" dirty="0"/>
          </a:p>
        </p:txBody>
      </p:sp>
    </p:spTree>
    <p:extLst>
      <p:ext uri="{BB962C8B-B14F-4D97-AF65-F5344CB8AC3E}">
        <p14:creationId xmlns:p14="http://schemas.microsoft.com/office/powerpoint/2010/main" val="110057778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r>
              <a:rPr lang="en-US" sz="3600" dirty="0" smtClean="0"/>
              <a:t>FY2019-20 Goals</a:t>
            </a:r>
            <a:endParaRPr lang="en-US" sz="3600" dirty="0"/>
          </a:p>
        </p:txBody>
      </p:sp>
      <p:sp>
        <p:nvSpPr>
          <p:cNvPr id="3" name="Content Placeholder 2"/>
          <p:cNvSpPr>
            <a:spLocks noGrp="1"/>
          </p:cNvSpPr>
          <p:nvPr>
            <p:ph idx="1"/>
          </p:nvPr>
        </p:nvSpPr>
        <p:spPr>
          <a:xfrm>
            <a:off x="457200" y="1371600"/>
            <a:ext cx="8229600" cy="4525963"/>
          </a:xfrm>
        </p:spPr>
        <p:txBody>
          <a:bodyPr>
            <a:normAutofit fontScale="70000" lnSpcReduction="20000"/>
          </a:bodyPr>
          <a:lstStyle/>
          <a:p>
            <a:pPr lvl="0"/>
            <a:r>
              <a:rPr lang="en-US" dirty="0"/>
              <a:t>Deploy mobile data technology to streamline emergency communications between dispatch and operations, allowing for optimized on-scene management and data collection.</a:t>
            </a:r>
          </a:p>
          <a:p>
            <a:pPr lvl="0"/>
            <a:r>
              <a:rPr lang="en-US" dirty="0"/>
              <a:t>Take possession of, and conduct training on, new tiller apparatus.</a:t>
            </a:r>
          </a:p>
          <a:p>
            <a:pPr lvl="0"/>
            <a:r>
              <a:rPr lang="en-US" i="1" dirty="0" smtClean="0">
                <a:solidFill>
                  <a:schemeClr val="accent5">
                    <a:lumMod val="50000"/>
                  </a:schemeClr>
                </a:solidFill>
              </a:rPr>
              <a:t>Update </a:t>
            </a:r>
            <a:r>
              <a:rPr lang="en-US" i="1" dirty="0">
                <a:solidFill>
                  <a:schemeClr val="accent5">
                    <a:lumMod val="50000"/>
                  </a:schemeClr>
                </a:solidFill>
              </a:rPr>
              <a:t>occupancy inspection program and fire prevention services.</a:t>
            </a:r>
          </a:p>
          <a:p>
            <a:pPr lvl="0"/>
            <a:r>
              <a:rPr lang="en-US" i="1" dirty="0">
                <a:solidFill>
                  <a:schemeClr val="accent5">
                    <a:lumMod val="50000"/>
                  </a:schemeClr>
                </a:solidFill>
              </a:rPr>
              <a:t>Publish Emergency Support Functions as part of City’s Emergency Operations Plan (EOP</a:t>
            </a:r>
            <a:r>
              <a:rPr lang="en-US" i="1" dirty="0" smtClean="0">
                <a:solidFill>
                  <a:schemeClr val="accent5">
                    <a:lumMod val="50000"/>
                  </a:schemeClr>
                </a:solidFill>
              </a:rPr>
              <a:t>).</a:t>
            </a:r>
            <a:endParaRPr lang="en-US" i="1" dirty="0">
              <a:solidFill>
                <a:schemeClr val="accent5">
                  <a:lumMod val="50000"/>
                </a:schemeClr>
              </a:solidFill>
            </a:endParaRPr>
          </a:p>
          <a:p>
            <a:pPr lvl="0"/>
            <a:r>
              <a:rPr lang="en-US" dirty="0"/>
              <a:t>Continue to provide high quality emergency and non-emergency services.</a:t>
            </a:r>
          </a:p>
          <a:p>
            <a:pPr lvl="0"/>
            <a:r>
              <a:rPr lang="en-US" i="1" dirty="0">
                <a:solidFill>
                  <a:schemeClr val="accent5">
                    <a:lumMod val="50000"/>
                  </a:schemeClr>
                </a:solidFill>
              </a:rPr>
              <a:t>Continue to partner with citizens, schools and businesses to promote fire safety, public education and civic engagement</a:t>
            </a:r>
            <a:r>
              <a:rPr lang="en-US" i="1" dirty="0" smtClean="0">
                <a:solidFill>
                  <a:schemeClr val="accent5">
                    <a:lumMod val="50000"/>
                  </a:schemeClr>
                </a:solidFill>
              </a:rPr>
              <a:t>.</a:t>
            </a:r>
          </a:p>
          <a:p>
            <a:pPr lvl="0"/>
            <a:endParaRPr lang="en-US" dirty="0"/>
          </a:p>
          <a:p>
            <a:pPr marL="0" lvl="0" indent="0" algn="ctr">
              <a:buNone/>
            </a:pPr>
            <a:r>
              <a:rPr lang="en-US" sz="2600" i="1" smtClean="0">
                <a:solidFill>
                  <a:schemeClr val="accent5">
                    <a:lumMod val="50000"/>
                  </a:schemeClr>
                </a:solidFill>
              </a:rPr>
              <a:t>Supports </a:t>
            </a:r>
            <a:r>
              <a:rPr lang="en-US" sz="2600" i="1" dirty="0" smtClean="0">
                <a:solidFill>
                  <a:schemeClr val="accent5">
                    <a:lumMod val="50000"/>
                  </a:schemeClr>
                </a:solidFill>
              </a:rPr>
              <a:t>City Council strategic priority of Full Service and Safe </a:t>
            </a:r>
            <a:r>
              <a:rPr lang="en-US" sz="2600" i="1" smtClean="0">
                <a:solidFill>
                  <a:schemeClr val="accent5">
                    <a:lumMod val="50000"/>
                  </a:schemeClr>
                </a:solidFill>
              </a:rPr>
              <a:t>Community </a:t>
            </a:r>
          </a:p>
          <a:p>
            <a:pPr marL="0" lvl="0" indent="0" algn="ctr">
              <a:buNone/>
            </a:pPr>
            <a:r>
              <a:rPr lang="en-US" sz="2600" i="1" dirty="0" smtClean="0">
                <a:solidFill>
                  <a:schemeClr val="accent5">
                    <a:lumMod val="50000"/>
                  </a:schemeClr>
                </a:solidFill>
              </a:rPr>
              <a:t>(2D, 2E, 2F, 2G)</a:t>
            </a:r>
            <a:endParaRPr lang="en-US" sz="2600" i="1" dirty="0">
              <a:solidFill>
                <a:schemeClr val="accent5">
                  <a:lumMod val="50000"/>
                </a:schemeClr>
              </a:solidFill>
            </a:endParaRPr>
          </a:p>
        </p:txBody>
      </p:sp>
      <p:sp>
        <p:nvSpPr>
          <p:cNvPr id="4" name="Footer Placeholder 3"/>
          <p:cNvSpPr>
            <a:spLocks noGrp="1"/>
          </p:cNvSpPr>
          <p:nvPr>
            <p:ph type="ftr" sz="quarter" idx="11"/>
          </p:nvPr>
        </p:nvSpPr>
        <p:spPr/>
        <p:txBody>
          <a:bodyPr/>
          <a:lstStyle/>
          <a:p>
            <a:r>
              <a:rPr lang="en-US" smtClean="0"/>
              <a:t>Fire Department</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106</a:t>
            </a:fld>
            <a:endParaRPr lang="en-US" dirty="0"/>
          </a:p>
        </p:txBody>
      </p:sp>
    </p:spTree>
    <p:extLst>
      <p:ext uri="{BB962C8B-B14F-4D97-AF65-F5344CB8AC3E}">
        <p14:creationId xmlns:p14="http://schemas.microsoft.com/office/powerpoint/2010/main" val="328486320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Fire Department 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03276181"/>
              </p:ext>
            </p:extLst>
          </p:nvPr>
        </p:nvGraphicFramePr>
        <p:xfrm>
          <a:off x="914400" y="914401"/>
          <a:ext cx="7239000" cy="5183580"/>
        </p:xfrm>
        <a:graphic>
          <a:graphicData uri="http://schemas.openxmlformats.org/drawingml/2006/table">
            <a:tbl>
              <a:tblPr firstRow="1" lastRow="1">
                <a:tableStyleId>{5C22544A-7EE6-4342-B048-85BDC9FD1C3A}</a:tableStyleId>
              </a:tblPr>
              <a:tblGrid>
                <a:gridCol w="4136572"/>
                <a:gridCol w="1551214"/>
                <a:gridCol w="1551214"/>
              </a:tblGrid>
              <a:tr h="434263">
                <a:tc>
                  <a:txBody>
                    <a:bodyPr/>
                    <a:lstStyle/>
                    <a:p>
                      <a:pPr algn="ctr" fontAlgn="b"/>
                      <a:r>
                        <a:rPr lang="en-US" sz="1400" b="1" i="0" u="none" strike="noStrike" dirty="0" smtClean="0">
                          <a:solidFill>
                            <a:schemeClr val="bg1"/>
                          </a:solidFill>
                          <a:effectLst/>
                          <a:latin typeface="Calibri"/>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u="none" strike="noStrike" dirty="0" smtClean="0">
                          <a:effectLst/>
                        </a:rPr>
                        <a:t>FY2018-19           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smtClean="0">
                          <a:effectLst/>
                        </a:rPr>
                        <a:t>FY2019-20  Proposed</a:t>
                      </a:r>
                      <a:endParaRPr lang="en-US" sz="1400" b="1" i="0" u="none" strike="noStrike" dirty="0">
                        <a:solidFill>
                          <a:srgbClr val="000000"/>
                        </a:solidFill>
                        <a:effectLst/>
                        <a:latin typeface="Calibri"/>
                      </a:endParaRPr>
                    </a:p>
                  </a:txBody>
                  <a:tcPr marL="9525" marR="9525" marT="9525" marB="0" anchor="b"/>
                </a:tc>
              </a:tr>
              <a:tr h="279255">
                <a:tc>
                  <a:txBody>
                    <a:bodyPr/>
                    <a:lstStyle/>
                    <a:p>
                      <a:pPr algn="l" fontAlgn="b"/>
                      <a:r>
                        <a:rPr lang="en-US" sz="1400" b="0" i="0" u="none" strike="noStrike" dirty="0">
                          <a:effectLst/>
                          <a:latin typeface="+mn-lt"/>
                        </a:rPr>
                        <a:t>Fire Chief</a:t>
                      </a:r>
                    </a:p>
                  </a:txBody>
                  <a:tcPr marL="9525" marR="9525" marT="9525" marB="0" anchor="b"/>
                </a:tc>
                <a:tc>
                  <a:txBody>
                    <a:bodyPr/>
                    <a:lstStyle/>
                    <a:p>
                      <a:pPr algn="ctr" fontAlgn="b"/>
                      <a:r>
                        <a:rPr lang="en-US" sz="1400" b="0" i="0" u="none" strike="noStrike" dirty="0">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79255">
                <a:tc>
                  <a:txBody>
                    <a:bodyPr/>
                    <a:lstStyle/>
                    <a:p>
                      <a:pPr algn="l" fontAlgn="b"/>
                      <a:r>
                        <a:rPr lang="en-US" sz="1400" b="0" i="0" u="none" strike="noStrike">
                          <a:effectLst/>
                          <a:latin typeface="+mn-lt"/>
                        </a:rPr>
                        <a:t>Battalion Chief</a:t>
                      </a:r>
                    </a:p>
                  </a:txBody>
                  <a:tcPr marL="9525" marR="9525" marT="9525" marB="0" anchor="b"/>
                </a:tc>
                <a:tc>
                  <a:txBody>
                    <a:bodyPr/>
                    <a:lstStyle/>
                    <a:p>
                      <a:pPr algn="ctr" fontAlgn="b"/>
                      <a:r>
                        <a:rPr lang="en-US" sz="1400" b="0" i="0" u="none" strike="noStrike">
                          <a:effectLst/>
                          <a:latin typeface="Arial"/>
                        </a:rPr>
                        <a:t>4.0</a:t>
                      </a:r>
                    </a:p>
                  </a:txBody>
                  <a:tcPr marL="9525" marR="9525" marT="9525" marB="0" anchor="b"/>
                </a:tc>
                <a:tc>
                  <a:txBody>
                    <a:bodyPr/>
                    <a:lstStyle/>
                    <a:p>
                      <a:pPr algn="ctr" fontAlgn="b"/>
                      <a:r>
                        <a:rPr lang="en-US" sz="1400" b="0" i="0" u="none" strike="noStrike">
                          <a:effectLst/>
                          <a:latin typeface="Arial"/>
                        </a:rPr>
                        <a:t>4.0</a:t>
                      </a:r>
                    </a:p>
                  </a:txBody>
                  <a:tcPr marL="9525" marR="9525" marT="9525" marB="0" anchor="b"/>
                </a:tc>
              </a:tr>
              <a:tr h="279255">
                <a:tc>
                  <a:txBody>
                    <a:bodyPr/>
                    <a:lstStyle/>
                    <a:p>
                      <a:pPr algn="l" fontAlgn="b"/>
                      <a:r>
                        <a:rPr lang="en-US" sz="1400" b="0" i="0" u="none" strike="noStrike">
                          <a:effectLst/>
                          <a:latin typeface="+mn-lt"/>
                        </a:rPr>
                        <a:t>Deputy Fire Chief</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79255">
                <a:tc>
                  <a:txBody>
                    <a:bodyPr/>
                    <a:lstStyle/>
                    <a:p>
                      <a:pPr algn="l" fontAlgn="b"/>
                      <a:r>
                        <a:rPr lang="en-US" sz="1400" b="0" i="0" u="none" strike="noStrike" dirty="0">
                          <a:effectLst/>
                          <a:latin typeface="+mn-lt"/>
                        </a:rPr>
                        <a:t>Fire Captain</a:t>
                      </a:r>
                    </a:p>
                  </a:txBody>
                  <a:tcPr marL="9525" marR="9525" marT="9525" marB="0" anchor="b"/>
                </a:tc>
                <a:tc>
                  <a:txBody>
                    <a:bodyPr/>
                    <a:lstStyle/>
                    <a:p>
                      <a:pPr algn="ctr" fontAlgn="b"/>
                      <a:r>
                        <a:rPr lang="en-US" sz="1400" b="0" i="0" u="none" strike="noStrike">
                          <a:effectLst/>
                          <a:latin typeface="Arial"/>
                        </a:rPr>
                        <a:t>24.0</a:t>
                      </a:r>
                    </a:p>
                  </a:txBody>
                  <a:tcPr marL="9525" marR="9525" marT="9525" marB="0" anchor="b"/>
                </a:tc>
                <a:tc>
                  <a:txBody>
                    <a:bodyPr/>
                    <a:lstStyle/>
                    <a:p>
                      <a:pPr algn="ctr" fontAlgn="b"/>
                      <a:r>
                        <a:rPr lang="en-US" sz="1400" b="0" i="0" u="none" strike="noStrike">
                          <a:effectLst/>
                          <a:latin typeface="Arial"/>
                        </a:rPr>
                        <a:t>24.0</a:t>
                      </a:r>
                    </a:p>
                  </a:txBody>
                  <a:tcPr marL="9525" marR="9525" marT="9525" marB="0" anchor="b"/>
                </a:tc>
              </a:tr>
              <a:tr h="279255">
                <a:tc>
                  <a:txBody>
                    <a:bodyPr/>
                    <a:lstStyle/>
                    <a:p>
                      <a:pPr algn="l" fontAlgn="b"/>
                      <a:r>
                        <a:rPr lang="en-US" sz="1400" b="0" i="0" u="none" strike="noStrike">
                          <a:effectLst/>
                          <a:latin typeface="+mn-lt"/>
                        </a:rPr>
                        <a:t>Fire Engineer</a:t>
                      </a:r>
                    </a:p>
                  </a:txBody>
                  <a:tcPr marL="9525" marR="9525" marT="9525" marB="0" anchor="b"/>
                </a:tc>
                <a:tc>
                  <a:txBody>
                    <a:bodyPr/>
                    <a:lstStyle/>
                    <a:p>
                      <a:pPr algn="ctr" fontAlgn="b"/>
                      <a:r>
                        <a:rPr lang="en-US" sz="1400" b="0" i="0" u="none" strike="noStrike">
                          <a:effectLst/>
                          <a:latin typeface="Arial"/>
                        </a:rPr>
                        <a:t>25.0</a:t>
                      </a:r>
                    </a:p>
                  </a:txBody>
                  <a:tcPr marL="9525" marR="9525" marT="9525" marB="0" anchor="b"/>
                </a:tc>
                <a:tc>
                  <a:txBody>
                    <a:bodyPr/>
                    <a:lstStyle/>
                    <a:p>
                      <a:pPr algn="ctr" fontAlgn="b"/>
                      <a:r>
                        <a:rPr lang="en-US" sz="1400" b="0" i="0" u="none" strike="noStrike">
                          <a:effectLst/>
                          <a:latin typeface="Arial"/>
                        </a:rPr>
                        <a:t>24.0</a:t>
                      </a:r>
                    </a:p>
                  </a:txBody>
                  <a:tcPr marL="9525" marR="9525" marT="9525" marB="0" anchor="b"/>
                </a:tc>
              </a:tr>
              <a:tr h="279255">
                <a:tc>
                  <a:txBody>
                    <a:bodyPr/>
                    <a:lstStyle/>
                    <a:p>
                      <a:pPr algn="l" fontAlgn="b"/>
                      <a:r>
                        <a:rPr lang="en-US" sz="1400" b="0" i="0" u="none" strike="noStrike">
                          <a:effectLst/>
                          <a:latin typeface="+mn-lt"/>
                        </a:rPr>
                        <a:t>Fire Fighter</a:t>
                      </a:r>
                    </a:p>
                  </a:txBody>
                  <a:tcPr marL="9525" marR="9525" marT="9525" marB="0" anchor="b"/>
                </a:tc>
                <a:tc>
                  <a:txBody>
                    <a:bodyPr/>
                    <a:lstStyle/>
                    <a:p>
                      <a:pPr algn="ctr" fontAlgn="b"/>
                      <a:r>
                        <a:rPr lang="en-US" sz="1400" b="0" i="0" u="none" strike="noStrike">
                          <a:effectLst/>
                          <a:latin typeface="Arial"/>
                        </a:rPr>
                        <a:t>29.0</a:t>
                      </a:r>
                    </a:p>
                  </a:txBody>
                  <a:tcPr marL="9525" marR="9525" marT="9525" marB="0" anchor="b"/>
                </a:tc>
                <a:tc>
                  <a:txBody>
                    <a:bodyPr/>
                    <a:lstStyle/>
                    <a:p>
                      <a:pPr algn="ctr" fontAlgn="b"/>
                      <a:r>
                        <a:rPr lang="en-US" sz="1400" b="0" i="0" u="none" strike="noStrike">
                          <a:effectLst/>
                          <a:latin typeface="Arial"/>
                        </a:rPr>
                        <a:t>30.0</a:t>
                      </a:r>
                    </a:p>
                  </a:txBody>
                  <a:tcPr marL="9525" marR="9525" marT="9525" marB="0" anchor="b"/>
                </a:tc>
              </a:tr>
              <a:tr h="279255">
                <a:tc>
                  <a:txBody>
                    <a:bodyPr/>
                    <a:lstStyle/>
                    <a:p>
                      <a:pPr algn="l" fontAlgn="b"/>
                      <a:r>
                        <a:rPr lang="en-US" sz="1400" b="0" i="0" u="none" strike="noStrike">
                          <a:effectLst/>
                          <a:latin typeface="+mn-lt"/>
                        </a:rPr>
                        <a:t>Fire Fighter Trainee</a:t>
                      </a:r>
                    </a:p>
                  </a:txBody>
                  <a:tcPr marL="9525" marR="9525" marT="9525" marB="0" anchor="b"/>
                </a:tc>
                <a:tc>
                  <a:txBody>
                    <a:bodyPr/>
                    <a:lstStyle/>
                    <a:p>
                      <a:pPr algn="ctr" fontAlgn="b"/>
                      <a:r>
                        <a:rPr lang="en-US" sz="1400" b="0" i="0" u="none" strike="noStrike">
                          <a:effectLst/>
                          <a:latin typeface="Arial"/>
                        </a:rPr>
                        <a:t> </a:t>
                      </a:r>
                    </a:p>
                  </a:txBody>
                  <a:tcPr marL="9525" marR="9525" marT="9525" marB="0" anchor="b"/>
                </a:tc>
                <a:tc>
                  <a:txBody>
                    <a:bodyPr/>
                    <a:lstStyle/>
                    <a:p>
                      <a:pPr algn="ctr" fontAlgn="b"/>
                      <a:r>
                        <a:rPr lang="en-US" sz="1400" b="0" i="0" u="none" strike="noStrike">
                          <a:effectLst/>
                          <a:latin typeface="Arial"/>
                        </a:rPr>
                        <a:t> </a:t>
                      </a:r>
                    </a:p>
                  </a:txBody>
                  <a:tcPr marL="9525" marR="9525" marT="9525" marB="0" anchor="b"/>
                </a:tc>
              </a:tr>
              <a:tr h="279255">
                <a:tc>
                  <a:txBody>
                    <a:bodyPr/>
                    <a:lstStyle/>
                    <a:p>
                      <a:pPr algn="l" fontAlgn="b"/>
                      <a:r>
                        <a:rPr lang="en-US" sz="1400" b="0" i="0" u="none" strike="noStrike" dirty="0">
                          <a:effectLst/>
                          <a:latin typeface="+mn-lt"/>
                        </a:rPr>
                        <a:t>Fire Inspector I</a:t>
                      </a:r>
                    </a:p>
                  </a:txBody>
                  <a:tcPr marL="9525" marR="9525" marT="9525" marB="0" anchor="b"/>
                </a:tc>
                <a:tc>
                  <a:txBody>
                    <a:bodyPr/>
                    <a:lstStyle/>
                    <a:p>
                      <a:pPr algn="ctr" fontAlgn="b"/>
                      <a:r>
                        <a:rPr lang="en-US" sz="1400" b="0" i="0" u="none" strike="noStrike">
                          <a:effectLst/>
                          <a:latin typeface="Arial"/>
                        </a:rPr>
                        <a:t>2.0</a:t>
                      </a:r>
                    </a:p>
                  </a:txBody>
                  <a:tcPr marL="9525" marR="9525" marT="9525" marB="0" anchor="b"/>
                </a:tc>
                <a:tc>
                  <a:txBody>
                    <a:bodyPr/>
                    <a:lstStyle/>
                    <a:p>
                      <a:pPr algn="ctr" fontAlgn="b"/>
                      <a:r>
                        <a:rPr lang="en-US" sz="1400" b="0" i="0" u="none" strike="noStrike">
                          <a:effectLst/>
                          <a:latin typeface="Arial"/>
                        </a:rPr>
                        <a:t>2.0</a:t>
                      </a:r>
                    </a:p>
                  </a:txBody>
                  <a:tcPr marL="9525" marR="9525" marT="9525" marB="0" anchor="b"/>
                </a:tc>
              </a:tr>
              <a:tr h="279255">
                <a:tc>
                  <a:txBody>
                    <a:bodyPr/>
                    <a:lstStyle/>
                    <a:p>
                      <a:pPr algn="l" fontAlgn="b"/>
                      <a:r>
                        <a:rPr lang="en-US" sz="1400" b="0" i="0" u="none" strike="noStrike">
                          <a:effectLst/>
                          <a:latin typeface="+mn-lt"/>
                        </a:rPr>
                        <a:t>Fire Inspector II</a:t>
                      </a:r>
                    </a:p>
                  </a:txBody>
                  <a:tcPr marL="9525" marR="9525" marT="9525" marB="0" anchor="b"/>
                </a:tc>
                <a:tc>
                  <a:txBody>
                    <a:bodyPr/>
                    <a:lstStyle/>
                    <a:p>
                      <a:pPr algn="ctr" fontAlgn="b"/>
                      <a:r>
                        <a:rPr lang="en-US" sz="1400" b="0" i="0" u="none" strike="noStrike">
                          <a:effectLst/>
                          <a:latin typeface="Arial"/>
                        </a:rPr>
                        <a:t>3.0</a:t>
                      </a:r>
                    </a:p>
                  </a:txBody>
                  <a:tcPr marL="9525" marR="9525" marT="9525" marB="0" anchor="b"/>
                </a:tc>
                <a:tc>
                  <a:txBody>
                    <a:bodyPr/>
                    <a:lstStyle/>
                    <a:p>
                      <a:pPr algn="ctr" fontAlgn="b"/>
                      <a:r>
                        <a:rPr lang="en-US" sz="1400" b="0" i="0" u="none" strike="noStrike">
                          <a:effectLst/>
                          <a:latin typeface="Arial"/>
                        </a:rPr>
                        <a:t>3.0</a:t>
                      </a:r>
                    </a:p>
                  </a:txBody>
                  <a:tcPr marL="9525" marR="9525" marT="9525" marB="0" anchor="b"/>
                </a:tc>
              </a:tr>
              <a:tr h="279255">
                <a:tc>
                  <a:txBody>
                    <a:bodyPr/>
                    <a:lstStyle/>
                    <a:p>
                      <a:pPr algn="l" fontAlgn="b"/>
                      <a:r>
                        <a:rPr lang="en-US" sz="1400" b="0" i="0" u="none" strike="noStrike" dirty="0">
                          <a:effectLst/>
                          <a:latin typeface="+mn-lt"/>
                        </a:rPr>
                        <a:t>Fire Marshal</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dirty="0">
                          <a:effectLst/>
                          <a:latin typeface="Arial"/>
                        </a:rPr>
                        <a:t>1.0</a:t>
                      </a:r>
                    </a:p>
                  </a:txBody>
                  <a:tcPr marL="9525" marR="9525" marT="9525" marB="0" anchor="b"/>
                </a:tc>
              </a:tr>
              <a:tr h="27925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300" b="1" u="none" strike="noStrike" dirty="0" smtClean="0">
                          <a:solidFill>
                            <a:schemeClr val="tx1"/>
                          </a:solidFill>
                          <a:effectLst/>
                        </a:rPr>
                        <a:t>Total Sworn</a:t>
                      </a:r>
                      <a:endParaRPr lang="en-US" sz="1300" b="1" i="0" u="none" strike="noStrike" dirty="0" smtClean="0">
                        <a:solidFill>
                          <a:schemeClr val="tx1"/>
                        </a:solidFill>
                        <a:effectLst/>
                        <a:latin typeface="+mn-lt"/>
                      </a:endParaRPr>
                    </a:p>
                  </a:txBody>
                  <a:tcPr marL="9525" marR="9525" marT="9525" marB="0" anchor="b"/>
                </a:tc>
                <a:tc>
                  <a:txBody>
                    <a:bodyPr/>
                    <a:lstStyle/>
                    <a:p>
                      <a:pPr algn="ctr" fontAlgn="b"/>
                      <a:r>
                        <a:rPr lang="en-US" sz="1300" b="1" i="0" u="none" strike="noStrike" dirty="0" smtClean="0">
                          <a:solidFill>
                            <a:srgbClr val="000000"/>
                          </a:solidFill>
                          <a:effectLst/>
                          <a:latin typeface="Calibri"/>
                        </a:rPr>
                        <a:t>90.0</a:t>
                      </a:r>
                      <a:endParaRPr lang="en-US" sz="1300" b="1" i="0" u="none" strike="noStrike" dirty="0">
                        <a:solidFill>
                          <a:srgbClr val="000000"/>
                        </a:solidFill>
                        <a:effectLst/>
                        <a:latin typeface="Calibri"/>
                      </a:endParaRPr>
                    </a:p>
                  </a:txBody>
                  <a:tcPr marL="9525" marR="9525" marT="9525" marB="0" anchor="b"/>
                </a:tc>
                <a:tc>
                  <a:txBody>
                    <a:bodyPr/>
                    <a:lstStyle/>
                    <a:p>
                      <a:pPr algn="ctr" fontAlgn="b"/>
                      <a:r>
                        <a:rPr lang="en-US" sz="1300" b="1" i="0" u="none" strike="noStrike" dirty="0" smtClean="0">
                          <a:solidFill>
                            <a:srgbClr val="000000"/>
                          </a:solidFill>
                          <a:effectLst/>
                          <a:latin typeface="Calibri"/>
                        </a:rPr>
                        <a:t>90.0</a:t>
                      </a:r>
                      <a:endParaRPr lang="en-US" sz="1300" b="1" i="0" u="none" strike="noStrike" dirty="0">
                        <a:solidFill>
                          <a:srgbClr val="000000"/>
                        </a:solidFill>
                        <a:effectLst/>
                        <a:latin typeface="Calibri"/>
                      </a:endParaRPr>
                    </a:p>
                  </a:txBody>
                  <a:tcPr marL="9525" marR="9525" marT="9525" marB="0" anchor="b"/>
                </a:tc>
              </a:tr>
              <a:tr h="279255">
                <a:tc>
                  <a:txBody>
                    <a:bodyPr/>
                    <a:lstStyle/>
                    <a:p>
                      <a:pPr algn="l" fontAlgn="b"/>
                      <a:r>
                        <a:rPr lang="en-US" sz="1300" b="0" i="0" u="none" strike="noStrike" dirty="0" smtClean="0">
                          <a:solidFill>
                            <a:schemeClr val="tx1"/>
                          </a:solidFill>
                          <a:effectLst/>
                          <a:latin typeface="+mn-lt"/>
                        </a:rPr>
                        <a:t>Administrative</a:t>
                      </a:r>
                      <a:r>
                        <a:rPr lang="en-US" sz="1300" b="0" i="0" u="none" strike="noStrike" baseline="0" dirty="0" smtClean="0">
                          <a:solidFill>
                            <a:schemeClr val="tx1"/>
                          </a:solidFill>
                          <a:effectLst/>
                          <a:latin typeface="+mn-lt"/>
                        </a:rPr>
                        <a:t> Aide</a:t>
                      </a:r>
                      <a:endParaRPr lang="en-US" sz="1300" b="0" i="0" u="none" strike="noStrike" dirty="0">
                        <a:solidFill>
                          <a:schemeClr val="tx1"/>
                        </a:solidFill>
                        <a:effectLst/>
                        <a:latin typeface="Calibri"/>
                      </a:endParaRPr>
                    </a:p>
                  </a:txBody>
                  <a:tcPr marL="9525" marR="9525" marT="9525" marB="0" anchor="b"/>
                </a:tc>
                <a:tc>
                  <a:txBody>
                    <a:bodyPr/>
                    <a:lstStyle/>
                    <a:p>
                      <a:pPr algn="ctr" fontAlgn="b"/>
                      <a:r>
                        <a:rPr lang="en-US" sz="1300" b="0" i="0" u="none" strike="noStrike" dirty="0" smtClean="0">
                          <a:solidFill>
                            <a:srgbClr val="000000"/>
                          </a:solidFill>
                          <a:effectLst/>
                          <a:latin typeface="Calibri"/>
                        </a:rPr>
                        <a:t>2.0</a:t>
                      </a:r>
                      <a:endParaRPr lang="en-US" sz="1300" b="0" i="0" u="none" strike="noStrike" dirty="0">
                        <a:solidFill>
                          <a:srgbClr val="000000"/>
                        </a:solidFill>
                        <a:effectLst/>
                        <a:latin typeface="Calibri"/>
                      </a:endParaRPr>
                    </a:p>
                  </a:txBody>
                  <a:tcPr marL="9525" marR="9525" marT="9525" marB="0" anchor="b"/>
                </a:tc>
                <a:tc>
                  <a:txBody>
                    <a:bodyPr/>
                    <a:lstStyle/>
                    <a:p>
                      <a:pPr algn="ctr" fontAlgn="b"/>
                      <a:r>
                        <a:rPr lang="en-US" sz="1300" b="0" i="0" u="none" strike="noStrike" dirty="0" smtClean="0">
                          <a:solidFill>
                            <a:srgbClr val="000000"/>
                          </a:solidFill>
                          <a:effectLst/>
                          <a:latin typeface="Calibri"/>
                        </a:rPr>
                        <a:t>2.0</a:t>
                      </a:r>
                      <a:endParaRPr lang="en-US" sz="1300" b="0" i="0" u="none" strike="noStrike" dirty="0">
                        <a:solidFill>
                          <a:srgbClr val="000000"/>
                        </a:solidFill>
                        <a:effectLst/>
                        <a:latin typeface="Calibri"/>
                      </a:endParaRPr>
                    </a:p>
                  </a:txBody>
                  <a:tcPr marL="9525" marR="9525" marT="9525" marB="0" anchor="b"/>
                </a:tc>
              </a:tr>
              <a:tr h="279255">
                <a:tc>
                  <a:txBody>
                    <a:bodyPr/>
                    <a:lstStyle/>
                    <a:p>
                      <a:pPr algn="l" fontAlgn="b"/>
                      <a:r>
                        <a:rPr lang="en-US" sz="1300" b="0" i="0" u="none" strike="noStrike" dirty="0" smtClean="0">
                          <a:solidFill>
                            <a:schemeClr val="tx1"/>
                          </a:solidFill>
                          <a:effectLst/>
                          <a:latin typeface="+mn-lt"/>
                        </a:rPr>
                        <a:t>Emergency</a:t>
                      </a:r>
                      <a:r>
                        <a:rPr lang="en-US" sz="1300" b="0" i="0" u="none" strike="noStrike" baseline="0" dirty="0" smtClean="0">
                          <a:solidFill>
                            <a:schemeClr val="tx1"/>
                          </a:solidFill>
                          <a:effectLst/>
                          <a:latin typeface="+mn-lt"/>
                        </a:rPr>
                        <a:t> Services Manager</a:t>
                      </a:r>
                      <a:endParaRPr lang="en-US" sz="1300" b="0" i="0" u="none" strike="noStrike" dirty="0">
                        <a:solidFill>
                          <a:schemeClr val="tx1"/>
                        </a:solidFill>
                        <a:effectLst/>
                        <a:latin typeface="Calibri"/>
                      </a:endParaRPr>
                    </a:p>
                  </a:txBody>
                  <a:tcPr marL="9525" marR="9525" marT="9525" marB="0" anchor="b"/>
                </a:tc>
                <a:tc>
                  <a:txBody>
                    <a:bodyPr/>
                    <a:lstStyle/>
                    <a:p>
                      <a:pPr algn="ctr" fontAlgn="b"/>
                      <a:r>
                        <a:rPr lang="en-US" sz="1300" b="0" i="0" u="none" strike="noStrike" dirty="0" smtClean="0">
                          <a:solidFill>
                            <a:srgbClr val="000000"/>
                          </a:solidFill>
                          <a:effectLst/>
                          <a:latin typeface="Calibri"/>
                        </a:rPr>
                        <a:t>1.0</a:t>
                      </a:r>
                      <a:endParaRPr lang="en-US" sz="1300" b="0" i="0" u="none" strike="noStrike" dirty="0">
                        <a:solidFill>
                          <a:srgbClr val="000000"/>
                        </a:solidFill>
                        <a:effectLst/>
                        <a:latin typeface="Calibri"/>
                      </a:endParaRPr>
                    </a:p>
                  </a:txBody>
                  <a:tcPr marL="9525" marR="9525" marT="9525" marB="0" anchor="b"/>
                </a:tc>
                <a:tc>
                  <a:txBody>
                    <a:bodyPr/>
                    <a:lstStyle/>
                    <a:p>
                      <a:pPr algn="ctr" fontAlgn="b"/>
                      <a:r>
                        <a:rPr lang="en-US" sz="1300" b="0" i="0" u="none" strike="noStrike" dirty="0" smtClean="0">
                          <a:solidFill>
                            <a:srgbClr val="000000"/>
                          </a:solidFill>
                          <a:effectLst/>
                          <a:latin typeface="Calibri"/>
                        </a:rPr>
                        <a:t>1.0</a:t>
                      </a:r>
                      <a:endParaRPr lang="en-US" sz="1300" b="0" i="0" u="none" strike="noStrike" dirty="0">
                        <a:solidFill>
                          <a:srgbClr val="000000"/>
                        </a:solidFill>
                        <a:effectLst/>
                        <a:latin typeface="Calibri"/>
                      </a:endParaRPr>
                    </a:p>
                  </a:txBody>
                  <a:tcPr marL="9525" marR="9525" marT="9525" marB="0" anchor="b"/>
                </a:tc>
              </a:tr>
              <a:tr h="279255">
                <a:tc>
                  <a:txBody>
                    <a:bodyPr/>
                    <a:lstStyle/>
                    <a:p>
                      <a:pPr algn="l" fontAlgn="b"/>
                      <a:r>
                        <a:rPr lang="en-US" sz="1300" b="0" i="0" u="none" strike="noStrike" dirty="0" smtClean="0">
                          <a:solidFill>
                            <a:schemeClr val="tx1"/>
                          </a:solidFill>
                          <a:effectLst/>
                          <a:latin typeface="Calibri"/>
                        </a:rPr>
                        <a:t>Executive Secretary</a:t>
                      </a:r>
                      <a:r>
                        <a:rPr lang="en-US" sz="1300" b="0" i="0" u="none" strike="noStrike" baseline="0" dirty="0" smtClean="0">
                          <a:solidFill>
                            <a:schemeClr val="tx1"/>
                          </a:solidFill>
                          <a:effectLst/>
                          <a:latin typeface="Calibri"/>
                        </a:rPr>
                        <a:t> II</a:t>
                      </a:r>
                      <a:endParaRPr lang="en-US" sz="1300" b="0" i="0" u="none" strike="noStrike" dirty="0">
                        <a:solidFill>
                          <a:schemeClr val="tx1"/>
                        </a:solidFill>
                        <a:effectLst/>
                        <a:latin typeface="Calibri"/>
                      </a:endParaRPr>
                    </a:p>
                  </a:txBody>
                  <a:tcPr marL="9525" marR="9525" marT="9525" marB="0" anchor="b"/>
                </a:tc>
                <a:tc>
                  <a:txBody>
                    <a:bodyPr/>
                    <a:lstStyle/>
                    <a:p>
                      <a:pPr algn="ctr" fontAlgn="b"/>
                      <a:r>
                        <a:rPr lang="en-US" sz="1300" b="0" i="0" u="none" strike="noStrike" dirty="0" smtClean="0">
                          <a:solidFill>
                            <a:srgbClr val="000000"/>
                          </a:solidFill>
                          <a:effectLst/>
                          <a:latin typeface="Calibri"/>
                        </a:rPr>
                        <a:t>1.0</a:t>
                      </a:r>
                      <a:endParaRPr lang="en-US" sz="1300" b="0" i="0" u="none" strike="noStrike" dirty="0">
                        <a:solidFill>
                          <a:srgbClr val="000000"/>
                        </a:solidFill>
                        <a:effectLst/>
                        <a:latin typeface="Calibri"/>
                      </a:endParaRPr>
                    </a:p>
                  </a:txBody>
                  <a:tcPr marL="9525" marR="9525" marT="9525" marB="0" anchor="b"/>
                </a:tc>
                <a:tc>
                  <a:txBody>
                    <a:bodyPr/>
                    <a:lstStyle/>
                    <a:p>
                      <a:pPr algn="ctr" fontAlgn="b"/>
                      <a:r>
                        <a:rPr lang="en-US" sz="1300" b="0" i="0" u="none" strike="noStrike" dirty="0" smtClean="0">
                          <a:solidFill>
                            <a:srgbClr val="000000"/>
                          </a:solidFill>
                          <a:effectLst/>
                          <a:latin typeface="Calibri"/>
                        </a:rPr>
                        <a:t>1.0</a:t>
                      </a:r>
                    </a:p>
                  </a:txBody>
                  <a:tcPr marL="9525" marR="9525" marT="9525" marB="0" anchor="b"/>
                </a:tc>
              </a:tr>
              <a:tr h="279255">
                <a:tc>
                  <a:txBody>
                    <a:bodyPr/>
                    <a:lstStyle/>
                    <a:p>
                      <a:pPr algn="l" fontAlgn="b"/>
                      <a:r>
                        <a:rPr lang="en-US" sz="1300" b="0" i="0" u="none" strike="noStrike" dirty="0" smtClean="0">
                          <a:solidFill>
                            <a:schemeClr val="tx1"/>
                          </a:solidFill>
                          <a:effectLst/>
                          <a:latin typeface="+mn-lt"/>
                        </a:rPr>
                        <a:t>Project Manager I</a:t>
                      </a:r>
                      <a:endParaRPr lang="en-US" sz="1300" b="0" i="0" u="none" strike="noStrike" dirty="0">
                        <a:solidFill>
                          <a:schemeClr val="tx1"/>
                        </a:solidFill>
                        <a:effectLst/>
                        <a:latin typeface="Calibri"/>
                      </a:endParaRPr>
                    </a:p>
                  </a:txBody>
                  <a:tcPr marL="9525" marR="9525" marT="9525" marB="0" anchor="b"/>
                </a:tc>
                <a:tc>
                  <a:txBody>
                    <a:bodyPr/>
                    <a:lstStyle/>
                    <a:p>
                      <a:pPr algn="ctr" fontAlgn="b"/>
                      <a:r>
                        <a:rPr lang="en-US" sz="1300" b="0" i="0" u="none" strike="noStrike" dirty="0" smtClean="0">
                          <a:solidFill>
                            <a:srgbClr val="000000"/>
                          </a:solidFill>
                          <a:effectLst/>
                          <a:latin typeface="Calibri"/>
                        </a:rPr>
                        <a:t>1.0</a:t>
                      </a:r>
                      <a:endParaRPr lang="en-US" sz="1300" b="0" i="0" u="none" strike="noStrike" dirty="0">
                        <a:solidFill>
                          <a:srgbClr val="000000"/>
                        </a:solidFill>
                        <a:effectLst/>
                        <a:latin typeface="Calibri"/>
                      </a:endParaRPr>
                    </a:p>
                  </a:txBody>
                  <a:tcPr marL="9525" marR="9525" marT="9525" marB="0" anchor="b"/>
                </a:tc>
                <a:tc>
                  <a:txBody>
                    <a:bodyPr/>
                    <a:lstStyle/>
                    <a:p>
                      <a:pPr algn="ctr" fontAlgn="b"/>
                      <a:r>
                        <a:rPr lang="en-US" sz="1300" b="0" i="0" u="none" strike="noStrike" dirty="0" smtClean="0">
                          <a:solidFill>
                            <a:srgbClr val="000000"/>
                          </a:solidFill>
                          <a:effectLst/>
                          <a:latin typeface="Calibri"/>
                        </a:rPr>
                        <a:t>1.0</a:t>
                      </a:r>
                      <a:endParaRPr lang="en-US" sz="1300" b="0" i="0" u="none" strike="noStrike" dirty="0">
                        <a:solidFill>
                          <a:srgbClr val="000000"/>
                        </a:solidFill>
                        <a:effectLst/>
                        <a:latin typeface="Calibri"/>
                      </a:endParaRPr>
                    </a:p>
                  </a:txBody>
                  <a:tcPr marL="9525" marR="9525" marT="9525" marB="0" anchor="b"/>
                </a:tc>
              </a:tr>
              <a:tr h="279255">
                <a:tc>
                  <a:txBody>
                    <a:bodyPr/>
                    <a:lstStyle/>
                    <a:p>
                      <a:pPr algn="ctr" fontAlgn="b"/>
                      <a:r>
                        <a:rPr lang="en-US" sz="1300" b="1" u="none" strike="noStrike" dirty="0">
                          <a:effectLst/>
                        </a:rPr>
                        <a:t>Total </a:t>
                      </a:r>
                      <a:r>
                        <a:rPr lang="en-US" sz="1300" b="1" u="none" strike="noStrike" dirty="0" smtClean="0">
                          <a:effectLst/>
                        </a:rPr>
                        <a:t>Non-Sworn</a:t>
                      </a:r>
                      <a:endParaRPr lang="en-US" sz="1300" b="1" i="0" u="none" strike="noStrike" dirty="0">
                        <a:solidFill>
                          <a:srgbClr val="000000"/>
                        </a:solidFill>
                        <a:effectLst/>
                        <a:latin typeface="Calibri"/>
                      </a:endParaRPr>
                    </a:p>
                  </a:txBody>
                  <a:tcPr marL="9525" marR="9525" marT="9525" marB="0" anchor="b"/>
                </a:tc>
                <a:tc>
                  <a:txBody>
                    <a:bodyPr/>
                    <a:lstStyle/>
                    <a:p>
                      <a:pPr algn="ctr" fontAlgn="b"/>
                      <a:r>
                        <a:rPr lang="en-US" sz="1300" b="1" i="0" u="none" strike="noStrike" dirty="0" smtClean="0">
                          <a:solidFill>
                            <a:srgbClr val="000000"/>
                          </a:solidFill>
                          <a:effectLst/>
                          <a:latin typeface="Calibri"/>
                        </a:rPr>
                        <a:t>5.0</a:t>
                      </a:r>
                      <a:endParaRPr lang="en-US" sz="1300" b="1" i="0" u="none" strike="noStrike" dirty="0">
                        <a:solidFill>
                          <a:srgbClr val="000000"/>
                        </a:solidFill>
                        <a:effectLst/>
                        <a:latin typeface="Calibri"/>
                      </a:endParaRPr>
                    </a:p>
                  </a:txBody>
                  <a:tcPr marL="9525" marR="9525" marT="9525" marB="0" anchor="b"/>
                </a:tc>
                <a:tc>
                  <a:txBody>
                    <a:bodyPr/>
                    <a:lstStyle/>
                    <a:p>
                      <a:pPr algn="ctr" fontAlgn="b"/>
                      <a:r>
                        <a:rPr lang="en-US" sz="1300" b="1" i="0" u="none" strike="noStrike" dirty="0" smtClean="0">
                          <a:solidFill>
                            <a:srgbClr val="000000"/>
                          </a:solidFill>
                          <a:effectLst/>
                          <a:latin typeface="Calibri"/>
                        </a:rPr>
                        <a:t>5.0</a:t>
                      </a:r>
                      <a:endParaRPr lang="en-US" sz="1300" b="1" i="0" u="none" strike="noStrike" dirty="0">
                        <a:solidFill>
                          <a:srgbClr val="000000"/>
                        </a:solidFill>
                        <a:effectLst/>
                        <a:latin typeface="Calibri"/>
                      </a:endParaRPr>
                    </a:p>
                  </a:txBody>
                  <a:tcPr marL="9525" marR="9525" marT="9525" marB="0" anchor="b"/>
                </a:tc>
              </a:tr>
              <a:tr h="279255">
                <a:tc>
                  <a:txBody>
                    <a:bodyPr/>
                    <a:lstStyle/>
                    <a:p>
                      <a:pPr algn="ctr" fontAlgn="b"/>
                      <a:r>
                        <a:rPr lang="en-US" sz="1400" b="1" u="none" strike="noStrike" dirty="0">
                          <a:effectLst/>
                        </a:rPr>
                        <a:t>Total </a:t>
                      </a:r>
                      <a:r>
                        <a:rPr lang="en-US" sz="1400" b="1" u="none" strike="noStrike" dirty="0" smtClean="0">
                          <a:effectLst/>
                        </a:rPr>
                        <a:t>Full-Time</a:t>
                      </a:r>
                      <a:r>
                        <a:rPr lang="en-US" sz="1400" b="1" u="none" strike="noStrike" baseline="0" dirty="0" smtClean="0">
                          <a:effectLst/>
                        </a:rPr>
                        <a:t> Equivalent (FTEs)</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i="0" u="none" strike="noStrike" baseline="0" dirty="0" smtClean="0">
                          <a:solidFill>
                            <a:schemeClr val="bg1"/>
                          </a:solidFill>
                          <a:effectLst/>
                          <a:latin typeface="Calibri"/>
                        </a:rPr>
                        <a:t>95.0</a:t>
                      </a:r>
                      <a:endParaRPr lang="en-US" sz="1400" b="1" i="0" u="none" strike="noStrike" baseline="0" dirty="0">
                        <a:solidFill>
                          <a:schemeClr val="bg1"/>
                        </a:solidFill>
                        <a:effectLst/>
                        <a:latin typeface="Calibri"/>
                      </a:endParaRPr>
                    </a:p>
                  </a:txBody>
                  <a:tcPr marL="9525" marR="9525" marT="9525" marB="0" anchor="b"/>
                </a:tc>
                <a:tc>
                  <a:txBody>
                    <a:bodyPr/>
                    <a:lstStyle/>
                    <a:p>
                      <a:pPr algn="ctr" fontAlgn="b"/>
                      <a:r>
                        <a:rPr lang="en-US" sz="1400" b="1" i="0" u="none" strike="noStrike" baseline="0" dirty="0" smtClean="0">
                          <a:solidFill>
                            <a:schemeClr val="bg1"/>
                          </a:solidFill>
                          <a:effectLst/>
                          <a:latin typeface="Calibri"/>
                        </a:rPr>
                        <a:t>95.0</a:t>
                      </a:r>
                      <a:endParaRPr lang="en-US" sz="1400" b="1" i="0" u="none" strike="noStrike" baseline="0" dirty="0">
                        <a:solidFill>
                          <a:schemeClr val="bg1"/>
                        </a:solidFill>
                        <a:effectLst/>
                        <a:latin typeface="Calibri"/>
                      </a:endParaRPr>
                    </a:p>
                  </a:txBody>
                  <a:tcPr marL="9525" marR="9525" marT="9525" marB="0" anchor="b"/>
                </a:tc>
              </a:tr>
            </a:tbl>
          </a:graphicData>
        </a:graphic>
      </p:graphicFrame>
      <p:sp>
        <p:nvSpPr>
          <p:cNvPr id="3" name="TextBox 2"/>
          <p:cNvSpPr txBox="1"/>
          <p:nvPr/>
        </p:nvSpPr>
        <p:spPr>
          <a:xfrm>
            <a:off x="838200" y="6096000"/>
            <a:ext cx="7239000" cy="461665"/>
          </a:xfrm>
          <a:prstGeom prst="rect">
            <a:avLst/>
          </a:prstGeom>
          <a:noFill/>
        </p:spPr>
        <p:txBody>
          <a:bodyPr wrap="square" rtlCol="0">
            <a:spAutoFit/>
          </a:bodyPr>
          <a:lstStyle/>
          <a:p>
            <a:r>
              <a:rPr lang="en-US" sz="1200" dirty="0" smtClean="0"/>
              <a:t>* Additional Request:</a:t>
            </a:r>
          </a:p>
          <a:p>
            <a:r>
              <a:rPr lang="en-US" sz="1200" dirty="0" smtClean="0"/>
              <a:t>   -Fire Protection Engineer (Non-Sworn)   1.0 FTE</a:t>
            </a:r>
            <a:endParaRPr lang="en-US" sz="1200" dirty="0"/>
          </a:p>
        </p:txBody>
      </p:sp>
      <p:sp>
        <p:nvSpPr>
          <p:cNvPr id="5" name="Footer Placeholder 4"/>
          <p:cNvSpPr>
            <a:spLocks noGrp="1"/>
          </p:cNvSpPr>
          <p:nvPr>
            <p:ph type="ftr" sz="quarter" idx="11"/>
          </p:nvPr>
        </p:nvSpPr>
        <p:spPr/>
        <p:txBody>
          <a:bodyPr/>
          <a:lstStyle/>
          <a:p>
            <a:r>
              <a:rPr lang="en-US" smtClean="0"/>
              <a:t>Fire Department</a:t>
            </a:r>
            <a:endParaRPr lang="en-US" dirty="0"/>
          </a:p>
        </p:txBody>
      </p:sp>
      <p:sp>
        <p:nvSpPr>
          <p:cNvPr id="6" name="Slide Number Placeholder 5"/>
          <p:cNvSpPr>
            <a:spLocks noGrp="1"/>
          </p:cNvSpPr>
          <p:nvPr>
            <p:ph type="sldNum" sz="quarter" idx="12"/>
          </p:nvPr>
        </p:nvSpPr>
        <p:spPr/>
        <p:txBody>
          <a:bodyPr/>
          <a:lstStyle/>
          <a:p>
            <a:fld id="{0D90F0D5-AFB6-4C34-B13B-CC446EBB2E05}" type="slidenum">
              <a:rPr lang="en-US" smtClean="0"/>
              <a:t>107</a:t>
            </a:fld>
            <a:endParaRPr lang="en-US" dirty="0"/>
          </a:p>
        </p:txBody>
      </p:sp>
    </p:spTree>
    <p:extLst>
      <p:ext uri="{BB962C8B-B14F-4D97-AF65-F5344CB8AC3E}">
        <p14:creationId xmlns:p14="http://schemas.microsoft.com/office/powerpoint/2010/main" val="278162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82438034"/>
              </p:ext>
            </p:extLst>
          </p:nvPr>
        </p:nvGraphicFramePr>
        <p:xfrm>
          <a:off x="685800" y="990600"/>
          <a:ext cx="7630087" cy="5303585"/>
        </p:xfrm>
        <a:graphic>
          <a:graphicData uri="http://schemas.openxmlformats.org/drawingml/2006/table">
            <a:tbl>
              <a:tblPr firstRow="1" firstCol="1" lastRow="1" bandRow="1">
                <a:tableStyleId>{5C22544A-7EE6-4342-B048-85BDC9FD1C3A}</a:tableStyleId>
              </a:tblPr>
              <a:tblGrid>
                <a:gridCol w="1524000"/>
                <a:gridCol w="2852675"/>
                <a:gridCol w="1626706"/>
                <a:gridCol w="1626706"/>
              </a:tblGrid>
              <a:tr h="2551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a:t>
                      </a:r>
                      <a:r>
                        <a:rPr lang="en-US" sz="1600" u="none" strike="noStrike" baseline="0" dirty="0" smtClean="0">
                          <a:effectLst/>
                        </a:rPr>
                        <a:t> </a:t>
                      </a:r>
                      <a:r>
                        <a:rPr lang="en-US" sz="1600" u="none" strike="noStrike" dirty="0" smtClean="0">
                          <a:effectLst/>
                        </a:rPr>
                        <a:t>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algn="r"/>
                      <a:endParaRPr lang="en-US" sz="16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206685">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smtClean="0">
                          <a:effectLst/>
                        </a:rPr>
                        <a:t>Licenses, Permits, Fees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990,000</a:t>
                      </a:r>
                      <a:endParaRPr lang="en-US" sz="1400" b="0" i="0" u="none" strike="noStrike" dirty="0">
                        <a:solidFill>
                          <a:srgbClr val="000000"/>
                        </a:solidFill>
                        <a:effectLst/>
                        <a:latin typeface="+mn-lt"/>
                      </a:endParaRPr>
                    </a:p>
                  </a:txBody>
                  <a:tcPr marL="9525" marR="9525" marT="952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1,180,418</a:t>
                      </a:r>
                      <a:endParaRPr lang="en-US" sz="1400" b="0" i="0" u="none" strike="noStrike" dirty="0">
                        <a:solidFill>
                          <a:srgbClr val="000000"/>
                        </a:solidFill>
                        <a:effectLst/>
                        <a:latin typeface="+mn-lt"/>
                      </a:endParaRPr>
                    </a:p>
                  </a:txBody>
                  <a:tcPr marL="9525" marR="9525" marT="9525" marB="0" anchor="b"/>
                </a:tc>
              </a:tr>
              <a:tr h="206685">
                <a:tc>
                  <a:txBody>
                    <a:bodyPr/>
                    <a:lstStyle/>
                    <a:p>
                      <a:pPr algn="l" fontAlgn="b"/>
                      <a:endParaRPr lang="en-US" sz="1600" b="1" i="0" u="none" strike="noStrike" dirty="0">
                        <a:solidFill>
                          <a:schemeClr val="accent6">
                            <a:lumMod val="50000"/>
                          </a:schemeClr>
                        </a:solidFill>
                        <a:effectLst/>
                        <a:latin typeface="Cambria"/>
                      </a:endParaRPr>
                    </a:p>
                  </a:txBody>
                  <a:tcPr marL="6675" marR="6675" marT="6675" marB="0" anchor="b"/>
                </a:tc>
                <a:tc>
                  <a:txBody>
                    <a:bodyPr/>
                    <a:lstStyle/>
                    <a:p>
                      <a:r>
                        <a:rPr lang="en-US" sz="1600" dirty="0" smtClean="0"/>
                        <a:t>Charges for Services</a:t>
                      </a:r>
                      <a:endParaRPr lang="en-US" sz="1600" dirty="0"/>
                    </a:p>
                  </a:txBody>
                  <a:tcPr marL="6675" marR="6675" marT="667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1,421,787</a:t>
                      </a:r>
                      <a:endParaRPr lang="en-US" sz="1400" b="0" i="0" u="none" strike="noStrike" dirty="0">
                        <a:solidFill>
                          <a:srgbClr val="000000"/>
                        </a:solidFill>
                        <a:effectLst/>
                        <a:latin typeface="+mn-lt"/>
                      </a:endParaRPr>
                    </a:p>
                  </a:txBody>
                  <a:tcPr marL="9525" marR="9525" marT="952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985,174</a:t>
                      </a:r>
                      <a:endParaRPr lang="en-US" sz="1400" b="0" i="0" u="none" strike="noStrike" dirty="0">
                        <a:solidFill>
                          <a:srgbClr val="000000"/>
                        </a:solidFill>
                        <a:effectLst/>
                        <a:latin typeface="+mn-lt"/>
                      </a:endParaRPr>
                    </a:p>
                  </a:txBody>
                  <a:tcPr marL="9525" marR="9525" marT="9525" marB="0" anchor="b"/>
                </a:tc>
              </a:tr>
              <a:tr h="206685">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1" i="0" u="none" strike="noStrike" dirty="0">
                          <a:solidFill>
                            <a:srgbClr val="000000"/>
                          </a:solidFill>
                          <a:effectLst/>
                          <a:latin typeface="+mn-lt"/>
                        </a:rPr>
                        <a:t>            </a:t>
                      </a:r>
                      <a:r>
                        <a:rPr lang="en-US" sz="1400" b="1" i="0" u="none" strike="noStrike" dirty="0" smtClean="0">
                          <a:solidFill>
                            <a:srgbClr val="000000"/>
                          </a:solidFill>
                          <a:effectLst/>
                          <a:latin typeface="+mn-lt"/>
                        </a:rPr>
                        <a:t>2,411,787</a:t>
                      </a:r>
                      <a:endParaRPr lang="en-US" sz="1400" b="1" i="0" u="none" strike="noStrike" dirty="0">
                        <a:solidFill>
                          <a:srgbClr val="000000"/>
                        </a:solidFill>
                        <a:effectLst/>
                        <a:latin typeface="+mn-lt"/>
                      </a:endParaRPr>
                    </a:p>
                  </a:txBody>
                  <a:tcPr marL="9525" marR="9525" marT="9525" marB="0" anchor="b"/>
                </a:tc>
                <a:tc>
                  <a:txBody>
                    <a:bodyPr/>
                    <a:lstStyle/>
                    <a:p>
                      <a:pPr algn="r" fontAlgn="b"/>
                      <a:r>
                        <a:rPr lang="en-US" sz="1400" b="1" i="0" u="none" strike="noStrike" dirty="0">
                          <a:solidFill>
                            <a:srgbClr val="000000"/>
                          </a:solidFill>
                          <a:effectLst/>
                          <a:latin typeface="+mn-lt"/>
                        </a:rPr>
                        <a:t>               </a:t>
                      </a:r>
                      <a:r>
                        <a:rPr lang="en-US" sz="1400" b="1" i="0" u="none" strike="noStrike" dirty="0" smtClean="0">
                          <a:solidFill>
                            <a:srgbClr val="000000"/>
                          </a:solidFill>
                          <a:effectLst/>
                          <a:latin typeface="+mn-lt"/>
                        </a:rPr>
                        <a:t>2,165,592</a:t>
                      </a:r>
                      <a:endParaRPr lang="en-US" sz="1400" b="1" i="0" u="none" strike="noStrike" dirty="0">
                        <a:solidFill>
                          <a:srgbClr val="000000"/>
                        </a:solidFill>
                        <a:effectLst/>
                        <a:latin typeface="+mn-lt"/>
                      </a:endParaRPr>
                    </a:p>
                  </a:txBody>
                  <a:tcPr marL="9525" marR="9525" marT="9525" marB="0" anchor="b"/>
                </a:tc>
              </a:tr>
              <a:tr h="10392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400" b="0" i="0" u="none" strike="noStrike" dirty="0">
                        <a:solidFill>
                          <a:schemeClr val="tx1"/>
                        </a:solidFill>
                        <a:effectLst/>
                        <a:latin typeface="+mn-lt"/>
                      </a:endParaRPr>
                    </a:p>
                  </a:txBody>
                  <a:tcPr marL="6675" marR="6675" marT="6675" marB="0" anchor="b"/>
                </a:tc>
                <a:tc>
                  <a:txBody>
                    <a:bodyPr/>
                    <a:lstStyle/>
                    <a:p>
                      <a:pPr algn="r" fontAlgn="b"/>
                      <a:endParaRPr lang="en-US" sz="1400" b="0" i="0" u="none" strike="noStrike" dirty="0">
                        <a:solidFill>
                          <a:schemeClr val="tx1"/>
                        </a:solidFill>
                        <a:effectLst/>
                        <a:latin typeface="+mn-lt"/>
                      </a:endParaRPr>
                    </a:p>
                  </a:txBody>
                  <a:tcPr marL="6675" marR="6675" marT="6675" marB="0" anchor="b"/>
                </a:tc>
              </a:tr>
              <a:tr h="26401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lt1"/>
                          </a:solidFill>
                          <a:effectLst/>
                          <a:latin typeface="+mn-lt"/>
                          <a:ea typeface="+mn-ea"/>
                          <a:cs typeface="+mn-cs"/>
                        </a:rPr>
                        <a:t>Expenditures</a:t>
                      </a: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mn-lt"/>
                        </a:rPr>
                        <a:t>            16,059,896 </a:t>
                      </a:r>
                    </a:p>
                  </a:txBody>
                  <a:tcPr marL="9525" marR="9525" marT="9525" marB="0" anchor="b"/>
                </a:tc>
                <a:tc>
                  <a:txBody>
                    <a:bodyPr/>
                    <a:lstStyle/>
                    <a:p>
                      <a:pPr algn="r" fontAlgn="b"/>
                      <a:r>
                        <a:rPr lang="en-US" sz="1400" b="0" i="0" u="none" strike="noStrike" dirty="0">
                          <a:solidFill>
                            <a:srgbClr val="000000"/>
                          </a:solidFill>
                          <a:effectLst/>
                          <a:latin typeface="+mn-lt"/>
                        </a:rPr>
                        <a:t>               16,168,662 </a:t>
                      </a:r>
                    </a:p>
                  </a:txBody>
                  <a:tcPr marL="9525" marR="9525" marT="9525" marB="0" anchor="b"/>
                </a:tc>
              </a:tr>
              <a:tr h="29401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mn-lt"/>
                        </a:rPr>
                        <a:t>            11,061,612 </a:t>
                      </a:r>
                    </a:p>
                  </a:txBody>
                  <a:tcPr marL="9525" marR="9525" marT="952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12,165,186 </a:t>
                      </a:r>
                      <a:endParaRPr lang="en-US" sz="1400" b="0" i="0" u="none" strike="noStrike" dirty="0">
                        <a:solidFill>
                          <a:srgbClr val="000000"/>
                        </a:solidFill>
                        <a:effectLst/>
                        <a:latin typeface="+mn-lt"/>
                      </a:endParaRPr>
                    </a:p>
                  </a:txBody>
                  <a:tcPr marL="9525" marR="9525" marT="952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mn-lt"/>
                        </a:rPr>
                        <a:t>                  743,473 </a:t>
                      </a:r>
                    </a:p>
                  </a:txBody>
                  <a:tcPr marL="9525" marR="9525" marT="9525" marB="0" anchor="b"/>
                </a:tc>
                <a:tc>
                  <a:txBody>
                    <a:bodyPr/>
                    <a:lstStyle/>
                    <a:p>
                      <a:pPr algn="r" fontAlgn="b"/>
                      <a:r>
                        <a:rPr lang="en-US" sz="1400" b="0" i="0" u="none" strike="noStrike" dirty="0">
                          <a:solidFill>
                            <a:srgbClr val="000000"/>
                          </a:solidFill>
                          <a:effectLst/>
                          <a:latin typeface="+mn-lt"/>
                        </a:rPr>
                        <a:t>                     301,975 </a:t>
                      </a:r>
                    </a:p>
                  </a:txBody>
                  <a:tcPr marL="9525" marR="9525" marT="9525" marB="0" anchor="b"/>
                </a:tc>
              </a:tr>
              <a:tr h="112350">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mn-lt"/>
                        </a:rPr>
                        <a:t>                  138,128 </a:t>
                      </a:r>
                    </a:p>
                  </a:txBody>
                  <a:tcPr marL="9525" marR="9525" marT="9525" marB="0" anchor="b"/>
                </a:tc>
                <a:tc>
                  <a:txBody>
                    <a:bodyPr/>
                    <a:lstStyle/>
                    <a:p>
                      <a:pPr algn="r" fontAlgn="b"/>
                      <a:r>
                        <a:rPr lang="en-US" sz="1400" b="0" i="0" u="none" strike="noStrike" dirty="0">
                          <a:solidFill>
                            <a:srgbClr val="000000"/>
                          </a:solidFill>
                          <a:effectLst/>
                          <a:latin typeface="+mn-lt"/>
                        </a:rPr>
                        <a:t>                     123,446 </a:t>
                      </a:r>
                    </a:p>
                  </a:txBody>
                  <a:tcPr marL="9525" marR="9525" marT="9525" marB="0" anchor="b"/>
                </a:tc>
              </a:tr>
              <a:tr h="158826">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mn-lt"/>
                        </a:rPr>
                        <a:t>                     29,800 </a:t>
                      </a:r>
                    </a:p>
                  </a:txBody>
                  <a:tcPr marL="9525" marR="9525" marT="9525" marB="0" anchor="b"/>
                </a:tc>
                <a:tc>
                  <a:txBody>
                    <a:bodyPr/>
                    <a:lstStyle/>
                    <a:p>
                      <a:pPr algn="r" fontAlgn="b"/>
                      <a:r>
                        <a:rPr lang="en-US" sz="1400" b="0" i="0" u="none" strike="noStrike" dirty="0">
                          <a:solidFill>
                            <a:srgbClr val="000000"/>
                          </a:solidFill>
                          <a:effectLst/>
                          <a:latin typeface="+mn-lt"/>
                        </a:rPr>
                        <a:t>                       33,660 </a:t>
                      </a:r>
                    </a:p>
                  </a:txBody>
                  <a:tcPr marL="9525" marR="9525" marT="952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mn-lt"/>
                        </a:rPr>
                        <a:t>                     81,353 </a:t>
                      </a:r>
                    </a:p>
                  </a:txBody>
                  <a:tcPr marL="9525" marR="9525" marT="9525" marB="0" anchor="b"/>
                </a:tc>
                <a:tc>
                  <a:txBody>
                    <a:bodyPr/>
                    <a:lstStyle/>
                    <a:p>
                      <a:pPr algn="r" fontAlgn="b"/>
                      <a:r>
                        <a:rPr lang="en-US" sz="1400" b="0" i="0" u="none" strike="noStrike" dirty="0">
                          <a:solidFill>
                            <a:srgbClr val="000000"/>
                          </a:solidFill>
                          <a:effectLst/>
                          <a:latin typeface="+mn-lt"/>
                        </a:rPr>
                        <a:t>                     110,350 </a:t>
                      </a:r>
                    </a:p>
                  </a:txBody>
                  <a:tcPr marL="9525" marR="9525" marT="952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Provision</a:t>
                      </a:r>
                      <a:r>
                        <a:rPr lang="en-US" sz="1600" b="0" i="0" u="none" strike="noStrike" baseline="0" dirty="0" smtClean="0">
                          <a:solidFill>
                            <a:schemeClr val="dk1"/>
                          </a:solidFill>
                          <a:effectLst/>
                          <a:latin typeface="+mn-lt"/>
                        </a:rPr>
                        <a:t> for Ins. Loss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mn-lt"/>
                        </a:rPr>
                        <a:t>                       3,200 </a:t>
                      </a:r>
                    </a:p>
                  </a:txBody>
                  <a:tcPr marL="9525" marR="9525" marT="9525" marB="0" anchor="b"/>
                </a:tc>
                <a:tc>
                  <a:txBody>
                    <a:bodyPr/>
                    <a:lstStyle/>
                    <a:p>
                      <a:pPr algn="r" fontAlgn="b"/>
                      <a:r>
                        <a:rPr lang="en-US" sz="1400" b="0" i="0" u="none" strike="noStrike" dirty="0">
                          <a:solidFill>
                            <a:srgbClr val="000000"/>
                          </a:solidFill>
                          <a:effectLst/>
                          <a:latin typeface="+mn-lt"/>
                        </a:rPr>
                        <a:t>                          3,143 </a:t>
                      </a:r>
                    </a:p>
                  </a:txBody>
                  <a:tcPr marL="9525" marR="9525" marT="952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Cost Pool</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mn-lt"/>
                        </a:rPr>
                        <a:t>               1,358,487 </a:t>
                      </a:r>
                    </a:p>
                  </a:txBody>
                  <a:tcPr marL="9525" marR="9525" marT="9525" marB="0" anchor="b"/>
                </a:tc>
                <a:tc>
                  <a:txBody>
                    <a:bodyPr/>
                    <a:lstStyle/>
                    <a:p>
                      <a:pPr algn="r" fontAlgn="b"/>
                      <a:r>
                        <a:rPr lang="en-US" sz="1400" b="0" i="0" u="none" strike="noStrike" dirty="0">
                          <a:solidFill>
                            <a:srgbClr val="000000"/>
                          </a:solidFill>
                          <a:effectLst/>
                          <a:latin typeface="+mn-lt"/>
                        </a:rPr>
                        <a:t>                 1,535,997 </a:t>
                      </a:r>
                    </a:p>
                  </a:txBody>
                  <a:tcPr marL="9525" marR="9525" marT="952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Asset Capital Outlay</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a:solidFill>
                            <a:srgbClr val="000000"/>
                          </a:solidFill>
                          <a:effectLst/>
                          <a:latin typeface="+mn-lt"/>
                        </a:rPr>
                        <a:t>                     28,000 </a:t>
                      </a:r>
                    </a:p>
                  </a:txBody>
                  <a:tcPr marL="9525" marR="9525" marT="9525" marB="0" anchor="b"/>
                </a:tc>
                <a:tc>
                  <a:txBody>
                    <a:bodyPr/>
                    <a:lstStyle/>
                    <a:p>
                      <a:pPr algn="r" fontAlgn="b"/>
                      <a:r>
                        <a:rPr lang="en-US" sz="1400" b="0" i="0" u="none" strike="noStrike" dirty="0">
                          <a:solidFill>
                            <a:srgbClr val="000000"/>
                          </a:solidFill>
                          <a:effectLst/>
                          <a:latin typeface="+mn-lt"/>
                        </a:rPr>
                        <a:t>                       10,000 </a:t>
                      </a:r>
                    </a:p>
                  </a:txBody>
                  <a:tcPr marL="9525" marR="9525" marT="9525" marB="0" anchor="b"/>
                </a:tc>
              </a:tr>
              <a:tr h="27027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Debt</a:t>
                      </a:r>
                      <a:r>
                        <a:rPr lang="en-US" sz="1600" u="none" strike="noStrike" kern="1200" baseline="0" dirty="0" smtClean="0">
                          <a:solidFill>
                            <a:schemeClr val="dk1"/>
                          </a:solidFill>
                          <a:effectLst/>
                          <a:latin typeface="+mn-lt"/>
                          <a:ea typeface="+mn-ea"/>
                          <a:cs typeface="+mn-cs"/>
                        </a:rPr>
                        <a:t> Service</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a:solidFill>
                            <a:srgbClr val="000000"/>
                          </a:solidFill>
                          <a:effectLst/>
                          <a:latin typeface="+mn-lt"/>
                        </a:rPr>
                        <a:t>                  441,520 </a:t>
                      </a:r>
                    </a:p>
                  </a:txBody>
                  <a:tcPr marL="9525" marR="9525" marT="9525" marB="0" anchor="b"/>
                </a:tc>
                <a:tc>
                  <a:txBody>
                    <a:bodyPr/>
                    <a:lstStyle/>
                    <a:p>
                      <a:pPr algn="r" fontAlgn="b"/>
                      <a:r>
                        <a:rPr lang="en-US" sz="1400" b="0" i="0" u="none" strike="noStrike" dirty="0">
                          <a:solidFill>
                            <a:srgbClr val="000000"/>
                          </a:solidFill>
                          <a:effectLst/>
                          <a:latin typeface="+mn-lt"/>
                        </a:rPr>
                        <a:t>                     116,367 </a:t>
                      </a:r>
                    </a:p>
                  </a:txBody>
                  <a:tcPr marL="9525" marR="9525" marT="9525" marB="0" anchor="b"/>
                </a:tc>
              </a:tr>
              <a:tr h="36915">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0" u="none" strike="noStrike" kern="1200" dirty="0" smtClean="0">
                          <a:solidFill>
                            <a:schemeClr val="dk1"/>
                          </a:solidFill>
                          <a:effectLst/>
                          <a:latin typeface="+mn-lt"/>
                          <a:ea typeface="+mn-ea"/>
                          <a:cs typeface="+mn-cs"/>
                        </a:rPr>
                        <a:t>Op. Transfers Out</a:t>
                      </a:r>
                      <a:endParaRPr lang="en-US" sz="1600" b="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a:solidFill>
                            <a:srgbClr val="000000"/>
                          </a:solidFill>
                          <a:effectLst/>
                          <a:latin typeface="+mn-lt"/>
                        </a:rPr>
                        <a:t>                  928,728 </a:t>
                      </a:r>
                    </a:p>
                  </a:txBody>
                  <a:tcPr marL="9525" marR="9525" marT="9525" marB="0" anchor="b"/>
                </a:tc>
                <a:tc>
                  <a:txBody>
                    <a:bodyPr/>
                    <a:lstStyle/>
                    <a:p>
                      <a:pPr algn="r"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1,213,880 </a:t>
                      </a:r>
                      <a:endParaRPr lang="en-US" sz="1400" b="0" i="0" u="none" strike="noStrike" dirty="0">
                        <a:solidFill>
                          <a:srgbClr val="000000"/>
                        </a:solidFill>
                        <a:effectLst/>
                        <a:latin typeface="+mn-lt"/>
                      </a:endParaRPr>
                    </a:p>
                  </a:txBody>
                  <a:tcPr marL="9525" marR="9525" marT="9525" marB="0" anchor="b"/>
                </a:tc>
              </a:tr>
              <a:tr h="36915">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Expenditures</a:t>
                      </a:r>
                      <a:endParaRPr lang="en-US" sz="1600" b="1"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1" i="0" u="none" strike="noStrike" dirty="0">
                          <a:solidFill>
                            <a:srgbClr val="000000"/>
                          </a:solidFill>
                          <a:effectLst/>
                          <a:latin typeface="+mn-lt"/>
                        </a:rPr>
                        <a:t>            30,874,197 </a:t>
                      </a:r>
                    </a:p>
                  </a:txBody>
                  <a:tcPr marL="9525" marR="9525" marT="9525" marB="0" anchor="b"/>
                </a:tc>
                <a:tc>
                  <a:txBody>
                    <a:bodyPr/>
                    <a:lstStyle/>
                    <a:p>
                      <a:pPr algn="r" fontAlgn="b"/>
                      <a:r>
                        <a:rPr lang="en-US" sz="1400" b="1" i="0" u="none" strike="noStrike" dirty="0">
                          <a:solidFill>
                            <a:srgbClr val="000000"/>
                          </a:solidFill>
                          <a:effectLst/>
                          <a:latin typeface="+mn-lt"/>
                        </a:rPr>
                        <a:t>               </a:t>
                      </a:r>
                      <a:r>
                        <a:rPr lang="en-US" sz="1400" b="1" i="0" u="none" strike="noStrike" dirty="0" smtClean="0">
                          <a:solidFill>
                            <a:srgbClr val="000000"/>
                          </a:solidFill>
                          <a:effectLst/>
                          <a:latin typeface="+mn-lt"/>
                        </a:rPr>
                        <a:t>31,782,666 </a:t>
                      </a:r>
                      <a:endParaRPr lang="en-US" sz="1400" b="1" i="0" u="none" strike="noStrike" dirty="0">
                        <a:solidFill>
                          <a:srgbClr val="000000"/>
                        </a:solidFill>
                        <a:effectLst/>
                        <a:latin typeface="+mn-lt"/>
                      </a:endParaRPr>
                    </a:p>
                  </a:txBody>
                  <a:tcPr marL="9525" marR="9525" marT="9525" marB="0" anchor="b"/>
                </a:tc>
              </a:tr>
              <a:tr h="45879">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r" fontAlgn="b"/>
                      <a:r>
                        <a:rPr lang="en-US" sz="1400" b="1" i="0" u="none" strike="noStrike" dirty="0">
                          <a:solidFill>
                            <a:srgbClr val="FFFFFF"/>
                          </a:solidFill>
                          <a:effectLst/>
                          <a:latin typeface="+mn-lt"/>
                        </a:rPr>
                        <a:t>            </a:t>
                      </a:r>
                      <a:r>
                        <a:rPr lang="en-US" sz="1400" b="1" i="0" u="none" strike="noStrike" dirty="0" smtClean="0">
                          <a:solidFill>
                            <a:srgbClr val="FFFFFF"/>
                          </a:solidFill>
                          <a:effectLst/>
                          <a:latin typeface="+mn-lt"/>
                        </a:rPr>
                        <a:t>(28,462,410) </a:t>
                      </a:r>
                      <a:endParaRPr lang="en-US" sz="1400" b="1" i="0" u="none" strike="noStrike" dirty="0">
                        <a:solidFill>
                          <a:srgbClr val="FFFFFF"/>
                        </a:solidFill>
                        <a:effectLst/>
                        <a:latin typeface="+mn-lt"/>
                      </a:endParaRPr>
                    </a:p>
                  </a:txBody>
                  <a:tcPr marL="9525" marR="9525" marT="9525" marB="0" anchor="b"/>
                </a:tc>
                <a:tc>
                  <a:txBody>
                    <a:bodyPr/>
                    <a:lstStyle/>
                    <a:p>
                      <a:pPr algn="r" fontAlgn="b"/>
                      <a:r>
                        <a:rPr lang="en-US" sz="1400" b="1" i="0" u="none" strike="noStrike" dirty="0">
                          <a:solidFill>
                            <a:srgbClr val="FFFFFF"/>
                          </a:solidFill>
                          <a:effectLst/>
                          <a:latin typeface="+mn-lt"/>
                        </a:rPr>
                        <a:t>               </a:t>
                      </a:r>
                      <a:r>
                        <a:rPr lang="en-US" sz="1400" b="1" i="0" u="none" strike="noStrike" dirty="0" smtClean="0">
                          <a:solidFill>
                            <a:srgbClr val="FFFFFF"/>
                          </a:solidFill>
                          <a:effectLst/>
                          <a:latin typeface="+mn-lt"/>
                        </a:rPr>
                        <a:t>(29,617,074) </a:t>
                      </a:r>
                      <a:endParaRPr lang="en-US" sz="1400" b="1" i="0" u="none" strike="noStrike" dirty="0">
                        <a:solidFill>
                          <a:srgbClr val="FFFFFF"/>
                        </a:solidFill>
                        <a:effectLst/>
                        <a:latin typeface="+mn-lt"/>
                      </a:endParaRPr>
                    </a:p>
                  </a:txBody>
                  <a:tcPr marL="9525" marR="9525" marT="952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t>General Fund Budget</a:t>
            </a:r>
            <a:endParaRPr lang="en-US" sz="3600" dirty="0"/>
          </a:p>
        </p:txBody>
      </p:sp>
      <p:sp>
        <p:nvSpPr>
          <p:cNvPr id="5" name="Footer Placeholder 4"/>
          <p:cNvSpPr>
            <a:spLocks noGrp="1"/>
          </p:cNvSpPr>
          <p:nvPr>
            <p:ph type="ftr" sz="quarter" idx="11"/>
          </p:nvPr>
        </p:nvSpPr>
        <p:spPr/>
        <p:txBody>
          <a:bodyPr/>
          <a:lstStyle/>
          <a:p>
            <a:r>
              <a:rPr lang="en-US" smtClean="0"/>
              <a:t>Fire Department</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108</a:t>
            </a:fld>
            <a:endParaRPr lang="en-US" dirty="0"/>
          </a:p>
        </p:txBody>
      </p:sp>
    </p:spTree>
    <p:extLst>
      <p:ext uri="{BB962C8B-B14F-4D97-AF65-F5344CB8AC3E}">
        <p14:creationId xmlns:p14="http://schemas.microsoft.com/office/powerpoint/2010/main" val="2996090460"/>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27425429"/>
              </p:ext>
            </p:extLst>
          </p:nvPr>
        </p:nvGraphicFramePr>
        <p:xfrm>
          <a:off x="685800" y="990600"/>
          <a:ext cx="7630087" cy="4154607"/>
        </p:xfrm>
        <a:graphic>
          <a:graphicData uri="http://schemas.openxmlformats.org/drawingml/2006/table">
            <a:tbl>
              <a:tblPr firstRow="1" firstCol="1" lastRow="1" bandRow="1">
                <a:tableStyleId>{5C22544A-7EE6-4342-B048-85BDC9FD1C3A}</a:tableStyleId>
              </a:tblPr>
              <a:tblGrid>
                <a:gridCol w="1371600"/>
                <a:gridCol w="3005075"/>
                <a:gridCol w="1626706"/>
                <a:gridCol w="1626706"/>
              </a:tblGrid>
              <a:tr h="3313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a:t>
                      </a:r>
                      <a:r>
                        <a:rPr lang="en-US" sz="1600" u="none" strike="noStrike" baseline="0" dirty="0" smtClean="0">
                          <a:effectLst/>
                        </a:rPr>
                        <a:t> </a:t>
                      </a:r>
                      <a:r>
                        <a:rPr lang="en-US" sz="1600" u="none" strike="noStrike" dirty="0" smtClean="0">
                          <a:effectLst/>
                        </a:rPr>
                        <a:t>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317282">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smtClean="0">
                          <a:effectLst/>
                        </a:rPr>
                        <a:t>Property Taxes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215,586</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215,586</a:t>
                      </a:r>
                      <a:endParaRPr lang="en-US" sz="1400" b="0" i="0" u="none" strike="noStrike" dirty="0">
                        <a:solidFill>
                          <a:srgbClr val="000000"/>
                        </a:solidFill>
                        <a:effectLst/>
                        <a:latin typeface="Calibri"/>
                      </a:endParaRPr>
                    </a:p>
                  </a:txBody>
                  <a:tcPr marL="9525" marR="9525" marT="9525" marB="0" anchor="b"/>
                </a:tc>
              </a:tr>
              <a:tr h="10392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Licenses, Permits, Fees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53,188</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a:solidFill>
                            <a:srgbClr val="000000"/>
                          </a:solidFill>
                          <a:effectLst/>
                          <a:latin typeface="Calibri"/>
                        </a:rPr>
                        <a:t>                     -   </a:t>
                      </a:r>
                    </a:p>
                  </a:txBody>
                  <a:tcPr marL="9525" marR="9525" marT="9525" marB="0" anchor="b"/>
                </a:tc>
              </a:tr>
              <a:tr h="178095">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Use of Money &amp; Property</a:t>
                      </a:r>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877</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a:solidFill>
                            <a:srgbClr val="000000"/>
                          </a:solidFill>
                          <a:effectLst/>
                          <a:latin typeface="Calibri"/>
                        </a:rPr>
                        <a:t>                     -   </a:t>
                      </a:r>
                    </a:p>
                  </a:txBody>
                  <a:tcPr marL="9525" marR="9525" marT="9525" marB="0" anchor="b"/>
                </a:tc>
              </a:tr>
              <a:tr h="17809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Grants</a:t>
                      </a:r>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397,835</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392,335</a:t>
                      </a:r>
                      <a:endParaRPr lang="en-US" sz="1400" b="0" i="0" u="none" strike="noStrike" dirty="0">
                        <a:solidFill>
                          <a:srgbClr val="000000"/>
                        </a:solidFill>
                        <a:effectLst/>
                        <a:latin typeface="Calibri"/>
                      </a:endParaRPr>
                    </a:p>
                  </a:txBody>
                  <a:tcPr marL="9525" marR="9525" marT="9525" marB="0" anchor="b"/>
                </a:tc>
              </a:tr>
              <a:tr h="7998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1" i="0" u="none" strike="noStrike" dirty="0">
                          <a:solidFill>
                            <a:srgbClr val="000000"/>
                          </a:solidFill>
                          <a:effectLst/>
                          <a:latin typeface="Calibri"/>
                        </a:rPr>
                        <a:t>        </a:t>
                      </a:r>
                      <a:r>
                        <a:rPr lang="en-US" sz="1400" b="1" i="0" u="none" strike="noStrike" dirty="0" smtClean="0">
                          <a:solidFill>
                            <a:srgbClr val="000000"/>
                          </a:solidFill>
                          <a:effectLst/>
                          <a:latin typeface="Calibri"/>
                        </a:rPr>
                        <a:t>667,486</a:t>
                      </a:r>
                      <a:endParaRPr lang="en-US" sz="1400" b="1" i="0" u="none" strike="noStrike" dirty="0">
                        <a:solidFill>
                          <a:srgbClr val="000000"/>
                        </a:solidFill>
                        <a:effectLst/>
                        <a:latin typeface="Calibri"/>
                      </a:endParaRPr>
                    </a:p>
                  </a:txBody>
                  <a:tcPr marL="9525" marR="9525" marT="9525" marB="0" anchor="b"/>
                </a:tc>
                <a:tc>
                  <a:txBody>
                    <a:bodyPr/>
                    <a:lstStyle/>
                    <a:p>
                      <a:pPr algn="r" fontAlgn="b"/>
                      <a:r>
                        <a:rPr lang="en-US" sz="1400" b="1" i="0" u="none" strike="noStrike" dirty="0">
                          <a:solidFill>
                            <a:srgbClr val="000000"/>
                          </a:solidFill>
                          <a:effectLst/>
                          <a:latin typeface="Calibri"/>
                        </a:rPr>
                        <a:t>       </a:t>
                      </a:r>
                      <a:r>
                        <a:rPr lang="en-US" sz="1400" b="1" i="0" u="none" strike="noStrike" dirty="0" smtClean="0">
                          <a:solidFill>
                            <a:srgbClr val="000000"/>
                          </a:solidFill>
                          <a:effectLst/>
                          <a:latin typeface="Calibri"/>
                        </a:rPr>
                        <a:t>607,921</a:t>
                      </a:r>
                      <a:endParaRPr lang="en-US" sz="1400" b="1" i="0" u="none" strike="noStrike" dirty="0">
                        <a:solidFill>
                          <a:srgbClr val="000000"/>
                        </a:solidFill>
                        <a:effectLst/>
                        <a:latin typeface="Calibri"/>
                      </a:endParaRPr>
                    </a:p>
                  </a:txBody>
                  <a:tcPr marL="9525" marR="9525" marT="952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endParaRPr lang="en-US" sz="1600" dirty="0"/>
                    </a:p>
                  </a:txBody>
                  <a:tcPr marL="6675" marR="6675" marT="6675" marB="0" anchor="b"/>
                </a:tc>
                <a:tc>
                  <a:txBody>
                    <a:bodyPr/>
                    <a:lstStyle/>
                    <a:p>
                      <a:pPr algn="r"/>
                      <a:endParaRPr lang="en-US" sz="1400" b="0" dirty="0">
                        <a:solidFill>
                          <a:schemeClr val="tx1"/>
                        </a:solidFill>
                        <a:latin typeface="+mj-lt"/>
                      </a:endParaRPr>
                    </a:p>
                  </a:txBody>
                  <a:tcPr marL="6675" marR="6675" marT="6675" marB="0" anchor="b"/>
                </a:tc>
                <a:tc>
                  <a:txBody>
                    <a:bodyPr/>
                    <a:lstStyle/>
                    <a:p>
                      <a:pPr algn="r"/>
                      <a:endParaRPr lang="en-US" sz="1400" b="0" dirty="0">
                        <a:solidFill>
                          <a:schemeClr val="tx1"/>
                        </a:solidFill>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522,817 </a:t>
                      </a:r>
                    </a:p>
                  </a:txBody>
                  <a:tcPr marL="9525" marR="9525" marT="9525" marB="0" anchor="b"/>
                </a:tc>
                <a:tc>
                  <a:txBody>
                    <a:bodyPr/>
                    <a:lstStyle/>
                    <a:p>
                      <a:pPr algn="r" fontAlgn="b"/>
                      <a:r>
                        <a:rPr lang="en-US" sz="1400" b="0" i="0" u="none" strike="noStrike" dirty="0">
                          <a:solidFill>
                            <a:srgbClr val="000000"/>
                          </a:solidFill>
                          <a:effectLst/>
                          <a:latin typeface="Calibri"/>
                        </a:rPr>
                        <a:t>         581,663 </a:t>
                      </a:r>
                    </a:p>
                  </a:txBody>
                  <a:tcPr marL="9525" marR="9525" marT="952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a:solidFill>
                            <a:srgbClr val="000000"/>
                          </a:solidFill>
                          <a:effectLst/>
                          <a:latin typeface="Calibri"/>
                        </a:rPr>
                        <a:t>           286,864 </a:t>
                      </a:r>
                    </a:p>
                  </a:txBody>
                  <a:tcPr marL="9525" marR="9525" marT="9525" marB="0" anchor="b"/>
                </a:tc>
                <a:tc>
                  <a:txBody>
                    <a:bodyPr/>
                    <a:lstStyle/>
                    <a:p>
                      <a:pPr algn="r" fontAlgn="b"/>
                      <a:r>
                        <a:rPr lang="en-US" sz="1400" b="0" i="0" u="none" strike="noStrike" dirty="0">
                          <a:solidFill>
                            <a:srgbClr val="000000"/>
                          </a:solidFill>
                          <a:effectLst/>
                          <a:latin typeface="Calibri"/>
                        </a:rPr>
                        <a:t>         292,391 </a:t>
                      </a:r>
                    </a:p>
                  </a:txBody>
                  <a:tcPr marL="9525" marR="9525" marT="9525" marB="0" anchor="b"/>
                </a:tc>
              </a:tr>
              <a:tr h="27027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44,900 </a:t>
                      </a:r>
                    </a:p>
                  </a:txBody>
                  <a:tcPr marL="9525" marR="9525" marT="9525" marB="0" anchor="b"/>
                </a:tc>
                <a:tc>
                  <a:txBody>
                    <a:bodyPr/>
                    <a:lstStyle/>
                    <a:p>
                      <a:pPr algn="r" fontAlgn="b"/>
                      <a:r>
                        <a:rPr lang="en-US" sz="1400" b="0" i="0" u="none" strike="noStrike" dirty="0">
                          <a:solidFill>
                            <a:srgbClr val="000000"/>
                          </a:solidFill>
                          <a:effectLst/>
                          <a:latin typeface="Calibri"/>
                        </a:rPr>
                        <a:t>           75,000 </a:t>
                      </a:r>
                    </a:p>
                  </a:txBody>
                  <a:tcPr marL="9525" marR="9525" marT="952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kern="1200" dirty="0" smtClean="0">
                          <a:solidFill>
                            <a:schemeClr val="dk1"/>
                          </a:solidFill>
                          <a:effectLst/>
                          <a:latin typeface="+mn-lt"/>
                          <a:ea typeface="+mn-ea"/>
                          <a:cs typeface="+mn-cs"/>
                        </a:rPr>
                        <a:t>Cost Pool</a:t>
                      </a:r>
                    </a:p>
                  </a:txBody>
                  <a:tcPr marL="6675" marR="6675" marT="6675" marB="0" anchor="b"/>
                </a:tc>
                <a:tc>
                  <a:txBody>
                    <a:bodyPr/>
                    <a:lstStyle/>
                    <a:p>
                      <a:pPr algn="r" fontAlgn="b"/>
                      <a:r>
                        <a:rPr lang="en-US" sz="1400" b="0" i="0" u="none" strike="noStrike" dirty="0">
                          <a:solidFill>
                            <a:srgbClr val="000000"/>
                          </a:solidFill>
                          <a:effectLst/>
                          <a:latin typeface="Calibri"/>
                        </a:rPr>
                        <a:t>           121,875 </a:t>
                      </a:r>
                    </a:p>
                  </a:txBody>
                  <a:tcPr marL="9525" marR="9525" marT="9525" marB="0" anchor="b"/>
                </a:tc>
                <a:tc>
                  <a:txBody>
                    <a:bodyPr/>
                    <a:lstStyle/>
                    <a:p>
                      <a:pPr algn="r" fontAlgn="b"/>
                      <a:r>
                        <a:rPr lang="en-US" sz="1400" b="0" i="0" u="none" strike="noStrike" dirty="0">
                          <a:solidFill>
                            <a:srgbClr val="000000"/>
                          </a:solidFill>
                          <a:effectLst/>
                          <a:latin typeface="Calibri"/>
                        </a:rPr>
                        <a:t>           20,000 </a:t>
                      </a:r>
                    </a:p>
                  </a:txBody>
                  <a:tcPr marL="9525" marR="9525" marT="952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dk1"/>
                          </a:solidFill>
                          <a:effectLst/>
                          <a:latin typeface="+mn-lt"/>
                          <a:ea typeface="+mn-ea"/>
                          <a:cs typeface="+mn-cs"/>
                        </a:rPr>
                        <a:t>Total Expenditures</a:t>
                      </a:r>
                    </a:p>
                  </a:txBody>
                  <a:tcPr marL="6675" marR="6675" marT="6675" marB="0" anchor="b"/>
                </a:tc>
                <a:tc>
                  <a:txBody>
                    <a:bodyPr/>
                    <a:lstStyle/>
                    <a:p>
                      <a:pPr algn="r" fontAlgn="b"/>
                      <a:r>
                        <a:rPr lang="en-US" sz="1400" b="1" i="0" u="none" strike="noStrike" dirty="0">
                          <a:solidFill>
                            <a:srgbClr val="000000"/>
                          </a:solidFill>
                          <a:effectLst/>
                          <a:latin typeface="Calibri"/>
                        </a:rPr>
                        <a:t>           976,457 </a:t>
                      </a:r>
                    </a:p>
                  </a:txBody>
                  <a:tcPr marL="9525" marR="9525" marT="9525" marB="0" anchor="b"/>
                </a:tc>
                <a:tc>
                  <a:txBody>
                    <a:bodyPr/>
                    <a:lstStyle/>
                    <a:p>
                      <a:pPr algn="r" fontAlgn="b"/>
                      <a:r>
                        <a:rPr lang="en-US" sz="1400" b="1" i="0" u="none" strike="noStrike" dirty="0">
                          <a:solidFill>
                            <a:srgbClr val="000000"/>
                          </a:solidFill>
                          <a:effectLst/>
                          <a:latin typeface="Calibri"/>
                        </a:rPr>
                        <a:t>         969,054 </a:t>
                      </a:r>
                    </a:p>
                  </a:txBody>
                  <a:tcPr marL="9525" marR="9525" marT="9525" marB="0" anchor="b"/>
                </a:tc>
              </a:tr>
              <a:tr h="337914">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r" fontAlgn="b"/>
                      <a:r>
                        <a:rPr lang="en-US" sz="1400" b="1" i="0" u="none" strike="noStrike" dirty="0">
                          <a:solidFill>
                            <a:schemeClr val="bg1"/>
                          </a:solidFill>
                          <a:effectLst/>
                          <a:latin typeface="Calibri"/>
                        </a:rPr>
                        <a:t>           </a:t>
                      </a:r>
                      <a:r>
                        <a:rPr lang="en-US" sz="1400" b="1" i="0" u="none" strike="noStrike" dirty="0" smtClean="0">
                          <a:solidFill>
                            <a:schemeClr val="bg1"/>
                          </a:solidFill>
                          <a:effectLst/>
                          <a:latin typeface="Calibri"/>
                        </a:rPr>
                        <a:t>(308,971) </a:t>
                      </a:r>
                      <a:endParaRPr lang="en-US" sz="1400" b="1" i="0" u="none" strike="noStrike" dirty="0">
                        <a:solidFill>
                          <a:schemeClr val="bg1"/>
                        </a:solidFill>
                        <a:effectLst/>
                        <a:latin typeface="Calibri"/>
                      </a:endParaRPr>
                    </a:p>
                  </a:txBody>
                  <a:tcPr marL="9525" marR="9525" marT="9525" marB="0" anchor="b"/>
                </a:tc>
                <a:tc>
                  <a:txBody>
                    <a:bodyPr/>
                    <a:lstStyle/>
                    <a:p>
                      <a:pPr algn="r" fontAlgn="b"/>
                      <a:r>
                        <a:rPr lang="en-US" sz="1400" b="1" i="0" u="none" strike="noStrike" dirty="0">
                          <a:solidFill>
                            <a:schemeClr val="bg1"/>
                          </a:solidFill>
                          <a:effectLst/>
                          <a:latin typeface="Calibri"/>
                        </a:rPr>
                        <a:t>         </a:t>
                      </a:r>
                      <a:r>
                        <a:rPr lang="en-US" sz="1400" b="1" i="0" u="none" strike="noStrike" dirty="0" smtClean="0">
                          <a:solidFill>
                            <a:schemeClr val="bg1"/>
                          </a:solidFill>
                          <a:effectLst/>
                          <a:latin typeface="Calibri"/>
                        </a:rPr>
                        <a:t>(361,133) </a:t>
                      </a:r>
                      <a:endParaRPr lang="en-US" sz="1400" b="1" i="0" u="none" strike="noStrike" dirty="0">
                        <a:solidFill>
                          <a:schemeClr val="bg1"/>
                        </a:solidFill>
                        <a:effectLst/>
                        <a:latin typeface="Calibri"/>
                      </a:endParaRPr>
                    </a:p>
                  </a:txBody>
                  <a:tcPr marL="9525" marR="9525" marT="9525" marB="0" anchor="b"/>
                </a:tc>
              </a:tr>
            </a:tbl>
          </a:graphicData>
        </a:graphic>
      </p:graphicFrame>
      <p:sp>
        <p:nvSpPr>
          <p:cNvPr id="3" name="Title 2"/>
          <p:cNvSpPr>
            <a:spLocks noGrp="1"/>
          </p:cNvSpPr>
          <p:nvPr>
            <p:ph type="title"/>
          </p:nvPr>
        </p:nvSpPr>
        <p:spPr>
          <a:xfrm>
            <a:off x="457200" y="274638"/>
            <a:ext cx="8229600" cy="639762"/>
          </a:xfrm>
        </p:spPr>
        <p:txBody>
          <a:bodyPr>
            <a:noAutofit/>
          </a:bodyPr>
          <a:lstStyle/>
          <a:p>
            <a:pPr algn="ctr"/>
            <a:r>
              <a:rPr lang="en-US" sz="3600" dirty="0" smtClean="0"/>
              <a:t>Non-General Fund Budget</a:t>
            </a:r>
            <a:endParaRPr lang="en-US" sz="3600" dirty="0"/>
          </a:p>
        </p:txBody>
      </p:sp>
      <p:sp>
        <p:nvSpPr>
          <p:cNvPr id="5" name="Footer Placeholder 4"/>
          <p:cNvSpPr>
            <a:spLocks noGrp="1"/>
          </p:cNvSpPr>
          <p:nvPr>
            <p:ph type="ftr" sz="quarter" idx="11"/>
          </p:nvPr>
        </p:nvSpPr>
        <p:spPr/>
        <p:txBody>
          <a:bodyPr/>
          <a:lstStyle/>
          <a:p>
            <a:r>
              <a:rPr lang="en-US" smtClean="0"/>
              <a:t>Fire Department</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109</a:t>
            </a:fld>
            <a:endParaRPr lang="en-US" dirty="0"/>
          </a:p>
        </p:txBody>
      </p:sp>
    </p:spTree>
    <p:extLst>
      <p:ext uri="{BB962C8B-B14F-4D97-AF65-F5344CB8AC3E}">
        <p14:creationId xmlns:p14="http://schemas.microsoft.com/office/powerpoint/2010/main" val="160042526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620000" cy="762000"/>
          </a:xfrm>
        </p:spPr>
        <p:txBody>
          <a:bodyPr/>
          <a:lstStyle/>
          <a:p>
            <a:pPr algn="ctr"/>
            <a:r>
              <a:rPr lang="en-US" dirty="0" smtClean="0"/>
              <a:t>FY2018-19 Accomplishments</a:t>
            </a:r>
            <a:endParaRPr lang="en-US" dirty="0"/>
          </a:p>
        </p:txBody>
      </p:sp>
      <p:sp>
        <p:nvSpPr>
          <p:cNvPr id="3" name="Content Placeholder 2"/>
          <p:cNvSpPr>
            <a:spLocks noGrp="1"/>
          </p:cNvSpPr>
          <p:nvPr>
            <p:ph idx="1"/>
          </p:nvPr>
        </p:nvSpPr>
        <p:spPr>
          <a:xfrm>
            <a:off x="457200" y="1295400"/>
            <a:ext cx="7620000" cy="5105400"/>
          </a:xfrm>
        </p:spPr>
        <p:txBody>
          <a:bodyPr>
            <a:normAutofit fontScale="92500" lnSpcReduction="20000"/>
          </a:bodyPr>
          <a:lstStyle/>
          <a:p>
            <a:pPr lvl="0"/>
            <a:r>
              <a:rPr lang="en-US" dirty="0" smtClean="0"/>
              <a:t>Participated </a:t>
            </a:r>
            <a:r>
              <a:rPr lang="en-US" dirty="0"/>
              <a:t>in a City Council Retreat and identified seven priority areas of governance</a:t>
            </a:r>
          </a:p>
          <a:p>
            <a:pPr lvl="0"/>
            <a:r>
              <a:rPr lang="en-US" dirty="0"/>
              <a:t>Adopted 58 Resolutions and Adopted 18 Ordinances</a:t>
            </a:r>
          </a:p>
          <a:p>
            <a:pPr lvl="0"/>
            <a:r>
              <a:rPr lang="en-US" dirty="0"/>
              <a:t>Held 33 City Council </a:t>
            </a:r>
            <a:r>
              <a:rPr lang="en-US" dirty="0" smtClean="0"/>
              <a:t>and </a:t>
            </a:r>
            <a:r>
              <a:rPr lang="en-US" dirty="0"/>
              <a:t>Special Meetings</a:t>
            </a:r>
          </a:p>
          <a:p>
            <a:pPr lvl="0"/>
            <a:r>
              <a:rPr lang="en-US" dirty="0"/>
              <a:t>Hired a new city manager and housing authority </a:t>
            </a:r>
            <a:r>
              <a:rPr lang="en-US" dirty="0" smtClean="0"/>
              <a:t>director</a:t>
            </a:r>
          </a:p>
          <a:p>
            <a:pPr lvl="0"/>
            <a:r>
              <a:rPr lang="en-US" dirty="0" smtClean="0"/>
              <a:t>Approved Environmental Community Investment Agreement (ECIA) grant awards (Category 3) in the total amount of $56,190 to six Richmond-serving non-profit organizations.</a:t>
            </a:r>
            <a:endParaRPr lang="en-US" dirty="0"/>
          </a:p>
        </p:txBody>
      </p:sp>
      <p:sp>
        <p:nvSpPr>
          <p:cNvPr id="4" name="Footer Placeholder 3"/>
          <p:cNvSpPr>
            <a:spLocks noGrp="1"/>
          </p:cNvSpPr>
          <p:nvPr>
            <p:ph type="ftr" sz="quarter" idx="11"/>
          </p:nvPr>
        </p:nvSpPr>
        <p:spPr/>
        <p:txBody>
          <a:bodyPr/>
          <a:lstStyle/>
          <a:p>
            <a:r>
              <a:rPr lang="en-US" smtClean="0"/>
              <a:t>City Council</a:t>
            </a:r>
            <a:endParaRPr lang="en-US"/>
          </a:p>
        </p:txBody>
      </p:sp>
      <p:sp>
        <p:nvSpPr>
          <p:cNvPr id="5" name="Slide Number Placeholder 4"/>
          <p:cNvSpPr>
            <a:spLocks noGrp="1"/>
          </p:cNvSpPr>
          <p:nvPr>
            <p:ph type="sldNum" sz="quarter" idx="12"/>
          </p:nvPr>
        </p:nvSpPr>
        <p:spPr/>
        <p:txBody>
          <a:bodyPr/>
          <a:lstStyle/>
          <a:p>
            <a:fld id="{0D90F0D5-AFB6-4C34-B13B-CC446EBB2E05}" type="slidenum">
              <a:rPr lang="en-US" smtClean="0"/>
              <a:t>11</a:t>
            </a:fld>
            <a:endParaRPr lang="en-US" dirty="0"/>
          </a:p>
        </p:txBody>
      </p:sp>
    </p:spTree>
    <p:extLst>
      <p:ext uri="{BB962C8B-B14F-4D97-AF65-F5344CB8AC3E}">
        <p14:creationId xmlns:p14="http://schemas.microsoft.com/office/powerpoint/2010/main" val="38714084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81000"/>
            <a:ext cx="7772400" cy="1600200"/>
          </a:xfrm>
        </p:spPr>
        <p:txBody>
          <a:bodyPr>
            <a:noAutofit/>
          </a:bodyPr>
          <a:lstStyle/>
          <a:p>
            <a:pPr algn="ctr"/>
            <a:r>
              <a:rPr lang="en-US" sz="4000" dirty="0" smtClean="0"/>
              <a:t>DEPARTMENT OF INFRASTRUCTURE MAINTENANCE &amp; OPERATIONS</a:t>
            </a:r>
            <a:endParaRPr lang="en-US" sz="4000"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84" y="5105399"/>
            <a:ext cx="1418412" cy="129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4231758" y="5333999"/>
            <a:ext cx="3845442" cy="836483"/>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en-US" sz="3600" dirty="0" smtClean="0"/>
          </a:p>
          <a:p>
            <a:pPr algn="r"/>
            <a:r>
              <a:rPr lang="en-US" sz="3600" dirty="0" smtClean="0"/>
              <a:t>FY2019-20 Draft Budget Presentation</a:t>
            </a:r>
          </a:p>
          <a:p>
            <a:pPr algn="r"/>
            <a:r>
              <a:rPr lang="en-US" dirty="0" smtClean="0"/>
              <a:t>May 21, 2019</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7910" y="2133600"/>
            <a:ext cx="5291665" cy="297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12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3600" dirty="0" smtClean="0"/>
              <a:t>Mission</a:t>
            </a:r>
            <a:endParaRPr lang="en-US" dirty="0"/>
          </a:p>
        </p:txBody>
      </p:sp>
      <p:sp>
        <p:nvSpPr>
          <p:cNvPr id="3" name="Content Placeholder 2"/>
          <p:cNvSpPr>
            <a:spLocks noGrp="1"/>
          </p:cNvSpPr>
          <p:nvPr>
            <p:ph idx="1"/>
          </p:nvPr>
        </p:nvSpPr>
        <p:spPr>
          <a:xfrm>
            <a:off x="685800" y="1600200"/>
            <a:ext cx="8077200" cy="3657600"/>
          </a:xfrm>
        </p:spPr>
        <p:txBody>
          <a:bodyPr>
            <a:normAutofit fontScale="85000" lnSpcReduction="10000"/>
          </a:bodyPr>
          <a:lstStyle/>
          <a:p>
            <a:pPr algn="ctr">
              <a:lnSpc>
                <a:spcPct val="80000"/>
              </a:lnSpc>
              <a:buFont typeface="Wingdings" pitchFamily="2" charset="2"/>
              <a:buNone/>
            </a:pPr>
            <a:endParaRPr lang="en-US" dirty="0" smtClean="0">
              <a:solidFill>
                <a:srgbClr val="0000FF"/>
              </a:solidFill>
            </a:endParaRPr>
          </a:p>
          <a:p>
            <a:pPr marL="0" indent="0">
              <a:buNone/>
            </a:pPr>
            <a:r>
              <a:rPr lang="en-US" dirty="0"/>
              <a:t>The Department of Infrastructure Maintenance &amp; Operations (DIMO) in partnership with our diverse community, </a:t>
            </a:r>
            <a:r>
              <a:rPr lang="en-US"/>
              <a:t>proudly </a:t>
            </a:r>
            <a:r>
              <a:rPr lang="en-US" smtClean="0"/>
              <a:t>supports </a:t>
            </a:r>
            <a:r>
              <a:rPr lang="en-US" dirty="0"/>
              <a:t>and sustains the City’s environment and infrastructure through responsiveness, innovation, integrity and professionalism. DIMO strives to provide quality public service with pride and dedication to ensure a higher quality of life for the City of Richmond and our residents.  </a:t>
            </a:r>
          </a:p>
          <a:p>
            <a:pPr>
              <a:lnSpc>
                <a:spcPct val="80000"/>
              </a:lnSpc>
              <a:buFont typeface="Wingdings" pitchFamily="2" charset="2"/>
              <a:buNone/>
            </a:pPr>
            <a:endParaRPr lang="en-US" sz="2400" dirty="0">
              <a:solidFill>
                <a:srgbClr val="0000FF"/>
              </a:solidFill>
            </a:endParaRPr>
          </a:p>
          <a:p>
            <a:pPr marL="114300" indent="0">
              <a:lnSpc>
                <a:spcPct val="80000"/>
              </a:lnSpc>
              <a:buNone/>
            </a:pPr>
            <a:endParaRPr lang="en-US" sz="2400" dirty="0">
              <a:solidFill>
                <a:schemeClr val="tx2">
                  <a:lumMod val="60000"/>
                  <a:lumOff val="40000"/>
                </a:schemeClr>
              </a:solidFill>
            </a:endParaRPr>
          </a:p>
          <a:p>
            <a:endParaRPr lang="en-US" dirty="0"/>
          </a:p>
        </p:txBody>
      </p:sp>
      <p:sp>
        <p:nvSpPr>
          <p:cNvPr id="4" name="Footer Placeholder 3"/>
          <p:cNvSpPr>
            <a:spLocks noGrp="1"/>
          </p:cNvSpPr>
          <p:nvPr>
            <p:ph type="ftr" sz="quarter" idx="11"/>
          </p:nvPr>
        </p:nvSpPr>
        <p:spPr/>
        <p:txBody>
          <a:bodyPr/>
          <a:lstStyle/>
          <a:p>
            <a:r>
              <a:rPr lang="en-US" smtClean="0"/>
              <a:t>Infrastructure Maintenance &amp; Operations</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111</a:t>
            </a:fld>
            <a:endParaRPr lang="en-US" dirty="0"/>
          </a:p>
        </p:txBody>
      </p:sp>
    </p:spTree>
    <p:extLst>
      <p:ext uri="{BB962C8B-B14F-4D97-AF65-F5344CB8AC3E}">
        <p14:creationId xmlns:p14="http://schemas.microsoft.com/office/powerpoint/2010/main" val="390243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vert="horz" lIns="91440" tIns="45720" rIns="91440" bIns="45720" rtlCol="0" anchor="ctr">
            <a:normAutofit/>
          </a:bodyPr>
          <a:lstStyle/>
          <a:p>
            <a:r>
              <a:rPr lang="en-US" sz="3600" dirty="0" smtClean="0"/>
              <a:t>FY2018-19 </a:t>
            </a:r>
            <a:r>
              <a:rPr lang="en-US" sz="3600" dirty="0"/>
              <a:t>Accomplishments</a:t>
            </a:r>
          </a:p>
        </p:txBody>
      </p:sp>
      <p:sp>
        <p:nvSpPr>
          <p:cNvPr id="5" name="Content Placeholder 2"/>
          <p:cNvSpPr txBox="1">
            <a:spLocks/>
          </p:cNvSpPr>
          <p:nvPr/>
        </p:nvSpPr>
        <p:spPr>
          <a:xfrm>
            <a:off x="457200" y="1066800"/>
            <a:ext cx="8229600" cy="57912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smtClean="0"/>
              <a:t>ABATEMENT</a:t>
            </a:r>
          </a:p>
          <a:p>
            <a:r>
              <a:rPr lang="en-US" sz="2400" dirty="0" smtClean="0"/>
              <a:t>Removed 2,276 TONS of illegal dumping from city streets</a:t>
            </a:r>
            <a:r>
              <a:rPr lang="en-US" sz="2400" dirty="0"/>
              <a:t/>
            </a:r>
            <a:br>
              <a:rPr lang="en-US" sz="2400" dirty="0"/>
            </a:br>
            <a:r>
              <a:rPr lang="en-US" sz="2400" dirty="0" smtClean="0"/>
              <a:t>and 2,040 graffiti tags from over 1,020 locations.</a:t>
            </a:r>
          </a:p>
          <a:p>
            <a:r>
              <a:rPr lang="en-US" sz="2400" dirty="0" smtClean="0"/>
              <a:t>Conducted 13 neighborhood clean ups and assisted 204 senior citizens.</a:t>
            </a:r>
          </a:p>
          <a:p>
            <a:r>
              <a:rPr lang="en-US" sz="2400" dirty="0" smtClean="0"/>
              <a:t>Abated 58 homeless encampments.</a:t>
            </a:r>
          </a:p>
          <a:p>
            <a:pPr marL="0" indent="0">
              <a:buNone/>
            </a:pPr>
            <a:r>
              <a:rPr lang="en-US" sz="2800" b="1" dirty="0" smtClean="0"/>
              <a:t>CODE ENFORCEMENT</a:t>
            </a:r>
          </a:p>
          <a:p>
            <a:r>
              <a:rPr lang="en-US" sz="2600" dirty="0" smtClean="0"/>
              <a:t>Successfully</a:t>
            </a:r>
            <a:r>
              <a:rPr lang="en-US" sz="2600" dirty="0"/>
              <a:t> </a:t>
            </a:r>
            <a:r>
              <a:rPr lang="en-US" sz="2600" dirty="0" smtClean="0"/>
              <a:t>implemented Receivership Program.</a:t>
            </a:r>
          </a:p>
          <a:p>
            <a:r>
              <a:rPr lang="en-US" sz="2600" dirty="0" smtClean="0"/>
              <a:t>Demolished three uninhabitable SFD.</a:t>
            </a:r>
          </a:p>
          <a:p>
            <a:r>
              <a:rPr lang="en-US" sz="2600" dirty="0" smtClean="0"/>
              <a:t>34 abatement warrants executed.</a:t>
            </a:r>
          </a:p>
          <a:p>
            <a:pPr marL="0" indent="0">
              <a:buNone/>
            </a:pPr>
            <a:r>
              <a:rPr lang="en-US" sz="2800" b="1" dirty="0" smtClean="0"/>
              <a:t>EQUIPMENT SERVICES</a:t>
            </a:r>
          </a:p>
          <a:p>
            <a:r>
              <a:rPr lang="en-US" sz="2400" dirty="0" smtClean="0"/>
              <a:t>Replaced 44 vehicles for Police, Fire and seven other divisions.</a:t>
            </a:r>
          </a:p>
          <a:p>
            <a:r>
              <a:rPr lang="en-US" sz="2400" dirty="0" smtClean="0"/>
              <a:t>Completed 1,425 work orders for repairs and maintenance.</a:t>
            </a:r>
          </a:p>
          <a:p>
            <a:r>
              <a:rPr lang="en-US" sz="2400" dirty="0" smtClean="0"/>
              <a:t>Responded to 73 roadside calls for service.</a:t>
            </a:r>
          </a:p>
        </p:txBody>
      </p:sp>
      <p:sp>
        <p:nvSpPr>
          <p:cNvPr id="3" name="Footer Placeholder 2"/>
          <p:cNvSpPr>
            <a:spLocks noGrp="1"/>
          </p:cNvSpPr>
          <p:nvPr>
            <p:ph type="ftr" sz="quarter" idx="11"/>
          </p:nvPr>
        </p:nvSpPr>
        <p:spPr/>
        <p:txBody>
          <a:bodyPr/>
          <a:lstStyle/>
          <a:p>
            <a:r>
              <a:rPr lang="en-US" smtClean="0"/>
              <a:t>Infrastructure Maintenance &amp; Operations</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112</a:t>
            </a:fld>
            <a:endParaRPr lang="en-US" dirty="0"/>
          </a:p>
        </p:txBody>
      </p:sp>
    </p:spTree>
    <p:extLst>
      <p:ext uri="{BB962C8B-B14F-4D97-AF65-F5344CB8AC3E}">
        <p14:creationId xmlns:p14="http://schemas.microsoft.com/office/powerpoint/2010/main" val="140275498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vert="horz" lIns="91440" tIns="45720" rIns="91440" bIns="45720" rtlCol="0" anchor="ctr">
            <a:normAutofit/>
          </a:bodyPr>
          <a:lstStyle/>
          <a:p>
            <a:r>
              <a:rPr lang="en-US" sz="3600" dirty="0" smtClean="0"/>
              <a:t>FY2018-19 </a:t>
            </a:r>
            <a:r>
              <a:rPr lang="en-US" sz="3600" dirty="0"/>
              <a:t>Accomplishments</a:t>
            </a:r>
          </a:p>
        </p:txBody>
      </p:sp>
      <p:sp>
        <p:nvSpPr>
          <p:cNvPr id="5" name="Content Placeholder 2"/>
          <p:cNvSpPr txBox="1">
            <a:spLocks/>
          </p:cNvSpPr>
          <p:nvPr/>
        </p:nvSpPr>
        <p:spPr>
          <a:xfrm>
            <a:off x="457200" y="1066800"/>
            <a:ext cx="8229600" cy="533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smtClean="0"/>
              <a:t>FACILITIES MAINTENANCE</a:t>
            </a:r>
          </a:p>
          <a:p>
            <a:r>
              <a:rPr lang="en-US" sz="2400" dirty="0" smtClean="0"/>
              <a:t>Replaced aged condensate return pumps in the Auditorium and Main Library.</a:t>
            </a:r>
          </a:p>
          <a:p>
            <a:r>
              <a:rPr lang="en-US" sz="2400" dirty="0" smtClean="0"/>
              <a:t>Upgraded HVAC system in server room at the Communications Center.</a:t>
            </a:r>
          </a:p>
          <a:p>
            <a:r>
              <a:rPr lang="en-US" sz="2400" dirty="0" smtClean="0"/>
              <a:t> Managed re-plastering and mural restoration at the Plunge.</a:t>
            </a:r>
          </a:p>
          <a:p>
            <a:endParaRPr lang="en-US" sz="2400" dirty="0" smtClean="0"/>
          </a:p>
          <a:p>
            <a:pPr marL="0" indent="0">
              <a:buNone/>
            </a:pPr>
            <a:r>
              <a:rPr lang="en-US" sz="2800" b="1" dirty="0" smtClean="0"/>
              <a:t>PARKS</a:t>
            </a:r>
          </a:p>
          <a:p>
            <a:r>
              <a:rPr lang="en-US" sz="2400" dirty="0"/>
              <a:t>R</a:t>
            </a:r>
            <a:r>
              <a:rPr lang="en-US" sz="2400" dirty="0" smtClean="0"/>
              <a:t>ehabilitated tennis courts at Nicholl Park.</a:t>
            </a:r>
          </a:p>
          <a:p>
            <a:r>
              <a:rPr lang="en-US" sz="2400" dirty="0" smtClean="0"/>
              <a:t>Opening of the Dirt World Bike Park.</a:t>
            </a:r>
          </a:p>
          <a:p>
            <a:r>
              <a:rPr lang="en-US" sz="2400" dirty="0" smtClean="0"/>
              <a:t>New restroom at John F. Kennedy Park.</a:t>
            </a:r>
          </a:p>
        </p:txBody>
      </p:sp>
      <p:sp>
        <p:nvSpPr>
          <p:cNvPr id="3" name="Footer Placeholder 2"/>
          <p:cNvSpPr>
            <a:spLocks noGrp="1"/>
          </p:cNvSpPr>
          <p:nvPr>
            <p:ph type="ftr" sz="quarter" idx="11"/>
          </p:nvPr>
        </p:nvSpPr>
        <p:spPr/>
        <p:txBody>
          <a:bodyPr/>
          <a:lstStyle/>
          <a:p>
            <a:r>
              <a:rPr lang="en-US" smtClean="0"/>
              <a:t>Infrastructure Maintenance &amp; Operations</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113</a:t>
            </a:fld>
            <a:endParaRPr lang="en-US" dirty="0"/>
          </a:p>
        </p:txBody>
      </p:sp>
    </p:spTree>
    <p:extLst>
      <p:ext uri="{BB962C8B-B14F-4D97-AF65-F5344CB8AC3E}">
        <p14:creationId xmlns:p14="http://schemas.microsoft.com/office/powerpoint/2010/main" val="329222321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r>
              <a:rPr lang="en-US" sz="3600" dirty="0" smtClean="0"/>
              <a:t>FY2019-20 Goals</a:t>
            </a:r>
            <a:endParaRPr lang="en-US" sz="3600" dirty="0"/>
          </a:p>
        </p:txBody>
      </p:sp>
      <p:sp>
        <p:nvSpPr>
          <p:cNvPr id="6" name="Content Placeholder 2"/>
          <p:cNvSpPr txBox="1">
            <a:spLocks/>
          </p:cNvSpPr>
          <p:nvPr/>
        </p:nvSpPr>
        <p:spPr>
          <a:xfrm>
            <a:off x="508000" y="1143000"/>
            <a:ext cx="8229600" cy="548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smtClean="0"/>
              <a:t>ABATEMENT</a:t>
            </a:r>
          </a:p>
          <a:p>
            <a:r>
              <a:rPr lang="en-US" sz="2400" dirty="0" smtClean="0"/>
              <a:t>Seek additional grant funding to assist in blight reduction efforts.</a:t>
            </a:r>
          </a:p>
          <a:p>
            <a:r>
              <a:rPr lang="en-US" sz="2400" dirty="0" smtClean="0"/>
              <a:t>Continue working with our community and jurisdictional partners on viable homeless encampment alternatives.</a:t>
            </a:r>
          </a:p>
          <a:p>
            <a:r>
              <a:rPr lang="en-US" sz="2400" dirty="0" smtClean="0"/>
              <a:t>Continue grant funded camera/fence installation to curtail illegal dumping and catch and prosecute illegal dumpers.</a:t>
            </a:r>
          </a:p>
          <a:p>
            <a:endParaRPr lang="en-US" sz="2400" dirty="0" smtClean="0"/>
          </a:p>
          <a:p>
            <a:pPr marL="0" marR="0" indent="0">
              <a:spcBef>
                <a:spcPts val="0"/>
              </a:spcBef>
              <a:spcAft>
                <a:spcPts val="0"/>
              </a:spcAft>
              <a:buNone/>
            </a:pPr>
            <a:r>
              <a:rPr lang="en-US" sz="2800" b="1" dirty="0" smtClean="0"/>
              <a:t>CODE ENFORCEMENT</a:t>
            </a:r>
          </a:p>
          <a:p>
            <a:pPr marL="0" marR="0">
              <a:spcBef>
                <a:spcPts val="0"/>
              </a:spcBef>
              <a:spcAft>
                <a:spcPts val="0"/>
              </a:spcAft>
            </a:pPr>
            <a:r>
              <a:rPr lang="en-US" sz="2400" dirty="0" smtClean="0">
                <a:ea typeface="Calibri"/>
                <a:cs typeface="Times New Roman"/>
              </a:rPr>
              <a:t>Increase </a:t>
            </a:r>
            <a:r>
              <a:rPr lang="en-US" sz="2400" dirty="0">
                <a:ea typeface="Calibri"/>
                <a:cs typeface="Times New Roman"/>
              </a:rPr>
              <a:t>Vacant Property </a:t>
            </a:r>
            <a:r>
              <a:rPr lang="en-US" sz="2400" dirty="0" smtClean="0">
                <a:ea typeface="Calibri"/>
                <a:cs typeface="Times New Roman"/>
              </a:rPr>
              <a:t>Registrations.</a:t>
            </a:r>
            <a:endParaRPr lang="en-US" sz="2400" dirty="0">
              <a:ea typeface="Calibri"/>
              <a:cs typeface="Times New Roman"/>
            </a:endParaRPr>
          </a:p>
          <a:p>
            <a:pPr marL="0" marR="0">
              <a:spcBef>
                <a:spcPts val="0"/>
              </a:spcBef>
              <a:spcAft>
                <a:spcPts val="0"/>
              </a:spcAft>
            </a:pPr>
            <a:r>
              <a:rPr lang="en-US" sz="2400" dirty="0">
                <a:ea typeface="Calibri"/>
                <a:cs typeface="Times New Roman"/>
              </a:rPr>
              <a:t>Demolish 5 </a:t>
            </a:r>
            <a:r>
              <a:rPr lang="en-US" sz="2400" dirty="0" smtClean="0">
                <a:ea typeface="Calibri"/>
                <a:cs typeface="Times New Roman"/>
              </a:rPr>
              <a:t>red </a:t>
            </a:r>
            <a:r>
              <a:rPr lang="en-US" sz="2400" dirty="0">
                <a:ea typeface="Calibri"/>
                <a:cs typeface="Times New Roman"/>
              </a:rPr>
              <a:t>tagged/substandard </a:t>
            </a:r>
            <a:r>
              <a:rPr lang="en-US" sz="2400" dirty="0" smtClean="0">
                <a:ea typeface="Calibri"/>
                <a:cs typeface="Times New Roman"/>
              </a:rPr>
              <a:t>properties.</a:t>
            </a:r>
            <a:endParaRPr lang="en-US" sz="2400" dirty="0">
              <a:ea typeface="Calibri"/>
              <a:cs typeface="Times New Roman"/>
            </a:endParaRPr>
          </a:p>
          <a:p>
            <a:pPr marL="0" marR="0">
              <a:spcBef>
                <a:spcPts val="0"/>
              </a:spcBef>
              <a:spcAft>
                <a:spcPts val="0"/>
              </a:spcAft>
            </a:pPr>
            <a:r>
              <a:rPr lang="en-US" sz="2400" dirty="0" smtClean="0">
                <a:cs typeface="Times New Roman"/>
              </a:rPr>
              <a:t>Hire a part-time Vehicle Abatement Officer utilizing Vehicle</a:t>
            </a:r>
            <a:br>
              <a:rPr lang="en-US" sz="2400" dirty="0" smtClean="0">
                <a:cs typeface="Times New Roman"/>
              </a:rPr>
            </a:br>
            <a:r>
              <a:rPr lang="en-US" sz="2400" dirty="0" smtClean="0">
                <a:cs typeface="Times New Roman"/>
              </a:rPr>
              <a:t>      Abatement Authority Revenue</a:t>
            </a:r>
            <a:endParaRPr lang="en-US" sz="2400" dirty="0">
              <a:cs typeface="Times New Roman"/>
            </a:endParaRPr>
          </a:p>
        </p:txBody>
      </p:sp>
      <p:sp>
        <p:nvSpPr>
          <p:cNvPr id="3" name="Footer Placeholder 2"/>
          <p:cNvSpPr>
            <a:spLocks noGrp="1"/>
          </p:cNvSpPr>
          <p:nvPr>
            <p:ph type="ftr" sz="quarter" idx="11"/>
          </p:nvPr>
        </p:nvSpPr>
        <p:spPr/>
        <p:txBody>
          <a:bodyPr/>
          <a:lstStyle/>
          <a:p>
            <a:r>
              <a:rPr lang="en-US" smtClean="0"/>
              <a:t>Infrastructure Maintenance &amp; Operations</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114</a:t>
            </a:fld>
            <a:endParaRPr lang="en-US" dirty="0"/>
          </a:p>
        </p:txBody>
      </p:sp>
    </p:spTree>
    <p:extLst>
      <p:ext uri="{BB962C8B-B14F-4D97-AF65-F5344CB8AC3E}">
        <p14:creationId xmlns:p14="http://schemas.microsoft.com/office/powerpoint/2010/main" val="9622805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r>
              <a:rPr lang="en-US" sz="3600" dirty="0" smtClean="0"/>
              <a:t>FY2019-20 Goals</a:t>
            </a:r>
            <a:endParaRPr lang="en-US" sz="3600" dirty="0"/>
          </a:p>
        </p:txBody>
      </p:sp>
      <p:sp>
        <p:nvSpPr>
          <p:cNvPr id="6" name="Content Placeholder 2"/>
          <p:cNvSpPr txBox="1">
            <a:spLocks/>
          </p:cNvSpPr>
          <p:nvPr/>
        </p:nvSpPr>
        <p:spPr>
          <a:xfrm>
            <a:off x="508000" y="914400"/>
            <a:ext cx="8229600" cy="5791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a:spcBef>
                <a:spcPts val="0"/>
              </a:spcBef>
              <a:spcAft>
                <a:spcPts val="0"/>
              </a:spcAft>
              <a:buNone/>
            </a:pPr>
            <a:r>
              <a:rPr lang="en-US" sz="2800" b="1" dirty="0"/>
              <a:t>EQUIPMENT SERVICES</a:t>
            </a:r>
          </a:p>
          <a:p>
            <a:r>
              <a:rPr lang="en-US" sz="2200" dirty="0"/>
              <a:t>Replace 51 vehicles for Police, Fire and other departments.</a:t>
            </a:r>
          </a:p>
          <a:p>
            <a:r>
              <a:rPr lang="en-US" sz="2200" dirty="0"/>
              <a:t>Shorten the amount of time that vehicles are out of service by 10%.</a:t>
            </a:r>
          </a:p>
          <a:p>
            <a:r>
              <a:rPr lang="en-US" sz="2200" dirty="0"/>
              <a:t>New roof installation and restroom upgrade for Equipment Services facility.</a:t>
            </a:r>
          </a:p>
          <a:p>
            <a:pPr marL="0" indent="0">
              <a:buNone/>
            </a:pPr>
            <a:r>
              <a:rPr lang="en-US" sz="2800" b="1" dirty="0" smtClean="0"/>
              <a:t>FACILITIES MAINTENANCE</a:t>
            </a:r>
          </a:p>
          <a:p>
            <a:r>
              <a:rPr lang="en-US" sz="2400" dirty="0" smtClean="0"/>
              <a:t>Paint Fire Stations 62 &amp; 63 and Booker T. Anderson Community Center.</a:t>
            </a:r>
          </a:p>
          <a:p>
            <a:r>
              <a:rPr lang="en-US" sz="2400" dirty="0" smtClean="0"/>
              <a:t>Develop a Paint and Facility Maintenance Program</a:t>
            </a:r>
          </a:p>
          <a:p>
            <a:r>
              <a:rPr lang="en-US" sz="2400" dirty="0" smtClean="0"/>
              <a:t>Repair water intrusion in the gym at the Recreation Center.</a:t>
            </a:r>
          </a:p>
          <a:p>
            <a:pPr marL="0" indent="0">
              <a:buNone/>
            </a:pPr>
            <a:r>
              <a:rPr lang="en-US" sz="2800" b="1" dirty="0" smtClean="0"/>
              <a:t>PARKS</a:t>
            </a:r>
          </a:p>
          <a:p>
            <a:r>
              <a:rPr lang="en-US" sz="2400" dirty="0" smtClean="0"/>
              <a:t>New restrooms at Lucas and Southside Parks</a:t>
            </a:r>
          </a:p>
          <a:p>
            <a:r>
              <a:rPr lang="en-US" sz="2400" dirty="0" smtClean="0"/>
              <a:t>New Futsal Court at Wendell Park.</a:t>
            </a:r>
          </a:p>
          <a:p>
            <a:r>
              <a:rPr lang="en-US" sz="2400" dirty="0" smtClean="0"/>
              <a:t>New basketball court at John F. Kennedy and Unity Parks.</a:t>
            </a:r>
          </a:p>
        </p:txBody>
      </p:sp>
      <p:sp>
        <p:nvSpPr>
          <p:cNvPr id="3" name="Footer Placeholder 2"/>
          <p:cNvSpPr>
            <a:spLocks noGrp="1"/>
          </p:cNvSpPr>
          <p:nvPr>
            <p:ph type="ftr" sz="quarter" idx="11"/>
          </p:nvPr>
        </p:nvSpPr>
        <p:spPr/>
        <p:txBody>
          <a:bodyPr/>
          <a:lstStyle/>
          <a:p>
            <a:r>
              <a:rPr lang="en-US" smtClean="0"/>
              <a:t>Infrastructure Maintenance &amp; Operations</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115</a:t>
            </a:fld>
            <a:endParaRPr lang="en-US" dirty="0"/>
          </a:p>
        </p:txBody>
      </p:sp>
    </p:spTree>
    <p:extLst>
      <p:ext uri="{BB962C8B-B14F-4D97-AF65-F5344CB8AC3E}">
        <p14:creationId xmlns:p14="http://schemas.microsoft.com/office/powerpoint/2010/main" val="306947969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80595190"/>
              </p:ext>
            </p:extLst>
          </p:nvPr>
        </p:nvGraphicFramePr>
        <p:xfrm>
          <a:off x="990600" y="838200"/>
          <a:ext cx="7239000" cy="5525053"/>
        </p:xfrm>
        <a:graphic>
          <a:graphicData uri="http://schemas.openxmlformats.org/drawingml/2006/table">
            <a:tbl>
              <a:tblPr firstRow="1">
                <a:tableStyleId>{5C22544A-7EE6-4342-B048-85BDC9FD1C3A}</a:tableStyleId>
              </a:tblPr>
              <a:tblGrid>
                <a:gridCol w="4136572"/>
                <a:gridCol w="1273628"/>
                <a:gridCol w="1828800"/>
              </a:tblGrid>
              <a:tr h="447075">
                <a:tc>
                  <a:txBody>
                    <a:bodyPr/>
                    <a:lstStyle/>
                    <a:p>
                      <a:pPr algn="ctr" fontAlgn="b"/>
                      <a:r>
                        <a:rPr lang="en-US" sz="1400" b="1" i="0" u="none" strike="noStrike" dirty="0" smtClean="0">
                          <a:solidFill>
                            <a:schemeClr val="bg1"/>
                          </a:solidFill>
                          <a:effectLst/>
                          <a:latin typeface="Calibri"/>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u="none" strike="noStrike" dirty="0" smtClean="0">
                          <a:effectLst/>
                        </a:rPr>
                        <a:t>FY2018-19         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smtClean="0">
                          <a:effectLst/>
                        </a:rPr>
                        <a:t>FY2019-20</a:t>
                      </a:r>
                      <a:r>
                        <a:rPr lang="en-US" sz="1400" b="1" u="none" strike="noStrike" baseline="0" dirty="0" smtClean="0">
                          <a:effectLst/>
                        </a:rPr>
                        <a:t> </a:t>
                      </a:r>
                    </a:p>
                    <a:p>
                      <a:pPr algn="ctr" fontAlgn="b"/>
                      <a:r>
                        <a:rPr lang="en-US" sz="1400" b="1" u="none" strike="noStrike" baseline="0" dirty="0" smtClean="0">
                          <a:effectLst/>
                        </a:rPr>
                        <a:t>Proposed </a:t>
                      </a:r>
                    </a:p>
                  </a:txBody>
                  <a:tcPr marL="9525" marR="9525" marT="9525" marB="0" anchor="b"/>
                </a:tc>
              </a:tr>
              <a:tr h="267262">
                <a:tc>
                  <a:txBody>
                    <a:bodyPr/>
                    <a:lstStyle/>
                    <a:p>
                      <a:pPr algn="l" fontAlgn="b"/>
                      <a:r>
                        <a:rPr lang="en-US" sz="1400" b="0" i="0" u="none" strike="noStrike" dirty="0">
                          <a:effectLst/>
                          <a:latin typeface="Arial"/>
                        </a:rPr>
                        <a:t>Administrative Aide</a:t>
                      </a:r>
                    </a:p>
                  </a:txBody>
                  <a:tcPr marL="9525" marR="9525" marT="9525" marB="0" anchor="b"/>
                </a:tc>
                <a:tc>
                  <a:txBody>
                    <a:bodyPr/>
                    <a:lstStyle/>
                    <a:p>
                      <a:pPr algn="ctr" fontAlgn="b"/>
                      <a:r>
                        <a:rPr lang="en-US" sz="1400" b="0" i="0" u="none" strike="noStrike" dirty="0">
                          <a:effectLst/>
                          <a:latin typeface="Arial"/>
                        </a:rPr>
                        <a:t>4.0</a:t>
                      </a:r>
                    </a:p>
                  </a:txBody>
                  <a:tcPr marL="9525" marR="9525" marT="9525" marB="0" anchor="b"/>
                </a:tc>
                <a:tc>
                  <a:txBody>
                    <a:bodyPr/>
                    <a:lstStyle/>
                    <a:p>
                      <a:pPr algn="ctr" fontAlgn="b"/>
                      <a:r>
                        <a:rPr lang="en-US" sz="1400" b="0" i="0" u="none" strike="noStrike">
                          <a:effectLst/>
                          <a:latin typeface="Arial"/>
                        </a:rPr>
                        <a:t>4.0</a:t>
                      </a:r>
                    </a:p>
                  </a:txBody>
                  <a:tcPr marL="9525" marR="9525" marT="9525" marB="0" anchor="b"/>
                </a:tc>
              </a:tr>
              <a:tr h="267262">
                <a:tc>
                  <a:txBody>
                    <a:bodyPr/>
                    <a:lstStyle/>
                    <a:p>
                      <a:pPr algn="l" fontAlgn="b"/>
                      <a:r>
                        <a:rPr lang="en-US" sz="1400" b="0" i="0" u="none" strike="noStrike" dirty="0">
                          <a:effectLst/>
                          <a:latin typeface="Arial"/>
                        </a:rPr>
                        <a:t>Associate Admin Analyst</a:t>
                      </a:r>
                    </a:p>
                  </a:txBody>
                  <a:tcPr marL="9525" marR="9525" marT="9525" marB="0" anchor="b"/>
                </a:tc>
                <a:tc>
                  <a:txBody>
                    <a:bodyPr/>
                    <a:lstStyle/>
                    <a:p>
                      <a:pPr algn="ctr" fontAlgn="b"/>
                      <a:r>
                        <a:rPr lang="en-US" sz="1400" b="0" i="0" u="none" strike="noStrike">
                          <a:effectLst/>
                          <a:latin typeface="Arial"/>
                        </a:rPr>
                        <a:t> </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67262">
                <a:tc>
                  <a:txBody>
                    <a:bodyPr/>
                    <a:lstStyle/>
                    <a:p>
                      <a:pPr algn="l" fontAlgn="b"/>
                      <a:r>
                        <a:rPr lang="en-US" sz="1400" b="0" i="0" u="none" strike="noStrike" dirty="0">
                          <a:effectLst/>
                          <a:latin typeface="Arial"/>
                        </a:rPr>
                        <a:t>Building Trades Worker I</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 </a:t>
                      </a:r>
                    </a:p>
                  </a:txBody>
                  <a:tcPr marL="9525" marR="9525" marT="9525" marB="0" anchor="b"/>
                </a:tc>
              </a:tr>
              <a:tr h="267262">
                <a:tc>
                  <a:txBody>
                    <a:bodyPr/>
                    <a:lstStyle/>
                    <a:p>
                      <a:pPr algn="l" fontAlgn="b"/>
                      <a:r>
                        <a:rPr lang="en-US" sz="1400" b="0" i="0" u="none" strike="noStrike" dirty="0">
                          <a:effectLst/>
                          <a:latin typeface="Arial"/>
                        </a:rPr>
                        <a:t>Building Trades Worker II</a:t>
                      </a:r>
                    </a:p>
                  </a:txBody>
                  <a:tcPr marL="9525" marR="9525" marT="9525" marB="0" anchor="b"/>
                </a:tc>
                <a:tc>
                  <a:txBody>
                    <a:bodyPr/>
                    <a:lstStyle/>
                    <a:p>
                      <a:pPr algn="ctr" fontAlgn="b"/>
                      <a:r>
                        <a:rPr lang="en-US" sz="1400" b="0" i="0" u="none" strike="noStrike">
                          <a:effectLst/>
                          <a:latin typeface="Arial"/>
                        </a:rPr>
                        <a:t>2.0</a:t>
                      </a:r>
                    </a:p>
                  </a:txBody>
                  <a:tcPr marL="9525" marR="9525" marT="9525" marB="0" anchor="b"/>
                </a:tc>
                <a:tc>
                  <a:txBody>
                    <a:bodyPr/>
                    <a:lstStyle/>
                    <a:p>
                      <a:pPr algn="ctr" fontAlgn="b"/>
                      <a:r>
                        <a:rPr lang="en-US" sz="1400" b="0" i="0" u="none" strike="noStrike">
                          <a:effectLst/>
                          <a:latin typeface="Arial"/>
                        </a:rPr>
                        <a:t>3.0</a:t>
                      </a:r>
                    </a:p>
                  </a:txBody>
                  <a:tcPr marL="9525" marR="9525" marT="9525" marB="0" anchor="b"/>
                </a:tc>
              </a:tr>
              <a:tr h="267262">
                <a:tc>
                  <a:txBody>
                    <a:bodyPr/>
                    <a:lstStyle/>
                    <a:p>
                      <a:pPr algn="l" fontAlgn="b"/>
                      <a:r>
                        <a:rPr lang="en-US" sz="1400" b="0" i="0" u="none" strike="noStrike" dirty="0">
                          <a:effectLst/>
                          <a:latin typeface="Arial"/>
                        </a:rPr>
                        <a:t>Carpenter</a:t>
                      </a:r>
                    </a:p>
                  </a:txBody>
                  <a:tcPr marL="9525" marR="9525" marT="9525" marB="0" anchor="b"/>
                </a:tc>
                <a:tc>
                  <a:txBody>
                    <a:bodyPr/>
                    <a:lstStyle/>
                    <a:p>
                      <a:pPr algn="ctr" fontAlgn="b"/>
                      <a:r>
                        <a:rPr lang="en-US" sz="1400" b="0" i="0" u="none" strike="noStrike">
                          <a:effectLst/>
                          <a:latin typeface="Arial"/>
                        </a:rPr>
                        <a:t>2.0</a:t>
                      </a:r>
                    </a:p>
                  </a:txBody>
                  <a:tcPr marL="9525" marR="9525" marT="9525" marB="0" anchor="b"/>
                </a:tc>
                <a:tc>
                  <a:txBody>
                    <a:bodyPr/>
                    <a:lstStyle/>
                    <a:p>
                      <a:pPr algn="ctr" fontAlgn="b"/>
                      <a:r>
                        <a:rPr lang="en-US" sz="1400" b="0" i="0" u="none" strike="noStrike">
                          <a:effectLst/>
                          <a:latin typeface="Arial"/>
                        </a:rPr>
                        <a:t>2.0</a:t>
                      </a:r>
                    </a:p>
                  </a:txBody>
                  <a:tcPr marL="9525" marR="9525" marT="9525" marB="0" anchor="b"/>
                </a:tc>
              </a:tr>
              <a:tr h="267262">
                <a:tc>
                  <a:txBody>
                    <a:bodyPr/>
                    <a:lstStyle/>
                    <a:p>
                      <a:pPr algn="l" fontAlgn="b"/>
                      <a:r>
                        <a:rPr lang="en-US" sz="1400" b="0" i="0" u="none" strike="noStrike" dirty="0">
                          <a:effectLst/>
                          <a:latin typeface="Arial"/>
                        </a:rPr>
                        <a:t>Code Enforcement Officer I</a:t>
                      </a:r>
                    </a:p>
                  </a:txBody>
                  <a:tcPr marL="9525" marR="9525" marT="9525" marB="0" anchor="b"/>
                </a:tc>
                <a:tc>
                  <a:txBody>
                    <a:bodyPr/>
                    <a:lstStyle/>
                    <a:p>
                      <a:pPr algn="ctr" fontAlgn="b"/>
                      <a:r>
                        <a:rPr lang="en-US" sz="1400" b="0" i="0" u="none" strike="noStrike">
                          <a:effectLst/>
                          <a:latin typeface="Arial"/>
                        </a:rPr>
                        <a:t> </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67262">
                <a:tc>
                  <a:txBody>
                    <a:bodyPr/>
                    <a:lstStyle/>
                    <a:p>
                      <a:pPr algn="l" fontAlgn="b"/>
                      <a:r>
                        <a:rPr lang="en-US" sz="1400" b="0" i="0" u="none" strike="noStrike" dirty="0">
                          <a:effectLst/>
                          <a:latin typeface="Arial"/>
                        </a:rPr>
                        <a:t>Code Enforcement Officer II</a:t>
                      </a:r>
                    </a:p>
                  </a:txBody>
                  <a:tcPr marL="9525" marR="9525" marT="9525" marB="0" anchor="b"/>
                </a:tc>
                <a:tc>
                  <a:txBody>
                    <a:bodyPr/>
                    <a:lstStyle/>
                    <a:p>
                      <a:pPr algn="ctr" fontAlgn="b"/>
                      <a:r>
                        <a:rPr lang="en-US" sz="1400" b="0" i="0" u="none" strike="noStrike" dirty="0">
                          <a:effectLst/>
                          <a:latin typeface="Arial"/>
                        </a:rPr>
                        <a:t>6.0</a:t>
                      </a:r>
                    </a:p>
                  </a:txBody>
                  <a:tcPr marL="9525" marR="9525" marT="9525" marB="0" anchor="b"/>
                </a:tc>
                <a:tc>
                  <a:txBody>
                    <a:bodyPr/>
                    <a:lstStyle/>
                    <a:p>
                      <a:pPr algn="ctr" fontAlgn="b"/>
                      <a:r>
                        <a:rPr lang="en-US" sz="1400" b="0" i="0" u="none" strike="noStrike">
                          <a:effectLst/>
                          <a:latin typeface="Arial"/>
                        </a:rPr>
                        <a:t>5.0</a:t>
                      </a:r>
                    </a:p>
                  </a:txBody>
                  <a:tcPr marL="9525" marR="9525" marT="9525" marB="0" anchor="b"/>
                </a:tc>
              </a:tr>
              <a:tr h="267262">
                <a:tc>
                  <a:txBody>
                    <a:bodyPr/>
                    <a:lstStyle/>
                    <a:p>
                      <a:pPr algn="l" fontAlgn="b"/>
                      <a:r>
                        <a:rPr lang="en-US" sz="1400" b="0" i="0" u="none" strike="noStrike" dirty="0">
                          <a:solidFill>
                            <a:schemeClr val="tx1"/>
                          </a:solidFill>
                          <a:effectLst/>
                          <a:latin typeface="Arial"/>
                        </a:rPr>
                        <a:t>Code Enforcement Superintendent</a:t>
                      </a:r>
                    </a:p>
                  </a:txBody>
                  <a:tcPr marL="9525" marR="9525" marT="9525" marB="0" anchor="b"/>
                </a:tc>
                <a:tc>
                  <a:txBody>
                    <a:bodyPr/>
                    <a:lstStyle/>
                    <a:p>
                      <a:pPr algn="ctr" fontAlgn="b"/>
                      <a:r>
                        <a:rPr lang="en-US" sz="1400" b="0" i="0" u="none" strike="noStrike" dirty="0">
                          <a:solidFill>
                            <a:schemeClr val="tx1"/>
                          </a:solidFill>
                          <a:effectLst/>
                          <a:latin typeface="Arial"/>
                        </a:rPr>
                        <a:t> </a:t>
                      </a:r>
                      <a:r>
                        <a:rPr lang="en-US" sz="1400" b="0" i="0" u="none" strike="noStrike" dirty="0" smtClean="0">
                          <a:solidFill>
                            <a:schemeClr val="tx1"/>
                          </a:solidFill>
                          <a:effectLst/>
                          <a:latin typeface="Arial"/>
                        </a:rPr>
                        <a:t>1.0</a:t>
                      </a:r>
                      <a:endParaRPr lang="en-US" sz="1400" b="0" i="0" u="none" strike="noStrike" dirty="0">
                        <a:solidFill>
                          <a:schemeClr val="tx1"/>
                        </a:solidFill>
                        <a:effectLst/>
                        <a:latin typeface="Arial"/>
                      </a:endParaRPr>
                    </a:p>
                  </a:txBody>
                  <a:tcPr marL="9525" marR="9525" marT="9525" marB="0" anchor="b"/>
                </a:tc>
                <a:tc>
                  <a:txBody>
                    <a:bodyPr/>
                    <a:lstStyle/>
                    <a:p>
                      <a:pPr algn="ctr" fontAlgn="b"/>
                      <a:r>
                        <a:rPr lang="en-US" sz="1400" b="0" i="0" u="none" strike="noStrike" dirty="0">
                          <a:solidFill>
                            <a:schemeClr val="tx1"/>
                          </a:solidFill>
                          <a:effectLst/>
                          <a:latin typeface="Arial"/>
                        </a:rPr>
                        <a:t>1.0</a:t>
                      </a:r>
                    </a:p>
                  </a:txBody>
                  <a:tcPr marL="9525" marR="9525" marT="9525" marB="0" anchor="b"/>
                </a:tc>
              </a:tr>
              <a:tr h="267262">
                <a:tc>
                  <a:txBody>
                    <a:bodyPr/>
                    <a:lstStyle/>
                    <a:p>
                      <a:pPr algn="l" fontAlgn="b"/>
                      <a:r>
                        <a:rPr lang="en-US" sz="1400" b="0" i="0" u="none" strike="noStrike" dirty="0">
                          <a:solidFill>
                            <a:schemeClr val="tx1"/>
                          </a:solidFill>
                          <a:effectLst/>
                          <a:latin typeface="Arial"/>
                        </a:rPr>
                        <a:t>Combo Equipment Mechanic</a:t>
                      </a:r>
                    </a:p>
                  </a:txBody>
                  <a:tcPr marL="9525" marR="9525" marT="9525" marB="0" anchor="b"/>
                </a:tc>
                <a:tc>
                  <a:txBody>
                    <a:bodyPr/>
                    <a:lstStyle/>
                    <a:p>
                      <a:pPr algn="ctr" fontAlgn="b"/>
                      <a:r>
                        <a:rPr lang="en-US" sz="1400" b="0" i="0" u="none" strike="noStrike">
                          <a:solidFill>
                            <a:schemeClr val="tx1"/>
                          </a:solidFill>
                          <a:effectLst/>
                          <a:latin typeface="Arial"/>
                        </a:rPr>
                        <a:t>7.0</a:t>
                      </a:r>
                    </a:p>
                  </a:txBody>
                  <a:tcPr marL="9525" marR="9525" marT="9525" marB="0" anchor="b"/>
                </a:tc>
                <a:tc>
                  <a:txBody>
                    <a:bodyPr/>
                    <a:lstStyle/>
                    <a:p>
                      <a:pPr algn="ctr" fontAlgn="b"/>
                      <a:r>
                        <a:rPr lang="en-US" sz="1400" b="0" i="0" u="none" strike="noStrike" dirty="0">
                          <a:solidFill>
                            <a:schemeClr val="tx1"/>
                          </a:solidFill>
                          <a:effectLst/>
                          <a:latin typeface="Arial"/>
                        </a:rPr>
                        <a:t>7.0</a:t>
                      </a:r>
                    </a:p>
                  </a:txBody>
                  <a:tcPr marL="9525" marR="9525" marT="9525" marB="0" anchor="b"/>
                </a:tc>
              </a:tr>
              <a:tr h="267262">
                <a:tc>
                  <a:txBody>
                    <a:bodyPr/>
                    <a:lstStyle/>
                    <a:p>
                      <a:pPr algn="l" fontAlgn="b"/>
                      <a:r>
                        <a:rPr lang="en-US" sz="1400" b="0" i="0" u="none" strike="noStrike" dirty="0">
                          <a:solidFill>
                            <a:schemeClr val="tx1"/>
                          </a:solidFill>
                          <a:effectLst/>
                          <a:latin typeface="Arial"/>
                        </a:rPr>
                        <a:t>Construction &amp; Maintenance Supervisor</a:t>
                      </a:r>
                    </a:p>
                  </a:txBody>
                  <a:tcPr marL="9525" marR="9525" marT="9525" marB="0" anchor="b"/>
                </a:tc>
                <a:tc>
                  <a:txBody>
                    <a:bodyPr/>
                    <a:lstStyle/>
                    <a:p>
                      <a:pPr algn="ctr" fontAlgn="b"/>
                      <a:r>
                        <a:rPr lang="en-US" sz="1400" b="0" i="0" u="none" strike="noStrike">
                          <a:solidFill>
                            <a:schemeClr val="tx1"/>
                          </a:solidFill>
                          <a:effectLst/>
                          <a:latin typeface="Arial"/>
                        </a:rPr>
                        <a:t>1.0</a:t>
                      </a:r>
                    </a:p>
                  </a:txBody>
                  <a:tcPr marL="9525" marR="9525" marT="9525" marB="0" anchor="b"/>
                </a:tc>
                <a:tc>
                  <a:txBody>
                    <a:bodyPr/>
                    <a:lstStyle/>
                    <a:p>
                      <a:pPr algn="ctr" fontAlgn="b"/>
                      <a:r>
                        <a:rPr lang="en-US" sz="1400" b="0" i="0" u="none" strike="noStrike" dirty="0">
                          <a:solidFill>
                            <a:schemeClr val="tx1"/>
                          </a:solidFill>
                          <a:effectLst/>
                          <a:latin typeface="Arial"/>
                        </a:rPr>
                        <a:t> </a:t>
                      </a:r>
                    </a:p>
                  </a:txBody>
                  <a:tcPr marL="9525" marR="9525" marT="9525" marB="0" anchor="b"/>
                </a:tc>
              </a:tr>
              <a:tr h="267262">
                <a:tc>
                  <a:txBody>
                    <a:bodyPr/>
                    <a:lstStyle/>
                    <a:p>
                      <a:pPr algn="l" fontAlgn="b"/>
                      <a:r>
                        <a:rPr lang="en-US" sz="1400" b="0" i="0" u="none" strike="noStrike" dirty="0">
                          <a:solidFill>
                            <a:schemeClr val="tx1"/>
                          </a:solidFill>
                          <a:effectLst/>
                          <a:latin typeface="Arial"/>
                        </a:rPr>
                        <a:t>Custodial Maintenance Supervisor</a:t>
                      </a:r>
                    </a:p>
                  </a:txBody>
                  <a:tcPr marL="9525" marR="9525" marT="9525" marB="0" anchor="b"/>
                </a:tc>
                <a:tc>
                  <a:txBody>
                    <a:bodyPr/>
                    <a:lstStyle/>
                    <a:p>
                      <a:pPr algn="ctr" fontAlgn="b"/>
                      <a:r>
                        <a:rPr lang="en-US" sz="1400" b="0" i="0" u="none" strike="noStrike">
                          <a:solidFill>
                            <a:schemeClr val="tx1"/>
                          </a:solidFill>
                          <a:effectLst/>
                          <a:latin typeface="Arial"/>
                        </a:rPr>
                        <a:t>1.0</a:t>
                      </a:r>
                    </a:p>
                  </a:txBody>
                  <a:tcPr marL="9525" marR="9525" marT="9525" marB="0" anchor="b"/>
                </a:tc>
                <a:tc>
                  <a:txBody>
                    <a:bodyPr/>
                    <a:lstStyle/>
                    <a:p>
                      <a:pPr algn="ctr" fontAlgn="b"/>
                      <a:r>
                        <a:rPr lang="en-US" sz="1400" b="0" i="0" u="none" strike="noStrike" dirty="0">
                          <a:solidFill>
                            <a:schemeClr val="tx1"/>
                          </a:solidFill>
                          <a:effectLst/>
                          <a:latin typeface="Arial"/>
                        </a:rPr>
                        <a:t>1.0</a:t>
                      </a:r>
                    </a:p>
                  </a:txBody>
                  <a:tcPr marL="9525" marR="9525" marT="9525" marB="0" anchor="b"/>
                </a:tc>
              </a:tr>
              <a:tr h="267262">
                <a:tc>
                  <a:txBody>
                    <a:bodyPr/>
                    <a:lstStyle/>
                    <a:p>
                      <a:pPr algn="l" fontAlgn="b"/>
                      <a:r>
                        <a:rPr lang="en-US" sz="1400" b="0" i="0" u="none" strike="noStrike" dirty="0">
                          <a:solidFill>
                            <a:schemeClr val="tx1"/>
                          </a:solidFill>
                          <a:effectLst/>
                          <a:latin typeface="Arial"/>
                        </a:rPr>
                        <a:t>Director, Infrastructure &amp; Maintenance</a:t>
                      </a:r>
                    </a:p>
                  </a:txBody>
                  <a:tcPr marL="9525" marR="9525" marT="9525" marB="0" anchor="b"/>
                </a:tc>
                <a:tc>
                  <a:txBody>
                    <a:bodyPr/>
                    <a:lstStyle/>
                    <a:p>
                      <a:pPr algn="ctr" fontAlgn="b"/>
                      <a:r>
                        <a:rPr lang="en-US" sz="1400" b="0" i="0" u="none" strike="noStrike">
                          <a:solidFill>
                            <a:schemeClr val="tx1"/>
                          </a:solidFill>
                          <a:effectLst/>
                          <a:latin typeface="Arial"/>
                        </a:rPr>
                        <a:t>1.0</a:t>
                      </a:r>
                    </a:p>
                  </a:txBody>
                  <a:tcPr marL="9525" marR="9525" marT="9525" marB="0" anchor="b"/>
                </a:tc>
                <a:tc>
                  <a:txBody>
                    <a:bodyPr/>
                    <a:lstStyle/>
                    <a:p>
                      <a:pPr algn="ctr" fontAlgn="b"/>
                      <a:r>
                        <a:rPr lang="en-US" sz="1400" b="0" i="0" u="none" strike="noStrike" dirty="0">
                          <a:solidFill>
                            <a:schemeClr val="tx1"/>
                          </a:solidFill>
                          <a:effectLst/>
                          <a:latin typeface="Arial"/>
                        </a:rPr>
                        <a:t>1.0</a:t>
                      </a:r>
                    </a:p>
                  </a:txBody>
                  <a:tcPr marL="9525" marR="9525" marT="9525" marB="0" anchor="b"/>
                </a:tc>
              </a:tr>
              <a:tr h="267262">
                <a:tc>
                  <a:txBody>
                    <a:bodyPr/>
                    <a:lstStyle/>
                    <a:p>
                      <a:pPr algn="l" fontAlgn="b"/>
                      <a:r>
                        <a:rPr lang="en-US" sz="1400" b="0" i="0" u="none" strike="noStrike" dirty="0">
                          <a:solidFill>
                            <a:schemeClr val="tx1"/>
                          </a:solidFill>
                          <a:effectLst/>
                          <a:latin typeface="Arial"/>
                        </a:rPr>
                        <a:t>Equipment Mechanic III</a:t>
                      </a:r>
                    </a:p>
                  </a:txBody>
                  <a:tcPr marL="9525" marR="9525" marT="9525" marB="0" anchor="b"/>
                </a:tc>
                <a:tc>
                  <a:txBody>
                    <a:bodyPr/>
                    <a:lstStyle/>
                    <a:p>
                      <a:pPr algn="ctr" fontAlgn="b"/>
                      <a:r>
                        <a:rPr lang="en-US" sz="1400" b="0" i="0" u="none" strike="noStrike" dirty="0">
                          <a:solidFill>
                            <a:schemeClr val="tx1"/>
                          </a:solidFill>
                          <a:effectLst/>
                          <a:latin typeface="Arial"/>
                        </a:rPr>
                        <a:t>1.0</a:t>
                      </a:r>
                    </a:p>
                  </a:txBody>
                  <a:tcPr marL="9525" marR="9525" marT="9525" marB="0" anchor="b"/>
                </a:tc>
                <a:tc>
                  <a:txBody>
                    <a:bodyPr/>
                    <a:lstStyle/>
                    <a:p>
                      <a:pPr algn="ctr" fontAlgn="b"/>
                      <a:r>
                        <a:rPr lang="en-US" sz="1400" b="0" i="0" u="none" strike="noStrike" dirty="0">
                          <a:solidFill>
                            <a:schemeClr val="tx1"/>
                          </a:solidFill>
                          <a:effectLst/>
                          <a:latin typeface="Arial"/>
                        </a:rPr>
                        <a:t>1.0</a:t>
                      </a:r>
                    </a:p>
                  </a:txBody>
                  <a:tcPr marL="9525" marR="9525" marT="9525" marB="0" anchor="b"/>
                </a:tc>
              </a:tr>
              <a:tr h="267262">
                <a:tc>
                  <a:txBody>
                    <a:bodyPr/>
                    <a:lstStyle/>
                    <a:p>
                      <a:pPr algn="l" fontAlgn="b"/>
                      <a:r>
                        <a:rPr lang="en-US" sz="1400" b="0" i="0" u="none" strike="noStrike">
                          <a:solidFill>
                            <a:schemeClr val="tx1"/>
                          </a:solidFill>
                          <a:effectLst/>
                          <a:latin typeface="Arial"/>
                        </a:rPr>
                        <a:t>Equipment Mechanic IV</a:t>
                      </a:r>
                    </a:p>
                  </a:txBody>
                  <a:tcPr marL="9525" marR="9525" marT="9525" marB="0" anchor="b"/>
                </a:tc>
                <a:tc>
                  <a:txBody>
                    <a:bodyPr/>
                    <a:lstStyle/>
                    <a:p>
                      <a:pPr algn="ctr" fontAlgn="b"/>
                      <a:r>
                        <a:rPr lang="en-US" sz="1400" b="0" i="0" u="none" strike="noStrike">
                          <a:solidFill>
                            <a:schemeClr val="tx1"/>
                          </a:solidFill>
                          <a:effectLst/>
                          <a:latin typeface="Arial"/>
                        </a:rPr>
                        <a:t>2.0</a:t>
                      </a:r>
                    </a:p>
                  </a:txBody>
                  <a:tcPr marL="9525" marR="9525" marT="9525" marB="0" anchor="b"/>
                </a:tc>
                <a:tc>
                  <a:txBody>
                    <a:bodyPr/>
                    <a:lstStyle/>
                    <a:p>
                      <a:pPr algn="ctr" fontAlgn="b"/>
                      <a:r>
                        <a:rPr lang="en-US" sz="1400" b="0" i="0" u="none" strike="noStrike" dirty="0">
                          <a:solidFill>
                            <a:schemeClr val="tx1"/>
                          </a:solidFill>
                          <a:effectLst/>
                          <a:latin typeface="Arial"/>
                        </a:rPr>
                        <a:t>2.0</a:t>
                      </a:r>
                    </a:p>
                  </a:txBody>
                  <a:tcPr marL="9525" marR="9525" marT="9525" marB="0" anchor="b"/>
                </a:tc>
              </a:tr>
              <a:tr h="267262">
                <a:tc>
                  <a:txBody>
                    <a:bodyPr/>
                    <a:lstStyle/>
                    <a:p>
                      <a:pPr algn="l" fontAlgn="b"/>
                      <a:r>
                        <a:rPr lang="en-US" sz="1400" b="0" i="0" u="none" strike="noStrike">
                          <a:solidFill>
                            <a:schemeClr val="tx1"/>
                          </a:solidFill>
                          <a:effectLst/>
                          <a:latin typeface="Arial"/>
                        </a:rPr>
                        <a:t>Equipment Operator</a:t>
                      </a:r>
                    </a:p>
                  </a:txBody>
                  <a:tcPr marL="9525" marR="9525" marT="9525" marB="0" anchor="b"/>
                </a:tc>
                <a:tc>
                  <a:txBody>
                    <a:bodyPr/>
                    <a:lstStyle/>
                    <a:p>
                      <a:pPr algn="ctr" fontAlgn="b"/>
                      <a:r>
                        <a:rPr lang="en-US" sz="1400" b="0" i="0" u="none" strike="noStrike">
                          <a:solidFill>
                            <a:schemeClr val="tx1"/>
                          </a:solidFill>
                          <a:effectLst/>
                          <a:latin typeface="Arial"/>
                        </a:rPr>
                        <a:t>1.0</a:t>
                      </a:r>
                    </a:p>
                  </a:txBody>
                  <a:tcPr marL="9525" marR="9525" marT="9525" marB="0" anchor="b"/>
                </a:tc>
                <a:tc>
                  <a:txBody>
                    <a:bodyPr/>
                    <a:lstStyle/>
                    <a:p>
                      <a:pPr algn="ctr" fontAlgn="b"/>
                      <a:r>
                        <a:rPr lang="en-US" sz="1400" b="0" i="0" u="none" strike="noStrike" dirty="0">
                          <a:solidFill>
                            <a:schemeClr val="tx1"/>
                          </a:solidFill>
                          <a:effectLst/>
                          <a:latin typeface="Arial"/>
                        </a:rPr>
                        <a:t>1.0</a:t>
                      </a:r>
                    </a:p>
                  </a:txBody>
                  <a:tcPr marL="9525" marR="9525" marT="9525" marB="0" anchor="b"/>
                </a:tc>
              </a:tr>
              <a:tr h="267262">
                <a:tc>
                  <a:txBody>
                    <a:bodyPr/>
                    <a:lstStyle/>
                    <a:p>
                      <a:pPr algn="l" fontAlgn="b"/>
                      <a:r>
                        <a:rPr lang="en-US" sz="1400" b="0" i="0" u="none" strike="noStrike" dirty="0">
                          <a:solidFill>
                            <a:schemeClr val="tx1"/>
                          </a:solidFill>
                          <a:effectLst/>
                          <a:latin typeface="Arial"/>
                        </a:rPr>
                        <a:t>Equipment Parts Specialist</a:t>
                      </a:r>
                    </a:p>
                  </a:txBody>
                  <a:tcPr marL="9525" marR="9525" marT="9525" marB="0" anchor="b"/>
                </a:tc>
                <a:tc>
                  <a:txBody>
                    <a:bodyPr/>
                    <a:lstStyle/>
                    <a:p>
                      <a:pPr algn="ctr" fontAlgn="b"/>
                      <a:r>
                        <a:rPr lang="en-US" sz="1400" b="0" i="0" u="none" strike="noStrike">
                          <a:solidFill>
                            <a:schemeClr val="tx1"/>
                          </a:solidFill>
                          <a:effectLst/>
                          <a:latin typeface="Arial"/>
                        </a:rPr>
                        <a:t>1.0</a:t>
                      </a:r>
                    </a:p>
                  </a:txBody>
                  <a:tcPr marL="9525" marR="9525" marT="9525" marB="0" anchor="b"/>
                </a:tc>
                <a:tc>
                  <a:txBody>
                    <a:bodyPr/>
                    <a:lstStyle/>
                    <a:p>
                      <a:pPr algn="ctr" fontAlgn="b"/>
                      <a:r>
                        <a:rPr lang="en-US" sz="1400" b="0" i="0" u="none" strike="noStrike" dirty="0" smtClean="0">
                          <a:solidFill>
                            <a:schemeClr val="tx1"/>
                          </a:solidFill>
                          <a:effectLst/>
                          <a:latin typeface="Arial"/>
                        </a:rPr>
                        <a:t>2.0</a:t>
                      </a:r>
                      <a:endParaRPr lang="en-US" sz="1400" b="0" i="0" u="none" strike="noStrike" dirty="0">
                        <a:solidFill>
                          <a:schemeClr val="tx1"/>
                        </a:solidFill>
                        <a:effectLst/>
                        <a:latin typeface="Arial"/>
                      </a:endParaRPr>
                    </a:p>
                  </a:txBody>
                  <a:tcPr marL="9525" marR="9525" marT="9525" marB="0" anchor="b"/>
                </a:tc>
              </a:tr>
              <a:tr h="267262">
                <a:tc>
                  <a:txBody>
                    <a:bodyPr/>
                    <a:lstStyle/>
                    <a:p>
                      <a:pPr algn="l" fontAlgn="b"/>
                      <a:r>
                        <a:rPr lang="en-US" sz="1400" b="0" i="0" u="none" strike="noStrike" dirty="0">
                          <a:solidFill>
                            <a:schemeClr val="tx1"/>
                          </a:solidFill>
                          <a:effectLst/>
                          <a:latin typeface="Arial"/>
                        </a:rPr>
                        <a:t>Equipment Storekeeper</a:t>
                      </a:r>
                    </a:p>
                  </a:txBody>
                  <a:tcPr marL="9525" marR="9525" marT="9525" marB="0" anchor="b"/>
                </a:tc>
                <a:tc>
                  <a:txBody>
                    <a:bodyPr/>
                    <a:lstStyle/>
                    <a:p>
                      <a:pPr algn="ctr" fontAlgn="b"/>
                      <a:r>
                        <a:rPr lang="en-US" sz="1400" b="0" i="0" u="none" strike="noStrike">
                          <a:solidFill>
                            <a:schemeClr val="tx1"/>
                          </a:solidFill>
                          <a:effectLst/>
                          <a:latin typeface="Arial"/>
                        </a:rPr>
                        <a:t>1.0</a:t>
                      </a:r>
                    </a:p>
                  </a:txBody>
                  <a:tcPr marL="9525" marR="9525" marT="9525" marB="0" anchor="b"/>
                </a:tc>
                <a:tc>
                  <a:txBody>
                    <a:bodyPr/>
                    <a:lstStyle/>
                    <a:p>
                      <a:pPr algn="ctr" fontAlgn="b"/>
                      <a:r>
                        <a:rPr lang="en-US" sz="1400" b="0" i="0" u="none" strike="noStrike" dirty="0">
                          <a:solidFill>
                            <a:schemeClr val="tx1"/>
                          </a:solidFill>
                          <a:effectLst/>
                          <a:latin typeface="Arial"/>
                        </a:rPr>
                        <a:t> </a:t>
                      </a:r>
                    </a:p>
                  </a:txBody>
                  <a:tcPr marL="9525" marR="9525" marT="9525" marB="0" anchor="b"/>
                </a:tc>
              </a:tr>
              <a:tr h="267262">
                <a:tc>
                  <a:txBody>
                    <a:bodyPr/>
                    <a:lstStyle/>
                    <a:p>
                      <a:pPr algn="l" fontAlgn="b"/>
                      <a:r>
                        <a:rPr lang="en-US" sz="1400" b="0" i="0" u="none" strike="noStrike" dirty="0">
                          <a:solidFill>
                            <a:schemeClr val="tx1"/>
                          </a:solidFill>
                          <a:effectLst/>
                          <a:latin typeface="Arial"/>
                        </a:rPr>
                        <a:t>Equipment Services Superintendent </a:t>
                      </a:r>
                    </a:p>
                  </a:txBody>
                  <a:tcPr marL="9525" marR="9525" marT="9525" marB="0" anchor="b"/>
                </a:tc>
                <a:tc>
                  <a:txBody>
                    <a:bodyPr/>
                    <a:lstStyle/>
                    <a:p>
                      <a:pPr algn="ctr" fontAlgn="b"/>
                      <a:r>
                        <a:rPr lang="en-US" sz="1400" b="0" i="0" u="none" strike="noStrike" dirty="0">
                          <a:solidFill>
                            <a:schemeClr val="tx1"/>
                          </a:solidFill>
                          <a:effectLst/>
                          <a:latin typeface="Arial"/>
                        </a:rPr>
                        <a:t>1.0</a:t>
                      </a:r>
                    </a:p>
                  </a:txBody>
                  <a:tcPr marL="9525" marR="9525" marT="9525" marB="0" anchor="b"/>
                </a:tc>
                <a:tc>
                  <a:txBody>
                    <a:bodyPr/>
                    <a:lstStyle/>
                    <a:p>
                      <a:pPr algn="ctr" fontAlgn="b"/>
                      <a:r>
                        <a:rPr lang="en-US" sz="1400" b="0" i="0" u="none" strike="noStrike" dirty="0">
                          <a:solidFill>
                            <a:schemeClr val="tx1"/>
                          </a:solidFill>
                          <a:effectLst/>
                          <a:latin typeface="Arial"/>
                        </a:rPr>
                        <a:t>1.0</a:t>
                      </a:r>
                    </a:p>
                  </a:txBody>
                  <a:tcPr marL="9525" marR="9525" marT="9525" marB="0" anchor="b"/>
                </a:tc>
              </a:tr>
              <a:tr h="267262">
                <a:tc>
                  <a:txBody>
                    <a:bodyPr/>
                    <a:lstStyle/>
                    <a:p>
                      <a:pPr algn="l" fontAlgn="b"/>
                      <a:r>
                        <a:rPr lang="en-US" sz="1400" b="0" i="0" u="none" strike="noStrike" dirty="0">
                          <a:effectLst/>
                          <a:latin typeface="Arial"/>
                        </a:rPr>
                        <a:t>Equipment Supervisor</a:t>
                      </a:r>
                    </a:p>
                  </a:txBody>
                  <a:tcPr marL="9525" marR="9525" marT="9525" marB="0" anchor="b"/>
                </a:tc>
                <a:tc>
                  <a:txBody>
                    <a:bodyPr/>
                    <a:lstStyle/>
                    <a:p>
                      <a:pPr algn="ctr" fontAlgn="b"/>
                      <a:r>
                        <a:rPr lang="en-US" sz="1400" b="0" i="0" u="none" strike="noStrike" dirty="0">
                          <a:effectLst/>
                          <a:latin typeface="Arial"/>
                        </a:rPr>
                        <a:t>1.0</a:t>
                      </a:r>
                    </a:p>
                  </a:txBody>
                  <a:tcPr marL="9525" marR="9525" marT="9525" marB="0" anchor="b"/>
                </a:tc>
                <a:tc>
                  <a:txBody>
                    <a:bodyPr/>
                    <a:lstStyle/>
                    <a:p>
                      <a:pPr algn="ctr" fontAlgn="b"/>
                      <a:r>
                        <a:rPr lang="en-US" sz="1400" b="0" i="0" u="none" strike="noStrike" dirty="0">
                          <a:effectLst/>
                          <a:latin typeface="Arial"/>
                        </a:rPr>
                        <a:t>1.0</a:t>
                      </a: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Infrastructure Maintenance &amp; Operations</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116</a:t>
            </a:fld>
            <a:endParaRPr lang="en-US" dirty="0"/>
          </a:p>
        </p:txBody>
      </p:sp>
    </p:spTree>
    <p:extLst>
      <p:ext uri="{BB962C8B-B14F-4D97-AF65-F5344CB8AC3E}">
        <p14:creationId xmlns:p14="http://schemas.microsoft.com/office/powerpoint/2010/main" val="21168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Staff </a:t>
            </a:r>
            <a:r>
              <a:rPr lang="en-US" sz="2400" dirty="0" smtClean="0"/>
              <a:t>(Continued)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68412442"/>
              </p:ext>
            </p:extLst>
          </p:nvPr>
        </p:nvGraphicFramePr>
        <p:xfrm>
          <a:off x="914400" y="838200"/>
          <a:ext cx="7239000" cy="5486392"/>
        </p:xfrm>
        <a:graphic>
          <a:graphicData uri="http://schemas.openxmlformats.org/drawingml/2006/table">
            <a:tbl>
              <a:tblPr firstRow="1" lastRow="1">
                <a:tableStyleId>{5C22544A-7EE6-4342-B048-85BDC9FD1C3A}</a:tableStyleId>
              </a:tblPr>
              <a:tblGrid>
                <a:gridCol w="4136572"/>
                <a:gridCol w="1551214"/>
                <a:gridCol w="1551214"/>
              </a:tblGrid>
              <a:tr h="436294">
                <a:tc>
                  <a:txBody>
                    <a:bodyPr/>
                    <a:lstStyle/>
                    <a:p>
                      <a:pPr algn="ctr" fontAlgn="b"/>
                      <a:r>
                        <a:rPr lang="en-US" sz="1400" u="none" strike="noStrike" dirty="0" smtClean="0">
                          <a:effectLst/>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u="none" strike="noStrike" dirty="0" smtClean="0">
                          <a:effectLst/>
                        </a:rPr>
                        <a:t>FY2018-19           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smtClean="0">
                          <a:effectLst/>
                        </a:rPr>
                        <a:t>FY2019-20  Proposed</a:t>
                      </a:r>
                      <a:endParaRPr lang="en-US" sz="1400" b="1" u="none" strike="noStrike" dirty="0" smtClean="0">
                        <a:effectLst/>
                      </a:endParaRPr>
                    </a:p>
                  </a:txBody>
                  <a:tcPr marL="9525" marR="9525" marT="9525" marB="0" anchor="b"/>
                </a:tc>
              </a:tr>
              <a:tr h="280561">
                <a:tc>
                  <a:txBody>
                    <a:bodyPr/>
                    <a:lstStyle/>
                    <a:p>
                      <a:pPr algn="l" fontAlgn="b"/>
                      <a:r>
                        <a:rPr lang="en-US" sz="1400" b="0" i="0" u="none" strike="noStrike" dirty="0">
                          <a:effectLst/>
                          <a:latin typeface="Arial"/>
                        </a:rPr>
                        <a:t>Executive Secretary II</a:t>
                      </a:r>
                    </a:p>
                  </a:txBody>
                  <a:tcPr marL="9525" marR="9525" marT="9525" marB="0" anchor="b"/>
                </a:tc>
                <a:tc>
                  <a:txBody>
                    <a:bodyPr/>
                    <a:lstStyle/>
                    <a:p>
                      <a:pPr algn="ctr" fontAlgn="b"/>
                      <a:r>
                        <a:rPr lang="en-US" sz="1400" b="0" i="0" u="none" strike="noStrike" dirty="0">
                          <a:effectLst/>
                          <a:latin typeface="Arial"/>
                        </a:rPr>
                        <a:t>1.0</a:t>
                      </a:r>
                    </a:p>
                  </a:txBody>
                  <a:tcPr marL="9525" marR="9525" marT="9525" marB="0" anchor="b"/>
                </a:tc>
                <a:tc>
                  <a:txBody>
                    <a:bodyPr/>
                    <a:lstStyle/>
                    <a:p>
                      <a:pPr algn="ctr" fontAlgn="b"/>
                      <a:r>
                        <a:rPr lang="en-US" sz="1400" b="0" i="0" u="none" strike="noStrike" dirty="0">
                          <a:effectLst/>
                          <a:latin typeface="Arial"/>
                        </a:rPr>
                        <a:t> </a:t>
                      </a:r>
                    </a:p>
                  </a:txBody>
                  <a:tcPr marL="9525" marR="9525" marT="9525" marB="0" anchor="b"/>
                </a:tc>
              </a:tr>
              <a:tr h="280561">
                <a:tc>
                  <a:txBody>
                    <a:bodyPr/>
                    <a:lstStyle/>
                    <a:p>
                      <a:pPr algn="l" fontAlgn="b"/>
                      <a:r>
                        <a:rPr lang="en-US" sz="1400" b="0" i="0" u="none" strike="noStrike">
                          <a:effectLst/>
                          <a:latin typeface="Arial"/>
                        </a:rPr>
                        <a:t>Gardener</a:t>
                      </a:r>
                    </a:p>
                  </a:txBody>
                  <a:tcPr marL="9525" marR="9525" marT="9525" marB="0" anchor="b"/>
                </a:tc>
                <a:tc>
                  <a:txBody>
                    <a:bodyPr/>
                    <a:lstStyle/>
                    <a:p>
                      <a:pPr algn="ctr" fontAlgn="b"/>
                      <a:r>
                        <a:rPr lang="en-US" sz="1400" b="0" i="0" u="none" strike="noStrike">
                          <a:effectLst/>
                          <a:latin typeface="Arial"/>
                        </a:rPr>
                        <a:t>3.0</a:t>
                      </a:r>
                    </a:p>
                  </a:txBody>
                  <a:tcPr marL="9525" marR="9525" marT="9525" marB="0" anchor="b"/>
                </a:tc>
                <a:tc>
                  <a:txBody>
                    <a:bodyPr/>
                    <a:lstStyle/>
                    <a:p>
                      <a:pPr algn="ctr" fontAlgn="b"/>
                      <a:r>
                        <a:rPr lang="en-US" sz="1400" b="0" i="0" u="none" strike="noStrike">
                          <a:effectLst/>
                          <a:latin typeface="Arial"/>
                        </a:rPr>
                        <a:t>2.0</a:t>
                      </a:r>
                    </a:p>
                  </a:txBody>
                  <a:tcPr marL="9525" marR="9525" marT="9525" marB="0" anchor="b"/>
                </a:tc>
              </a:tr>
              <a:tr h="280561">
                <a:tc>
                  <a:txBody>
                    <a:bodyPr/>
                    <a:lstStyle/>
                    <a:p>
                      <a:pPr algn="l" fontAlgn="b"/>
                      <a:r>
                        <a:rPr lang="en-US" sz="1400" b="0" i="0" u="none" strike="noStrike">
                          <a:effectLst/>
                          <a:latin typeface="Arial"/>
                        </a:rPr>
                        <a:t>Groundskeeper/Gardener</a:t>
                      </a:r>
                    </a:p>
                  </a:txBody>
                  <a:tcPr marL="9525" marR="9525" marT="9525" marB="0" anchor="b"/>
                </a:tc>
                <a:tc>
                  <a:txBody>
                    <a:bodyPr/>
                    <a:lstStyle/>
                    <a:p>
                      <a:pPr algn="ctr" fontAlgn="b"/>
                      <a:r>
                        <a:rPr lang="en-US" sz="1400" b="0" i="0" u="none" strike="noStrike" dirty="0">
                          <a:effectLst/>
                          <a:latin typeface="Arial"/>
                        </a:rPr>
                        <a:t>14.0</a:t>
                      </a:r>
                    </a:p>
                  </a:txBody>
                  <a:tcPr marL="9525" marR="9525" marT="9525" marB="0" anchor="b"/>
                </a:tc>
                <a:tc>
                  <a:txBody>
                    <a:bodyPr/>
                    <a:lstStyle/>
                    <a:p>
                      <a:pPr algn="ctr" fontAlgn="b"/>
                      <a:r>
                        <a:rPr lang="en-US" sz="1400" b="0" i="0" u="none" strike="noStrike">
                          <a:effectLst/>
                          <a:latin typeface="Arial"/>
                        </a:rPr>
                        <a:t>14.0</a:t>
                      </a:r>
                    </a:p>
                  </a:txBody>
                  <a:tcPr marL="9525" marR="9525" marT="9525" marB="0" anchor="b"/>
                </a:tc>
              </a:tr>
              <a:tr h="280561">
                <a:tc>
                  <a:txBody>
                    <a:bodyPr/>
                    <a:lstStyle/>
                    <a:p>
                      <a:pPr algn="l" fontAlgn="b"/>
                      <a:r>
                        <a:rPr lang="en-US" sz="1400" b="0" i="0" u="none" strike="noStrike">
                          <a:effectLst/>
                          <a:latin typeface="Arial"/>
                        </a:rPr>
                        <a:t>Maintenance Leadworker </a:t>
                      </a:r>
                    </a:p>
                  </a:txBody>
                  <a:tcPr marL="9525" marR="9525" marT="9525" marB="0" anchor="b"/>
                </a:tc>
                <a:tc>
                  <a:txBody>
                    <a:bodyPr/>
                    <a:lstStyle/>
                    <a:p>
                      <a:pPr algn="ctr" fontAlgn="b"/>
                      <a:r>
                        <a:rPr lang="en-US" sz="1400" b="0" i="0" u="none" strike="noStrike">
                          <a:effectLst/>
                          <a:latin typeface="Arial"/>
                        </a:rPr>
                        <a:t>4.0</a:t>
                      </a:r>
                    </a:p>
                  </a:txBody>
                  <a:tcPr marL="9525" marR="9525" marT="9525" marB="0" anchor="b"/>
                </a:tc>
                <a:tc>
                  <a:txBody>
                    <a:bodyPr/>
                    <a:lstStyle/>
                    <a:p>
                      <a:pPr algn="ctr" fontAlgn="b"/>
                      <a:r>
                        <a:rPr lang="en-US" sz="1400" b="0" i="0" u="none" strike="noStrike">
                          <a:effectLst/>
                          <a:latin typeface="Arial"/>
                        </a:rPr>
                        <a:t>6.0</a:t>
                      </a:r>
                    </a:p>
                  </a:txBody>
                  <a:tcPr marL="9525" marR="9525" marT="9525" marB="0" anchor="b"/>
                </a:tc>
              </a:tr>
              <a:tr h="280561">
                <a:tc>
                  <a:txBody>
                    <a:bodyPr/>
                    <a:lstStyle/>
                    <a:p>
                      <a:pPr algn="l" fontAlgn="b"/>
                      <a:r>
                        <a:rPr lang="en-US" sz="1400" b="0" i="0" u="none" strike="noStrike" dirty="0">
                          <a:effectLst/>
                          <a:latin typeface="Arial"/>
                        </a:rPr>
                        <a:t>Maintenance Worker I</a:t>
                      </a:r>
                    </a:p>
                  </a:txBody>
                  <a:tcPr marL="9525" marR="9525" marT="9525" marB="0" anchor="b"/>
                </a:tc>
                <a:tc>
                  <a:txBody>
                    <a:bodyPr/>
                    <a:lstStyle/>
                    <a:p>
                      <a:pPr algn="ctr" fontAlgn="b"/>
                      <a:r>
                        <a:rPr lang="en-US" sz="1400" b="0" i="0" u="none" strike="noStrike">
                          <a:effectLst/>
                          <a:latin typeface="Arial"/>
                        </a:rPr>
                        <a:t>3.0</a:t>
                      </a:r>
                    </a:p>
                  </a:txBody>
                  <a:tcPr marL="9525" marR="9525" marT="9525" marB="0" anchor="b"/>
                </a:tc>
                <a:tc>
                  <a:txBody>
                    <a:bodyPr/>
                    <a:lstStyle/>
                    <a:p>
                      <a:pPr algn="ctr" fontAlgn="b"/>
                      <a:r>
                        <a:rPr lang="en-US" sz="1400" b="0" i="0" u="none" strike="noStrike">
                          <a:effectLst/>
                          <a:latin typeface="Arial"/>
                        </a:rPr>
                        <a:t>3.0</a:t>
                      </a:r>
                    </a:p>
                  </a:txBody>
                  <a:tcPr marL="9525" marR="9525" marT="9525" marB="0" anchor="b"/>
                </a:tc>
              </a:tr>
              <a:tr h="280561">
                <a:tc>
                  <a:txBody>
                    <a:bodyPr/>
                    <a:lstStyle/>
                    <a:p>
                      <a:pPr algn="l" fontAlgn="b"/>
                      <a:r>
                        <a:rPr lang="en-US" sz="1400" b="0" i="0" u="none" strike="noStrike">
                          <a:effectLst/>
                          <a:latin typeface="Arial"/>
                        </a:rPr>
                        <a:t>Maintenance Worker II </a:t>
                      </a:r>
                    </a:p>
                  </a:txBody>
                  <a:tcPr marL="9525" marR="9525" marT="9525" marB="0" anchor="b"/>
                </a:tc>
                <a:tc>
                  <a:txBody>
                    <a:bodyPr/>
                    <a:lstStyle/>
                    <a:p>
                      <a:pPr algn="ctr" fontAlgn="b"/>
                      <a:r>
                        <a:rPr lang="en-US" sz="1400" b="0" i="0" u="none" strike="noStrike">
                          <a:effectLst/>
                          <a:latin typeface="Arial"/>
                        </a:rPr>
                        <a:t>3.0</a:t>
                      </a:r>
                    </a:p>
                  </a:txBody>
                  <a:tcPr marL="9525" marR="9525" marT="9525" marB="0" anchor="b"/>
                </a:tc>
                <a:tc>
                  <a:txBody>
                    <a:bodyPr/>
                    <a:lstStyle/>
                    <a:p>
                      <a:pPr algn="ctr" fontAlgn="b"/>
                      <a:r>
                        <a:rPr lang="en-US" sz="1400" b="0" i="0" u="none" strike="noStrike">
                          <a:effectLst/>
                          <a:latin typeface="Arial"/>
                        </a:rPr>
                        <a:t>3.0</a:t>
                      </a:r>
                    </a:p>
                  </a:txBody>
                  <a:tcPr marL="9525" marR="9525" marT="9525" marB="0" anchor="b"/>
                </a:tc>
              </a:tr>
              <a:tr h="280561">
                <a:tc>
                  <a:txBody>
                    <a:bodyPr/>
                    <a:lstStyle/>
                    <a:p>
                      <a:pPr algn="l" fontAlgn="b"/>
                      <a:r>
                        <a:rPr lang="en-US" sz="1400" b="0" i="0" u="none" strike="noStrike">
                          <a:effectLst/>
                          <a:latin typeface="Arial"/>
                        </a:rPr>
                        <a:t>Painter</a:t>
                      </a:r>
                    </a:p>
                  </a:txBody>
                  <a:tcPr marL="9525" marR="9525" marT="9525" marB="0" anchor="b"/>
                </a:tc>
                <a:tc>
                  <a:txBody>
                    <a:bodyPr/>
                    <a:lstStyle/>
                    <a:p>
                      <a:pPr algn="ctr" fontAlgn="b"/>
                      <a:r>
                        <a:rPr lang="en-US" sz="1400" b="0" i="0" u="none" strike="noStrike">
                          <a:effectLst/>
                          <a:latin typeface="Arial"/>
                        </a:rPr>
                        <a:t>2.0</a:t>
                      </a:r>
                    </a:p>
                  </a:txBody>
                  <a:tcPr marL="9525" marR="9525" marT="9525" marB="0" anchor="b"/>
                </a:tc>
                <a:tc>
                  <a:txBody>
                    <a:bodyPr/>
                    <a:lstStyle/>
                    <a:p>
                      <a:pPr algn="ctr" fontAlgn="b"/>
                      <a:r>
                        <a:rPr lang="en-US" sz="1400" b="0" i="0" u="none" strike="noStrike">
                          <a:effectLst/>
                          <a:latin typeface="Arial"/>
                        </a:rPr>
                        <a:t>2.0</a:t>
                      </a:r>
                    </a:p>
                  </a:txBody>
                  <a:tcPr marL="9525" marR="9525" marT="9525" marB="0" anchor="b"/>
                </a:tc>
              </a:tr>
              <a:tr h="280561">
                <a:tc>
                  <a:txBody>
                    <a:bodyPr/>
                    <a:lstStyle/>
                    <a:p>
                      <a:pPr algn="l" fontAlgn="b"/>
                      <a:r>
                        <a:rPr lang="en-US" sz="1400" b="0" i="0" u="none" strike="noStrike">
                          <a:effectLst/>
                          <a:latin typeface="Arial"/>
                        </a:rPr>
                        <a:t>Parks &amp; Landscaping Superintendent</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80561">
                <a:tc>
                  <a:txBody>
                    <a:bodyPr/>
                    <a:lstStyle/>
                    <a:p>
                      <a:pPr algn="l" fontAlgn="b"/>
                      <a:r>
                        <a:rPr lang="en-US" sz="1400" b="0" i="0" u="none" strike="noStrike" dirty="0">
                          <a:effectLst/>
                          <a:latin typeface="Arial"/>
                        </a:rPr>
                        <a:t>Parks Construction &amp; Maintenance Worker</a:t>
                      </a:r>
                    </a:p>
                  </a:txBody>
                  <a:tcPr marL="9525" marR="9525" marT="9525" marB="0" anchor="b"/>
                </a:tc>
                <a:tc>
                  <a:txBody>
                    <a:bodyPr/>
                    <a:lstStyle/>
                    <a:p>
                      <a:pPr algn="ctr" fontAlgn="b"/>
                      <a:r>
                        <a:rPr lang="en-US" sz="1400" b="0" i="0" u="none" strike="noStrike">
                          <a:effectLst/>
                          <a:latin typeface="Arial"/>
                        </a:rPr>
                        <a:t>9.0</a:t>
                      </a:r>
                    </a:p>
                  </a:txBody>
                  <a:tcPr marL="9525" marR="9525" marT="9525" marB="0" anchor="b"/>
                </a:tc>
                <a:tc>
                  <a:txBody>
                    <a:bodyPr/>
                    <a:lstStyle/>
                    <a:p>
                      <a:pPr algn="ctr" fontAlgn="b"/>
                      <a:r>
                        <a:rPr lang="en-US" sz="1400" b="0" i="0" u="none" strike="noStrike">
                          <a:effectLst/>
                          <a:latin typeface="Arial"/>
                        </a:rPr>
                        <a:t>8.0</a:t>
                      </a:r>
                    </a:p>
                  </a:txBody>
                  <a:tcPr marL="9525" marR="9525" marT="9525" marB="0" anchor="b"/>
                </a:tc>
              </a:tr>
              <a:tr h="280561">
                <a:tc>
                  <a:txBody>
                    <a:bodyPr/>
                    <a:lstStyle/>
                    <a:p>
                      <a:pPr algn="l" fontAlgn="b"/>
                      <a:r>
                        <a:rPr lang="en-US" sz="1400" b="0" i="0" u="none" strike="noStrike" dirty="0">
                          <a:solidFill>
                            <a:schemeClr val="tx1"/>
                          </a:solidFill>
                          <a:effectLst/>
                          <a:latin typeface="Arial"/>
                        </a:rPr>
                        <a:t>Parks Supervisor</a:t>
                      </a:r>
                    </a:p>
                  </a:txBody>
                  <a:tcPr marL="9525" marR="9525" marT="9525" marB="0" anchor="b"/>
                </a:tc>
                <a:tc>
                  <a:txBody>
                    <a:bodyPr/>
                    <a:lstStyle/>
                    <a:p>
                      <a:pPr algn="ctr" fontAlgn="b"/>
                      <a:r>
                        <a:rPr lang="en-US" sz="1400" b="0" i="0" u="none" strike="noStrike">
                          <a:effectLst/>
                          <a:latin typeface="Arial"/>
                        </a:rPr>
                        <a:t>3.0</a:t>
                      </a:r>
                    </a:p>
                  </a:txBody>
                  <a:tcPr marL="9525" marR="9525" marT="9525" marB="0" anchor="b"/>
                </a:tc>
                <a:tc>
                  <a:txBody>
                    <a:bodyPr/>
                    <a:lstStyle/>
                    <a:p>
                      <a:pPr algn="ctr" fontAlgn="b"/>
                      <a:r>
                        <a:rPr lang="en-US" sz="1400" b="0" i="0" u="none" strike="noStrike">
                          <a:effectLst/>
                          <a:latin typeface="Arial"/>
                        </a:rPr>
                        <a:t>3.0</a:t>
                      </a:r>
                    </a:p>
                  </a:txBody>
                  <a:tcPr marL="9525" marR="9525" marT="9525" marB="0" anchor="b"/>
                </a:tc>
              </a:tr>
              <a:tr h="280561">
                <a:tc>
                  <a:txBody>
                    <a:bodyPr/>
                    <a:lstStyle/>
                    <a:p>
                      <a:pPr algn="l" fontAlgn="b"/>
                      <a:r>
                        <a:rPr lang="en-US" sz="1400" b="0" i="0" u="none" strike="noStrike" dirty="0">
                          <a:solidFill>
                            <a:schemeClr val="tx1"/>
                          </a:solidFill>
                          <a:effectLst/>
                          <a:latin typeface="Arial"/>
                        </a:rPr>
                        <a:t>Public Works Administrative Manager</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endParaRPr lang="en-US" sz="1400" b="0" i="0" u="none" strike="noStrike" dirty="0">
                        <a:effectLst/>
                        <a:latin typeface="Arial"/>
                      </a:endParaRPr>
                    </a:p>
                  </a:txBody>
                  <a:tcPr marL="9525" marR="9525" marT="9525" marB="0" anchor="b"/>
                </a:tc>
              </a:tr>
              <a:tr h="280561">
                <a:tc>
                  <a:txBody>
                    <a:bodyPr/>
                    <a:lstStyle/>
                    <a:p>
                      <a:pPr algn="l" fontAlgn="b"/>
                      <a:r>
                        <a:rPr lang="en-US" sz="1400" b="0" i="0" u="none" strike="noStrike" dirty="0">
                          <a:solidFill>
                            <a:schemeClr val="tx1"/>
                          </a:solidFill>
                          <a:effectLst/>
                          <a:latin typeface="Arial"/>
                        </a:rPr>
                        <a:t>PW Facilities </a:t>
                      </a:r>
                      <a:r>
                        <a:rPr lang="en-US" sz="1400" b="0" i="0" u="none" strike="noStrike" dirty="0" err="1">
                          <a:solidFill>
                            <a:schemeClr val="tx1"/>
                          </a:solidFill>
                          <a:effectLst/>
                          <a:latin typeface="Arial"/>
                        </a:rPr>
                        <a:t>Maint</a:t>
                      </a:r>
                      <a:r>
                        <a:rPr lang="en-US" sz="1400" b="0" i="0" u="none" strike="noStrike" dirty="0">
                          <a:solidFill>
                            <a:schemeClr val="tx1"/>
                          </a:solidFill>
                          <a:effectLst/>
                          <a:latin typeface="Arial"/>
                        </a:rPr>
                        <a:t>. Superintendent </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80561">
                <a:tc>
                  <a:txBody>
                    <a:bodyPr/>
                    <a:lstStyle/>
                    <a:p>
                      <a:pPr algn="l" fontAlgn="b"/>
                      <a:r>
                        <a:rPr lang="en-US" sz="1400" b="0" i="0" u="none" strike="noStrike" dirty="0">
                          <a:solidFill>
                            <a:schemeClr val="tx1"/>
                          </a:solidFill>
                          <a:effectLst/>
                          <a:latin typeface="Arial"/>
                        </a:rPr>
                        <a:t>Public Works Superintendent</a:t>
                      </a:r>
                    </a:p>
                  </a:txBody>
                  <a:tcPr marL="9525" marR="9525" marT="9525" marB="0" anchor="b"/>
                </a:tc>
                <a:tc>
                  <a:txBody>
                    <a:bodyPr/>
                    <a:lstStyle/>
                    <a:p>
                      <a:pPr algn="ctr" fontAlgn="b"/>
                      <a:endParaRPr lang="en-US" sz="1400" b="0" i="0" u="none" strike="noStrike" dirty="0">
                        <a:solidFill>
                          <a:srgbClr val="00B050"/>
                        </a:solidFill>
                        <a:effectLst/>
                        <a:latin typeface="Arial"/>
                      </a:endParaRP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80561">
                <a:tc>
                  <a:txBody>
                    <a:bodyPr/>
                    <a:lstStyle/>
                    <a:p>
                      <a:pPr algn="l" fontAlgn="b"/>
                      <a:r>
                        <a:rPr lang="en-US" sz="1400" b="0" i="0" u="none" strike="noStrike" dirty="0">
                          <a:solidFill>
                            <a:schemeClr val="tx1"/>
                          </a:solidFill>
                          <a:effectLst/>
                          <a:latin typeface="Arial"/>
                        </a:rPr>
                        <a:t>Stationery Engineer</a:t>
                      </a:r>
                    </a:p>
                  </a:txBody>
                  <a:tcPr marL="9525" marR="9525" marT="9525" marB="0" anchor="b"/>
                </a:tc>
                <a:tc>
                  <a:txBody>
                    <a:bodyPr/>
                    <a:lstStyle/>
                    <a:p>
                      <a:pPr algn="ctr" fontAlgn="b"/>
                      <a:r>
                        <a:rPr lang="en-US" sz="1400" b="0" i="0" u="none" strike="noStrike">
                          <a:effectLst/>
                          <a:latin typeface="Arial"/>
                        </a:rPr>
                        <a:t>3.0</a:t>
                      </a:r>
                    </a:p>
                  </a:txBody>
                  <a:tcPr marL="9525" marR="9525" marT="9525" marB="0" anchor="b"/>
                </a:tc>
                <a:tc>
                  <a:txBody>
                    <a:bodyPr/>
                    <a:lstStyle/>
                    <a:p>
                      <a:pPr algn="ctr" fontAlgn="b"/>
                      <a:r>
                        <a:rPr lang="en-US" sz="1400" b="0" i="0" u="none" strike="noStrike" dirty="0">
                          <a:effectLst/>
                          <a:latin typeface="Arial"/>
                        </a:rPr>
                        <a:t>3.0</a:t>
                      </a:r>
                    </a:p>
                  </a:txBody>
                  <a:tcPr marL="9525" marR="9525" marT="9525" marB="0" anchor="b"/>
                </a:tc>
              </a:tr>
              <a:tr h="280561">
                <a:tc>
                  <a:txBody>
                    <a:bodyPr/>
                    <a:lstStyle/>
                    <a:p>
                      <a:pPr algn="l" fontAlgn="b"/>
                      <a:r>
                        <a:rPr lang="en-US" sz="1400" b="0" i="0" u="none" strike="noStrike" dirty="0">
                          <a:solidFill>
                            <a:schemeClr val="tx1"/>
                          </a:solidFill>
                          <a:effectLst/>
                          <a:latin typeface="Arial"/>
                        </a:rPr>
                        <a:t>Stationery Engineer Supervisor</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80561">
                <a:tc>
                  <a:txBody>
                    <a:bodyPr/>
                    <a:lstStyle/>
                    <a:p>
                      <a:pPr algn="l" fontAlgn="b"/>
                      <a:r>
                        <a:rPr lang="en-US" sz="1400" b="0" i="0" u="none" strike="noStrike" dirty="0">
                          <a:effectLst/>
                          <a:latin typeface="Arial"/>
                        </a:rPr>
                        <a:t>Tree </a:t>
                      </a:r>
                      <a:r>
                        <a:rPr lang="en-US" sz="1400" b="0" i="0" u="none" strike="noStrike" dirty="0" smtClean="0">
                          <a:effectLst/>
                          <a:latin typeface="Arial"/>
                        </a:rPr>
                        <a:t>Lead worker</a:t>
                      </a:r>
                      <a:endParaRPr lang="en-US" sz="1400" b="0" i="0" u="none" strike="noStrike" dirty="0">
                        <a:effectLst/>
                        <a:latin typeface="Arial"/>
                      </a:endParaRP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dirty="0">
                          <a:effectLst/>
                          <a:latin typeface="Arial"/>
                        </a:rPr>
                        <a:t>1.0</a:t>
                      </a:r>
                    </a:p>
                  </a:txBody>
                  <a:tcPr marL="9525" marR="9525" marT="9525" marB="0" anchor="b"/>
                </a:tc>
              </a:tr>
              <a:tr h="280561">
                <a:tc>
                  <a:txBody>
                    <a:bodyPr/>
                    <a:lstStyle/>
                    <a:p>
                      <a:pPr algn="l" fontAlgn="b"/>
                      <a:r>
                        <a:rPr lang="en-US" sz="1400" b="0" i="0" u="none" strike="noStrike" dirty="0">
                          <a:effectLst/>
                          <a:latin typeface="Arial"/>
                        </a:rPr>
                        <a:t>Utility Worker </a:t>
                      </a:r>
                      <a:r>
                        <a:rPr lang="en-US" sz="1400" b="0" i="0" u="none" strike="noStrike" dirty="0" smtClean="0">
                          <a:effectLst/>
                          <a:latin typeface="Arial"/>
                        </a:rPr>
                        <a:t>II</a:t>
                      </a:r>
                      <a:endParaRPr lang="en-US" sz="1400" b="0" i="0" u="none" strike="noStrike" dirty="0">
                        <a:effectLst/>
                        <a:latin typeface="Arial"/>
                      </a:endParaRPr>
                    </a:p>
                  </a:txBody>
                  <a:tcPr marL="9525" marR="9525" marT="9525" marB="0" anchor="b"/>
                </a:tc>
                <a:tc>
                  <a:txBody>
                    <a:bodyPr/>
                    <a:lstStyle/>
                    <a:p>
                      <a:pPr algn="ctr" fontAlgn="b"/>
                      <a:r>
                        <a:rPr lang="en-US" sz="1400" b="0" i="0" u="none" strike="noStrike" dirty="0">
                          <a:effectLst/>
                          <a:latin typeface="Arial"/>
                        </a:rPr>
                        <a:t>11.0</a:t>
                      </a:r>
                    </a:p>
                  </a:txBody>
                  <a:tcPr marL="9525" marR="9525" marT="9525" marB="0" anchor="b"/>
                </a:tc>
                <a:tc>
                  <a:txBody>
                    <a:bodyPr/>
                    <a:lstStyle/>
                    <a:p>
                      <a:pPr algn="ctr" fontAlgn="b"/>
                      <a:r>
                        <a:rPr lang="en-US" sz="1400" b="0" i="0" u="none" strike="noStrike" dirty="0">
                          <a:effectLst/>
                          <a:latin typeface="Arial"/>
                        </a:rPr>
                        <a:t>11.0</a:t>
                      </a:r>
                    </a:p>
                  </a:txBody>
                  <a:tcPr marL="9525" marR="9525" marT="9525" marB="0" anchor="b"/>
                </a:tc>
              </a:tr>
              <a:tr h="280561">
                <a:tc>
                  <a:txBody>
                    <a:bodyPr/>
                    <a:lstStyle/>
                    <a:p>
                      <a:pPr algn="l" fontAlgn="b"/>
                      <a:r>
                        <a:rPr lang="en-US" sz="1400" b="0" i="0" u="none" strike="noStrike" dirty="0" smtClean="0">
                          <a:effectLst/>
                          <a:latin typeface="Arial"/>
                        </a:rPr>
                        <a:t>Total Fulltime Equivalents (FTEs)</a:t>
                      </a:r>
                      <a:endParaRPr lang="en-US" sz="1400" b="0" i="0" u="none" strike="noStrike" dirty="0">
                        <a:effectLst/>
                        <a:latin typeface="Arial"/>
                      </a:endParaRPr>
                    </a:p>
                  </a:txBody>
                  <a:tcPr marL="9525" marR="9525" marT="9525" marB="0" anchor="b"/>
                </a:tc>
                <a:tc>
                  <a:txBody>
                    <a:bodyPr/>
                    <a:lstStyle/>
                    <a:p>
                      <a:pPr algn="ctr" fontAlgn="b"/>
                      <a:r>
                        <a:rPr lang="en-US" sz="1400" b="0" i="0" u="none" strike="noStrike" dirty="0" smtClean="0">
                          <a:effectLst/>
                          <a:latin typeface="Arial"/>
                        </a:rPr>
                        <a:t>95</a:t>
                      </a:r>
                      <a:endParaRPr lang="en-US" sz="1400" b="0" i="0" u="none" strike="noStrike" dirty="0">
                        <a:effectLst/>
                        <a:latin typeface="Arial"/>
                      </a:endParaRPr>
                    </a:p>
                  </a:txBody>
                  <a:tcPr marL="9525" marR="9525" marT="9525" marB="0" anchor="b"/>
                </a:tc>
                <a:tc>
                  <a:txBody>
                    <a:bodyPr/>
                    <a:lstStyle/>
                    <a:p>
                      <a:pPr algn="ctr" fontAlgn="b"/>
                      <a:r>
                        <a:rPr lang="en-US" sz="1400" b="0" i="0" u="none" strike="noStrike" dirty="0" smtClean="0">
                          <a:effectLst/>
                          <a:latin typeface="Arial"/>
                        </a:rPr>
                        <a:t>94</a:t>
                      </a:r>
                      <a:endParaRPr lang="en-US" sz="1400" b="0" i="0" u="none" strike="noStrike" dirty="0">
                        <a:effectLst/>
                        <a:latin typeface="Arial"/>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Infrastructure Maintenance &amp; Operations</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117</a:t>
            </a:fld>
            <a:endParaRPr lang="en-US" dirty="0"/>
          </a:p>
        </p:txBody>
      </p:sp>
    </p:spTree>
    <p:extLst>
      <p:ext uri="{BB962C8B-B14F-4D97-AF65-F5344CB8AC3E}">
        <p14:creationId xmlns:p14="http://schemas.microsoft.com/office/powerpoint/2010/main" val="24560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64265125"/>
              </p:ext>
            </p:extLst>
          </p:nvPr>
        </p:nvGraphicFramePr>
        <p:xfrm>
          <a:off x="685800" y="762004"/>
          <a:ext cx="7772400" cy="5638796"/>
        </p:xfrm>
        <a:graphic>
          <a:graphicData uri="http://schemas.openxmlformats.org/drawingml/2006/table">
            <a:tbl>
              <a:tblPr firstRow="1" firstCol="1" lastRow="1" bandRow="1">
                <a:tableStyleId>{5C22544A-7EE6-4342-B048-85BDC9FD1C3A}</a:tableStyleId>
              </a:tblPr>
              <a:tblGrid>
                <a:gridCol w="1630046"/>
                <a:gridCol w="2949607"/>
                <a:gridCol w="1535700"/>
                <a:gridCol w="1657047"/>
              </a:tblGrid>
              <a:tr h="258432">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500688">
                <a:tc>
                  <a:txBody>
                    <a:bodyPr/>
                    <a:lstStyle/>
                    <a:p>
                      <a:pPr algn="r"/>
                      <a:endParaRPr lang="en-US" sz="16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253724">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smtClean="0">
                          <a:effectLst/>
                        </a:rPr>
                        <a:t>Licenses, Permits, Fees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970,000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930,000</a:t>
                      </a:r>
                      <a:endParaRPr lang="en-US" sz="1400" b="0" i="0" u="none" strike="noStrike" dirty="0">
                        <a:solidFill>
                          <a:srgbClr val="000000"/>
                        </a:solidFill>
                        <a:effectLst/>
                        <a:latin typeface="Calibri"/>
                      </a:endParaRPr>
                    </a:p>
                  </a:txBody>
                  <a:tcPr marL="9525" marR="9525" marT="9525" marB="0" anchor="b"/>
                </a:tc>
              </a:tr>
              <a:tr h="253724">
                <a:tc>
                  <a:txBody>
                    <a:bodyPr/>
                    <a:lstStyle/>
                    <a:p>
                      <a:pPr algn="l" fontAlgn="b"/>
                      <a:endParaRPr lang="en-US" sz="1600" b="1" i="0" u="none" strike="noStrike" dirty="0">
                        <a:solidFill>
                          <a:schemeClr val="accent6">
                            <a:lumMod val="50000"/>
                          </a:schemeClr>
                        </a:solidFill>
                        <a:effectLst/>
                        <a:latin typeface="Cambria"/>
                      </a:endParaRPr>
                    </a:p>
                  </a:txBody>
                  <a:tcPr marL="6675" marR="6675" marT="6675" marB="0" anchor="b"/>
                </a:tc>
                <a:tc>
                  <a:txBody>
                    <a:bodyPr/>
                    <a:lstStyle/>
                    <a:p>
                      <a:r>
                        <a:rPr lang="en-US" sz="1600" dirty="0" smtClean="0"/>
                        <a:t>Charges for Services</a:t>
                      </a:r>
                      <a:endParaRPr lang="en-US" sz="1600" dirty="0"/>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100,000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160,000</a:t>
                      </a:r>
                      <a:endParaRPr lang="en-US" sz="1400" b="0" i="0" u="none" strike="noStrike" dirty="0">
                        <a:solidFill>
                          <a:srgbClr val="000000"/>
                        </a:solidFill>
                        <a:effectLst/>
                        <a:latin typeface="Calibri"/>
                      </a:endParaRPr>
                    </a:p>
                  </a:txBody>
                  <a:tcPr marL="9525" marR="9525" marT="9525" marB="0" anchor="b"/>
                </a:tc>
              </a:tr>
              <a:tr h="276686">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Other Revenue</a:t>
                      </a:r>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20,000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10,000</a:t>
                      </a:r>
                      <a:endParaRPr lang="en-US" sz="1400" b="0" i="0" u="none" strike="noStrike" dirty="0">
                        <a:solidFill>
                          <a:srgbClr val="000000"/>
                        </a:solidFill>
                        <a:effectLst/>
                        <a:latin typeface="Calibri"/>
                      </a:endParaRPr>
                    </a:p>
                  </a:txBody>
                  <a:tcPr marL="9525" marR="9525" marT="9525" marB="0" anchor="b"/>
                </a:tc>
              </a:tr>
              <a:tr h="276686">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Rental Income</a:t>
                      </a:r>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15,000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18,000</a:t>
                      </a:r>
                      <a:endParaRPr lang="en-US" sz="1400" b="0" i="0" u="none" strike="noStrike" dirty="0">
                        <a:solidFill>
                          <a:srgbClr val="000000"/>
                        </a:solidFill>
                        <a:effectLst/>
                        <a:latin typeface="Calibri"/>
                      </a:endParaRPr>
                    </a:p>
                  </a:txBody>
                  <a:tcPr marL="9525" marR="9525" marT="9525" marB="0" anchor="b"/>
                </a:tc>
              </a:tr>
              <a:tr h="276686">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Proceeds</a:t>
                      </a:r>
                      <a:r>
                        <a:rPr lang="en-US" sz="1600" u="none" strike="noStrike" kern="1200" baseline="0" dirty="0" smtClean="0">
                          <a:solidFill>
                            <a:schemeClr val="dk1"/>
                          </a:solidFill>
                          <a:effectLst/>
                          <a:latin typeface="+mn-lt"/>
                          <a:ea typeface="+mn-ea"/>
                          <a:cs typeface="+mn-cs"/>
                        </a:rPr>
                        <a:t> from Sale of Property</a:t>
                      </a:r>
                      <a:endParaRPr lang="en-US" sz="1600" u="none" strike="noStrike" kern="1200" dirty="0" smtClean="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55,000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55,000</a:t>
                      </a:r>
                      <a:endParaRPr lang="en-US" sz="1400" b="0" i="0" u="none" strike="noStrike" dirty="0">
                        <a:solidFill>
                          <a:srgbClr val="000000"/>
                        </a:solidFill>
                        <a:effectLst/>
                        <a:latin typeface="Calibri"/>
                      </a:endParaRPr>
                    </a:p>
                  </a:txBody>
                  <a:tcPr marL="9525" marR="9525" marT="9525" marB="0" anchor="b"/>
                </a:tc>
              </a:tr>
              <a:tr h="253724">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1" i="0" u="none" strike="noStrike" dirty="0">
                          <a:solidFill>
                            <a:srgbClr val="000000"/>
                          </a:solidFill>
                          <a:effectLst/>
                          <a:latin typeface="Calibri"/>
                        </a:rPr>
                        <a:t>  </a:t>
                      </a:r>
                      <a:r>
                        <a:rPr lang="en-US" sz="1400" b="1" i="0" u="none" strike="noStrike" dirty="0" smtClean="0">
                          <a:solidFill>
                            <a:srgbClr val="000000"/>
                          </a:solidFill>
                          <a:effectLst/>
                          <a:latin typeface="Calibri"/>
                        </a:rPr>
                        <a:t>1,160,000</a:t>
                      </a:r>
                      <a:endParaRPr lang="en-US" sz="1400" b="1" i="0" u="none" strike="noStrike" dirty="0">
                        <a:solidFill>
                          <a:srgbClr val="000000"/>
                        </a:solidFill>
                        <a:effectLst/>
                        <a:latin typeface="Calibri"/>
                      </a:endParaRPr>
                    </a:p>
                  </a:txBody>
                  <a:tcPr marL="9525" marR="9525" marT="9525" marB="0" anchor="b"/>
                </a:tc>
                <a:tc>
                  <a:txBody>
                    <a:bodyPr/>
                    <a:lstStyle/>
                    <a:p>
                      <a:pPr algn="r" fontAlgn="b"/>
                      <a:r>
                        <a:rPr lang="en-US" sz="1400" b="1" i="0" u="none" strike="noStrike" dirty="0">
                          <a:solidFill>
                            <a:srgbClr val="000000"/>
                          </a:solidFill>
                          <a:effectLst/>
                          <a:latin typeface="Calibri"/>
                        </a:rPr>
                        <a:t>  </a:t>
                      </a:r>
                      <a:r>
                        <a:rPr lang="en-US" sz="1400" b="1" i="0" u="none" strike="noStrike" dirty="0" smtClean="0">
                          <a:solidFill>
                            <a:srgbClr val="000000"/>
                          </a:solidFill>
                          <a:effectLst/>
                          <a:latin typeface="Calibri"/>
                        </a:rPr>
                        <a:t>1,173,000</a:t>
                      </a:r>
                      <a:endParaRPr lang="en-US" sz="1400" b="1" i="0" u="none" strike="noStrike" dirty="0">
                        <a:solidFill>
                          <a:srgbClr val="000000"/>
                        </a:solidFill>
                        <a:effectLst/>
                        <a:latin typeface="Calibri"/>
                      </a:endParaRPr>
                    </a:p>
                  </a:txBody>
                  <a:tcPr marL="9525" marR="9525" marT="9525" marB="0" anchor="b"/>
                </a:tc>
              </a:tr>
              <a:tr h="25372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400" b="0" i="0" u="none" strike="noStrike" dirty="0">
                        <a:solidFill>
                          <a:schemeClr val="tx1"/>
                        </a:solidFill>
                        <a:effectLst/>
                        <a:latin typeface="+mj-lt"/>
                      </a:endParaRPr>
                    </a:p>
                  </a:txBody>
                  <a:tcPr marL="6675" marR="6675" marT="6675" marB="0" anchor="b"/>
                </a:tc>
                <a:tc>
                  <a:txBody>
                    <a:bodyPr/>
                    <a:lstStyle/>
                    <a:p>
                      <a:pPr algn="r" fontAlgn="b"/>
                      <a:endParaRPr lang="en-US" sz="1400" b="0" i="0" u="none" strike="noStrike" dirty="0">
                        <a:solidFill>
                          <a:schemeClr val="tx1"/>
                        </a:solidFill>
                        <a:effectLst/>
                        <a:latin typeface="+mj-lt"/>
                      </a:endParaRPr>
                    </a:p>
                  </a:txBody>
                  <a:tcPr marL="6675" marR="6675" marT="6675" marB="0" anchor="b"/>
                </a:tc>
              </a:tr>
              <a:tr h="26740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lt1"/>
                          </a:solidFill>
                          <a:effectLst/>
                          <a:latin typeface="+mn-lt"/>
                          <a:ea typeface="+mn-ea"/>
                          <a:cs typeface="+mn-cs"/>
                        </a:rPr>
                        <a:t>Expenditures</a:t>
                      </a: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6,718,864 </a:t>
                      </a:r>
                    </a:p>
                  </a:txBody>
                  <a:tcPr marL="9525" marR="9525" marT="9525" marB="0" anchor="b"/>
                </a:tc>
                <a:tc>
                  <a:txBody>
                    <a:bodyPr/>
                    <a:lstStyle/>
                    <a:p>
                      <a:pPr algn="r" fontAlgn="b"/>
                      <a:r>
                        <a:rPr lang="en-US" sz="1400" b="0" i="0" u="none" strike="noStrike" dirty="0">
                          <a:solidFill>
                            <a:srgbClr val="000000"/>
                          </a:solidFill>
                          <a:effectLst/>
                          <a:latin typeface="Calibri"/>
                        </a:rPr>
                        <a:t>     6,691,417 </a:t>
                      </a:r>
                    </a:p>
                  </a:txBody>
                  <a:tcPr marL="9525" marR="9525" marT="9525" marB="0" anchor="b"/>
                </a:tc>
              </a:tr>
              <a:tr h="297779">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5,052,584 </a:t>
                      </a:r>
                    </a:p>
                  </a:txBody>
                  <a:tcPr marL="9525" marR="9525" marT="952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5,346,174 </a:t>
                      </a:r>
                      <a:endParaRPr lang="en-US" sz="1400" b="0" i="0" u="none" strike="noStrike" dirty="0">
                        <a:solidFill>
                          <a:srgbClr val="000000"/>
                        </a:solidFill>
                        <a:effectLst/>
                        <a:latin typeface="Calibri"/>
                      </a:endParaRPr>
                    </a:p>
                  </a:txBody>
                  <a:tcPr marL="9525" marR="9525" marT="9525" marB="0" anchor="b"/>
                </a:tc>
              </a:tr>
              <a:tr h="25372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241,528 </a:t>
                      </a:r>
                    </a:p>
                  </a:txBody>
                  <a:tcPr marL="9525" marR="9525" marT="9525" marB="0" anchor="b"/>
                </a:tc>
                <a:tc>
                  <a:txBody>
                    <a:bodyPr/>
                    <a:lstStyle/>
                    <a:p>
                      <a:pPr algn="r" fontAlgn="b"/>
                      <a:r>
                        <a:rPr lang="en-US" sz="1400" b="0" i="0" u="none" strike="noStrike" dirty="0">
                          <a:solidFill>
                            <a:srgbClr val="000000"/>
                          </a:solidFill>
                          <a:effectLst/>
                          <a:latin typeface="Calibri"/>
                        </a:rPr>
                        <a:t>        256,730 </a:t>
                      </a:r>
                    </a:p>
                  </a:txBody>
                  <a:tcPr marL="9525" marR="9525" marT="9525" marB="0" anchor="b"/>
                </a:tc>
              </a:tr>
              <a:tr h="253724">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2,047,574 </a:t>
                      </a:r>
                    </a:p>
                  </a:txBody>
                  <a:tcPr marL="9525" marR="9525" marT="9525" marB="0" anchor="b"/>
                </a:tc>
                <a:tc>
                  <a:txBody>
                    <a:bodyPr/>
                    <a:lstStyle/>
                    <a:p>
                      <a:pPr algn="r" fontAlgn="b"/>
                      <a:r>
                        <a:rPr lang="en-US" sz="1400" b="0" i="0" u="none" strike="noStrike" dirty="0">
                          <a:solidFill>
                            <a:srgbClr val="000000"/>
                          </a:solidFill>
                          <a:effectLst/>
                          <a:latin typeface="Calibri"/>
                        </a:rPr>
                        <a:t>     2,151,872 </a:t>
                      </a:r>
                    </a:p>
                  </a:txBody>
                  <a:tcPr marL="9525" marR="9525" marT="9525" marB="0" anchor="b"/>
                </a:tc>
              </a:tr>
              <a:tr h="25372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2,189,094 </a:t>
                      </a:r>
                    </a:p>
                  </a:txBody>
                  <a:tcPr marL="9525" marR="9525" marT="9525" marB="0" anchor="b"/>
                </a:tc>
                <a:tc>
                  <a:txBody>
                    <a:bodyPr/>
                    <a:lstStyle/>
                    <a:p>
                      <a:pPr algn="r" fontAlgn="b"/>
                      <a:r>
                        <a:rPr lang="en-US" sz="1400" b="0" i="0" u="none" strike="noStrike" dirty="0">
                          <a:solidFill>
                            <a:srgbClr val="000000"/>
                          </a:solidFill>
                          <a:effectLst/>
                          <a:latin typeface="Calibri"/>
                        </a:rPr>
                        <a:t>     2,226,387 </a:t>
                      </a:r>
                    </a:p>
                  </a:txBody>
                  <a:tcPr marL="9525" marR="9525" marT="9525" marB="0" anchor="b"/>
                </a:tc>
              </a:tr>
              <a:tr h="309063">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373,379 </a:t>
                      </a:r>
                    </a:p>
                  </a:txBody>
                  <a:tcPr marL="9525" marR="9525" marT="9525" marB="0" anchor="b"/>
                </a:tc>
                <a:tc>
                  <a:txBody>
                    <a:bodyPr/>
                    <a:lstStyle/>
                    <a:p>
                      <a:pPr algn="r" fontAlgn="b"/>
                      <a:r>
                        <a:rPr lang="en-US" sz="1400" b="0" i="0" u="none" strike="noStrike" dirty="0">
                          <a:solidFill>
                            <a:srgbClr val="000000"/>
                          </a:solidFill>
                          <a:effectLst/>
                          <a:latin typeface="Calibri"/>
                        </a:rPr>
                        <a:t>        371,896 </a:t>
                      </a:r>
                    </a:p>
                  </a:txBody>
                  <a:tcPr marL="9525" marR="9525" marT="9525" marB="0" anchor="b"/>
                </a:tc>
              </a:tr>
              <a:tr h="309063">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Cost Pool</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1,521,953 </a:t>
                      </a:r>
                    </a:p>
                  </a:txBody>
                  <a:tcPr marL="9525" marR="9525" marT="9525" marB="0" anchor="b"/>
                </a:tc>
                <a:tc>
                  <a:txBody>
                    <a:bodyPr/>
                    <a:lstStyle/>
                    <a:p>
                      <a:pPr algn="r" fontAlgn="b"/>
                      <a:r>
                        <a:rPr lang="en-US" sz="1400" b="0" i="0" u="none" strike="noStrike" dirty="0">
                          <a:solidFill>
                            <a:srgbClr val="000000"/>
                          </a:solidFill>
                          <a:effectLst/>
                          <a:latin typeface="Calibri"/>
                        </a:rPr>
                        <a:t>     1,523,727 </a:t>
                      </a:r>
                    </a:p>
                  </a:txBody>
                  <a:tcPr marL="9525" marR="9525" marT="9525" marB="0" anchor="b"/>
                </a:tc>
              </a:tr>
              <a:tr h="309063">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Asset Capital Outlay</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a:solidFill>
                            <a:srgbClr val="000000"/>
                          </a:solidFill>
                          <a:effectLst/>
                          <a:latin typeface="Calibri"/>
                        </a:rPr>
                        <a:t>           39,579 </a:t>
                      </a:r>
                    </a:p>
                  </a:txBody>
                  <a:tcPr marL="9525" marR="9525" marT="9525" marB="0" anchor="b"/>
                </a:tc>
                <a:tc>
                  <a:txBody>
                    <a:bodyPr/>
                    <a:lstStyle/>
                    <a:p>
                      <a:pPr algn="r" fontAlgn="b"/>
                      <a:r>
                        <a:rPr lang="en-US" sz="1400" b="0" i="0" u="none" strike="noStrike" dirty="0">
                          <a:solidFill>
                            <a:srgbClr val="000000"/>
                          </a:solidFill>
                          <a:effectLst/>
                          <a:latin typeface="Calibri"/>
                        </a:rPr>
                        <a:t>                    -   </a:t>
                      </a:r>
                    </a:p>
                  </a:txBody>
                  <a:tcPr marL="9525" marR="9525" marT="9525" marB="0" anchor="b"/>
                </a:tc>
              </a:tr>
              <a:tr h="273733">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A87</a:t>
                      </a:r>
                      <a:r>
                        <a:rPr lang="en-US" sz="1600" u="none" strike="noStrike" kern="1200" baseline="0" dirty="0" smtClean="0">
                          <a:solidFill>
                            <a:schemeClr val="dk1"/>
                          </a:solidFill>
                          <a:effectLst/>
                          <a:latin typeface="+mn-lt"/>
                          <a:ea typeface="+mn-ea"/>
                          <a:cs typeface="+mn-cs"/>
                        </a:rPr>
                        <a:t> Cost Plan Reimbursements</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(984,319)</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a:solidFill>
                            <a:srgbClr val="000000"/>
                          </a:solidFill>
                          <a:effectLst/>
                          <a:latin typeface="Calibri"/>
                        </a:rPr>
                        <a:t>      (900,162)</a:t>
                      </a:r>
                    </a:p>
                  </a:txBody>
                  <a:tcPr marL="9525" marR="9525" marT="9525" marB="0" anchor="b"/>
                </a:tc>
              </a:tr>
              <a:tr h="253724">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Expenditures</a:t>
                      </a:r>
                      <a:endParaRPr lang="en-US" sz="1600" b="1"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1" i="0" u="none" strike="noStrike" dirty="0">
                          <a:solidFill>
                            <a:srgbClr val="000000"/>
                          </a:solidFill>
                          <a:effectLst/>
                          <a:latin typeface="Calibri"/>
                        </a:rPr>
                        <a:t>  17,200,236 </a:t>
                      </a:r>
                    </a:p>
                  </a:txBody>
                  <a:tcPr marL="9525" marR="9525" marT="9525" marB="0" anchor="b"/>
                </a:tc>
                <a:tc>
                  <a:txBody>
                    <a:bodyPr/>
                    <a:lstStyle/>
                    <a:p>
                      <a:pPr algn="r" fontAlgn="b"/>
                      <a:r>
                        <a:rPr lang="en-US" sz="1400" b="1" i="0" u="none" strike="noStrike" dirty="0">
                          <a:solidFill>
                            <a:srgbClr val="000000"/>
                          </a:solidFill>
                          <a:effectLst/>
                          <a:latin typeface="Calibri"/>
                        </a:rPr>
                        <a:t>  </a:t>
                      </a:r>
                      <a:r>
                        <a:rPr lang="en-US" sz="1400" b="1" i="0" u="none" strike="noStrike" dirty="0" smtClean="0">
                          <a:solidFill>
                            <a:srgbClr val="000000"/>
                          </a:solidFill>
                          <a:effectLst/>
                          <a:latin typeface="Calibri"/>
                        </a:rPr>
                        <a:t>17,668,041 </a:t>
                      </a:r>
                      <a:endParaRPr lang="en-US" sz="1400" b="1" i="0" u="none" strike="noStrike" dirty="0">
                        <a:solidFill>
                          <a:srgbClr val="000000"/>
                        </a:solidFill>
                        <a:effectLst/>
                        <a:latin typeface="Calibri"/>
                      </a:endParaRPr>
                    </a:p>
                  </a:txBody>
                  <a:tcPr marL="9525" marR="9525" marT="9525" marB="0" anchor="b"/>
                </a:tc>
              </a:tr>
              <a:tr h="253724">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r" fontAlgn="b"/>
                      <a:r>
                        <a:rPr lang="en-US" sz="1400" b="1" i="0" u="none" strike="noStrike" dirty="0">
                          <a:solidFill>
                            <a:srgbClr val="FFFFFF"/>
                          </a:solidFill>
                          <a:effectLst/>
                          <a:latin typeface="Calibri"/>
                        </a:rPr>
                        <a:t>  </a:t>
                      </a:r>
                      <a:r>
                        <a:rPr lang="en-US" sz="1400" b="1" i="0" u="none" strike="noStrike" dirty="0" smtClean="0">
                          <a:solidFill>
                            <a:srgbClr val="FFFFFF"/>
                          </a:solidFill>
                          <a:effectLst/>
                          <a:latin typeface="Calibri"/>
                        </a:rPr>
                        <a:t>(16,040,236) </a:t>
                      </a:r>
                      <a:endParaRPr lang="en-US" sz="1400" b="1" i="0" u="none" strike="noStrike" dirty="0">
                        <a:solidFill>
                          <a:srgbClr val="FFFFFF"/>
                        </a:solidFill>
                        <a:effectLst/>
                        <a:latin typeface="Calibri"/>
                      </a:endParaRPr>
                    </a:p>
                  </a:txBody>
                  <a:tcPr marL="9525" marR="9525" marT="9525" marB="0" anchor="b"/>
                </a:tc>
                <a:tc>
                  <a:txBody>
                    <a:bodyPr/>
                    <a:lstStyle/>
                    <a:p>
                      <a:pPr algn="r" fontAlgn="b"/>
                      <a:r>
                        <a:rPr lang="en-US" sz="1400" b="1" i="0" u="none" strike="noStrike" dirty="0">
                          <a:solidFill>
                            <a:srgbClr val="FFFFFF"/>
                          </a:solidFill>
                          <a:effectLst/>
                          <a:latin typeface="Calibri"/>
                        </a:rPr>
                        <a:t>  </a:t>
                      </a:r>
                      <a:r>
                        <a:rPr lang="en-US" sz="1400" b="1" i="0" u="none" strike="noStrike" dirty="0" smtClean="0">
                          <a:solidFill>
                            <a:srgbClr val="FFFFFF"/>
                          </a:solidFill>
                          <a:effectLst/>
                          <a:latin typeface="Calibri"/>
                        </a:rPr>
                        <a:t>(16,495,041) </a:t>
                      </a:r>
                      <a:endParaRPr lang="en-US" sz="1400" b="1" i="0" u="none" strike="noStrike" dirty="0">
                        <a:solidFill>
                          <a:srgbClr val="FFFFFF"/>
                        </a:solidFill>
                        <a:effectLst/>
                        <a:latin typeface="Calibri"/>
                      </a:endParaRPr>
                    </a:p>
                  </a:txBody>
                  <a:tcPr marL="9525" marR="9525" marT="952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t>General Fund Budget</a:t>
            </a:r>
            <a:endParaRPr lang="en-US" sz="3600" dirty="0"/>
          </a:p>
        </p:txBody>
      </p:sp>
      <p:sp>
        <p:nvSpPr>
          <p:cNvPr id="5" name="Footer Placeholder 4"/>
          <p:cNvSpPr>
            <a:spLocks noGrp="1"/>
          </p:cNvSpPr>
          <p:nvPr>
            <p:ph type="ftr" sz="quarter" idx="11"/>
          </p:nvPr>
        </p:nvSpPr>
        <p:spPr/>
        <p:txBody>
          <a:bodyPr/>
          <a:lstStyle/>
          <a:p>
            <a:r>
              <a:rPr lang="en-US" smtClean="0"/>
              <a:t>Infrastructure Maintenance &amp; Operations</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118</a:t>
            </a:fld>
            <a:endParaRPr lang="en-US" dirty="0"/>
          </a:p>
        </p:txBody>
      </p:sp>
    </p:spTree>
    <p:extLst>
      <p:ext uri="{BB962C8B-B14F-4D97-AF65-F5344CB8AC3E}">
        <p14:creationId xmlns:p14="http://schemas.microsoft.com/office/powerpoint/2010/main" val="11181301"/>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34859378"/>
              </p:ext>
            </p:extLst>
          </p:nvPr>
        </p:nvGraphicFramePr>
        <p:xfrm>
          <a:off x="609600" y="990600"/>
          <a:ext cx="7630087" cy="5148930"/>
        </p:xfrm>
        <a:graphic>
          <a:graphicData uri="http://schemas.openxmlformats.org/drawingml/2006/table">
            <a:tbl>
              <a:tblPr firstRow="1" firstCol="1" bandRow="1">
                <a:tableStyleId>{5C22544A-7EE6-4342-B048-85BDC9FD1C3A}</a:tableStyleId>
              </a:tblPr>
              <a:tblGrid>
                <a:gridCol w="1447800"/>
                <a:gridCol w="2928875"/>
                <a:gridCol w="1626706"/>
                <a:gridCol w="1626706"/>
              </a:tblGrid>
              <a:tr h="2905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43348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287504">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smtClean="0">
                          <a:effectLst/>
                        </a:rPr>
                        <a:t>Property Taxes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1,574,783</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1,604,453</a:t>
                      </a:r>
                      <a:endParaRPr lang="en-US" sz="1400" b="0" i="0" u="none" strike="noStrike" dirty="0">
                        <a:solidFill>
                          <a:srgbClr val="000000"/>
                        </a:solidFill>
                        <a:effectLst/>
                        <a:latin typeface="Calibri"/>
                      </a:endParaRPr>
                    </a:p>
                  </a:txBody>
                  <a:tcPr marL="9525" marR="9525" marT="9525" marB="0" anchor="b"/>
                </a:tc>
              </a:tr>
              <a:tr h="246398">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Charges for Services</a:t>
                      </a:r>
                    </a:p>
                  </a:txBody>
                  <a:tcPr marL="6675" marR="6675" marT="6675" marB="0" anchor="b"/>
                </a:tc>
                <a:tc>
                  <a:txBody>
                    <a:bodyPr/>
                    <a:lstStyle/>
                    <a:p>
                      <a:pPr algn="r"/>
                      <a:r>
                        <a:rPr lang="en-US" sz="1400" dirty="0" smtClean="0"/>
                        <a:t>580,114</a:t>
                      </a:r>
                      <a:endParaRPr lang="en-US" sz="1400" dirty="0"/>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2,239,000</a:t>
                      </a:r>
                      <a:endParaRPr lang="en-US" sz="1400" b="0" i="0" u="none" strike="noStrike" dirty="0">
                        <a:solidFill>
                          <a:srgbClr val="000000"/>
                        </a:solidFill>
                        <a:effectLst/>
                        <a:latin typeface="Calibri"/>
                      </a:endParaRPr>
                    </a:p>
                  </a:txBody>
                  <a:tcPr marL="9525" marR="9525" marT="9525" marB="0" anchor="b"/>
                </a:tc>
              </a:tr>
              <a:tr h="2196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Other Revenue</a:t>
                      </a:r>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68,500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a:solidFill>
                            <a:srgbClr val="000000"/>
                          </a:solidFill>
                          <a:effectLst/>
                          <a:latin typeface="Calibri"/>
                        </a:rPr>
                        <a:t>                      -   </a:t>
                      </a:r>
                    </a:p>
                  </a:txBody>
                  <a:tcPr marL="9525" marR="9525" marT="9525" marB="0" anchor="b"/>
                </a:tc>
              </a:tr>
              <a:tr h="246398">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Grants</a:t>
                      </a:r>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75,000</a:t>
                      </a:r>
                      <a:endParaRPr lang="en-US" sz="1400" b="0" i="0" u="none" strike="noStrike" dirty="0">
                        <a:solidFill>
                          <a:srgbClr val="000000"/>
                        </a:solidFill>
                        <a:effectLst/>
                        <a:latin typeface="Calibri"/>
                      </a:endParaRPr>
                    </a:p>
                  </a:txBody>
                  <a:tcPr marL="9525" marR="9525" marT="9525" marB="0" anchor="b"/>
                </a:tc>
                <a:tc>
                  <a:txBody>
                    <a:bodyPr/>
                    <a:lstStyle/>
                    <a:p>
                      <a:pPr algn="r"/>
                      <a:endParaRPr lang="en-US" sz="1400" dirty="0"/>
                    </a:p>
                  </a:txBody>
                  <a:tcPr marL="6675" marR="6675" marT="6675" marB="0" anchor="b"/>
                </a:tc>
              </a:tr>
              <a:tr h="246398">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Loan/Bonds Proceeds</a:t>
                      </a:r>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1,230,660</a:t>
                      </a:r>
                      <a:endParaRPr lang="en-US" sz="1400" b="0" i="0" u="none" strike="noStrike" dirty="0">
                        <a:solidFill>
                          <a:srgbClr val="000000"/>
                        </a:solidFill>
                        <a:effectLst/>
                        <a:latin typeface="Calibri"/>
                      </a:endParaRPr>
                    </a:p>
                  </a:txBody>
                  <a:tcPr marL="9525" marR="9525" marT="9525" marB="0" anchor="b"/>
                </a:tc>
                <a:tc>
                  <a:txBody>
                    <a:bodyPr/>
                    <a:lstStyle/>
                    <a:p>
                      <a:pPr algn="r"/>
                      <a:endParaRPr lang="en-US" sz="1400" dirty="0"/>
                    </a:p>
                  </a:txBody>
                  <a:tcPr marL="6675" marR="6675" marT="6675" marB="0" anchor="b"/>
                </a:tc>
              </a:tr>
              <a:tr h="21967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Operating</a:t>
                      </a:r>
                      <a:r>
                        <a:rPr lang="en-US" sz="1600" u="none" strike="noStrike" kern="1200" baseline="0" dirty="0" smtClean="0">
                          <a:solidFill>
                            <a:schemeClr val="dk1"/>
                          </a:solidFill>
                          <a:effectLst/>
                          <a:latin typeface="+mn-lt"/>
                          <a:ea typeface="+mn-ea"/>
                          <a:cs typeface="+mn-cs"/>
                        </a:rPr>
                        <a:t> Transfer In</a:t>
                      </a:r>
                      <a:endParaRPr lang="en-US" sz="1600" u="none" strike="noStrike" kern="1200" dirty="0" smtClean="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608,505</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946,850</a:t>
                      </a:r>
                      <a:endParaRPr lang="en-US" sz="1400" b="0" i="0" u="none" strike="noStrike" dirty="0">
                        <a:solidFill>
                          <a:srgbClr val="000000"/>
                        </a:solidFill>
                        <a:effectLst/>
                        <a:latin typeface="Calibri"/>
                      </a:endParaRPr>
                    </a:p>
                  </a:txBody>
                  <a:tcPr marL="9525" marR="9525" marT="9525" marB="0" anchor="b"/>
                </a:tc>
              </a:tr>
              <a:tr h="21967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1" i="0" u="none" strike="noStrike" dirty="0">
                          <a:solidFill>
                            <a:srgbClr val="000000"/>
                          </a:solidFill>
                          <a:effectLst/>
                          <a:latin typeface="Calibri"/>
                        </a:rPr>
                        <a:t>           </a:t>
                      </a:r>
                      <a:r>
                        <a:rPr lang="en-US" sz="1400" b="1" i="0" u="none" strike="noStrike" dirty="0" smtClean="0">
                          <a:solidFill>
                            <a:srgbClr val="000000"/>
                          </a:solidFill>
                          <a:effectLst/>
                          <a:latin typeface="Calibri"/>
                        </a:rPr>
                        <a:t>4,137,562</a:t>
                      </a:r>
                      <a:endParaRPr lang="en-US" sz="1400" b="1" i="0" u="none" strike="noStrike" dirty="0">
                        <a:solidFill>
                          <a:srgbClr val="000000"/>
                        </a:solidFill>
                        <a:effectLst/>
                        <a:latin typeface="Calibri"/>
                      </a:endParaRPr>
                    </a:p>
                  </a:txBody>
                  <a:tcPr marL="9525" marR="9525" marT="9525" marB="0" anchor="b"/>
                </a:tc>
                <a:tc>
                  <a:txBody>
                    <a:bodyPr/>
                    <a:lstStyle/>
                    <a:p>
                      <a:pPr algn="r" fontAlgn="b"/>
                      <a:r>
                        <a:rPr lang="en-US" sz="1400" b="1" i="0" u="none" strike="noStrike" dirty="0">
                          <a:solidFill>
                            <a:srgbClr val="000000"/>
                          </a:solidFill>
                          <a:effectLst/>
                          <a:latin typeface="Calibri"/>
                        </a:rPr>
                        <a:t>     </a:t>
                      </a:r>
                      <a:r>
                        <a:rPr lang="en-US" sz="1400" b="1" i="0" u="none" strike="noStrike" dirty="0" smtClean="0">
                          <a:solidFill>
                            <a:srgbClr val="000000"/>
                          </a:solidFill>
                          <a:effectLst/>
                          <a:latin typeface="Calibri"/>
                        </a:rPr>
                        <a:t>4,790,303</a:t>
                      </a:r>
                      <a:endParaRPr lang="en-US" sz="1400" b="1" i="0" u="none" strike="noStrike" dirty="0">
                        <a:solidFill>
                          <a:srgbClr val="000000"/>
                        </a:solidFill>
                        <a:effectLst/>
                        <a:latin typeface="Calibri"/>
                      </a:endParaRPr>
                    </a:p>
                  </a:txBody>
                  <a:tcPr marL="9525" marR="9525" marT="9525" marB="0" anchor="b"/>
                </a:tc>
              </a:tr>
              <a:tr h="246398">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endParaRPr lang="en-US" sz="1600" dirty="0"/>
                    </a:p>
                  </a:txBody>
                  <a:tcPr marL="6675" marR="6675" marT="6675" marB="0" anchor="b"/>
                </a:tc>
                <a:tc>
                  <a:txBody>
                    <a:bodyPr/>
                    <a:lstStyle/>
                    <a:p>
                      <a:pPr algn="r"/>
                      <a:endParaRPr lang="en-US" sz="1400" dirty="0"/>
                    </a:p>
                  </a:txBody>
                  <a:tcPr marL="6675" marR="6675" marT="6675" marB="0" anchor="b"/>
                </a:tc>
                <a:tc>
                  <a:txBody>
                    <a:bodyPr/>
                    <a:lstStyle/>
                    <a:p>
                      <a:pPr algn="r"/>
                      <a:endParaRPr lang="en-US" sz="1400" dirty="0"/>
                    </a:p>
                  </a:txBody>
                  <a:tcPr marL="6675" marR="6675" marT="6675" marB="0" anchor="b"/>
                </a:tc>
              </a:tr>
              <a:tr h="219670">
                <a:tc>
                  <a:txBody>
                    <a:bodyPr/>
                    <a:lstStyle/>
                    <a:p>
                      <a:pPr algn="l" fontAlgn="b"/>
                      <a:r>
                        <a:rPr lang="en-US" sz="1600" u="none" strike="noStrike" dirty="0">
                          <a:effectLst/>
                        </a:rPr>
                        <a:t>Expenditures</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1,037,646 </a:t>
                      </a:r>
                    </a:p>
                  </a:txBody>
                  <a:tcPr marL="9525" marR="9525" marT="9525" marB="0" anchor="b"/>
                </a:tc>
                <a:tc>
                  <a:txBody>
                    <a:bodyPr/>
                    <a:lstStyle/>
                    <a:p>
                      <a:pPr algn="r" fontAlgn="b"/>
                      <a:r>
                        <a:rPr lang="en-US" sz="1400" b="0" i="0" u="none" strike="noStrike" dirty="0">
                          <a:solidFill>
                            <a:srgbClr val="000000"/>
                          </a:solidFill>
                          <a:effectLst/>
                          <a:latin typeface="Calibri"/>
                        </a:rPr>
                        <a:t>       1,069,515 </a:t>
                      </a:r>
                    </a:p>
                  </a:txBody>
                  <a:tcPr marL="9525" marR="9525" marT="9525" marB="0" anchor="b"/>
                </a:tc>
              </a:tr>
              <a:tr h="219670">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a:solidFill>
                            <a:srgbClr val="000000"/>
                          </a:solidFill>
                          <a:effectLst/>
                          <a:latin typeface="Calibri"/>
                        </a:rPr>
                        <a:t>                 608,271 </a:t>
                      </a:r>
                    </a:p>
                  </a:txBody>
                  <a:tcPr marL="9525" marR="9525" marT="9525" marB="0" anchor="b"/>
                </a:tc>
                <a:tc>
                  <a:txBody>
                    <a:bodyPr/>
                    <a:lstStyle/>
                    <a:p>
                      <a:pPr algn="r" fontAlgn="b"/>
                      <a:r>
                        <a:rPr lang="en-US" sz="1400" b="0" i="0" u="none" strike="noStrike" dirty="0">
                          <a:solidFill>
                            <a:srgbClr val="000000"/>
                          </a:solidFill>
                          <a:effectLst/>
                          <a:latin typeface="Calibri"/>
                        </a:rPr>
                        <a:t>           697,558 </a:t>
                      </a:r>
                    </a:p>
                  </a:txBody>
                  <a:tcPr marL="9525" marR="9525" marT="9525" marB="0" anchor="b"/>
                </a:tc>
              </a:tr>
              <a:tr h="267582">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a:solidFill>
                            <a:srgbClr val="000000"/>
                          </a:solidFill>
                          <a:effectLst/>
                          <a:latin typeface="Calibri"/>
                        </a:rPr>
                        <a:t>                 430,478 </a:t>
                      </a:r>
                    </a:p>
                  </a:txBody>
                  <a:tcPr marL="9525" marR="9525" marT="9525" marB="0" anchor="b"/>
                </a:tc>
                <a:tc>
                  <a:txBody>
                    <a:bodyPr/>
                    <a:lstStyle/>
                    <a:p>
                      <a:pPr algn="r" fontAlgn="b"/>
                      <a:r>
                        <a:rPr lang="en-US" sz="1400" b="0" i="0" u="none" strike="noStrike" dirty="0">
                          <a:solidFill>
                            <a:srgbClr val="000000"/>
                          </a:solidFill>
                          <a:effectLst/>
                          <a:latin typeface="Calibri"/>
                        </a:rPr>
                        <a:t>           300,419 </a:t>
                      </a:r>
                    </a:p>
                  </a:txBody>
                  <a:tcPr marL="9525" marR="9525" marT="9525" marB="0" anchor="b"/>
                </a:tc>
              </a:tr>
              <a:tr h="26758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a:solidFill>
                            <a:srgbClr val="000000"/>
                          </a:solidFill>
                          <a:effectLst/>
                          <a:latin typeface="Calibri"/>
                        </a:rPr>
                        <a:t>                 129,331 </a:t>
                      </a:r>
                    </a:p>
                  </a:txBody>
                  <a:tcPr marL="9525" marR="9525" marT="9525" marB="0" anchor="b"/>
                </a:tc>
                <a:tc>
                  <a:txBody>
                    <a:bodyPr/>
                    <a:lstStyle/>
                    <a:p>
                      <a:pPr algn="r" fontAlgn="b"/>
                      <a:r>
                        <a:rPr lang="en-US" sz="1400" b="0" i="0" u="none" strike="noStrike" dirty="0">
                          <a:solidFill>
                            <a:srgbClr val="000000"/>
                          </a:solidFill>
                          <a:effectLst/>
                          <a:latin typeface="Calibri"/>
                        </a:rPr>
                        <a:t>           190,645 </a:t>
                      </a:r>
                    </a:p>
                  </a:txBody>
                  <a:tcPr marL="9525" marR="9525" marT="9525" marB="0" anchor="b"/>
                </a:tc>
              </a:tr>
              <a:tr h="26758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a:solidFill>
                            <a:srgbClr val="000000"/>
                          </a:solidFill>
                          <a:effectLst/>
                          <a:latin typeface="Calibri"/>
                        </a:rPr>
                        <a:t>                 175,395 </a:t>
                      </a:r>
                    </a:p>
                  </a:txBody>
                  <a:tcPr marL="9525" marR="9525" marT="9525" marB="0" anchor="b"/>
                </a:tc>
                <a:tc>
                  <a:txBody>
                    <a:bodyPr/>
                    <a:lstStyle/>
                    <a:p>
                      <a:pPr algn="r" fontAlgn="b"/>
                      <a:r>
                        <a:rPr lang="en-US" sz="1400" b="0" i="0" u="none" strike="noStrike" dirty="0">
                          <a:solidFill>
                            <a:srgbClr val="000000"/>
                          </a:solidFill>
                          <a:effectLst/>
                          <a:latin typeface="Calibri"/>
                        </a:rPr>
                        <a:t>           175,395 </a:t>
                      </a:r>
                    </a:p>
                  </a:txBody>
                  <a:tcPr marL="9525" marR="9525" marT="9525" marB="0" anchor="b"/>
                </a:tc>
              </a:tr>
              <a:tr h="26758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a:solidFill>
                            <a:srgbClr val="000000"/>
                          </a:solidFill>
                          <a:effectLst/>
                          <a:latin typeface="Calibri"/>
                        </a:rPr>
                        <a:t>                    84,854 </a:t>
                      </a:r>
                    </a:p>
                  </a:txBody>
                  <a:tcPr marL="9525" marR="9525" marT="9525" marB="0" anchor="b"/>
                </a:tc>
                <a:tc>
                  <a:txBody>
                    <a:bodyPr/>
                    <a:lstStyle/>
                    <a:p>
                      <a:pPr algn="r" fontAlgn="b"/>
                      <a:r>
                        <a:rPr lang="en-US" sz="1400" b="0" i="0" u="none" strike="noStrike" dirty="0">
                          <a:solidFill>
                            <a:srgbClr val="000000"/>
                          </a:solidFill>
                          <a:effectLst/>
                          <a:latin typeface="Calibri"/>
                        </a:rPr>
                        <a:t>             82,075 </a:t>
                      </a:r>
                    </a:p>
                  </a:txBody>
                  <a:tcPr marL="9525" marR="9525" marT="9525" marB="0" anchor="b"/>
                </a:tc>
              </a:tr>
              <a:tr h="236993">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a:solidFill>
                            <a:srgbClr val="000000"/>
                          </a:solidFill>
                          <a:effectLst/>
                          <a:latin typeface="Calibri"/>
                        </a:rPr>
                        <a:t>                 196,554 </a:t>
                      </a:r>
                    </a:p>
                  </a:txBody>
                  <a:tcPr marL="9525" marR="9525" marT="9525" marB="0" anchor="b"/>
                </a:tc>
                <a:tc>
                  <a:txBody>
                    <a:bodyPr/>
                    <a:lstStyle/>
                    <a:p>
                      <a:pPr algn="r" fontAlgn="b"/>
                      <a:r>
                        <a:rPr lang="en-US" sz="1400" b="0" i="0" u="none" strike="noStrike" dirty="0">
                          <a:solidFill>
                            <a:srgbClr val="000000"/>
                          </a:solidFill>
                          <a:effectLst/>
                          <a:latin typeface="Calibri"/>
                        </a:rPr>
                        <a:t>           199,670 </a:t>
                      </a:r>
                    </a:p>
                  </a:txBody>
                  <a:tcPr marL="9525" marR="9525" marT="9525" marB="0" anchor="b"/>
                </a:tc>
              </a:tr>
              <a:tr h="236993">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kern="1200" dirty="0" smtClean="0">
                          <a:solidFill>
                            <a:schemeClr val="dk1"/>
                          </a:solidFill>
                          <a:effectLst/>
                          <a:latin typeface="+mn-lt"/>
                          <a:ea typeface="+mn-ea"/>
                          <a:cs typeface="+mn-cs"/>
                        </a:rPr>
                        <a:t>Cost Pool</a:t>
                      </a:r>
                    </a:p>
                  </a:txBody>
                  <a:tcPr marL="6675" marR="6675" marT="6675" marB="0" anchor="b"/>
                </a:tc>
                <a:tc>
                  <a:txBody>
                    <a:bodyPr/>
                    <a:lstStyle/>
                    <a:p>
                      <a:pPr algn="r" fontAlgn="b"/>
                      <a:r>
                        <a:rPr lang="en-US" sz="1400" b="0" i="0" u="none" strike="noStrike">
                          <a:solidFill>
                            <a:srgbClr val="000000"/>
                          </a:solidFill>
                          <a:effectLst/>
                          <a:latin typeface="Calibri"/>
                        </a:rPr>
                        <a:t>              3,151,991 </a:t>
                      </a:r>
                    </a:p>
                  </a:txBody>
                  <a:tcPr marL="9525" marR="9525" marT="9525" marB="0" anchor="b"/>
                </a:tc>
                <a:tc>
                  <a:txBody>
                    <a:bodyPr/>
                    <a:lstStyle/>
                    <a:p>
                      <a:pPr algn="r" fontAlgn="b"/>
                      <a:r>
                        <a:rPr lang="en-US" sz="1400" b="0" i="0" u="none" strike="noStrike" dirty="0">
                          <a:solidFill>
                            <a:srgbClr val="000000"/>
                          </a:solidFill>
                          <a:effectLst/>
                          <a:latin typeface="Calibri"/>
                        </a:rPr>
                        <a:t>       2,294,000 </a:t>
                      </a:r>
                    </a:p>
                  </a:txBody>
                  <a:tcPr marL="9525" marR="9525" marT="9525" marB="0" anchor="b"/>
                </a:tc>
              </a:tr>
              <a:tr h="236993">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Asset/Capital</a:t>
                      </a:r>
                      <a:r>
                        <a:rPr lang="en-US" sz="1600" b="0" i="0" u="none" strike="noStrike" baseline="0" dirty="0" smtClean="0">
                          <a:solidFill>
                            <a:schemeClr val="dk1"/>
                          </a:solidFill>
                          <a:effectLst/>
                          <a:latin typeface="+mn-lt"/>
                        </a:rPr>
                        <a:t> Outlay</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72,742 </a:t>
                      </a:r>
                    </a:p>
                  </a:txBody>
                  <a:tcPr marL="9525" marR="9525" marT="9525" marB="0" anchor="b"/>
                </a:tc>
                <a:tc>
                  <a:txBody>
                    <a:bodyPr/>
                    <a:lstStyle/>
                    <a:p>
                      <a:pPr algn="r" fontAlgn="b"/>
                      <a:r>
                        <a:rPr lang="en-US" sz="1400" b="0" i="0" u="none" strike="noStrike" dirty="0">
                          <a:solidFill>
                            <a:srgbClr val="000000"/>
                          </a:solidFill>
                          <a:effectLst/>
                          <a:latin typeface="Calibri"/>
                        </a:rPr>
                        <a:t>           326,018 </a:t>
                      </a:r>
                    </a:p>
                  </a:txBody>
                  <a:tcPr marL="9525" marR="9525" marT="9525" marB="0" anchor="b"/>
                </a:tc>
              </a:tr>
            </a:tbl>
          </a:graphicData>
        </a:graphic>
      </p:graphicFrame>
      <p:sp>
        <p:nvSpPr>
          <p:cNvPr id="3" name="Title 2"/>
          <p:cNvSpPr>
            <a:spLocks noGrp="1"/>
          </p:cNvSpPr>
          <p:nvPr>
            <p:ph type="title"/>
          </p:nvPr>
        </p:nvSpPr>
        <p:spPr>
          <a:xfrm>
            <a:off x="457200" y="274638"/>
            <a:ext cx="8229600" cy="639762"/>
          </a:xfrm>
        </p:spPr>
        <p:txBody>
          <a:bodyPr>
            <a:noAutofit/>
          </a:bodyPr>
          <a:lstStyle/>
          <a:p>
            <a:pPr algn="ctr"/>
            <a:r>
              <a:rPr lang="en-US" sz="3600" dirty="0" smtClean="0"/>
              <a:t>Non-General Fund Budget</a:t>
            </a:r>
            <a:endParaRPr lang="en-US" sz="3600" dirty="0"/>
          </a:p>
        </p:txBody>
      </p:sp>
      <p:sp>
        <p:nvSpPr>
          <p:cNvPr id="5" name="Footer Placeholder 4"/>
          <p:cNvSpPr>
            <a:spLocks noGrp="1"/>
          </p:cNvSpPr>
          <p:nvPr>
            <p:ph type="ftr" sz="quarter" idx="11"/>
          </p:nvPr>
        </p:nvSpPr>
        <p:spPr/>
        <p:txBody>
          <a:bodyPr/>
          <a:lstStyle/>
          <a:p>
            <a:r>
              <a:rPr lang="en-US" smtClean="0"/>
              <a:t>Infrastructure Maintenance &amp; Operations</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119</a:t>
            </a:fld>
            <a:endParaRPr lang="en-US" dirty="0"/>
          </a:p>
        </p:txBody>
      </p:sp>
    </p:spTree>
    <p:extLst>
      <p:ext uri="{BB962C8B-B14F-4D97-AF65-F5344CB8AC3E}">
        <p14:creationId xmlns:p14="http://schemas.microsoft.com/office/powerpoint/2010/main" val="404410250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dirty="0"/>
              <a:t>FY2019-20 Goals</a:t>
            </a:r>
          </a:p>
        </p:txBody>
      </p:sp>
      <p:sp>
        <p:nvSpPr>
          <p:cNvPr id="3" name="Content Placeholder 2"/>
          <p:cNvSpPr>
            <a:spLocks noGrp="1"/>
          </p:cNvSpPr>
          <p:nvPr>
            <p:ph idx="1"/>
          </p:nvPr>
        </p:nvSpPr>
        <p:spPr>
          <a:xfrm>
            <a:off x="381000" y="1219200"/>
            <a:ext cx="7924800" cy="5105400"/>
          </a:xfrm>
        </p:spPr>
        <p:txBody>
          <a:bodyPr>
            <a:noAutofit/>
          </a:bodyPr>
          <a:lstStyle/>
          <a:p>
            <a:pPr marL="114300" indent="0">
              <a:buNone/>
            </a:pPr>
            <a:r>
              <a:rPr lang="en-US" sz="1600" b="1" dirty="0"/>
              <a:t>Governance, Finance and Leadership</a:t>
            </a:r>
            <a:endParaRPr lang="en-US" sz="1600" dirty="0"/>
          </a:p>
          <a:p>
            <a:pPr lvl="0"/>
            <a:r>
              <a:rPr lang="en-US" sz="1600" dirty="0"/>
              <a:t>Strategize on methods to mitigate deficits, increase revenue and maintain a balanced budget.</a:t>
            </a:r>
          </a:p>
          <a:p>
            <a:pPr lvl="0"/>
            <a:r>
              <a:rPr lang="en-US" sz="1600" dirty="0"/>
              <a:t>Support the City Manager and Department Heads in maximizing services and resources to Richmond residents.</a:t>
            </a:r>
          </a:p>
          <a:p>
            <a:pPr marL="114300" indent="0">
              <a:buNone/>
            </a:pPr>
            <a:endParaRPr lang="en-US" sz="700" dirty="0"/>
          </a:p>
          <a:p>
            <a:pPr marL="114300" indent="0">
              <a:buNone/>
            </a:pPr>
            <a:r>
              <a:rPr lang="en-US" sz="1600" b="1" dirty="0"/>
              <a:t>Full Service and Safe Communities</a:t>
            </a:r>
            <a:endParaRPr lang="en-US" sz="1600" dirty="0"/>
          </a:p>
          <a:p>
            <a:pPr lvl="0"/>
            <a:r>
              <a:rPr lang="en-US" sz="1600" dirty="0"/>
              <a:t>Reduce crime through effective programming and policy implementation.</a:t>
            </a:r>
          </a:p>
          <a:p>
            <a:pPr marL="114300" indent="0">
              <a:buNone/>
            </a:pPr>
            <a:endParaRPr lang="en-US" sz="500" dirty="0"/>
          </a:p>
          <a:p>
            <a:pPr marL="114300" indent="0">
              <a:buNone/>
            </a:pPr>
            <a:r>
              <a:rPr lang="en-US" sz="1600" b="1" dirty="0"/>
              <a:t>Environment, Health Equity, and Sustainable Communities</a:t>
            </a:r>
            <a:endParaRPr lang="en-US" sz="1600" dirty="0"/>
          </a:p>
          <a:p>
            <a:pPr lvl="0"/>
            <a:r>
              <a:rPr lang="en-US" sz="1600" dirty="0"/>
              <a:t>Support the initiatives of the Government Alliance on Race and Equity to advance equity.</a:t>
            </a:r>
          </a:p>
          <a:p>
            <a:pPr lvl="0"/>
            <a:r>
              <a:rPr lang="en-US" sz="1600" dirty="0"/>
              <a:t>Approve initiatives and policies that are environmentally friendly, support smart growth and livable </a:t>
            </a:r>
            <a:r>
              <a:rPr lang="en-US" sz="1600" dirty="0" smtClean="0"/>
              <a:t>communities.</a:t>
            </a:r>
            <a:endParaRPr lang="en-US" sz="1600" dirty="0"/>
          </a:p>
          <a:p>
            <a:pPr lvl="0"/>
            <a:r>
              <a:rPr lang="en-US" sz="1600" dirty="0"/>
              <a:t>Continue to explore methods to decrease homelessness and increase affordable </a:t>
            </a:r>
            <a:r>
              <a:rPr lang="en-US" sz="1600" dirty="0" smtClean="0"/>
              <a:t>housing.</a:t>
            </a:r>
            <a:endParaRPr lang="en-US" sz="1600" dirty="0"/>
          </a:p>
          <a:p>
            <a:pPr marL="114300" indent="0">
              <a:buNone/>
            </a:pPr>
            <a:endParaRPr lang="en-US" sz="600" dirty="0" smtClean="0"/>
          </a:p>
          <a:p>
            <a:pPr marL="114300" indent="0">
              <a:buNone/>
            </a:pPr>
            <a:r>
              <a:rPr lang="en-US" sz="1600" b="1" dirty="0" smtClean="0"/>
              <a:t>Economic </a:t>
            </a:r>
            <a:r>
              <a:rPr lang="en-US" sz="1600" b="1" dirty="0"/>
              <a:t>Development and Education</a:t>
            </a:r>
          </a:p>
          <a:p>
            <a:pPr lvl="0"/>
            <a:r>
              <a:rPr lang="en-US" sz="1600" dirty="0"/>
              <a:t>Hold a joint meeting of the Richmond City Council and WCCUSD</a:t>
            </a:r>
          </a:p>
          <a:p>
            <a:pPr lvl="0"/>
            <a:r>
              <a:rPr lang="en-US" sz="1600" dirty="0"/>
              <a:t>Support efforts to increase the ridership of the Richmond Ferry, smart development and promote local hires</a:t>
            </a:r>
          </a:p>
          <a:p>
            <a:pPr lvl="0"/>
            <a:r>
              <a:rPr lang="en-US" sz="1600" dirty="0"/>
              <a:t>Support Richmond Promise</a:t>
            </a:r>
          </a:p>
          <a:p>
            <a:endParaRPr lang="en-US" sz="1800" dirty="0"/>
          </a:p>
          <a:p>
            <a:endParaRPr lang="en-US" sz="1800" dirty="0"/>
          </a:p>
        </p:txBody>
      </p:sp>
      <p:sp>
        <p:nvSpPr>
          <p:cNvPr id="4" name="Footer Placeholder 3"/>
          <p:cNvSpPr>
            <a:spLocks noGrp="1"/>
          </p:cNvSpPr>
          <p:nvPr>
            <p:ph type="ftr" sz="quarter" idx="11"/>
          </p:nvPr>
        </p:nvSpPr>
        <p:spPr/>
        <p:txBody>
          <a:bodyPr/>
          <a:lstStyle/>
          <a:p>
            <a:r>
              <a:rPr lang="en-US" smtClean="0"/>
              <a:t>City Council</a:t>
            </a:r>
            <a:endParaRPr lang="en-US"/>
          </a:p>
        </p:txBody>
      </p:sp>
      <p:sp>
        <p:nvSpPr>
          <p:cNvPr id="5" name="Slide Number Placeholder 4"/>
          <p:cNvSpPr>
            <a:spLocks noGrp="1"/>
          </p:cNvSpPr>
          <p:nvPr>
            <p:ph type="sldNum" sz="quarter" idx="12"/>
          </p:nvPr>
        </p:nvSpPr>
        <p:spPr/>
        <p:txBody>
          <a:bodyPr/>
          <a:lstStyle/>
          <a:p>
            <a:fld id="{0D90F0D5-AFB6-4C34-B13B-CC446EBB2E05}" type="slidenum">
              <a:rPr lang="en-US" smtClean="0"/>
              <a:t>12</a:t>
            </a:fld>
            <a:endParaRPr lang="en-US" dirty="0"/>
          </a:p>
        </p:txBody>
      </p:sp>
    </p:spTree>
    <p:extLst>
      <p:ext uri="{BB962C8B-B14F-4D97-AF65-F5344CB8AC3E}">
        <p14:creationId xmlns:p14="http://schemas.microsoft.com/office/powerpoint/2010/main" val="359968433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47054724"/>
              </p:ext>
            </p:extLst>
          </p:nvPr>
        </p:nvGraphicFramePr>
        <p:xfrm>
          <a:off x="685800" y="990600"/>
          <a:ext cx="7630087" cy="1684417"/>
        </p:xfrm>
        <a:graphic>
          <a:graphicData uri="http://schemas.openxmlformats.org/drawingml/2006/table">
            <a:tbl>
              <a:tblPr firstRow="1" firstCol="1" lastRow="1" bandRow="1">
                <a:tableStyleId>{5C22544A-7EE6-4342-B048-85BDC9FD1C3A}</a:tableStyleId>
              </a:tblPr>
              <a:tblGrid>
                <a:gridCol w="1447800"/>
                <a:gridCol w="2928875"/>
                <a:gridCol w="1626706"/>
                <a:gridCol w="1626706"/>
              </a:tblGrid>
              <a:tr h="3313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112350">
                <a:tc>
                  <a:txBody>
                    <a:bodyPr/>
                    <a:lstStyle/>
                    <a:p>
                      <a:pPr algn="l" fontAlgn="b"/>
                      <a:r>
                        <a:rPr lang="en-US" sz="1600" u="none" strike="noStrike" dirty="0">
                          <a:effectLst/>
                        </a:rPr>
                        <a:t>Expenditures</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b="0" i="0" u="none" strike="noStrike" dirty="0" smtClean="0">
                          <a:solidFill>
                            <a:schemeClr val="dk1"/>
                          </a:solidFill>
                          <a:effectLst/>
                          <a:latin typeface="+mn-lt"/>
                        </a:rPr>
                        <a:t>Debt</a:t>
                      </a:r>
                      <a:r>
                        <a:rPr lang="en-US" sz="1600" b="0" i="0" u="none" strike="noStrike" baseline="0" dirty="0" smtClean="0">
                          <a:solidFill>
                            <a:schemeClr val="dk1"/>
                          </a:solidFill>
                          <a:effectLst/>
                          <a:latin typeface="+mn-lt"/>
                        </a:rPr>
                        <a:t> Service Expenditure</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a:solidFill>
                            <a:srgbClr val="000000"/>
                          </a:solidFill>
                          <a:effectLst/>
                          <a:latin typeface="Calibri"/>
                        </a:rPr>
                        <a:t>                    72,742 </a:t>
                      </a:r>
                    </a:p>
                  </a:txBody>
                  <a:tcPr marL="9525" marR="9525" marT="9525" marB="0" anchor="b"/>
                </a:tc>
                <a:tc>
                  <a:txBody>
                    <a:bodyPr/>
                    <a:lstStyle/>
                    <a:p>
                      <a:pPr algn="r" fontAlgn="b"/>
                      <a:r>
                        <a:rPr lang="en-US" sz="1400" b="0" i="0" u="none" strike="noStrike" dirty="0">
                          <a:solidFill>
                            <a:srgbClr val="000000"/>
                          </a:solidFill>
                          <a:effectLst/>
                          <a:latin typeface="Calibri"/>
                        </a:rPr>
                        <a:t>           326,018 </a:t>
                      </a:r>
                    </a:p>
                  </a:txBody>
                  <a:tcPr marL="9525" marR="9525" marT="952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dk1"/>
                          </a:solidFill>
                          <a:effectLst/>
                          <a:latin typeface="+mn-lt"/>
                          <a:ea typeface="+mn-ea"/>
                          <a:cs typeface="+mn-cs"/>
                        </a:rPr>
                        <a:t>Total Expenditures</a:t>
                      </a:r>
                    </a:p>
                  </a:txBody>
                  <a:tcPr marL="6675" marR="6675" marT="6675" marB="0" anchor="b"/>
                </a:tc>
                <a:tc>
                  <a:txBody>
                    <a:bodyPr/>
                    <a:lstStyle/>
                    <a:p>
                      <a:pPr algn="r" fontAlgn="b"/>
                      <a:r>
                        <a:rPr lang="en-US" sz="1400" b="1" i="0" u="none" strike="noStrike" dirty="0">
                          <a:solidFill>
                            <a:srgbClr val="000000"/>
                          </a:solidFill>
                          <a:effectLst/>
                          <a:latin typeface="Calibri"/>
                        </a:rPr>
                        <a:t>              5,887,261 </a:t>
                      </a:r>
                    </a:p>
                  </a:txBody>
                  <a:tcPr marL="9525" marR="9525" marT="9525" marB="0" anchor="b"/>
                </a:tc>
                <a:tc>
                  <a:txBody>
                    <a:bodyPr/>
                    <a:lstStyle/>
                    <a:p>
                      <a:pPr algn="r" fontAlgn="b"/>
                      <a:r>
                        <a:rPr lang="en-US" sz="1400" b="1" i="0" u="none" strike="noStrike" dirty="0">
                          <a:solidFill>
                            <a:srgbClr val="000000"/>
                          </a:solidFill>
                          <a:effectLst/>
                          <a:latin typeface="Calibri"/>
                        </a:rPr>
                        <a:t>       5,335,296 </a:t>
                      </a:r>
                    </a:p>
                  </a:txBody>
                  <a:tcPr marL="9525" marR="9525" marT="9525" marB="0" anchor="b"/>
                </a:tc>
              </a:tr>
              <a:tr h="337914">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r" fontAlgn="b"/>
                      <a:r>
                        <a:rPr lang="en-US" sz="1400" b="1" i="0" u="none" strike="noStrike" dirty="0">
                          <a:solidFill>
                            <a:schemeClr val="bg1"/>
                          </a:solidFill>
                          <a:effectLst/>
                          <a:latin typeface="Calibri"/>
                        </a:rPr>
                        <a:t>              </a:t>
                      </a:r>
                      <a:r>
                        <a:rPr lang="en-US" sz="1400" b="1" i="0" u="none" strike="noStrike" dirty="0" smtClean="0">
                          <a:solidFill>
                            <a:schemeClr val="bg1"/>
                          </a:solidFill>
                          <a:effectLst/>
                          <a:latin typeface="Calibri"/>
                        </a:rPr>
                        <a:t>(1,749,699) </a:t>
                      </a:r>
                      <a:endParaRPr lang="en-US" sz="1400" b="1" i="0" u="none" strike="noStrike" dirty="0">
                        <a:solidFill>
                          <a:schemeClr val="bg1"/>
                        </a:solidFill>
                        <a:effectLst/>
                        <a:latin typeface="Calibri"/>
                      </a:endParaRPr>
                    </a:p>
                  </a:txBody>
                  <a:tcPr marL="9525" marR="9525" marT="9525" marB="0" anchor="b"/>
                </a:tc>
                <a:tc>
                  <a:txBody>
                    <a:bodyPr/>
                    <a:lstStyle/>
                    <a:p>
                      <a:pPr algn="r" fontAlgn="b"/>
                      <a:r>
                        <a:rPr lang="en-US" sz="1400" b="1" i="0" u="none" strike="noStrike" dirty="0">
                          <a:solidFill>
                            <a:schemeClr val="bg1"/>
                          </a:solidFill>
                          <a:effectLst/>
                          <a:latin typeface="Calibri"/>
                        </a:rPr>
                        <a:t>           </a:t>
                      </a:r>
                      <a:r>
                        <a:rPr lang="en-US" sz="1400" b="1" i="0" u="none" strike="noStrike" dirty="0" smtClean="0">
                          <a:solidFill>
                            <a:schemeClr val="bg1"/>
                          </a:solidFill>
                          <a:effectLst/>
                          <a:latin typeface="Calibri"/>
                        </a:rPr>
                        <a:t>(544,993) </a:t>
                      </a:r>
                      <a:endParaRPr lang="en-US" sz="1400" b="1" i="0" u="none" strike="noStrike" dirty="0">
                        <a:solidFill>
                          <a:schemeClr val="bg1"/>
                        </a:solidFill>
                        <a:effectLst/>
                        <a:latin typeface="Calibri"/>
                      </a:endParaRPr>
                    </a:p>
                  </a:txBody>
                  <a:tcPr marL="9525" marR="9525" marT="9525" marB="0" anchor="b"/>
                </a:tc>
              </a:tr>
            </a:tbl>
          </a:graphicData>
        </a:graphic>
      </p:graphicFrame>
      <p:sp>
        <p:nvSpPr>
          <p:cNvPr id="3" name="Title 2"/>
          <p:cNvSpPr>
            <a:spLocks noGrp="1"/>
          </p:cNvSpPr>
          <p:nvPr>
            <p:ph type="title"/>
          </p:nvPr>
        </p:nvSpPr>
        <p:spPr>
          <a:xfrm>
            <a:off x="457200" y="274638"/>
            <a:ext cx="8229600" cy="639762"/>
          </a:xfrm>
        </p:spPr>
        <p:txBody>
          <a:bodyPr>
            <a:noAutofit/>
          </a:bodyPr>
          <a:lstStyle/>
          <a:p>
            <a:pPr algn="ctr"/>
            <a:r>
              <a:rPr lang="en-US" sz="3600" dirty="0" smtClean="0"/>
              <a:t>Non-General Fund Budget </a:t>
            </a:r>
            <a:r>
              <a:rPr lang="en-US" sz="2400" dirty="0" smtClean="0"/>
              <a:t>(Continued)</a:t>
            </a:r>
            <a:endParaRPr lang="en-US" sz="3600" dirty="0"/>
          </a:p>
        </p:txBody>
      </p:sp>
      <p:sp>
        <p:nvSpPr>
          <p:cNvPr id="5" name="Footer Placeholder 4"/>
          <p:cNvSpPr>
            <a:spLocks noGrp="1"/>
          </p:cNvSpPr>
          <p:nvPr>
            <p:ph type="ftr" sz="quarter" idx="11"/>
          </p:nvPr>
        </p:nvSpPr>
        <p:spPr/>
        <p:txBody>
          <a:bodyPr/>
          <a:lstStyle/>
          <a:p>
            <a:r>
              <a:rPr lang="en-US" smtClean="0"/>
              <a:t>Infrastructure Maintenance &amp; Operations</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120</a:t>
            </a:fld>
            <a:endParaRPr lang="en-US" dirty="0"/>
          </a:p>
        </p:txBody>
      </p:sp>
    </p:spTree>
    <p:extLst>
      <p:ext uri="{BB962C8B-B14F-4D97-AF65-F5344CB8AC3E}">
        <p14:creationId xmlns:p14="http://schemas.microsoft.com/office/powerpoint/2010/main" val="2301536176"/>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8084" y="381000"/>
            <a:ext cx="8158715" cy="533400"/>
          </a:xfrm>
        </p:spPr>
        <p:txBody>
          <a:bodyPr>
            <a:noAutofit/>
          </a:bodyPr>
          <a:lstStyle/>
          <a:p>
            <a:pPr algn="ctr"/>
            <a:r>
              <a:rPr lang="en-US" sz="4000" dirty="0" smtClean="0"/>
              <a:t>Engineering &amp; CIP Department</a:t>
            </a:r>
            <a:endParaRPr lang="en-US" sz="4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150531"/>
            <a:ext cx="6553200" cy="491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C:\Users\clarkL\Desktop\front_1 1Transparent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84" y="5105399"/>
            <a:ext cx="1418412" cy="129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4495800" y="5867400"/>
            <a:ext cx="3845442" cy="836483"/>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en-US" sz="3600" dirty="0" smtClean="0"/>
          </a:p>
          <a:p>
            <a:pPr algn="r"/>
            <a:r>
              <a:rPr lang="en-US" sz="3600" dirty="0" smtClean="0"/>
              <a:t>FY2019-20 Draft Budget Presentation</a:t>
            </a:r>
          </a:p>
          <a:p>
            <a:pPr algn="r"/>
            <a:r>
              <a:rPr lang="en-US" dirty="0" smtClean="0"/>
              <a:t>May 21, 2019</a:t>
            </a:r>
            <a:endParaRPr lang="en-US" dirty="0"/>
          </a:p>
        </p:txBody>
      </p:sp>
    </p:spTree>
    <p:extLst>
      <p:ext uri="{BB962C8B-B14F-4D97-AF65-F5344CB8AC3E}">
        <p14:creationId xmlns:p14="http://schemas.microsoft.com/office/powerpoint/2010/main" val="194349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a:bodyPr>
          <a:lstStyle/>
          <a:p>
            <a:r>
              <a:rPr lang="en-US" sz="3600" dirty="0"/>
              <a:t>Engineering &amp; CIP </a:t>
            </a:r>
            <a:r>
              <a:rPr lang="en-US" sz="3600" dirty="0" smtClean="0"/>
              <a:t>Department</a:t>
            </a:r>
            <a:br>
              <a:rPr lang="en-US" sz="3600" dirty="0" smtClean="0"/>
            </a:br>
            <a:r>
              <a:rPr lang="en-US" sz="3600" dirty="0" smtClean="0"/>
              <a:t>Mission</a:t>
            </a:r>
            <a:endParaRPr lang="en-US" dirty="0"/>
          </a:p>
        </p:txBody>
      </p:sp>
      <p:sp>
        <p:nvSpPr>
          <p:cNvPr id="3" name="Content Placeholder 2"/>
          <p:cNvSpPr>
            <a:spLocks noGrp="1"/>
          </p:cNvSpPr>
          <p:nvPr>
            <p:ph idx="1"/>
          </p:nvPr>
        </p:nvSpPr>
        <p:spPr>
          <a:xfrm>
            <a:off x="381000" y="1600200"/>
            <a:ext cx="8382000" cy="1828800"/>
          </a:xfrm>
        </p:spPr>
        <p:txBody>
          <a:bodyPr>
            <a:normAutofit/>
          </a:bodyPr>
          <a:lstStyle/>
          <a:p>
            <a:pPr algn="ctr">
              <a:lnSpc>
                <a:spcPct val="80000"/>
              </a:lnSpc>
              <a:buFont typeface="Wingdings" pitchFamily="2" charset="2"/>
              <a:buNone/>
            </a:pPr>
            <a:endParaRPr lang="en-US" sz="2400" dirty="0" smtClean="0">
              <a:solidFill>
                <a:srgbClr val="0000FF"/>
              </a:solidFill>
            </a:endParaRPr>
          </a:p>
          <a:p>
            <a:pPr algn="ctr">
              <a:lnSpc>
                <a:spcPct val="80000"/>
              </a:lnSpc>
              <a:buFont typeface="Wingdings" pitchFamily="2" charset="2"/>
              <a:buNone/>
            </a:pPr>
            <a:r>
              <a:rPr lang="en-US" sz="1800" dirty="0" smtClean="0">
                <a:latin typeface="Arial" pitchFamily="34" charset="0"/>
                <a:cs typeface="Arial" pitchFamily="34" charset="0"/>
              </a:rPr>
              <a:t>To enhance the City’s physical environment, including infrastructure, community facilities and City-owned properties, to the greatest degree possible as efficiently as possible, in order to promote economic vitality and enhance the quality of life of the citizens in Richmond.</a:t>
            </a:r>
          </a:p>
          <a:p>
            <a:pPr algn="ctr">
              <a:lnSpc>
                <a:spcPct val="80000"/>
              </a:lnSpc>
              <a:buFont typeface="Wingdings" pitchFamily="2" charset="2"/>
              <a:buNone/>
            </a:pPr>
            <a:endParaRPr lang="en-US" sz="1800" dirty="0" smtClean="0">
              <a:latin typeface="Arial" pitchFamily="34" charset="0"/>
              <a:cs typeface="Arial" pitchFamily="34" charset="0"/>
            </a:endParaRPr>
          </a:p>
          <a:p>
            <a:pPr algn="ctr">
              <a:lnSpc>
                <a:spcPct val="80000"/>
              </a:lnSpc>
              <a:buFont typeface="Wingdings" pitchFamily="2" charset="2"/>
              <a:buNone/>
            </a:pPr>
            <a:endParaRPr lang="en-US" sz="2400" dirty="0">
              <a:solidFill>
                <a:srgbClr val="0000FF"/>
              </a:solidFill>
            </a:endParaRPr>
          </a:p>
          <a:p>
            <a:pPr marL="114300" indent="0" algn="ctr">
              <a:lnSpc>
                <a:spcPct val="80000"/>
              </a:lnSpc>
              <a:buNone/>
            </a:pPr>
            <a:endParaRPr lang="en-US" sz="2400" dirty="0">
              <a:solidFill>
                <a:schemeClr val="tx2">
                  <a:lumMod val="60000"/>
                  <a:lumOff val="40000"/>
                </a:schemeClr>
              </a:solidFill>
            </a:endParaRPr>
          </a:p>
          <a:p>
            <a:pPr algn="ctr"/>
            <a:endParaRPr lang="en-US" dirty="0"/>
          </a:p>
        </p:txBody>
      </p:sp>
      <p:sp>
        <p:nvSpPr>
          <p:cNvPr id="6" name="Slide Number Placeholder 5"/>
          <p:cNvSpPr>
            <a:spLocks noGrp="1"/>
          </p:cNvSpPr>
          <p:nvPr>
            <p:ph type="sldNum" sz="quarter" idx="12"/>
          </p:nvPr>
        </p:nvSpPr>
        <p:spPr/>
        <p:txBody>
          <a:bodyPr/>
          <a:lstStyle/>
          <a:p>
            <a:fld id="{B6F2DC20-EF44-4108-885F-1E1F886043EF}" type="slidenum">
              <a:rPr lang="en-US" smtClean="0"/>
              <a:t>122</a:t>
            </a:fld>
            <a:endParaRPr lang="en-US" dirty="0"/>
          </a:p>
        </p:txBody>
      </p:sp>
      <p:sp>
        <p:nvSpPr>
          <p:cNvPr id="4" name="Footer Placeholder 3"/>
          <p:cNvSpPr>
            <a:spLocks noGrp="1"/>
          </p:cNvSpPr>
          <p:nvPr>
            <p:ph type="ftr" sz="quarter" idx="11"/>
          </p:nvPr>
        </p:nvSpPr>
        <p:spPr/>
        <p:txBody>
          <a:bodyPr/>
          <a:lstStyle/>
          <a:p>
            <a:r>
              <a:rPr lang="en-US" smtClean="0"/>
              <a:t>Engineering &amp; CIP</a:t>
            </a:r>
            <a:endParaRPr lang="en-US" dirty="0"/>
          </a:p>
        </p:txBody>
      </p:sp>
    </p:spTree>
    <p:extLst>
      <p:ext uri="{BB962C8B-B14F-4D97-AF65-F5344CB8AC3E}">
        <p14:creationId xmlns:p14="http://schemas.microsoft.com/office/powerpoint/2010/main" val="132321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vert="horz" lIns="91440" tIns="45720" rIns="91440" bIns="45720" rtlCol="0" anchor="ctr">
            <a:normAutofit fontScale="90000"/>
          </a:bodyPr>
          <a:lstStyle/>
          <a:p>
            <a:r>
              <a:rPr lang="en-US" sz="3600" dirty="0"/>
              <a:t>Engineering &amp; CIP </a:t>
            </a:r>
            <a:r>
              <a:rPr lang="en-US" sz="3600" dirty="0" smtClean="0"/>
              <a:t>Department</a:t>
            </a:r>
            <a:br>
              <a:rPr lang="en-US" sz="3600" dirty="0" smtClean="0"/>
            </a:br>
            <a:r>
              <a:rPr lang="en-US" sz="3600" dirty="0" smtClean="0"/>
              <a:t>FY2018-19 </a:t>
            </a:r>
            <a:r>
              <a:rPr lang="en-US" sz="3600" dirty="0"/>
              <a:t>Accomplishments</a:t>
            </a:r>
          </a:p>
        </p:txBody>
      </p:sp>
      <p:sp>
        <p:nvSpPr>
          <p:cNvPr id="3" name="Content Placeholder 2"/>
          <p:cNvSpPr>
            <a:spLocks noGrp="1"/>
          </p:cNvSpPr>
          <p:nvPr>
            <p:ph idx="1"/>
          </p:nvPr>
        </p:nvSpPr>
        <p:spPr>
          <a:xfrm>
            <a:off x="533400" y="1219200"/>
            <a:ext cx="8229600" cy="5334000"/>
          </a:xfrm>
        </p:spPr>
        <p:txBody>
          <a:bodyPr>
            <a:normAutofit/>
          </a:bodyPr>
          <a:lstStyle/>
          <a:p>
            <a:endParaRPr lang="en-US" sz="2400" dirty="0" smtClean="0"/>
          </a:p>
          <a:p>
            <a:endParaRPr lang="en-US" sz="2400" dirty="0"/>
          </a:p>
        </p:txBody>
      </p:sp>
      <p:sp>
        <p:nvSpPr>
          <p:cNvPr id="4" name="Slide Number Placeholder 5"/>
          <p:cNvSpPr>
            <a:spLocks noGrp="1"/>
          </p:cNvSpPr>
          <p:nvPr>
            <p:ph type="sldNum" sz="quarter" idx="12"/>
          </p:nvPr>
        </p:nvSpPr>
        <p:spPr>
          <a:xfrm>
            <a:off x="8382000" y="6483617"/>
            <a:ext cx="762000" cy="365125"/>
          </a:xfrm>
        </p:spPr>
        <p:txBody>
          <a:bodyPr/>
          <a:lstStyle/>
          <a:p>
            <a:fld id="{B6F2DC20-EF44-4108-885F-1E1F886043EF}" type="slidenum">
              <a:rPr lang="en-US" sz="1400" smtClean="0"/>
              <a:t>123</a:t>
            </a:fld>
            <a:endParaRPr lang="en-US" sz="1400" dirty="0"/>
          </a:p>
        </p:txBody>
      </p:sp>
      <p:sp>
        <p:nvSpPr>
          <p:cNvPr id="5" name="Content Placeholder 2"/>
          <p:cNvSpPr txBox="1">
            <a:spLocks/>
          </p:cNvSpPr>
          <p:nvPr/>
        </p:nvSpPr>
        <p:spPr>
          <a:xfrm>
            <a:off x="457200" y="1066800"/>
            <a:ext cx="8229600" cy="45259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t> </a:t>
            </a:r>
          </a:p>
          <a:p>
            <a:pPr lvl="0"/>
            <a:r>
              <a:rPr lang="en-US" sz="2600" dirty="0">
                <a:latin typeface="Arial" pitchFamily="34" charset="0"/>
                <a:cs typeface="Arial" pitchFamily="34" charset="0"/>
              </a:rPr>
              <a:t>Plunge Swimming Pool Re-plastering</a:t>
            </a:r>
          </a:p>
          <a:p>
            <a:pPr marL="0" indent="0">
              <a:buNone/>
            </a:pPr>
            <a:r>
              <a:rPr lang="en-US" sz="2600" dirty="0">
                <a:latin typeface="Arial" pitchFamily="34" charset="0"/>
                <a:cs typeface="Arial" pitchFamily="34" charset="0"/>
              </a:rPr>
              <a:t> </a:t>
            </a:r>
          </a:p>
          <a:p>
            <a:pPr lvl="0"/>
            <a:r>
              <a:rPr lang="en-US" sz="2600" dirty="0">
                <a:latin typeface="Arial" pitchFamily="34" charset="0"/>
                <a:cs typeface="Arial" pitchFamily="34" charset="0"/>
              </a:rPr>
              <a:t>Central Avenue Pavement Resurfacing</a:t>
            </a:r>
          </a:p>
          <a:p>
            <a:pPr marL="0" indent="0">
              <a:buNone/>
            </a:pPr>
            <a:r>
              <a:rPr lang="en-US" sz="2600" dirty="0">
                <a:latin typeface="Arial" pitchFamily="34" charset="0"/>
                <a:cs typeface="Arial" pitchFamily="34" charset="0"/>
              </a:rPr>
              <a:t> </a:t>
            </a:r>
          </a:p>
          <a:p>
            <a:pPr lvl="0"/>
            <a:r>
              <a:rPr lang="en-US" sz="2600" dirty="0">
                <a:latin typeface="Arial" pitchFamily="34" charset="0"/>
                <a:cs typeface="Arial" pitchFamily="34" charset="0"/>
              </a:rPr>
              <a:t>San Pablo Avenue Complete Streets Project</a:t>
            </a:r>
          </a:p>
          <a:p>
            <a:pPr marL="0" indent="0">
              <a:buNone/>
            </a:pPr>
            <a:r>
              <a:rPr lang="en-US" sz="2600" dirty="0">
                <a:latin typeface="Arial" pitchFamily="34" charset="0"/>
                <a:cs typeface="Arial" pitchFamily="34" charset="0"/>
              </a:rPr>
              <a:t> </a:t>
            </a:r>
          </a:p>
          <a:p>
            <a:pPr lvl="0"/>
            <a:r>
              <a:rPr lang="en-US" sz="2600" dirty="0">
                <a:latin typeface="Arial" pitchFamily="34" charset="0"/>
                <a:cs typeface="Arial" pitchFamily="34" charset="0"/>
              </a:rPr>
              <a:t>Harbour Way South Pavement Resurfacing</a:t>
            </a:r>
          </a:p>
          <a:p>
            <a:pPr marL="0" indent="0">
              <a:buNone/>
            </a:pPr>
            <a:r>
              <a:rPr lang="en-US" sz="2600" dirty="0">
                <a:latin typeface="Arial" pitchFamily="34" charset="0"/>
                <a:cs typeface="Arial" pitchFamily="34" charset="0"/>
              </a:rPr>
              <a:t> </a:t>
            </a:r>
          </a:p>
          <a:p>
            <a:r>
              <a:rPr lang="en-US" sz="2600" dirty="0" smtClean="0">
                <a:latin typeface="Arial" pitchFamily="34" charset="0"/>
                <a:cs typeface="Arial" pitchFamily="34" charset="0"/>
              </a:rPr>
              <a:t>South Harbour Way Resurfacing (Richmond Ferry Terminal) </a:t>
            </a:r>
            <a:endParaRPr lang="en-US" sz="2600" dirty="0">
              <a:latin typeface="Arial" pitchFamily="34" charset="0"/>
              <a:cs typeface="Arial" pitchFamily="34" charset="0"/>
            </a:endParaRPr>
          </a:p>
          <a:p>
            <a:pPr lvl="0"/>
            <a:endParaRPr lang="en-US" sz="2600" dirty="0" smtClean="0">
              <a:latin typeface="Arial" pitchFamily="34" charset="0"/>
              <a:cs typeface="Arial" pitchFamily="34" charset="0"/>
            </a:endParaRPr>
          </a:p>
          <a:p>
            <a:pPr lvl="0"/>
            <a:r>
              <a:rPr lang="en-US" sz="2600" dirty="0" smtClean="0">
                <a:latin typeface="Arial" pitchFamily="34" charset="0"/>
                <a:cs typeface="Arial" pitchFamily="34" charset="0"/>
              </a:rPr>
              <a:t>Carlson </a:t>
            </a:r>
            <a:r>
              <a:rPr lang="en-US" sz="2600" dirty="0">
                <a:latin typeface="Arial" pitchFamily="34" charset="0"/>
                <a:cs typeface="Arial" pitchFamily="34" charset="0"/>
              </a:rPr>
              <a:t>Crosstown </a:t>
            </a:r>
            <a:r>
              <a:rPr lang="en-US" sz="2600" dirty="0" smtClean="0">
                <a:latin typeface="Arial" pitchFamily="34" charset="0"/>
                <a:cs typeface="Arial" pitchFamily="34" charset="0"/>
              </a:rPr>
              <a:t>Connection Complete Street</a:t>
            </a:r>
            <a:endParaRPr lang="en-US" sz="2600" dirty="0">
              <a:latin typeface="Arial" pitchFamily="34" charset="0"/>
              <a:cs typeface="Arial" pitchFamily="34" charset="0"/>
            </a:endParaRPr>
          </a:p>
          <a:p>
            <a:pPr marL="0" indent="0">
              <a:buNone/>
            </a:pPr>
            <a:r>
              <a:rPr lang="en-US" sz="2600" dirty="0">
                <a:latin typeface="Arial" pitchFamily="34" charset="0"/>
                <a:cs typeface="Arial" pitchFamily="34" charset="0"/>
              </a:rPr>
              <a:t> </a:t>
            </a:r>
          </a:p>
          <a:p>
            <a:pPr lvl="0"/>
            <a:r>
              <a:rPr lang="en-US" sz="2600" dirty="0">
                <a:latin typeface="Arial" pitchFamily="34" charset="0"/>
                <a:cs typeface="Arial" pitchFamily="34" charset="0"/>
              </a:rPr>
              <a:t>37</a:t>
            </a:r>
            <a:r>
              <a:rPr lang="en-US" sz="2600" baseline="30000" dirty="0">
                <a:latin typeface="Arial" pitchFamily="34" charset="0"/>
                <a:cs typeface="Arial" pitchFamily="34" charset="0"/>
              </a:rPr>
              <a:t>th</a:t>
            </a:r>
            <a:r>
              <a:rPr lang="en-US" sz="2600" dirty="0">
                <a:latin typeface="Arial" pitchFamily="34" charset="0"/>
                <a:cs typeface="Arial" pitchFamily="34" charset="0"/>
              </a:rPr>
              <a:t> Street Bicycle &amp; Pedestrian </a:t>
            </a:r>
            <a:r>
              <a:rPr lang="en-US" sz="2600" dirty="0" smtClean="0">
                <a:latin typeface="Arial" pitchFamily="34" charset="0"/>
                <a:cs typeface="Arial" pitchFamily="34" charset="0"/>
              </a:rPr>
              <a:t>Improvements</a:t>
            </a:r>
          </a:p>
          <a:p>
            <a:pPr marL="0" indent="0">
              <a:buNone/>
            </a:pPr>
            <a:endParaRPr lang="en-US" sz="2600" dirty="0">
              <a:latin typeface="Arial" pitchFamily="34" charset="0"/>
              <a:cs typeface="Arial" pitchFamily="34" charset="0"/>
            </a:endParaRPr>
          </a:p>
          <a:p>
            <a:pPr lvl="0"/>
            <a:r>
              <a:rPr lang="en-US" sz="2600" dirty="0">
                <a:latin typeface="Arial" pitchFamily="34" charset="0"/>
                <a:cs typeface="Arial" pitchFamily="34" charset="0"/>
              </a:rPr>
              <a:t>Rehabilitate 60% of Richmond Parkway from I-80 to San Pablo Avenue</a:t>
            </a:r>
          </a:p>
          <a:p>
            <a:endParaRPr lang="en-US" sz="2600" dirty="0">
              <a:latin typeface="Arial" pitchFamily="34" charset="0"/>
              <a:cs typeface="Arial" pitchFamily="34" charset="0"/>
            </a:endParaRPr>
          </a:p>
        </p:txBody>
      </p:sp>
      <p:sp>
        <p:nvSpPr>
          <p:cNvPr id="6" name="Footer Placeholder 5"/>
          <p:cNvSpPr>
            <a:spLocks noGrp="1"/>
          </p:cNvSpPr>
          <p:nvPr>
            <p:ph type="ftr" sz="quarter" idx="11"/>
          </p:nvPr>
        </p:nvSpPr>
        <p:spPr/>
        <p:txBody>
          <a:bodyPr/>
          <a:lstStyle/>
          <a:p>
            <a:r>
              <a:rPr lang="en-US" smtClean="0"/>
              <a:t>Engineering &amp; CIP</a:t>
            </a:r>
            <a:endParaRPr lang="en-US" dirty="0"/>
          </a:p>
        </p:txBody>
      </p:sp>
    </p:spTree>
    <p:extLst>
      <p:ext uri="{BB962C8B-B14F-4D97-AF65-F5344CB8AC3E}">
        <p14:creationId xmlns:p14="http://schemas.microsoft.com/office/powerpoint/2010/main" val="361221543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63562"/>
          </a:xfrm>
        </p:spPr>
        <p:txBody>
          <a:bodyPr>
            <a:noAutofit/>
          </a:bodyPr>
          <a:lstStyle/>
          <a:p>
            <a:r>
              <a:rPr lang="en-US" sz="3600" dirty="0"/>
              <a:t>Engineering &amp; CIP </a:t>
            </a:r>
            <a:r>
              <a:rPr lang="en-US" sz="3600" dirty="0" smtClean="0"/>
              <a:t>Department</a:t>
            </a:r>
            <a:br>
              <a:rPr lang="en-US" sz="3600" dirty="0" smtClean="0"/>
            </a:br>
            <a:r>
              <a:rPr lang="en-US" sz="3600" dirty="0" smtClean="0"/>
              <a:t>FY2019-20 Goals</a:t>
            </a:r>
            <a:endParaRPr lang="en-US" sz="3600" dirty="0"/>
          </a:p>
        </p:txBody>
      </p:sp>
      <p:sp>
        <p:nvSpPr>
          <p:cNvPr id="3" name="Content Placeholder 2"/>
          <p:cNvSpPr>
            <a:spLocks noGrp="1"/>
          </p:cNvSpPr>
          <p:nvPr>
            <p:ph idx="1"/>
          </p:nvPr>
        </p:nvSpPr>
        <p:spPr>
          <a:xfrm>
            <a:off x="457200" y="1295400"/>
            <a:ext cx="8229600" cy="5334000"/>
          </a:xfrm>
        </p:spPr>
        <p:txBody>
          <a:bodyPr>
            <a:noAutofit/>
          </a:bodyPr>
          <a:lstStyle/>
          <a:p>
            <a:pPr lvl="0"/>
            <a:r>
              <a:rPr lang="en-US" sz="1800" dirty="0">
                <a:latin typeface="Arial" pitchFamily="34" charset="0"/>
                <a:cs typeface="Arial" pitchFamily="34" charset="0"/>
              </a:rPr>
              <a:t>Deliver Americans With Disabilities </a:t>
            </a:r>
            <a:r>
              <a:rPr lang="en-US" sz="1800" dirty="0" smtClean="0">
                <a:latin typeface="Arial" pitchFamily="34" charset="0"/>
                <a:cs typeface="Arial" pitchFamily="34" charset="0"/>
              </a:rPr>
              <a:t>Act sidewalk </a:t>
            </a:r>
            <a:r>
              <a:rPr lang="en-US" sz="1800" dirty="0">
                <a:latin typeface="Arial" pitchFamily="34" charset="0"/>
                <a:cs typeface="Arial" pitchFamily="34" charset="0"/>
              </a:rPr>
              <a:t>repair and curb ramp construction </a:t>
            </a:r>
            <a:r>
              <a:rPr lang="en-US" sz="1800" dirty="0" smtClean="0">
                <a:latin typeface="Arial" pitchFamily="34" charset="0"/>
                <a:cs typeface="Arial" pitchFamily="34" charset="0"/>
              </a:rPr>
              <a:t>program</a:t>
            </a:r>
            <a:endParaRPr lang="en-US" sz="1800" dirty="0">
              <a:latin typeface="Arial" pitchFamily="34" charset="0"/>
              <a:cs typeface="Arial" pitchFamily="34" charset="0"/>
            </a:endParaRPr>
          </a:p>
          <a:p>
            <a:pPr lvl="0"/>
            <a:r>
              <a:rPr lang="en-US" sz="1800" dirty="0">
                <a:latin typeface="Arial" pitchFamily="34" charset="0"/>
                <a:cs typeface="Arial" pitchFamily="34" charset="0"/>
              </a:rPr>
              <a:t>Complete the I-80/Central Avenue Interchange Phase II Environmental Impact Report and start </a:t>
            </a:r>
            <a:r>
              <a:rPr lang="en-US" sz="1800" dirty="0" smtClean="0">
                <a:latin typeface="Arial" pitchFamily="34" charset="0"/>
                <a:cs typeface="Arial" pitchFamily="34" charset="0"/>
              </a:rPr>
              <a:t>construction</a:t>
            </a:r>
            <a:endParaRPr lang="en-US" sz="1800" dirty="0">
              <a:latin typeface="Arial" pitchFamily="34" charset="0"/>
              <a:cs typeface="Arial" pitchFamily="34" charset="0"/>
            </a:endParaRPr>
          </a:p>
          <a:p>
            <a:pPr lvl="0"/>
            <a:r>
              <a:rPr lang="en-US" sz="1800" dirty="0" smtClean="0">
                <a:latin typeface="Arial" pitchFamily="34" charset="0"/>
                <a:cs typeface="Arial" pitchFamily="34" charset="0"/>
              </a:rPr>
              <a:t>Start construction of the Via </a:t>
            </a:r>
            <a:r>
              <a:rPr lang="en-US" sz="1800" dirty="0">
                <a:latin typeface="Arial" pitchFamily="34" charset="0"/>
                <a:cs typeface="Arial" pitchFamily="34" charset="0"/>
              </a:rPr>
              <a:t>Verdi Landslide </a:t>
            </a:r>
            <a:r>
              <a:rPr lang="en-US" sz="1800" dirty="0" smtClean="0">
                <a:latin typeface="Arial" pitchFamily="34" charset="0"/>
                <a:cs typeface="Arial" pitchFamily="34" charset="0"/>
              </a:rPr>
              <a:t>Repair</a:t>
            </a:r>
            <a:endParaRPr lang="en-US" sz="1800" dirty="0">
              <a:latin typeface="Arial" pitchFamily="34" charset="0"/>
              <a:cs typeface="Arial" pitchFamily="34" charset="0"/>
            </a:endParaRPr>
          </a:p>
          <a:p>
            <a:pPr lvl="0"/>
            <a:r>
              <a:rPr lang="en-US" sz="1800" dirty="0">
                <a:latin typeface="Arial" pitchFamily="34" charset="0"/>
                <a:cs typeface="Arial" pitchFamily="34" charset="0"/>
              </a:rPr>
              <a:t>Construct </a:t>
            </a:r>
            <a:r>
              <a:rPr lang="en-US" sz="1800" dirty="0" smtClean="0">
                <a:latin typeface="Arial" pitchFamily="34" charset="0"/>
                <a:cs typeface="Arial" pitchFamily="34" charset="0"/>
              </a:rPr>
              <a:t>San Francisco </a:t>
            </a:r>
            <a:r>
              <a:rPr lang="en-US" sz="1800" dirty="0">
                <a:latin typeface="Arial" pitchFamily="34" charset="0"/>
                <a:cs typeface="Arial" pitchFamily="34" charset="0"/>
              </a:rPr>
              <a:t>Bay Trail-Goodrick </a:t>
            </a:r>
            <a:r>
              <a:rPr lang="en-US" sz="1800" dirty="0" smtClean="0">
                <a:latin typeface="Arial" pitchFamily="34" charset="0"/>
                <a:cs typeface="Arial" pitchFamily="34" charset="0"/>
              </a:rPr>
              <a:t>Avenue</a:t>
            </a:r>
            <a:endParaRPr lang="en-US" sz="1800" dirty="0">
              <a:latin typeface="Arial" pitchFamily="34" charset="0"/>
              <a:cs typeface="Arial" pitchFamily="34" charset="0"/>
            </a:endParaRPr>
          </a:p>
          <a:p>
            <a:pPr lvl="0"/>
            <a:r>
              <a:rPr lang="en-US" sz="1800" dirty="0">
                <a:latin typeface="Arial" pitchFamily="34" charset="0"/>
                <a:cs typeface="Arial" pitchFamily="34" charset="0"/>
              </a:rPr>
              <a:t>Deliver the 2019-20 Paving </a:t>
            </a:r>
            <a:r>
              <a:rPr lang="en-US" sz="1800" dirty="0" smtClean="0">
                <a:latin typeface="Arial" pitchFamily="34" charset="0"/>
                <a:cs typeface="Arial" pitchFamily="34" charset="0"/>
              </a:rPr>
              <a:t>Program</a:t>
            </a:r>
            <a:endParaRPr lang="en-US" sz="1800" dirty="0">
              <a:latin typeface="Arial" pitchFamily="34" charset="0"/>
              <a:cs typeface="Arial" pitchFamily="34" charset="0"/>
            </a:endParaRPr>
          </a:p>
          <a:p>
            <a:pPr lvl="0"/>
            <a:r>
              <a:rPr lang="en-US" sz="1800" dirty="0">
                <a:latin typeface="Arial" pitchFamily="34" charset="0"/>
                <a:cs typeface="Arial" pitchFamily="34" charset="0"/>
              </a:rPr>
              <a:t>Construct the 23</a:t>
            </a:r>
            <a:r>
              <a:rPr lang="en-US" sz="1800" baseline="30000" dirty="0">
                <a:latin typeface="Arial" pitchFamily="34" charset="0"/>
                <a:cs typeface="Arial" pitchFamily="34" charset="0"/>
              </a:rPr>
              <a:t>rd</a:t>
            </a:r>
            <a:r>
              <a:rPr lang="en-US" sz="1800" dirty="0">
                <a:latin typeface="Arial" pitchFamily="34" charset="0"/>
                <a:cs typeface="Arial" pitchFamily="34" charset="0"/>
              </a:rPr>
              <a:t> Street Traffic Signal Interconnect </a:t>
            </a:r>
            <a:r>
              <a:rPr lang="en-US" sz="1800" dirty="0" smtClean="0">
                <a:latin typeface="Arial" pitchFamily="34" charset="0"/>
                <a:cs typeface="Arial" pitchFamily="34" charset="0"/>
              </a:rPr>
              <a:t>Project</a:t>
            </a:r>
            <a:endParaRPr lang="en-US" sz="1800" dirty="0">
              <a:latin typeface="Arial" pitchFamily="34" charset="0"/>
              <a:cs typeface="Arial" pitchFamily="34" charset="0"/>
            </a:endParaRPr>
          </a:p>
          <a:p>
            <a:pPr lvl="0"/>
            <a:r>
              <a:rPr lang="en-US" sz="1800" dirty="0" smtClean="0">
                <a:latin typeface="Arial" pitchFamily="34" charset="0"/>
                <a:cs typeface="Arial" pitchFamily="34" charset="0"/>
              </a:rPr>
              <a:t>Start </a:t>
            </a:r>
            <a:r>
              <a:rPr lang="en-US" sz="1800" dirty="0">
                <a:latin typeface="Arial" pitchFamily="34" charset="0"/>
                <a:cs typeface="Arial" pitchFamily="34" charset="0"/>
              </a:rPr>
              <a:t>the Yellow Brick Road </a:t>
            </a:r>
            <a:r>
              <a:rPr lang="en-US" sz="1800" dirty="0" smtClean="0">
                <a:latin typeface="Arial" pitchFamily="34" charset="0"/>
                <a:cs typeface="Arial" pitchFamily="34" charset="0"/>
              </a:rPr>
              <a:t>Project construction</a:t>
            </a:r>
            <a:endParaRPr lang="en-US" sz="1800" dirty="0">
              <a:latin typeface="Arial" pitchFamily="34" charset="0"/>
              <a:cs typeface="Arial" pitchFamily="34" charset="0"/>
            </a:endParaRPr>
          </a:p>
          <a:p>
            <a:pPr lvl="0"/>
            <a:r>
              <a:rPr lang="en-US" sz="1800" dirty="0">
                <a:latin typeface="Arial" pitchFamily="34" charset="0"/>
                <a:cs typeface="Arial" pitchFamily="34" charset="0"/>
              </a:rPr>
              <a:t>Replace roofs at the Recreation Child Care Center, Developing Personal Resources Center (DPRC), Richmond Museum of History, Shields-Reid Community Center, Senior Center, Fire Station </a:t>
            </a:r>
            <a:r>
              <a:rPr lang="en-US" sz="1800" dirty="0" smtClean="0">
                <a:latin typeface="Arial" pitchFamily="34" charset="0"/>
                <a:cs typeface="Arial" pitchFamily="34" charset="0"/>
              </a:rPr>
              <a:t>67</a:t>
            </a:r>
            <a:endParaRPr lang="en-US" sz="1800" dirty="0">
              <a:latin typeface="Arial" pitchFamily="34" charset="0"/>
              <a:cs typeface="Arial" pitchFamily="34" charset="0"/>
            </a:endParaRPr>
          </a:p>
          <a:p>
            <a:pPr lvl="0"/>
            <a:r>
              <a:rPr lang="en-US" sz="1800" dirty="0">
                <a:latin typeface="Arial" pitchFamily="34" charset="0"/>
                <a:cs typeface="Arial" pitchFamily="34" charset="0"/>
              </a:rPr>
              <a:t>Complete construction of the Shields Reid ADA </a:t>
            </a:r>
            <a:r>
              <a:rPr lang="en-US" sz="1800" dirty="0" smtClean="0">
                <a:latin typeface="Arial" pitchFamily="34" charset="0"/>
                <a:cs typeface="Arial" pitchFamily="34" charset="0"/>
              </a:rPr>
              <a:t>improvements</a:t>
            </a:r>
            <a:endParaRPr lang="en-US" sz="1800" dirty="0">
              <a:latin typeface="Arial" pitchFamily="34" charset="0"/>
              <a:cs typeface="Arial" pitchFamily="34" charset="0"/>
            </a:endParaRPr>
          </a:p>
          <a:p>
            <a:pPr lvl="0"/>
            <a:r>
              <a:rPr lang="en-US" sz="1800" dirty="0">
                <a:latin typeface="Arial" pitchFamily="34" charset="0"/>
                <a:cs typeface="Arial" pitchFamily="34" charset="0"/>
              </a:rPr>
              <a:t>Rehabilitate Castro Ranch </a:t>
            </a:r>
            <a:r>
              <a:rPr lang="en-US" sz="1800" dirty="0" smtClean="0">
                <a:latin typeface="Arial" pitchFamily="34" charset="0"/>
                <a:cs typeface="Arial" pitchFamily="34" charset="0"/>
              </a:rPr>
              <a:t>Road</a:t>
            </a:r>
            <a:endParaRPr lang="en-US" sz="1800" dirty="0">
              <a:latin typeface="Arial" pitchFamily="34" charset="0"/>
              <a:cs typeface="Arial" pitchFamily="34" charset="0"/>
            </a:endParaRPr>
          </a:p>
          <a:p>
            <a:pPr lvl="0"/>
            <a:r>
              <a:rPr lang="en-US" sz="1800" dirty="0">
                <a:latin typeface="Arial" pitchFamily="34" charset="0"/>
                <a:cs typeface="Arial" pitchFamily="34" charset="0"/>
              </a:rPr>
              <a:t>Construct the </a:t>
            </a:r>
            <a:r>
              <a:rPr lang="en-US" sz="1800" dirty="0" smtClean="0">
                <a:latin typeface="Arial" pitchFamily="34" charset="0"/>
                <a:cs typeface="Arial" pitchFamily="34" charset="0"/>
              </a:rPr>
              <a:t>short </a:t>
            </a:r>
            <a:r>
              <a:rPr lang="en-US" sz="1800" dirty="0">
                <a:latin typeface="Arial" pitchFamily="34" charset="0"/>
                <a:cs typeface="Arial" pitchFamily="34" charset="0"/>
              </a:rPr>
              <a:t>t</a:t>
            </a:r>
            <a:r>
              <a:rPr lang="en-US" sz="1800" dirty="0" smtClean="0">
                <a:latin typeface="Arial" pitchFamily="34" charset="0"/>
                <a:cs typeface="Arial" pitchFamily="34" charset="0"/>
              </a:rPr>
              <a:t>erm </a:t>
            </a:r>
            <a:r>
              <a:rPr lang="en-US" sz="1800" dirty="0">
                <a:latin typeface="Arial" pitchFamily="34" charset="0"/>
                <a:cs typeface="Arial" pitchFamily="34" charset="0"/>
              </a:rPr>
              <a:t>Bicycle-Pedestrian connection (Pt. Richmond to Richmond Greenway and BART)</a:t>
            </a:r>
          </a:p>
        </p:txBody>
      </p:sp>
      <p:sp>
        <p:nvSpPr>
          <p:cNvPr id="5" name="Slide Number Placeholder 4"/>
          <p:cNvSpPr>
            <a:spLocks noGrp="1"/>
          </p:cNvSpPr>
          <p:nvPr>
            <p:ph type="sldNum" sz="quarter" idx="12"/>
          </p:nvPr>
        </p:nvSpPr>
        <p:spPr/>
        <p:txBody>
          <a:bodyPr/>
          <a:lstStyle/>
          <a:p>
            <a:fld id="{B6F2DC20-EF44-4108-885F-1E1F886043EF}" type="slidenum">
              <a:rPr lang="en-US" smtClean="0"/>
              <a:t>124</a:t>
            </a:fld>
            <a:endParaRPr lang="en-US" dirty="0"/>
          </a:p>
        </p:txBody>
      </p:sp>
      <p:sp>
        <p:nvSpPr>
          <p:cNvPr id="4" name="Footer Placeholder 3"/>
          <p:cNvSpPr>
            <a:spLocks noGrp="1"/>
          </p:cNvSpPr>
          <p:nvPr>
            <p:ph type="ftr" sz="quarter" idx="11"/>
          </p:nvPr>
        </p:nvSpPr>
        <p:spPr/>
        <p:txBody>
          <a:bodyPr/>
          <a:lstStyle/>
          <a:p>
            <a:r>
              <a:rPr lang="en-US" smtClean="0"/>
              <a:t>Engineering &amp; CIP</a:t>
            </a:r>
            <a:endParaRPr lang="en-US" dirty="0"/>
          </a:p>
        </p:txBody>
      </p:sp>
    </p:spTree>
    <p:extLst>
      <p:ext uri="{BB962C8B-B14F-4D97-AF65-F5344CB8AC3E}">
        <p14:creationId xmlns:p14="http://schemas.microsoft.com/office/powerpoint/2010/main" val="93792356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pPr algn="ctr"/>
            <a:r>
              <a:rPr lang="en-US" sz="3600" dirty="0" smtClean="0"/>
              <a:t>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66845449"/>
              </p:ext>
            </p:extLst>
          </p:nvPr>
        </p:nvGraphicFramePr>
        <p:xfrm>
          <a:off x="533401" y="533400"/>
          <a:ext cx="8000998" cy="5943600"/>
        </p:xfrm>
        <a:graphic>
          <a:graphicData uri="http://schemas.openxmlformats.org/drawingml/2006/table">
            <a:tbl>
              <a:tblPr firstRow="1" lastRow="1">
                <a:tableStyleId>{5C22544A-7EE6-4342-B048-85BDC9FD1C3A}</a:tableStyleId>
              </a:tblPr>
              <a:tblGrid>
                <a:gridCol w="4572000"/>
                <a:gridCol w="1714499"/>
                <a:gridCol w="1714499"/>
              </a:tblGrid>
              <a:tr h="498126">
                <a:tc>
                  <a:txBody>
                    <a:bodyPr/>
                    <a:lstStyle/>
                    <a:p>
                      <a:pPr algn="ctr" fontAlgn="b"/>
                      <a:r>
                        <a:rPr lang="en-US" sz="1400" b="1" i="0" u="none" strike="noStrike" dirty="0" smtClean="0">
                          <a:solidFill>
                            <a:schemeClr val="bg1"/>
                          </a:solidFill>
                          <a:effectLst/>
                          <a:latin typeface="Calibri"/>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u="none" strike="noStrike" dirty="0" smtClean="0">
                          <a:effectLst/>
                        </a:rPr>
                        <a:t>FY2018-19           </a:t>
                      </a:r>
                    </a:p>
                    <a:p>
                      <a:pPr algn="ctr" fontAlgn="b"/>
                      <a:r>
                        <a:rPr lang="en-US" sz="1400" b="1" u="none" strike="noStrike" dirty="0" smtClean="0">
                          <a:effectLst/>
                        </a:rPr>
                        <a:t>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smtClean="0">
                          <a:effectLst/>
                        </a:rPr>
                        <a:t>FY2019-20  </a:t>
                      </a:r>
                    </a:p>
                    <a:p>
                      <a:pPr algn="ctr" fontAlgn="b"/>
                      <a:r>
                        <a:rPr lang="en-US" sz="1400" b="1" u="none" strike="noStrike" dirty="0" smtClean="0">
                          <a:effectLst/>
                        </a:rPr>
                        <a:t>Proposed</a:t>
                      </a:r>
                      <a:endParaRPr lang="en-US" sz="1400" b="1" i="0" u="none" strike="noStrike" dirty="0">
                        <a:solidFill>
                          <a:srgbClr val="000000"/>
                        </a:solidFill>
                        <a:effectLst/>
                        <a:latin typeface="Calibri"/>
                      </a:endParaRPr>
                    </a:p>
                  </a:txBody>
                  <a:tcPr marL="9525" marR="9525" marT="9525" marB="0" anchor="b"/>
                </a:tc>
              </a:tr>
              <a:tr h="320322">
                <a:tc>
                  <a:txBody>
                    <a:bodyPr/>
                    <a:lstStyle/>
                    <a:p>
                      <a:pPr algn="l" fontAlgn="b"/>
                      <a:r>
                        <a:rPr lang="en-US" sz="1400" b="0" i="0" u="none" strike="noStrike" dirty="0">
                          <a:effectLst/>
                          <a:latin typeface="+mn-lt"/>
                        </a:rPr>
                        <a:t>Administrative Aide</a:t>
                      </a:r>
                    </a:p>
                  </a:txBody>
                  <a:tcPr marL="7620" marR="7620" marT="7620" marB="0" anchor="b"/>
                </a:tc>
                <a:tc>
                  <a:txBody>
                    <a:bodyPr/>
                    <a:lstStyle/>
                    <a:p>
                      <a:pPr algn="ctr" fontAlgn="b"/>
                      <a:r>
                        <a:rPr lang="en-US" sz="1400" b="0" i="0" u="none" strike="noStrike" dirty="0">
                          <a:solidFill>
                            <a:srgbClr val="003300"/>
                          </a:solidFill>
                          <a:effectLst/>
                          <a:latin typeface="+mn-lt"/>
                        </a:rPr>
                        <a:t>1.0</a:t>
                      </a:r>
                    </a:p>
                  </a:txBody>
                  <a:tcPr marL="7620" marR="7620" marT="7620" marB="0" anchor="b"/>
                </a:tc>
                <a:tc>
                  <a:txBody>
                    <a:bodyPr/>
                    <a:lstStyle/>
                    <a:p>
                      <a:pPr algn="ctr" fontAlgn="b"/>
                      <a:r>
                        <a:rPr lang="en-US" sz="1400" b="0" i="0" u="none" strike="noStrike" dirty="0" smtClean="0">
                          <a:solidFill>
                            <a:srgbClr val="003300"/>
                          </a:solidFill>
                          <a:effectLst/>
                          <a:latin typeface="+mn-lt"/>
                        </a:rPr>
                        <a:t>1.0</a:t>
                      </a:r>
                      <a:endParaRPr lang="en-US" sz="1400" b="0" i="0" u="none" strike="noStrike" dirty="0">
                        <a:solidFill>
                          <a:srgbClr val="003300"/>
                        </a:solidFill>
                        <a:effectLst/>
                        <a:latin typeface="+mn-lt"/>
                      </a:endParaRPr>
                    </a:p>
                  </a:txBody>
                  <a:tcPr marL="7620" marR="7620" marT="7620" marB="0" anchor="b"/>
                </a:tc>
              </a:tr>
              <a:tr h="320322">
                <a:tc>
                  <a:txBody>
                    <a:bodyPr/>
                    <a:lstStyle/>
                    <a:p>
                      <a:pPr algn="l" fontAlgn="b"/>
                      <a:r>
                        <a:rPr lang="en-US" sz="1400" b="0" i="0" u="none" strike="noStrike" dirty="0">
                          <a:effectLst/>
                          <a:latin typeface="+mn-lt"/>
                        </a:rPr>
                        <a:t>Construction Inspector I</a:t>
                      </a:r>
                    </a:p>
                  </a:txBody>
                  <a:tcPr marL="7620" marR="7620" marT="7620" marB="0" anchor="b"/>
                </a:tc>
                <a:tc>
                  <a:txBody>
                    <a:bodyPr/>
                    <a:lstStyle/>
                    <a:p>
                      <a:pPr algn="ctr" fontAlgn="b"/>
                      <a:r>
                        <a:rPr lang="en-US" sz="1400" b="0" i="0" u="none" strike="noStrike" dirty="0">
                          <a:solidFill>
                            <a:srgbClr val="003300"/>
                          </a:solidFill>
                          <a:effectLst/>
                          <a:latin typeface="+mn-lt"/>
                        </a:rPr>
                        <a:t>2.0</a:t>
                      </a:r>
                    </a:p>
                  </a:txBody>
                  <a:tcPr marL="7620" marR="7620" marT="7620" marB="0" anchor="b"/>
                </a:tc>
                <a:tc>
                  <a:txBody>
                    <a:bodyPr/>
                    <a:lstStyle/>
                    <a:p>
                      <a:pPr algn="ctr" fontAlgn="b"/>
                      <a:r>
                        <a:rPr lang="en-US" sz="1400" b="0" i="0" u="none" strike="noStrike" dirty="0">
                          <a:solidFill>
                            <a:srgbClr val="003300"/>
                          </a:solidFill>
                          <a:effectLst/>
                          <a:latin typeface="+mn-lt"/>
                        </a:rPr>
                        <a:t>2.0</a:t>
                      </a:r>
                    </a:p>
                  </a:txBody>
                  <a:tcPr marL="7620" marR="7620" marT="7620" marB="0" anchor="b"/>
                </a:tc>
              </a:tr>
              <a:tr h="320322">
                <a:tc>
                  <a:txBody>
                    <a:bodyPr/>
                    <a:lstStyle/>
                    <a:p>
                      <a:pPr algn="l" fontAlgn="b"/>
                      <a:r>
                        <a:rPr lang="en-US" sz="1400" b="0" i="0" u="none" strike="noStrike" dirty="0">
                          <a:effectLst/>
                          <a:latin typeface="+mn-lt"/>
                        </a:rPr>
                        <a:t>Construction &amp; </a:t>
                      </a:r>
                      <a:r>
                        <a:rPr lang="en-US" sz="1400" b="0" i="0" u="none" strike="noStrike" dirty="0" smtClean="0">
                          <a:effectLst/>
                          <a:latin typeface="+mn-lt"/>
                        </a:rPr>
                        <a:t>Maintenance Supervisor</a:t>
                      </a:r>
                      <a:endParaRPr lang="en-US" sz="1400" b="0" i="0" u="none" strike="noStrike" dirty="0">
                        <a:effectLst/>
                        <a:latin typeface="+mn-lt"/>
                      </a:endParaRPr>
                    </a:p>
                  </a:txBody>
                  <a:tcPr marL="7620" marR="7620" marT="7620" marB="0" anchor="b"/>
                </a:tc>
                <a:tc>
                  <a:txBody>
                    <a:bodyPr/>
                    <a:lstStyle/>
                    <a:p>
                      <a:pPr algn="ctr" fontAlgn="b"/>
                      <a:r>
                        <a:rPr lang="en-US" sz="1400" b="0" i="0" u="none" strike="noStrike" dirty="0">
                          <a:solidFill>
                            <a:srgbClr val="003300"/>
                          </a:solidFill>
                          <a:effectLst/>
                          <a:latin typeface="+mn-lt"/>
                        </a:rPr>
                        <a:t> </a:t>
                      </a:r>
                      <a:r>
                        <a:rPr lang="en-US" sz="1400" b="0" i="0" u="none" strike="noStrike" dirty="0" smtClean="0">
                          <a:solidFill>
                            <a:srgbClr val="003300"/>
                          </a:solidFill>
                          <a:effectLst/>
                          <a:latin typeface="+mn-lt"/>
                        </a:rPr>
                        <a:t>1.0</a:t>
                      </a:r>
                      <a:endParaRPr lang="en-US" sz="1400" b="0" i="0" u="none" strike="noStrike" dirty="0">
                        <a:solidFill>
                          <a:srgbClr val="003300"/>
                        </a:solidFill>
                        <a:effectLst/>
                        <a:latin typeface="+mn-lt"/>
                      </a:endParaRPr>
                    </a:p>
                  </a:txBody>
                  <a:tcPr marL="7620" marR="7620" marT="7620" marB="0" anchor="b"/>
                </a:tc>
                <a:tc>
                  <a:txBody>
                    <a:bodyPr/>
                    <a:lstStyle/>
                    <a:p>
                      <a:pPr algn="ctr" fontAlgn="b"/>
                      <a:r>
                        <a:rPr lang="en-US" sz="1400" b="0" i="0" u="none" strike="noStrike" dirty="0">
                          <a:solidFill>
                            <a:srgbClr val="003300"/>
                          </a:solidFill>
                          <a:effectLst/>
                          <a:latin typeface="+mn-lt"/>
                        </a:rPr>
                        <a:t>1.0</a:t>
                      </a:r>
                    </a:p>
                  </a:txBody>
                  <a:tcPr marL="7620" marR="7620" marT="7620" marB="0" anchor="b"/>
                </a:tc>
              </a:tr>
              <a:tr h="320322">
                <a:tc>
                  <a:txBody>
                    <a:bodyPr/>
                    <a:lstStyle/>
                    <a:p>
                      <a:pPr algn="l" fontAlgn="b"/>
                      <a:r>
                        <a:rPr lang="en-US" sz="1400" b="0" i="0" u="none" strike="noStrike" dirty="0">
                          <a:effectLst/>
                          <a:latin typeface="+mn-lt"/>
                        </a:rPr>
                        <a:t>Development Project Manager II</a:t>
                      </a:r>
                    </a:p>
                  </a:txBody>
                  <a:tcPr marL="7620" marR="7620" marT="7620" marB="0" anchor="b"/>
                </a:tc>
                <a:tc>
                  <a:txBody>
                    <a:bodyPr/>
                    <a:lstStyle/>
                    <a:p>
                      <a:pPr algn="ctr" fontAlgn="b"/>
                      <a:r>
                        <a:rPr lang="en-US" sz="1400" b="0" i="0" u="none" strike="noStrike" dirty="0">
                          <a:solidFill>
                            <a:srgbClr val="003300"/>
                          </a:solidFill>
                          <a:effectLst/>
                          <a:latin typeface="+mn-lt"/>
                        </a:rPr>
                        <a:t>1.0</a:t>
                      </a:r>
                    </a:p>
                  </a:txBody>
                  <a:tcPr marL="7620" marR="7620" marT="7620" marB="0" anchor="b"/>
                </a:tc>
                <a:tc>
                  <a:txBody>
                    <a:bodyPr/>
                    <a:lstStyle/>
                    <a:p>
                      <a:pPr algn="ctr" fontAlgn="b"/>
                      <a:r>
                        <a:rPr lang="en-US" sz="1400" b="0" i="0" u="none" strike="noStrike" dirty="0" smtClean="0">
                          <a:solidFill>
                            <a:srgbClr val="003300"/>
                          </a:solidFill>
                          <a:effectLst/>
                          <a:latin typeface="+mn-lt"/>
                        </a:rPr>
                        <a:t>1.0</a:t>
                      </a:r>
                      <a:endParaRPr lang="en-US" sz="1400" b="0" i="0" u="none" strike="noStrike" dirty="0">
                        <a:solidFill>
                          <a:srgbClr val="003300"/>
                        </a:solidFill>
                        <a:effectLst/>
                        <a:latin typeface="+mn-lt"/>
                      </a:endParaRPr>
                    </a:p>
                  </a:txBody>
                  <a:tcPr marL="7620" marR="7620" marT="7620" marB="0" anchor="b"/>
                </a:tc>
              </a:tr>
              <a:tr h="320322">
                <a:tc>
                  <a:txBody>
                    <a:bodyPr/>
                    <a:lstStyle/>
                    <a:p>
                      <a:pPr algn="l" fontAlgn="b"/>
                      <a:r>
                        <a:rPr lang="en-US" sz="1400" b="0" i="0" u="none" strike="noStrike" dirty="0">
                          <a:effectLst/>
                          <a:latin typeface="+mn-lt"/>
                        </a:rPr>
                        <a:t>Electrical Supervisor</a:t>
                      </a:r>
                    </a:p>
                  </a:txBody>
                  <a:tcPr marL="7620" marR="7620" marT="7620" marB="0" anchor="b"/>
                </a:tc>
                <a:tc>
                  <a:txBody>
                    <a:bodyPr/>
                    <a:lstStyle/>
                    <a:p>
                      <a:pPr algn="ctr" fontAlgn="b"/>
                      <a:r>
                        <a:rPr lang="en-US" sz="1400" b="0" i="0" u="none" strike="noStrike" dirty="0">
                          <a:solidFill>
                            <a:srgbClr val="003300"/>
                          </a:solidFill>
                          <a:effectLst/>
                          <a:latin typeface="+mn-lt"/>
                        </a:rPr>
                        <a:t>1.0</a:t>
                      </a:r>
                    </a:p>
                  </a:txBody>
                  <a:tcPr marL="7620" marR="7620" marT="7620" marB="0" anchor="b"/>
                </a:tc>
                <a:tc>
                  <a:txBody>
                    <a:bodyPr/>
                    <a:lstStyle/>
                    <a:p>
                      <a:pPr algn="ctr" fontAlgn="b"/>
                      <a:r>
                        <a:rPr lang="en-US" sz="1400" b="0" i="0" u="none" strike="noStrike" dirty="0">
                          <a:solidFill>
                            <a:srgbClr val="003300"/>
                          </a:solidFill>
                          <a:effectLst/>
                          <a:latin typeface="+mn-lt"/>
                        </a:rPr>
                        <a:t>1.0</a:t>
                      </a:r>
                    </a:p>
                  </a:txBody>
                  <a:tcPr marL="7620" marR="7620" marT="7620" marB="0" anchor="b"/>
                </a:tc>
              </a:tr>
              <a:tr h="320322">
                <a:tc>
                  <a:txBody>
                    <a:bodyPr/>
                    <a:lstStyle/>
                    <a:p>
                      <a:pPr algn="l" fontAlgn="b"/>
                      <a:r>
                        <a:rPr lang="en-US" sz="1400" b="0" i="0" u="none" strike="noStrike" dirty="0">
                          <a:effectLst/>
                          <a:latin typeface="+mn-lt"/>
                        </a:rPr>
                        <a:t>Electrician</a:t>
                      </a:r>
                    </a:p>
                  </a:txBody>
                  <a:tcPr marL="7620" marR="7620" marT="7620" marB="0" anchor="b"/>
                </a:tc>
                <a:tc>
                  <a:txBody>
                    <a:bodyPr/>
                    <a:lstStyle/>
                    <a:p>
                      <a:pPr algn="ctr" fontAlgn="b"/>
                      <a:r>
                        <a:rPr lang="en-US" sz="1400" b="0" i="0" u="none" strike="noStrike" dirty="0">
                          <a:solidFill>
                            <a:srgbClr val="003300"/>
                          </a:solidFill>
                          <a:effectLst/>
                          <a:latin typeface="+mn-lt"/>
                        </a:rPr>
                        <a:t>5.0</a:t>
                      </a:r>
                    </a:p>
                  </a:txBody>
                  <a:tcPr marL="7620" marR="7620" marT="7620" marB="0" anchor="b"/>
                </a:tc>
                <a:tc>
                  <a:txBody>
                    <a:bodyPr/>
                    <a:lstStyle/>
                    <a:p>
                      <a:pPr algn="ctr" fontAlgn="b"/>
                      <a:r>
                        <a:rPr lang="en-US" sz="1400" b="0" i="0" u="none" strike="noStrike" dirty="0">
                          <a:solidFill>
                            <a:srgbClr val="003300"/>
                          </a:solidFill>
                          <a:effectLst/>
                          <a:latin typeface="+mn-lt"/>
                        </a:rPr>
                        <a:t>5.0</a:t>
                      </a:r>
                    </a:p>
                  </a:txBody>
                  <a:tcPr marL="7620" marR="7620" marT="7620" marB="0" anchor="b"/>
                </a:tc>
              </a:tr>
              <a:tr h="320322">
                <a:tc>
                  <a:txBody>
                    <a:bodyPr/>
                    <a:lstStyle/>
                    <a:p>
                      <a:pPr algn="l" fontAlgn="b"/>
                      <a:r>
                        <a:rPr lang="en-US" sz="1400" b="0" i="0" u="none" strike="noStrike" dirty="0">
                          <a:effectLst/>
                          <a:latin typeface="+mn-lt"/>
                        </a:rPr>
                        <a:t>Equipment Operator</a:t>
                      </a:r>
                    </a:p>
                  </a:txBody>
                  <a:tcPr marL="7620" marR="7620" marT="7620" marB="0" anchor="b"/>
                </a:tc>
                <a:tc>
                  <a:txBody>
                    <a:bodyPr/>
                    <a:lstStyle/>
                    <a:p>
                      <a:pPr algn="ctr" fontAlgn="b"/>
                      <a:r>
                        <a:rPr lang="en-US" sz="1400" b="0" i="0" u="none" strike="noStrike" dirty="0" smtClean="0">
                          <a:solidFill>
                            <a:srgbClr val="003300"/>
                          </a:solidFill>
                          <a:effectLst/>
                          <a:latin typeface="+mn-lt"/>
                        </a:rPr>
                        <a:t>10.0</a:t>
                      </a:r>
                      <a:endParaRPr lang="en-US" sz="1400" b="0" i="0" u="none" strike="noStrike" dirty="0">
                        <a:solidFill>
                          <a:srgbClr val="003300"/>
                        </a:solidFill>
                        <a:effectLst/>
                        <a:latin typeface="+mn-lt"/>
                      </a:endParaRPr>
                    </a:p>
                  </a:txBody>
                  <a:tcPr marL="7620" marR="7620" marT="7620" marB="0" anchor="b"/>
                </a:tc>
                <a:tc>
                  <a:txBody>
                    <a:bodyPr/>
                    <a:lstStyle/>
                    <a:p>
                      <a:pPr algn="ctr" fontAlgn="b"/>
                      <a:r>
                        <a:rPr lang="en-US" sz="1400" b="0" i="0" u="none" strike="noStrike" dirty="0">
                          <a:solidFill>
                            <a:srgbClr val="003300"/>
                          </a:solidFill>
                          <a:effectLst/>
                          <a:latin typeface="+mn-lt"/>
                        </a:rPr>
                        <a:t>10.0</a:t>
                      </a:r>
                    </a:p>
                  </a:txBody>
                  <a:tcPr marL="7620" marR="7620" marT="7620" marB="0" anchor="b"/>
                </a:tc>
              </a:tr>
              <a:tr h="320322">
                <a:tc>
                  <a:txBody>
                    <a:bodyPr/>
                    <a:lstStyle/>
                    <a:p>
                      <a:pPr algn="l" fontAlgn="b"/>
                      <a:r>
                        <a:rPr lang="en-US" sz="1400" b="0" i="0" u="none" strike="noStrike" dirty="0" smtClean="0">
                          <a:effectLst/>
                          <a:latin typeface="+mn-lt"/>
                        </a:rPr>
                        <a:t>Executive Secretary II</a:t>
                      </a:r>
                      <a:endParaRPr lang="en-US" sz="1400" b="0" i="0" u="none" strike="noStrike" dirty="0">
                        <a:effectLst/>
                        <a:latin typeface="+mn-lt"/>
                      </a:endParaRPr>
                    </a:p>
                  </a:txBody>
                  <a:tcPr marL="7620" marR="7620" marT="7620" marB="0" anchor="b"/>
                </a:tc>
                <a:tc>
                  <a:txBody>
                    <a:bodyPr/>
                    <a:lstStyle/>
                    <a:p>
                      <a:pPr algn="ctr" fontAlgn="b"/>
                      <a:r>
                        <a:rPr lang="en-US" sz="1400" b="0" i="0" u="none" strike="noStrike" dirty="0" smtClean="0">
                          <a:solidFill>
                            <a:srgbClr val="003300"/>
                          </a:solidFill>
                          <a:effectLst/>
                          <a:latin typeface="+mn-lt"/>
                        </a:rPr>
                        <a:t>1.0</a:t>
                      </a:r>
                      <a:endParaRPr lang="en-US" sz="1400" b="0" i="0" u="none" strike="noStrike" dirty="0">
                        <a:solidFill>
                          <a:srgbClr val="003300"/>
                        </a:solidFill>
                        <a:effectLst/>
                        <a:latin typeface="+mn-lt"/>
                      </a:endParaRPr>
                    </a:p>
                  </a:txBody>
                  <a:tcPr marL="7620" marR="7620" marT="7620" marB="0" anchor="b"/>
                </a:tc>
                <a:tc>
                  <a:txBody>
                    <a:bodyPr/>
                    <a:lstStyle/>
                    <a:p>
                      <a:pPr algn="ctr" fontAlgn="b"/>
                      <a:r>
                        <a:rPr lang="en-US" sz="1400" b="0" i="0" u="none" strike="noStrike" dirty="0" smtClean="0">
                          <a:solidFill>
                            <a:srgbClr val="003300"/>
                          </a:solidFill>
                          <a:effectLst/>
                          <a:latin typeface="+mn-lt"/>
                        </a:rPr>
                        <a:t>1.0</a:t>
                      </a:r>
                      <a:endParaRPr lang="en-US" sz="1400" b="0" i="0" u="none" strike="noStrike" dirty="0">
                        <a:solidFill>
                          <a:srgbClr val="003300"/>
                        </a:solidFill>
                        <a:effectLst/>
                        <a:latin typeface="+mn-lt"/>
                      </a:endParaRPr>
                    </a:p>
                  </a:txBody>
                  <a:tcPr marL="7620" marR="7620" marT="7620" marB="0" anchor="b"/>
                </a:tc>
              </a:tr>
              <a:tr h="320322">
                <a:tc>
                  <a:txBody>
                    <a:bodyPr/>
                    <a:lstStyle/>
                    <a:p>
                      <a:pPr algn="l" fontAlgn="b"/>
                      <a:r>
                        <a:rPr lang="en-US" sz="1400" b="0" i="0" u="none" strike="noStrike" dirty="0">
                          <a:effectLst/>
                          <a:latin typeface="+mn-lt"/>
                        </a:rPr>
                        <a:t>Maintenance Lead Worker</a:t>
                      </a:r>
                    </a:p>
                  </a:txBody>
                  <a:tcPr marL="7620" marR="7620" marT="7620" marB="0" anchor="b"/>
                </a:tc>
                <a:tc>
                  <a:txBody>
                    <a:bodyPr/>
                    <a:lstStyle/>
                    <a:p>
                      <a:pPr algn="ctr" fontAlgn="b"/>
                      <a:r>
                        <a:rPr lang="en-US" sz="1400" b="0" i="0" u="none" strike="noStrike" dirty="0">
                          <a:solidFill>
                            <a:srgbClr val="003300"/>
                          </a:solidFill>
                          <a:effectLst/>
                          <a:latin typeface="+mn-lt"/>
                        </a:rPr>
                        <a:t>3.0</a:t>
                      </a:r>
                    </a:p>
                  </a:txBody>
                  <a:tcPr marL="7620" marR="7620" marT="7620" marB="0" anchor="b"/>
                </a:tc>
                <a:tc>
                  <a:txBody>
                    <a:bodyPr/>
                    <a:lstStyle/>
                    <a:p>
                      <a:pPr algn="ctr" fontAlgn="b"/>
                      <a:r>
                        <a:rPr lang="en-US" sz="1400" b="0" i="0" u="none" strike="noStrike" dirty="0">
                          <a:solidFill>
                            <a:srgbClr val="003300"/>
                          </a:solidFill>
                          <a:effectLst/>
                          <a:latin typeface="+mn-lt"/>
                        </a:rPr>
                        <a:t>3.0</a:t>
                      </a:r>
                    </a:p>
                  </a:txBody>
                  <a:tcPr marL="7620" marR="7620" marT="7620" marB="0" anchor="b"/>
                </a:tc>
              </a:tr>
              <a:tr h="320322">
                <a:tc>
                  <a:txBody>
                    <a:bodyPr/>
                    <a:lstStyle/>
                    <a:p>
                      <a:pPr algn="l" fontAlgn="b"/>
                      <a:r>
                        <a:rPr lang="en-US" sz="1400" b="0" i="0" u="none" strike="noStrike" dirty="0">
                          <a:effectLst/>
                          <a:latin typeface="+mn-lt"/>
                        </a:rPr>
                        <a:t>Maintenance Worker I</a:t>
                      </a:r>
                    </a:p>
                  </a:txBody>
                  <a:tcPr marL="7620" marR="7620" marT="7620" marB="0" anchor="b"/>
                </a:tc>
                <a:tc>
                  <a:txBody>
                    <a:bodyPr/>
                    <a:lstStyle/>
                    <a:p>
                      <a:pPr algn="ctr" fontAlgn="b"/>
                      <a:r>
                        <a:rPr lang="en-US" sz="1400" b="0" i="0" u="none" strike="noStrike" dirty="0">
                          <a:solidFill>
                            <a:srgbClr val="003300"/>
                          </a:solidFill>
                          <a:effectLst/>
                          <a:latin typeface="+mn-lt"/>
                        </a:rPr>
                        <a:t>4.0</a:t>
                      </a:r>
                    </a:p>
                  </a:txBody>
                  <a:tcPr marL="7620" marR="7620" marT="7620" marB="0" anchor="b"/>
                </a:tc>
                <a:tc>
                  <a:txBody>
                    <a:bodyPr/>
                    <a:lstStyle/>
                    <a:p>
                      <a:pPr algn="ctr" fontAlgn="b"/>
                      <a:r>
                        <a:rPr lang="en-US" sz="1400" b="0" i="0" u="none" strike="noStrike" dirty="0">
                          <a:solidFill>
                            <a:srgbClr val="003300"/>
                          </a:solidFill>
                          <a:effectLst/>
                          <a:latin typeface="+mn-lt"/>
                        </a:rPr>
                        <a:t>4.0</a:t>
                      </a:r>
                    </a:p>
                  </a:txBody>
                  <a:tcPr marL="7620" marR="7620" marT="7620" marB="0" anchor="b"/>
                </a:tc>
              </a:tr>
              <a:tr h="320322">
                <a:tc>
                  <a:txBody>
                    <a:bodyPr/>
                    <a:lstStyle/>
                    <a:p>
                      <a:pPr algn="l" fontAlgn="b"/>
                      <a:r>
                        <a:rPr lang="en-US" sz="1400" b="0" i="0" u="none" strike="noStrike" dirty="0">
                          <a:effectLst/>
                          <a:latin typeface="+mn-lt"/>
                        </a:rPr>
                        <a:t>Maintenance Worker II</a:t>
                      </a:r>
                    </a:p>
                  </a:txBody>
                  <a:tcPr marL="7620" marR="7620" marT="7620" marB="0" anchor="b"/>
                </a:tc>
                <a:tc>
                  <a:txBody>
                    <a:bodyPr/>
                    <a:lstStyle/>
                    <a:p>
                      <a:pPr algn="ctr" fontAlgn="b"/>
                      <a:r>
                        <a:rPr lang="en-US" sz="1400" b="0" i="0" u="none" strike="noStrike" dirty="0" smtClean="0">
                          <a:solidFill>
                            <a:srgbClr val="003300"/>
                          </a:solidFill>
                          <a:effectLst/>
                          <a:latin typeface="+mn-lt"/>
                        </a:rPr>
                        <a:t>7.0</a:t>
                      </a:r>
                      <a:endParaRPr lang="en-US" sz="1400" b="0" i="0" u="none" strike="noStrike" dirty="0">
                        <a:solidFill>
                          <a:srgbClr val="003300"/>
                        </a:solidFill>
                        <a:effectLst/>
                        <a:latin typeface="+mn-lt"/>
                      </a:endParaRPr>
                    </a:p>
                  </a:txBody>
                  <a:tcPr marL="7620" marR="7620" marT="7620" marB="0" anchor="b"/>
                </a:tc>
                <a:tc>
                  <a:txBody>
                    <a:bodyPr/>
                    <a:lstStyle/>
                    <a:p>
                      <a:pPr algn="ctr" fontAlgn="b"/>
                      <a:r>
                        <a:rPr lang="en-US" sz="1400" b="0" i="0" u="none" strike="noStrike" dirty="0" smtClean="0">
                          <a:solidFill>
                            <a:srgbClr val="003300"/>
                          </a:solidFill>
                          <a:effectLst/>
                          <a:latin typeface="+mn-lt"/>
                        </a:rPr>
                        <a:t>6.0</a:t>
                      </a:r>
                      <a:endParaRPr lang="en-US" sz="1400" b="0" i="0" u="none" strike="noStrike" dirty="0">
                        <a:solidFill>
                          <a:srgbClr val="003300"/>
                        </a:solidFill>
                        <a:effectLst/>
                        <a:latin typeface="+mn-lt"/>
                      </a:endParaRPr>
                    </a:p>
                  </a:txBody>
                  <a:tcPr marL="7620" marR="7620" marT="7620" marB="0" anchor="b"/>
                </a:tc>
              </a:tr>
              <a:tr h="320322">
                <a:tc>
                  <a:txBody>
                    <a:bodyPr/>
                    <a:lstStyle/>
                    <a:p>
                      <a:pPr algn="l" fontAlgn="b"/>
                      <a:r>
                        <a:rPr lang="en-US" sz="1400" b="0" i="0" u="none" strike="noStrike" dirty="0">
                          <a:effectLst/>
                          <a:latin typeface="+mn-lt"/>
                        </a:rPr>
                        <a:t>Office Assistant II</a:t>
                      </a:r>
                    </a:p>
                  </a:txBody>
                  <a:tcPr marL="7620" marR="7620" marT="7620" marB="0" anchor="b"/>
                </a:tc>
                <a:tc>
                  <a:txBody>
                    <a:bodyPr/>
                    <a:lstStyle/>
                    <a:p>
                      <a:pPr algn="ctr" fontAlgn="b"/>
                      <a:r>
                        <a:rPr lang="en-US" sz="1400" b="0" i="0" u="none" strike="noStrike" dirty="0">
                          <a:solidFill>
                            <a:srgbClr val="003300"/>
                          </a:solidFill>
                          <a:effectLst/>
                          <a:latin typeface="+mn-lt"/>
                        </a:rPr>
                        <a:t>2.0</a:t>
                      </a:r>
                    </a:p>
                  </a:txBody>
                  <a:tcPr marL="7620" marR="7620" marT="7620" marB="0" anchor="b"/>
                </a:tc>
                <a:tc>
                  <a:txBody>
                    <a:bodyPr/>
                    <a:lstStyle/>
                    <a:p>
                      <a:pPr algn="ctr" fontAlgn="b"/>
                      <a:r>
                        <a:rPr lang="en-US" sz="1400" b="0" i="0" u="none" strike="noStrike" dirty="0" smtClean="0">
                          <a:solidFill>
                            <a:srgbClr val="003300"/>
                          </a:solidFill>
                          <a:effectLst/>
                          <a:latin typeface="+mn-lt"/>
                        </a:rPr>
                        <a:t>1.0</a:t>
                      </a:r>
                      <a:endParaRPr lang="en-US" sz="1400" b="0" i="0" u="none" strike="noStrike" dirty="0">
                        <a:solidFill>
                          <a:srgbClr val="003300"/>
                        </a:solidFill>
                        <a:effectLst/>
                        <a:latin typeface="+mn-lt"/>
                      </a:endParaRPr>
                    </a:p>
                  </a:txBody>
                  <a:tcPr marL="7620" marR="7620" marT="7620" marB="0" anchor="b"/>
                </a:tc>
              </a:tr>
              <a:tr h="320322">
                <a:tc>
                  <a:txBody>
                    <a:bodyPr/>
                    <a:lstStyle/>
                    <a:p>
                      <a:pPr algn="l" fontAlgn="b"/>
                      <a:r>
                        <a:rPr lang="en-US" sz="1400" b="0" i="0" u="none" strike="noStrike" dirty="0" smtClean="0">
                          <a:effectLst/>
                          <a:latin typeface="+mn-lt"/>
                        </a:rPr>
                        <a:t>Public Works Administrative Manager</a:t>
                      </a:r>
                      <a:endParaRPr lang="en-US" sz="1400" b="0" i="0" u="none" strike="noStrike" dirty="0">
                        <a:effectLst/>
                        <a:latin typeface="+mn-lt"/>
                      </a:endParaRPr>
                    </a:p>
                  </a:txBody>
                  <a:tcPr marL="7620" marR="7620" marT="7620" marB="0" anchor="b"/>
                </a:tc>
                <a:tc>
                  <a:txBody>
                    <a:bodyPr/>
                    <a:lstStyle/>
                    <a:p>
                      <a:pPr algn="ctr" fontAlgn="b"/>
                      <a:endParaRPr lang="en-US" sz="1400" b="0" i="0" u="none" strike="noStrike" dirty="0">
                        <a:solidFill>
                          <a:srgbClr val="003300"/>
                        </a:solidFill>
                        <a:effectLst/>
                        <a:latin typeface="+mn-lt"/>
                      </a:endParaRPr>
                    </a:p>
                  </a:txBody>
                  <a:tcPr marL="7620" marR="7620" marT="7620" marB="0" anchor="b"/>
                </a:tc>
                <a:tc>
                  <a:txBody>
                    <a:bodyPr/>
                    <a:lstStyle/>
                    <a:p>
                      <a:pPr algn="ctr" fontAlgn="b"/>
                      <a:r>
                        <a:rPr lang="en-US" sz="1400" b="0" i="0" u="none" strike="noStrike" dirty="0" smtClean="0">
                          <a:solidFill>
                            <a:srgbClr val="003300"/>
                          </a:solidFill>
                          <a:effectLst/>
                          <a:latin typeface="+mn-lt"/>
                        </a:rPr>
                        <a:t>1.0</a:t>
                      </a:r>
                      <a:endParaRPr lang="en-US" sz="1400" b="0" i="0" u="none" strike="noStrike" dirty="0">
                        <a:solidFill>
                          <a:srgbClr val="003300"/>
                        </a:solidFill>
                        <a:effectLst/>
                        <a:latin typeface="+mn-lt"/>
                      </a:endParaRPr>
                    </a:p>
                  </a:txBody>
                  <a:tcPr marL="7620" marR="7620" marT="7620" marB="0" anchor="b"/>
                </a:tc>
              </a:tr>
              <a:tr h="320322">
                <a:tc>
                  <a:txBody>
                    <a:bodyPr/>
                    <a:lstStyle/>
                    <a:p>
                      <a:pPr algn="l" fontAlgn="b"/>
                      <a:r>
                        <a:rPr lang="en-US" sz="1400" b="0" i="0" u="none" strike="noStrike" dirty="0" smtClean="0">
                          <a:effectLst/>
                          <a:latin typeface="+mn-lt"/>
                        </a:rPr>
                        <a:t>Public Works</a:t>
                      </a:r>
                      <a:r>
                        <a:rPr lang="en-US" sz="1400" b="0" i="0" u="none" strike="noStrike" baseline="0" dirty="0" smtClean="0">
                          <a:effectLst/>
                          <a:latin typeface="+mn-lt"/>
                        </a:rPr>
                        <a:t> </a:t>
                      </a:r>
                      <a:r>
                        <a:rPr lang="en-US" sz="1400" b="0" i="0" u="none" strike="noStrike" dirty="0" smtClean="0">
                          <a:effectLst/>
                          <a:latin typeface="+mn-lt"/>
                        </a:rPr>
                        <a:t>Maintenance </a:t>
                      </a:r>
                      <a:r>
                        <a:rPr lang="en-US" sz="1400" b="0" i="0" u="none" strike="noStrike" dirty="0">
                          <a:effectLst/>
                          <a:latin typeface="+mn-lt"/>
                        </a:rPr>
                        <a:t>&amp; Operations Director</a:t>
                      </a:r>
                    </a:p>
                  </a:txBody>
                  <a:tcPr marL="7620" marR="7620" marT="7620" marB="0" anchor="b"/>
                </a:tc>
                <a:tc>
                  <a:txBody>
                    <a:bodyPr/>
                    <a:lstStyle/>
                    <a:p>
                      <a:pPr algn="ctr" fontAlgn="b"/>
                      <a:r>
                        <a:rPr lang="en-US" sz="1400" b="0" i="0" u="none" strike="noStrike" dirty="0">
                          <a:solidFill>
                            <a:srgbClr val="003300"/>
                          </a:solidFill>
                          <a:effectLst/>
                          <a:latin typeface="+mn-lt"/>
                        </a:rPr>
                        <a:t>1.0</a:t>
                      </a:r>
                    </a:p>
                  </a:txBody>
                  <a:tcPr marL="7620" marR="7620" marT="7620" marB="0" anchor="b"/>
                </a:tc>
                <a:tc>
                  <a:txBody>
                    <a:bodyPr/>
                    <a:lstStyle/>
                    <a:p>
                      <a:pPr algn="ctr" fontAlgn="b"/>
                      <a:r>
                        <a:rPr lang="en-US" sz="1400" b="0" i="0" u="none" strike="noStrike" dirty="0">
                          <a:solidFill>
                            <a:srgbClr val="003300"/>
                          </a:solidFill>
                          <a:effectLst/>
                          <a:latin typeface="+mn-lt"/>
                        </a:rPr>
                        <a:t>1.0</a:t>
                      </a:r>
                    </a:p>
                  </a:txBody>
                  <a:tcPr marL="7620" marR="7620" marT="7620" marB="0" anchor="b"/>
                </a:tc>
              </a:tr>
              <a:tr h="320322">
                <a:tc>
                  <a:txBody>
                    <a:bodyPr/>
                    <a:lstStyle/>
                    <a:p>
                      <a:pPr algn="l" fontAlgn="b"/>
                      <a:r>
                        <a:rPr lang="en-US" sz="1400" b="0" i="0" u="none" strike="noStrike" dirty="0" smtClean="0">
                          <a:effectLst/>
                          <a:latin typeface="+mn-lt"/>
                        </a:rPr>
                        <a:t>Public Works Streets </a:t>
                      </a:r>
                      <a:r>
                        <a:rPr lang="en-US" sz="1400" b="0" i="0" u="none" strike="noStrike" dirty="0">
                          <a:effectLst/>
                          <a:latin typeface="+mn-lt"/>
                        </a:rPr>
                        <a:t>Maintenance Superintendent</a:t>
                      </a:r>
                    </a:p>
                  </a:txBody>
                  <a:tcPr marL="7620" marR="7620" marT="7620" marB="0" anchor="b"/>
                </a:tc>
                <a:tc>
                  <a:txBody>
                    <a:bodyPr/>
                    <a:lstStyle/>
                    <a:p>
                      <a:pPr algn="ctr" fontAlgn="b"/>
                      <a:r>
                        <a:rPr lang="en-US" sz="1400" b="0" i="0" u="none" strike="noStrike" dirty="0">
                          <a:solidFill>
                            <a:srgbClr val="003300"/>
                          </a:solidFill>
                          <a:effectLst/>
                          <a:latin typeface="+mn-lt"/>
                        </a:rPr>
                        <a:t>1.0</a:t>
                      </a:r>
                    </a:p>
                  </a:txBody>
                  <a:tcPr marL="7620" marR="7620" marT="7620" marB="0" anchor="b"/>
                </a:tc>
                <a:tc>
                  <a:txBody>
                    <a:bodyPr/>
                    <a:lstStyle/>
                    <a:p>
                      <a:pPr algn="ctr" fontAlgn="b"/>
                      <a:r>
                        <a:rPr lang="en-US" sz="1400" b="0" i="0" u="none" strike="noStrike" dirty="0">
                          <a:solidFill>
                            <a:srgbClr val="003300"/>
                          </a:solidFill>
                          <a:effectLst/>
                          <a:latin typeface="+mn-lt"/>
                        </a:rPr>
                        <a:t>1.0</a:t>
                      </a:r>
                    </a:p>
                  </a:txBody>
                  <a:tcPr marL="7620" marR="7620" marT="7620" marB="0" anchor="b"/>
                </a:tc>
              </a:tr>
              <a:tr h="320322">
                <a:tc>
                  <a:txBody>
                    <a:bodyPr/>
                    <a:lstStyle/>
                    <a:p>
                      <a:pPr algn="l" fontAlgn="b"/>
                      <a:r>
                        <a:rPr lang="en-US" sz="1400" b="0" i="0" u="none" strike="noStrike" dirty="0">
                          <a:effectLst/>
                          <a:latin typeface="+mn-lt"/>
                        </a:rPr>
                        <a:t>Senior Civil Engineer</a:t>
                      </a:r>
                    </a:p>
                  </a:txBody>
                  <a:tcPr marL="7620" marR="7620" marT="7620" marB="0" anchor="b"/>
                </a:tc>
                <a:tc>
                  <a:txBody>
                    <a:bodyPr/>
                    <a:lstStyle/>
                    <a:p>
                      <a:pPr algn="ctr" fontAlgn="b"/>
                      <a:r>
                        <a:rPr lang="en-US" sz="1400" b="0" i="0" u="none" strike="noStrike" dirty="0">
                          <a:solidFill>
                            <a:srgbClr val="003300"/>
                          </a:solidFill>
                          <a:effectLst/>
                          <a:latin typeface="+mn-lt"/>
                        </a:rPr>
                        <a:t>3.0</a:t>
                      </a:r>
                    </a:p>
                  </a:txBody>
                  <a:tcPr marL="7620" marR="7620" marT="7620" marB="0" anchor="b"/>
                </a:tc>
                <a:tc>
                  <a:txBody>
                    <a:bodyPr/>
                    <a:lstStyle/>
                    <a:p>
                      <a:pPr algn="ctr" fontAlgn="b"/>
                      <a:r>
                        <a:rPr lang="en-US" sz="1400" b="0" i="0" u="none" strike="noStrike" dirty="0">
                          <a:solidFill>
                            <a:srgbClr val="003300"/>
                          </a:solidFill>
                          <a:effectLst/>
                          <a:latin typeface="+mn-lt"/>
                        </a:rPr>
                        <a:t>3.0</a:t>
                      </a:r>
                    </a:p>
                  </a:txBody>
                  <a:tcPr marL="7620" marR="7620" marT="7620" marB="0" anchor="b"/>
                </a:tc>
              </a:tr>
              <a:tr h="320322">
                <a:tc>
                  <a:txBody>
                    <a:bodyPr/>
                    <a:lstStyle/>
                    <a:p>
                      <a:pPr algn="ctr" fontAlgn="b"/>
                      <a:r>
                        <a:rPr lang="en-US" sz="1400" b="1" u="none" strike="noStrike" dirty="0" smtClean="0">
                          <a:effectLst/>
                          <a:latin typeface="+mn-lt"/>
                        </a:rPr>
                        <a:t>Total Full-Time</a:t>
                      </a:r>
                      <a:r>
                        <a:rPr lang="en-US" sz="1400" b="1" u="none" strike="noStrike" baseline="0" dirty="0" smtClean="0">
                          <a:effectLst/>
                          <a:latin typeface="+mn-lt"/>
                        </a:rPr>
                        <a:t> Equivalent (FTEs)</a:t>
                      </a:r>
                      <a:endParaRPr lang="en-US" sz="1400" b="1" i="0" u="none" strike="noStrike" dirty="0">
                        <a:solidFill>
                          <a:srgbClr val="000000"/>
                        </a:solidFill>
                        <a:effectLst/>
                        <a:latin typeface="+mn-lt"/>
                      </a:endParaRPr>
                    </a:p>
                  </a:txBody>
                  <a:tcPr marL="9525" marR="9525" marT="9525" marB="0" anchor="b"/>
                </a:tc>
                <a:tc>
                  <a:txBody>
                    <a:bodyPr/>
                    <a:lstStyle/>
                    <a:p>
                      <a:pPr algn="ctr" fontAlgn="b"/>
                      <a:r>
                        <a:rPr lang="en-US" sz="1400" b="1" i="0" u="none" strike="noStrike" dirty="0" smtClean="0">
                          <a:solidFill>
                            <a:schemeClr val="bg1"/>
                          </a:solidFill>
                          <a:effectLst/>
                          <a:latin typeface="+mn-lt"/>
                        </a:rPr>
                        <a:t>43.0</a:t>
                      </a:r>
                      <a:endParaRPr lang="en-US" sz="1400" b="1" i="0" u="none" strike="noStrike" dirty="0">
                        <a:solidFill>
                          <a:schemeClr val="bg1"/>
                        </a:solidFill>
                        <a:effectLst/>
                        <a:latin typeface="+mn-lt"/>
                      </a:endParaRPr>
                    </a:p>
                  </a:txBody>
                  <a:tcPr marL="9525" marR="9525" marT="9525" marB="0" anchor="b"/>
                </a:tc>
                <a:tc>
                  <a:txBody>
                    <a:bodyPr/>
                    <a:lstStyle/>
                    <a:p>
                      <a:pPr algn="ctr" fontAlgn="b"/>
                      <a:r>
                        <a:rPr lang="en-US" sz="1400" b="1" i="0" u="none" strike="noStrike" dirty="0" smtClean="0">
                          <a:solidFill>
                            <a:schemeClr val="bg1"/>
                          </a:solidFill>
                          <a:effectLst/>
                          <a:latin typeface="+mn-lt"/>
                        </a:rPr>
                        <a:t>42.0</a:t>
                      </a:r>
                      <a:endParaRPr lang="en-US" sz="1400" b="1" i="0" u="none" strike="noStrike" dirty="0">
                        <a:solidFill>
                          <a:schemeClr val="bg1"/>
                        </a:solidFill>
                        <a:effectLst/>
                        <a:latin typeface="+mn-lt"/>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Engineering &amp; CIP</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125</a:t>
            </a:fld>
            <a:endParaRPr lang="en-US" dirty="0"/>
          </a:p>
        </p:txBody>
      </p:sp>
    </p:spTree>
    <p:extLst>
      <p:ext uri="{BB962C8B-B14F-4D97-AF65-F5344CB8AC3E}">
        <p14:creationId xmlns:p14="http://schemas.microsoft.com/office/powerpoint/2010/main" val="203433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46917"/>
              </p:ext>
            </p:extLst>
          </p:nvPr>
        </p:nvGraphicFramePr>
        <p:xfrm>
          <a:off x="685800" y="990600"/>
          <a:ext cx="7924801" cy="5257803"/>
        </p:xfrm>
        <a:graphic>
          <a:graphicData uri="http://schemas.openxmlformats.org/drawingml/2006/table">
            <a:tbl>
              <a:tblPr firstRow="1" firstCol="1" lastRow="1" bandRow="1">
                <a:tableStyleId>{5C22544A-7EE6-4342-B048-85BDC9FD1C3A}</a:tableStyleId>
              </a:tblPr>
              <a:tblGrid>
                <a:gridCol w="2490808"/>
                <a:gridCol w="2054917"/>
                <a:gridCol w="1689538"/>
                <a:gridCol w="1689538"/>
              </a:tblGrid>
              <a:tr h="306199">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593233">
                <a:tc>
                  <a:txBody>
                    <a:bodyPr/>
                    <a:lstStyle/>
                    <a:p>
                      <a:pPr algn="r"/>
                      <a:endParaRPr lang="en-US" sz="16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300622">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smtClean="0">
                          <a:effectLst/>
                        </a:rPr>
                        <a:t>Charges for</a:t>
                      </a:r>
                      <a:r>
                        <a:rPr lang="en-US" sz="1600" u="none" strike="noStrike" baseline="0" dirty="0" smtClean="0">
                          <a:effectLst/>
                        </a:rPr>
                        <a:t> Services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900,000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900,000</a:t>
                      </a:r>
                      <a:endParaRPr lang="en-US" sz="1600" b="0" i="0" u="none" strike="noStrike" dirty="0">
                        <a:solidFill>
                          <a:schemeClr val="tx1"/>
                        </a:solidFill>
                        <a:effectLst/>
                        <a:latin typeface="+mj-lt"/>
                      </a:endParaRPr>
                    </a:p>
                  </a:txBody>
                  <a:tcPr marL="6675" marR="6675" marT="6675" marB="0" anchor="b"/>
                </a:tc>
              </a:tr>
              <a:tr h="300622">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1" i="0" u="none" strike="noStrike" dirty="0" smtClean="0">
                          <a:solidFill>
                            <a:schemeClr val="tx1"/>
                          </a:solidFill>
                          <a:effectLst/>
                          <a:latin typeface="+mj-lt"/>
                        </a:rPr>
                        <a:t>900,000</a:t>
                      </a:r>
                      <a:endParaRPr lang="en-US" sz="1600" b="1"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j-lt"/>
                        </a:rPr>
                        <a:t>900,000</a:t>
                      </a:r>
                    </a:p>
                  </a:txBody>
                  <a:tcPr marL="6675" marR="6675" marT="6675" marB="0" anchor="b"/>
                </a:tc>
              </a:tr>
              <a:tr h="30062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31682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lt1"/>
                          </a:solidFill>
                          <a:effectLst/>
                          <a:latin typeface="+mn-lt"/>
                          <a:ea typeface="+mn-ea"/>
                          <a:cs typeface="+mn-cs"/>
                        </a:rPr>
                        <a:t>Expenditures</a:t>
                      </a: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2,763,610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2,772,505</a:t>
                      </a:r>
                      <a:endParaRPr lang="en-US" sz="1600" b="0" i="0" u="none" strike="noStrike" dirty="0">
                        <a:solidFill>
                          <a:schemeClr val="tx1"/>
                        </a:solidFill>
                        <a:effectLst/>
                        <a:latin typeface="+mj-lt"/>
                      </a:endParaRPr>
                    </a:p>
                  </a:txBody>
                  <a:tcPr marL="6675" marR="6675" marT="6675" marB="0" anchor="b"/>
                </a:tc>
              </a:tr>
              <a:tr h="352818">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2,206,156</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2,260,517</a:t>
                      </a:r>
                      <a:endParaRPr lang="en-US" sz="1600" b="0" i="0" u="none" strike="noStrike" dirty="0">
                        <a:solidFill>
                          <a:schemeClr val="tx1"/>
                        </a:solidFill>
                        <a:effectLst/>
                        <a:latin typeface="+mj-lt"/>
                      </a:endParaRPr>
                    </a:p>
                  </a:txBody>
                  <a:tcPr marL="6675" marR="6675" marT="6675" marB="0" anchor="b"/>
                </a:tc>
              </a:tr>
              <a:tr h="30062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173,335</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175,796</a:t>
                      </a:r>
                      <a:endParaRPr lang="en-US" sz="1600" b="0" i="0" u="none" strike="noStrike" dirty="0">
                        <a:solidFill>
                          <a:schemeClr val="tx1"/>
                        </a:solidFill>
                        <a:effectLst/>
                        <a:latin typeface="+mj-lt"/>
                      </a:endParaRPr>
                    </a:p>
                  </a:txBody>
                  <a:tcPr marL="6675" marR="6675" marT="6675" marB="0" anchor="b"/>
                </a:tc>
              </a:tr>
              <a:tr h="300622">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207,064</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195,546</a:t>
                      </a:r>
                      <a:endParaRPr lang="en-US" sz="1600" b="0" i="0" u="none" strike="noStrike" dirty="0">
                        <a:solidFill>
                          <a:schemeClr val="tx1"/>
                        </a:solidFill>
                        <a:effectLst/>
                        <a:latin typeface="+mj-lt"/>
                      </a:endParaRPr>
                    </a:p>
                  </a:txBody>
                  <a:tcPr marL="6675" marR="6675" marT="6675" marB="0" anchor="b"/>
                </a:tc>
              </a:tr>
              <a:tr h="30062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1,227,040</a:t>
                      </a:r>
                      <a:endParaRPr lang="en-US" sz="1600" b="0"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1,231,869</a:t>
                      </a:r>
                    </a:p>
                  </a:txBody>
                  <a:tcPr marL="6675" marR="6675" marT="6675" marB="0" anchor="b"/>
                </a:tc>
              </a:tr>
              <a:tr h="593233">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175,000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175,000</a:t>
                      </a:r>
                      <a:endParaRPr lang="en-US" sz="1600" b="0" i="0" u="none" strike="noStrike" dirty="0">
                        <a:solidFill>
                          <a:schemeClr val="tx1"/>
                        </a:solidFill>
                        <a:effectLst/>
                        <a:latin typeface="+mj-lt"/>
                      </a:endParaRPr>
                    </a:p>
                  </a:txBody>
                  <a:tcPr marL="6675" marR="6675" marT="6675" marB="0" anchor="b"/>
                </a:tc>
              </a:tr>
              <a:tr h="366189">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Cost Pool</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1,714,426</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1,679,094</a:t>
                      </a:r>
                      <a:endParaRPr lang="en-US" sz="1600" b="0" i="0" u="none" strike="noStrike" dirty="0">
                        <a:solidFill>
                          <a:schemeClr val="tx1"/>
                        </a:solidFill>
                        <a:effectLst/>
                        <a:latin typeface="+mj-lt"/>
                      </a:endParaRPr>
                    </a:p>
                  </a:txBody>
                  <a:tcPr marL="6675" marR="6675" marT="6675" marB="0" anchor="b"/>
                </a:tc>
              </a:tr>
              <a:tr h="324328">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Debt</a:t>
                      </a:r>
                      <a:r>
                        <a:rPr lang="en-US" sz="1600" u="none" strike="noStrike" kern="1200" baseline="0" dirty="0" smtClean="0">
                          <a:solidFill>
                            <a:schemeClr val="dk1"/>
                          </a:solidFill>
                          <a:effectLst/>
                          <a:latin typeface="+mn-lt"/>
                          <a:ea typeface="+mn-ea"/>
                          <a:cs typeface="+mn-cs"/>
                        </a:rPr>
                        <a:t> Service</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677,474</a:t>
                      </a:r>
                      <a:endParaRPr lang="en-US" sz="16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537,762</a:t>
                      </a:r>
                      <a:endParaRPr lang="en-US" sz="1600" b="0" u="none" strike="noStrike" kern="1200" dirty="0">
                        <a:solidFill>
                          <a:schemeClr val="tx1"/>
                        </a:solidFill>
                        <a:effectLst/>
                        <a:latin typeface="+mj-lt"/>
                        <a:ea typeface="+mn-ea"/>
                        <a:cs typeface="+mn-cs"/>
                      </a:endParaRPr>
                    </a:p>
                  </a:txBody>
                  <a:tcPr marL="6675" marR="6675" marT="6675" marB="0" anchor="b"/>
                </a:tc>
              </a:tr>
              <a:tr h="300622">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Expenditures</a:t>
                      </a:r>
                      <a:endParaRPr lang="en-US" sz="1600" b="1" u="none" strike="noStrike" kern="1200" dirty="0">
                        <a:solidFill>
                          <a:schemeClr val="dk1"/>
                        </a:solidFill>
                        <a:effectLst/>
                        <a:latin typeface="+mn-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tx1"/>
                          </a:solidFill>
                          <a:effectLst/>
                          <a:latin typeface="+mj-lt"/>
                          <a:ea typeface="+mn-ea"/>
                          <a:cs typeface="+mn-cs"/>
                        </a:rPr>
                        <a:t>9,144,105</a:t>
                      </a:r>
                      <a:endParaRPr lang="en-US" sz="1600" b="1"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tx1"/>
                          </a:solidFill>
                          <a:effectLst/>
                          <a:latin typeface="+mj-lt"/>
                          <a:ea typeface="+mn-ea"/>
                          <a:cs typeface="+mn-cs"/>
                        </a:rPr>
                        <a:t>9,028,089</a:t>
                      </a:r>
                      <a:endParaRPr lang="en-US" sz="1600" b="1" u="none" strike="noStrike" kern="1200" dirty="0">
                        <a:solidFill>
                          <a:schemeClr val="tx1"/>
                        </a:solidFill>
                        <a:effectLst/>
                        <a:latin typeface="+mj-lt"/>
                        <a:ea typeface="+mn-ea"/>
                        <a:cs typeface="+mn-cs"/>
                      </a:endParaRPr>
                    </a:p>
                  </a:txBody>
                  <a:tcPr marL="6675" marR="6675" marT="6675" marB="0" anchor="b"/>
                </a:tc>
              </a:tr>
              <a:tr h="300622">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(8,244,105)</a:t>
                      </a:r>
                      <a:endParaRPr lang="en-US" sz="1600" b="1" u="none" strike="noStrike" kern="1200" dirty="0">
                        <a:solidFill>
                          <a:schemeClr val="bg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(8,128,089)</a:t>
                      </a:r>
                      <a:endParaRPr lang="en-US" sz="1600" b="1" u="none" strike="noStrike" kern="1200" dirty="0">
                        <a:solidFill>
                          <a:schemeClr val="bg1"/>
                        </a:solidFill>
                        <a:effectLst/>
                        <a:latin typeface="+mj-lt"/>
                        <a:ea typeface="+mn-ea"/>
                        <a:cs typeface="+mn-cs"/>
                      </a:endParaRPr>
                    </a:p>
                  </a:txBody>
                  <a:tcPr marL="6675" marR="6675" marT="667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t>General Fund Budget</a:t>
            </a:r>
            <a:endParaRPr lang="en-US" sz="3600" dirty="0"/>
          </a:p>
        </p:txBody>
      </p:sp>
      <p:sp>
        <p:nvSpPr>
          <p:cNvPr id="4" name="Slide Number Placeholder 3"/>
          <p:cNvSpPr>
            <a:spLocks noGrp="1"/>
          </p:cNvSpPr>
          <p:nvPr>
            <p:ph type="sldNum" sz="quarter" idx="12"/>
          </p:nvPr>
        </p:nvSpPr>
        <p:spPr>
          <a:xfrm>
            <a:off x="8382000" y="6516376"/>
            <a:ext cx="762000" cy="365125"/>
          </a:xfrm>
        </p:spPr>
        <p:txBody>
          <a:bodyPr/>
          <a:lstStyle/>
          <a:p>
            <a:fld id="{B6F2DC20-EF44-4108-885F-1E1F886043EF}" type="slidenum">
              <a:rPr lang="en-US" smtClean="0"/>
              <a:t>126</a:t>
            </a:fld>
            <a:endParaRPr lang="en-US" dirty="0"/>
          </a:p>
        </p:txBody>
      </p:sp>
      <p:sp>
        <p:nvSpPr>
          <p:cNvPr id="5" name="Footer Placeholder 4"/>
          <p:cNvSpPr>
            <a:spLocks noGrp="1"/>
          </p:cNvSpPr>
          <p:nvPr>
            <p:ph type="ftr" sz="quarter" idx="11"/>
          </p:nvPr>
        </p:nvSpPr>
        <p:spPr/>
        <p:txBody>
          <a:bodyPr/>
          <a:lstStyle/>
          <a:p>
            <a:r>
              <a:rPr lang="en-US" smtClean="0"/>
              <a:t>Engineering &amp; CIP</a:t>
            </a:r>
            <a:endParaRPr lang="en-US" dirty="0"/>
          </a:p>
        </p:txBody>
      </p:sp>
    </p:spTree>
    <p:extLst>
      <p:ext uri="{BB962C8B-B14F-4D97-AF65-F5344CB8AC3E}">
        <p14:creationId xmlns:p14="http://schemas.microsoft.com/office/powerpoint/2010/main" val="2230878155"/>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36424867"/>
              </p:ext>
            </p:extLst>
          </p:nvPr>
        </p:nvGraphicFramePr>
        <p:xfrm>
          <a:off x="685800" y="814312"/>
          <a:ext cx="7630087" cy="5800539"/>
        </p:xfrm>
        <a:graphic>
          <a:graphicData uri="http://schemas.openxmlformats.org/drawingml/2006/table">
            <a:tbl>
              <a:tblPr firstRow="1" firstCol="1" lastRow="1" bandRow="1">
                <a:tableStyleId>{5C22544A-7EE6-4342-B048-85BDC9FD1C3A}</a:tableStyleId>
              </a:tblPr>
              <a:tblGrid>
                <a:gridCol w="2398178"/>
                <a:gridCol w="1978497"/>
                <a:gridCol w="1626706"/>
                <a:gridCol w="1626706"/>
              </a:tblGrid>
              <a:tr h="235681">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46144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306049">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smtClean="0">
                          <a:effectLst/>
                        </a:rPr>
                        <a:t>Licenses,</a:t>
                      </a:r>
                      <a:r>
                        <a:rPr lang="en-US" sz="1600" u="none" strike="noStrike" baseline="0" dirty="0" smtClean="0">
                          <a:effectLst/>
                        </a:rPr>
                        <a:t> Permits, Fees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654,967</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654,967</a:t>
                      </a:r>
                      <a:endParaRPr lang="en-US" sz="1600" b="0" i="0" u="none" strike="noStrike" dirty="0">
                        <a:solidFill>
                          <a:schemeClr val="tx1"/>
                        </a:solidFill>
                        <a:effectLst/>
                        <a:latin typeface="+mj-lt"/>
                      </a:endParaRPr>
                    </a:p>
                  </a:txBody>
                  <a:tcPr marL="6675" marR="6675" marT="6675" marB="0" anchor="b"/>
                </a:tc>
              </a:tr>
              <a:tr h="23384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alibri" pitchFamily="34" charset="0"/>
                          <a:cs typeface="Calibri" pitchFamily="34" charset="0"/>
                        </a:rPr>
                        <a:t>Charges for Services</a:t>
                      </a:r>
                      <a:endParaRPr lang="en-US" sz="1600" b="0" i="0" u="none" strike="noStrike" dirty="0">
                        <a:solidFill>
                          <a:schemeClr val="tx1"/>
                        </a:solidFill>
                        <a:effectLst/>
                        <a:latin typeface="Calibri" pitchFamily="34" charset="0"/>
                        <a:cs typeface="Calibri" pitchFamily="34" charset="0"/>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dirty="0" smtClean="0">
                          <a:solidFill>
                            <a:schemeClr val="tx1"/>
                          </a:solidFill>
                          <a:latin typeface="Calibri" pitchFamily="34" charset="0"/>
                          <a:cs typeface="Calibri" pitchFamily="34" charset="0"/>
                        </a:rPr>
                        <a:t>1,217,119</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dirty="0" smtClean="0">
                          <a:solidFill>
                            <a:schemeClr val="tx1"/>
                          </a:solidFill>
                          <a:latin typeface="Calibri" pitchFamily="34" charset="0"/>
                          <a:cs typeface="Calibri" pitchFamily="34" charset="0"/>
                        </a:rPr>
                        <a:t>1,074,241</a:t>
                      </a:r>
                    </a:p>
                  </a:txBody>
                  <a:tcPr marL="6675" marR="6675" marT="6675" marB="0" anchor="b"/>
                </a:tc>
              </a:tr>
              <a:tr h="23384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alibri" pitchFamily="34" charset="0"/>
                          <a:cs typeface="Calibri" pitchFamily="34" charset="0"/>
                        </a:rPr>
                        <a:t>Other Revenue</a:t>
                      </a:r>
                      <a:endParaRPr lang="en-US" sz="1600" b="0" i="0" u="none" strike="noStrike" dirty="0">
                        <a:solidFill>
                          <a:schemeClr val="tx1"/>
                        </a:solidFill>
                        <a:effectLst/>
                        <a:latin typeface="Calibri" pitchFamily="34" charset="0"/>
                        <a:cs typeface="Calibri" pitchFamily="34" charset="0"/>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dirty="0" smtClean="0">
                          <a:solidFill>
                            <a:schemeClr val="tx1"/>
                          </a:solidFill>
                          <a:latin typeface="Calibri" pitchFamily="34" charset="0"/>
                          <a:cs typeface="Calibri" pitchFamily="34" charset="0"/>
                        </a:rPr>
                        <a:t>2,500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dirty="0" smtClean="0">
                          <a:solidFill>
                            <a:schemeClr val="tx1"/>
                          </a:solidFill>
                          <a:latin typeface="Calibri" pitchFamily="34" charset="0"/>
                          <a:cs typeface="Calibri" pitchFamily="34" charset="0"/>
                        </a:rPr>
                        <a:t>2,500</a:t>
                      </a:r>
                    </a:p>
                  </a:txBody>
                  <a:tcPr marL="6675" marR="6675" marT="6675" marB="0" anchor="b"/>
                </a:tc>
              </a:tr>
              <a:tr h="233840">
                <a:tc>
                  <a:txBody>
                    <a:bodyPr/>
                    <a:lstStyle/>
                    <a:p>
                      <a:pPr algn="l" fontAlgn="b"/>
                      <a:endParaRPr lang="en-US" sz="1600" b="0" i="0" u="none" strike="noStrike" dirty="0">
                        <a:solidFill>
                          <a:schemeClr val="tx1"/>
                        </a:solidFill>
                        <a:effectLst/>
                        <a:latin typeface="Calibri" pitchFamily="34" charset="0"/>
                        <a:cs typeface="Calibri" pitchFamily="34" charset="0"/>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alibri" pitchFamily="34" charset="0"/>
                          <a:cs typeface="Calibri" pitchFamily="34" charset="0"/>
                        </a:rPr>
                        <a:t>Gas</a:t>
                      </a:r>
                      <a:r>
                        <a:rPr lang="en-US" sz="1600" b="0" i="0" u="none" strike="noStrike" baseline="0" dirty="0" smtClean="0">
                          <a:solidFill>
                            <a:schemeClr val="tx1"/>
                          </a:solidFill>
                          <a:effectLst/>
                          <a:latin typeface="Calibri" pitchFamily="34" charset="0"/>
                          <a:cs typeface="Calibri" pitchFamily="34" charset="0"/>
                        </a:rPr>
                        <a:t> Tax</a:t>
                      </a:r>
                      <a:endParaRPr lang="en-US" sz="1600" b="0" i="0" u="none" strike="noStrike" dirty="0">
                        <a:solidFill>
                          <a:schemeClr val="tx1"/>
                        </a:solidFill>
                        <a:effectLst/>
                        <a:latin typeface="Calibri" pitchFamily="34" charset="0"/>
                        <a:cs typeface="Calibri" pitchFamily="34" charset="0"/>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dirty="0" smtClean="0">
                          <a:solidFill>
                            <a:schemeClr val="tx1"/>
                          </a:solidFill>
                          <a:latin typeface="Calibri" pitchFamily="34" charset="0"/>
                          <a:cs typeface="Calibri" pitchFamily="34" charset="0"/>
                        </a:rPr>
                        <a:t>4,701,669</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dirty="0" smtClean="0">
                          <a:solidFill>
                            <a:schemeClr val="tx1"/>
                          </a:solidFill>
                          <a:latin typeface="Calibri" pitchFamily="34" charset="0"/>
                          <a:cs typeface="Calibri" pitchFamily="34" charset="0"/>
                        </a:rPr>
                        <a:t>4,747,540</a:t>
                      </a:r>
                    </a:p>
                  </a:txBody>
                  <a:tcPr marL="6675" marR="6675" marT="6675" marB="0" anchor="b"/>
                </a:tc>
              </a:tr>
              <a:tr h="23384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alibri" pitchFamily="34" charset="0"/>
                          <a:cs typeface="Calibri" pitchFamily="34" charset="0"/>
                        </a:rPr>
                        <a:t>Grants</a:t>
                      </a:r>
                      <a:endParaRPr lang="en-US" sz="1600" b="0" i="0" u="none" strike="noStrike" dirty="0">
                        <a:solidFill>
                          <a:schemeClr val="tx1"/>
                        </a:solidFill>
                        <a:effectLst/>
                        <a:latin typeface="Calibri" pitchFamily="34" charset="0"/>
                        <a:cs typeface="Calibri" pitchFamily="34" charset="0"/>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dirty="0" smtClean="0">
                          <a:solidFill>
                            <a:schemeClr val="tx1"/>
                          </a:solidFill>
                          <a:latin typeface="+mj-lt"/>
                        </a:rPr>
                        <a:t>12,582,956</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dirty="0" smtClean="0">
                          <a:solidFill>
                            <a:schemeClr val="tx1"/>
                          </a:solidFill>
                          <a:latin typeface="+mj-lt"/>
                        </a:rPr>
                        <a:t>12,162,415</a:t>
                      </a:r>
                    </a:p>
                  </a:txBody>
                  <a:tcPr marL="6675" marR="6675" marT="6675" marB="0" anchor="b"/>
                </a:tc>
              </a:tr>
              <a:tr h="23384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alibri" pitchFamily="34" charset="0"/>
                          <a:cs typeface="Calibri" pitchFamily="34" charset="0"/>
                        </a:rPr>
                        <a:t>Operating Transfer-In</a:t>
                      </a:r>
                      <a:endParaRPr lang="en-US" sz="1600" b="0" i="0" u="none" strike="noStrike" dirty="0">
                        <a:solidFill>
                          <a:schemeClr val="tx1"/>
                        </a:solidFill>
                        <a:effectLst/>
                        <a:latin typeface="Calibri" pitchFamily="34" charset="0"/>
                        <a:cs typeface="Calibri" pitchFamily="34" charset="0"/>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dirty="0" smtClean="0">
                          <a:solidFill>
                            <a:schemeClr val="tx1"/>
                          </a:solidFill>
                          <a:latin typeface="Calibri" pitchFamily="34" charset="0"/>
                          <a:cs typeface="Calibri" pitchFamily="34" charset="0"/>
                        </a:rPr>
                        <a:t>756,583</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dirty="0" smtClean="0">
                          <a:solidFill>
                            <a:schemeClr val="tx1"/>
                          </a:solidFill>
                          <a:latin typeface="Calibri" pitchFamily="34" charset="0"/>
                          <a:cs typeface="Calibri" pitchFamily="34" charset="0"/>
                        </a:rPr>
                        <a:t>1,524,328</a:t>
                      </a:r>
                    </a:p>
                  </a:txBody>
                  <a:tcPr marL="6675" marR="6675" marT="6675" marB="0" anchor="b"/>
                </a:tc>
              </a:tr>
              <a:tr h="23384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j-lt"/>
                        </a:rPr>
                        <a:t>19,915,794</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j-lt"/>
                        </a:rPr>
                        <a:t>20,165,991</a:t>
                      </a:r>
                    </a:p>
                  </a:txBody>
                  <a:tcPr marL="6675" marR="6675" marT="6675" marB="0" anchor="b"/>
                </a:tc>
              </a:tr>
              <a:tr h="23384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endParaRPr lang="en-US" sz="1600" dirty="0"/>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r>
              <a:tr h="233840">
                <a:tc>
                  <a:txBody>
                    <a:bodyPr/>
                    <a:lstStyle/>
                    <a:p>
                      <a:pPr algn="l" fontAlgn="b"/>
                      <a:r>
                        <a:rPr lang="en-US" sz="1600" u="none" strike="noStrike" dirty="0">
                          <a:effectLst/>
                        </a:rPr>
                        <a:t>Expenditures</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722,665</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739,891</a:t>
                      </a:r>
                    </a:p>
                  </a:txBody>
                  <a:tcPr marL="6675" marR="6675" marT="6675" marB="0" anchor="b"/>
                </a:tc>
              </a:tr>
              <a:tr h="324358">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509,524</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528,545</a:t>
                      </a:r>
                      <a:endParaRPr lang="en-US" sz="1600" b="0" i="0" u="none" strike="noStrike" dirty="0">
                        <a:solidFill>
                          <a:schemeClr val="tx1"/>
                        </a:solidFill>
                        <a:effectLst/>
                        <a:latin typeface="+mj-lt"/>
                      </a:endParaRPr>
                    </a:p>
                  </a:txBody>
                  <a:tcPr marL="6675" marR="6675" marT="6675" marB="0" anchor="b"/>
                </a:tc>
              </a:tr>
              <a:tr h="28484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671,989</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343,050</a:t>
                      </a:r>
                      <a:endParaRPr lang="en-US" sz="1600" b="0" i="0" u="none" strike="noStrike" dirty="0">
                        <a:solidFill>
                          <a:schemeClr val="tx1"/>
                        </a:solidFill>
                        <a:effectLst/>
                        <a:latin typeface="+mj-lt"/>
                      </a:endParaRPr>
                    </a:p>
                  </a:txBody>
                  <a:tcPr marL="6675" marR="6675" marT="6675" marB="0" anchor="b"/>
                </a:tc>
              </a:tr>
              <a:tr h="28484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2,653</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6,425</a:t>
                      </a:r>
                      <a:endParaRPr lang="en-US" sz="1600" b="0" i="0" u="none" strike="noStrike" dirty="0">
                        <a:solidFill>
                          <a:schemeClr val="tx1"/>
                        </a:solidFill>
                        <a:effectLst/>
                        <a:latin typeface="+mj-lt"/>
                      </a:endParaRPr>
                    </a:p>
                  </a:txBody>
                  <a:tcPr marL="6675" marR="6675" marT="6675" marB="0" anchor="b"/>
                </a:tc>
              </a:tr>
              <a:tr h="28484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2,800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4,300</a:t>
                      </a:r>
                    </a:p>
                  </a:txBody>
                  <a:tcPr marL="6675" marR="6675" marT="6675" marB="0" anchor="b"/>
                </a:tc>
              </a:tr>
              <a:tr h="461449">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1,069,612</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863,133</a:t>
                      </a:r>
                      <a:endParaRPr lang="en-US" sz="1600" b="0" i="0" u="none" strike="noStrike" dirty="0">
                        <a:solidFill>
                          <a:schemeClr val="tx1"/>
                        </a:solidFill>
                        <a:effectLst/>
                        <a:latin typeface="+mj-lt"/>
                      </a:endParaRPr>
                    </a:p>
                  </a:txBody>
                  <a:tcPr marL="6675" marR="6675" marT="6675" marB="0" anchor="b"/>
                </a:tc>
              </a:tr>
              <a:tr h="25228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kern="1200" dirty="0" smtClean="0">
                          <a:solidFill>
                            <a:schemeClr val="dk1"/>
                          </a:solidFill>
                          <a:effectLst/>
                          <a:latin typeface="+mn-lt"/>
                          <a:ea typeface="+mn-ea"/>
                          <a:cs typeface="+mn-cs"/>
                        </a:rPr>
                        <a:t>Cost Pool</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1,020,543</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998,111</a:t>
                      </a:r>
                    </a:p>
                  </a:txBody>
                  <a:tcPr marL="6675" marR="6675" marT="6675" marB="0" anchor="b"/>
                </a:tc>
              </a:tr>
              <a:tr h="25228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Asset/Capital</a:t>
                      </a:r>
                      <a:r>
                        <a:rPr lang="en-US" sz="1600" b="0" i="0" u="none" strike="noStrike" baseline="0" dirty="0" smtClean="0">
                          <a:solidFill>
                            <a:schemeClr val="dk1"/>
                          </a:solidFill>
                          <a:effectLst/>
                          <a:latin typeface="+mn-lt"/>
                        </a:rPr>
                        <a:t> Outlay</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24,225,367</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21,112,390</a:t>
                      </a:r>
                    </a:p>
                  </a:txBody>
                  <a:tcPr marL="6675" marR="6675" marT="6675" marB="0" anchor="b"/>
                </a:tc>
              </a:tr>
              <a:tr h="25228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dk1"/>
                          </a:solidFill>
                          <a:effectLst/>
                          <a:latin typeface="+mn-lt"/>
                          <a:ea typeface="+mn-ea"/>
                          <a:cs typeface="+mn-cs"/>
                        </a:rPr>
                        <a:t>Total Expenditures</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mj-lt"/>
                        </a:rPr>
                        <a:t>28,225,153</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mj-lt"/>
                        </a:rPr>
                        <a:t>24,595,845</a:t>
                      </a:r>
                    </a:p>
                  </a:txBody>
                  <a:tcPr marL="6675" marR="6675" marT="6675" marB="0" anchor="b"/>
                </a:tc>
              </a:tr>
              <a:tr h="315421">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(8,309,359)</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(4,429,854)</a:t>
                      </a:r>
                    </a:p>
                  </a:txBody>
                  <a:tcPr marL="6675" marR="6675" marT="6675" marB="0" anchor="b"/>
                </a:tc>
              </a:tr>
            </a:tbl>
          </a:graphicData>
        </a:graphic>
      </p:graphicFrame>
      <p:sp>
        <p:nvSpPr>
          <p:cNvPr id="3" name="Title 2"/>
          <p:cNvSpPr>
            <a:spLocks noGrp="1"/>
          </p:cNvSpPr>
          <p:nvPr>
            <p:ph type="title"/>
          </p:nvPr>
        </p:nvSpPr>
        <p:spPr>
          <a:xfrm>
            <a:off x="457200" y="274638"/>
            <a:ext cx="8229600" cy="639762"/>
          </a:xfrm>
        </p:spPr>
        <p:txBody>
          <a:bodyPr>
            <a:noAutofit/>
          </a:bodyPr>
          <a:lstStyle/>
          <a:p>
            <a:pPr algn="ctr"/>
            <a:r>
              <a:rPr lang="en-US" sz="3600" dirty="0" smtClean="0"/>
              <a:t>Non-General Fund Budget</a:t>
            </a:r>
            <a:endParaRPr lang="en-US" sz="3600" dirty="0"/>
          </a:p>
        </p:txBody>
      </p:sp>
      <p:sp>
        <p:nvSpPr>
          <p:cNvPr id="4" name="Slide Number Placeholder 3"/>
          <p:cNvSpPr>
            <a:spLocks noGrp="1"/>
          </p:cNvSpPr>
          <p:nvPr>
            <p:ph type="sldNum" sz="quarter" idx="12"/>
          </p:nvPr>
        </p:nvSpPr>
        <p:spPr>
          <a:xfrm>
            <a:off x="8389834" y="6492875"/>
            <a:ext cx="762000" cy="365125"/>
          </a:xfrm>
        </p:spPr>
        <p:txBody>
          <a:bodyPr/>
          <a:lstStyle/>
          <a:p>
            <a:fld id="{B6F2DC20-EF44-4108-885F-1E1F886043EF}" type="slidenum">
              <a:rPr lang="en-US" smtClean="0"/>
              <a:t>127</a:t>
            </a:fld>
            <a:endParaRPr lang="en-US" dirty="0"/>
          </a:p>
        </p:txBody>
      </p:sp>
      <p:sp>
        <p:nvSpPr>
          <p:cNvPr id="5" name="Footer Placeholder 4"/>
          <p:cNvSpPr>
            <a:spLocks noGrp="1"/>
          </p:cNvSpPr>
          <p:nvPr>
            <p:ph type="ftr" sz="quarter" idx="11"/>
          </p:nvPr>
        </p:nvSpPr>
        <p:spPr>
          <a:xfrm>
            <a:off x="3048000" y="6492875"/>
            <a:ext cx="2895600" cy="365125"/>
          </a:xfrm>
        </p:spPr>
        <p:txBody>
          <a:bodyPr/>
          <a:lstStyle/>
          <a:p>
            <a:r>
              <a:rPr lang="en-US" dirty="0" smtClean="0"/>
              <a:t>Engineering &amp; CIP</a:t>
            </a:r>
            <a:endParaRPr lang="en-US" dirty="0"/>
          </a:p>
        </p:txBody>
      </p:sp>
    </p:spTree>
    <p:extLst>
      <p:ext uri="{BB962C8B-B14F-4D97-AF65-F5344CB8AC3E}">
        <p14:creationId xmlns:p14="http://schemas.microsoft.com/office/powerpoint/2010/main" val="351775610"/>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707" y="381000"/>
            <a:ext cx="5771707" cy="533400"/>
          </a:xfrm>
        </p:spPr>
        <p:txBody>
          <a:bodyPr>
            <a:noAutofit/>
          </a:bodyPr>
          <a:lstStyle/>
          <a:p>
            <a:pPr algn="ctr"/>
            <a:r>
              <a:rPr lang="en-US" sz="4000" dirty="0" smtClean="0"/>
              <a:t>Water Resource Recovery</a:t>
            </a:r>
            <a:endParaRPr lang="en-US" sz="4000"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84" y="5105399"/>
            <a:ext cx="1418412" cy="129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4231758" y="5333999"/>
            <a:ext cx="3845442" cy="836483"/>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en-US" sz="3600" dirty="0" smtClean="0"/>
          </a:p>
          <a:p>
            <a:pPr algn="r"/>
            <a:r>
              <a:rPr lang="en-US" sz="3600" dirty="0" smtClean="0"/>
              <a:t>FY2019-20 Draft Budget Presentation</a:t>
            </a:r>
          </a:p>
          <a:p>
            <a:pPr algn="r"/>
            <a:r>
              <a:rPr lang="en-US" dirty="0" smtClean="0"/>
              <a:t>May 21, 2019</a:t>
            </a:r>
            <a:endParaRPr lang="en-US" dirty="0"/>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939553"/>
            <a:ext cx="5876368" cy="416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563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15962"/>
          </a:xfrm>
        </p:spPr>
        <p:txBody>
          <a:bodyPr>
            <a:normAutofit/>
          </a:bodyPr>
          <a:lstStyle/>
          <a:p>
            <a:pPr algn="ctr"/>
            <a:r>
              <a:rPr lang="en-US" sz="3600" dirty="0" smtClean="0"/>
              <a:t>Mission</a:t>
            </a:r>
            <a:endParaRPr lang="en-US" dirty="0"/>
          </a:p>
        </p:txBody>
      </p:sp>
      <p:sp>
        <p:nvSpPr>
          <p:cNvPr id="3" name="Content Placeholder 2"/>
          <p:cNvSpPr>
            <a:spLocks noGrp="1"/>
          </p:cNvSpPr>
          <p:nvPr>
            <p:ph idx="1"/>
          </p:nvPr>
        </p:nvSpPr>
        <p:spPr>
          <a:xfrm>
            <a:off x="381000" y="1600200"/>
            <a:ext cx="8382000" cy="3657600"/>
          </a:xfrm>
        </p:spPr>
        <p:txBody>
          <a:bodyPr>
            <a:normAutofit/>
          </a:bodyPr>
          <a:lstStyle/>
          <a:p>
            <a:pPr algn="ctr">
              <a:lnSpc>
                <a:spcPct val="80000"/>
              </a:lnSpc>
              <a:buFont typeface="Wingdings" pitchFamily="2" charset="2"/>
              <a:buNone/>
            </a:pPr>
            <a:r>
              <a:rPr lang="en-US" dirty="0"/>
              <a:t>Protecting Richmond’s public health </a:t>
            </a:r>
            <a:r>
              <a:rPr lang="en-US" dirty="0" smtClean="0"/>
              <a:t>and environment</a:t>
            </a:r>
            <a:r>
              <a:rPr lang="en-US" dirty="0"/>
              <a:t>, and transforming stormwater and wastewater into resources.</a:t>
            </a:r>
          </a:p>
          <a:p>
            <a:pPr>
              <a:lnSpc>
                <a:spcPct val="80000"/>
              </a:lnSpc>
              <a:buFont typeface="Wingdings" pitchFamily="2" charset="2"/>
              <a:buNone/>
            </a:pPr>
            <a:endParaRPr lang="en-US" sz="2400" dirty="0">
              <a:solidFill>
                <a:srgbClr val="0000FF"/>
              </a:solidFill>
            </a:endParaRPr>
          </a:p>
          <a:p>
            <a:pPr marL="114300" indent="0">
              <a:lnSpc>
                <a:spcPct val="80000"/>
              </a:lnSpc>
              <a:buNone/>
            </a:pPr>
            <a:endParaRPr lang="en-US" sz="2400" dirty="0">
              <a:solidFill>
                <a:schemeClr val="tx2">
                  <a:lumMod val="60000"/>
                  <a:lumOff val="40000"/>
                </a:schemeClr>
              </a:solidFill>
            </a:endParaRPr>
          </a:p>
          <a:p>
            <a:endParaRPr lang="en-US" dirty="0"/>
          </a:p>
        </p:txBody>
      </p:sp>
      <p:sp>
        <p:nvSpPr>
          <p:cNvPr id="4" name="Footer Placeholder 3"/>
          <p:cNvSpPr>
            <a:spLocks noGrp="1"/>
          </p:cNvSpPr>
          <p:nvPr>
            <p:ph type="ftr" sz="quarter" idx="11"/>
          </p:nvPr>
        </p:nvSpPr>
        <p:spPr/>
        <p:txBody>
          <a:bodyPr/>
          <a:lstStyle/>
          <a:p>
            <a:r>
              <a:rPr lang="en-US" smtClean="0"/>
              <a:t>Water Resource Recovery</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129</a:t>
            </a:fld>
            <a:endParaRPr lang="en-US" dirty="0"/>
          </a:p>
        </p:txBody>
      </p:sp>
    </p:spTree>
    <p:extLst>
      <p:ext uri="{BB962C8B-B14F-4D97-AF65-F5344CB8AC3E}">
        <p14:creationId xmlns:p14="http://schemas.microsoft.com/office/powerpoint/2010/main" val="96587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55303832"/>
              </p:ext>
            </p:extLst>
          </p:nvPr>
        </p:nvGraphicFramePr>
        <p:xfrm>
          <a:off x="914400" y="1066800"/>
          <a:ext cx="7239000" cy="1213485"/>
        </p:xfrm>
        <a:graphic>
          <a:graphicData uri="http://schemas.openxmlformats.org/drawingml/2006/table">
            <a:tbl>
              <a:tblPr firstRow="1" lastRow="1">
                <a:tableStyleId>{5C22544A-7EE6-4342-B048-85BDC9FD1C3A}</a:tableStyleId>
              </a:tblPr>
              <a:tblGrid>
                <a:gridCol w="4136572"/>
                <a:gridCol w="1551214"/>
                <a:gridCol w="1551214"/>
              </a:tblGrid>
              <a:tr h="609600">
                <a:tc>
                  <a:txBody>
                    <a:bodyPr/>
                    <a:lstStyle/>
                    <a:p>
                      <a:pPr algn="ctr" fontAlgn="b"/>
                      <a:r>
                        <a:rPr lang="en-US" sz="1400" b="1" i="0" u="none" strike="noStrike" dirty="0" smtClean="0">
                          <a:solidFill>
                            <a:schemeClr val="bg1"/>
                          </a:solidFill>
                          <a:effectLst/>
                          <a:latin typeface="Calibri"/>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u="none" strike="noStrike" dirty="0" smtClean="0">
                          <a:effectLst/>
                        </a:rPr>
                        <a:t>FY2018-19</a:t>
                      </a:r>
                    </a:p>
                    <a:p>
                      <a:pPr algn="ctr" fontAlgn="b"/>
                      <a:r>
                        <a:rPr lang="en-US" sz="1400" b="1" u="none" strike="noStrike" dirty="0" smtClean="0">
                          <a:effectLst/>
                        </a:rPr>
                        <a:t>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smtClean="0">
                          <a:effectLst/>
                        </a:rPr>
                        <a:t>FY2019-20  Proposed</a:t>
                      </a:r>
                      <a:endParaRPr lang="en-US" sz="1400" b="1" i="0" u="none" strike="noStrike" dirty="0">
                        <a:solidFill>
                          <a:srgbClr val="000000"/>
                        </a:solidFill>
                        <a:effectLst/>
                        <a:latin typeface="Calibri"/>
                      </a:endParaRPr>
                    </a:p>
                  </a:txBody>
                  <a:tcPr marL="9525" marR="9525" marT="9525" marB="0" anchor="b"/>
                </a:tc>
              </a:tr>
              <a:tr h="199715">
                <a:tc>
                  <a:txBody>
                    <a:bodyPr/>
                    <a:lstStyle/>
                    <a:p>
                      <a:pPr algn="l" fontAlgn="b"/>
                      <a:r>
                        <a:rPr lang="en-US" sz="1100" b="0" i="0" u="none" strike="noStrike" dirty="0">
                          <a:solidFill>
                            <a:srgbClr val="000000"/>
                          </a:solidFill>
                          <a:effectLst/>
                          <a:latin typeface="Calibri"/>
                        </a:rPr>
                        <a:t>SR ADMIN ANALYST</a:t>
                      </a: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381000">
                <a:tc>
                  <a:txBody>
                    <a:bodyPr/>
                    <a:lstStyle/>
                    <a:p>
                      <a:pPr algn="ctr" fontAlgn="b"/>
                      <a:r>
                        <a:rPr lang="en-US" sz="1400" b="1" u="none" strike="noStrike" dirty="0">
                          <a:effectLst/>
                        </a:rPr>
                        <a:t>Total </a:t>
                      </a:r>
                      <a:r>
                        <a:rPr lang="en-US" sz="1400" b="1" u="none" strike="noStrike" dirty="0" smtClean="0">
                          <a:effectLst/>
                        </a:rPr>
                        <a:t>Full-Time</a:t>
                      </a:r>
                      <a:r>
                        <a:rPr lang="en-US" sz="1400" b="1" u="none" strike="noStrike" baseline="0" dirty="0" smtClean="0">
                          <a:effectLst/>
                        </a:rPr>
                        <a:t> Equivalent (FTEs)</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1.0</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1.0</a:t>
                      </a:r>
                      <a:endParaRPr lang="en-US" sz="1400" b="1" i="0" u="none" strike="noStrike" dirty="0">
                        <a:solidFill>
                          <a:schemeClr val="bg1"/>
                        </a:solidFill>
                        <a:effectLst/>
                        <a:latin typeface="Calibri"/>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City Council</a:t>
            </a:r>
            <a:endParaRPr lang="en-US"/>
          </a:p>
        </p:txBody>
      </p:sp>
      <p:sp>
        <p:nvSpPr>
          <p:cNvPr id="5" name="Slide Number Placeholder 4"/>
          <p:cNvSpPr>
            <a:spLocks noGrp="1"/>
          </p:cNvSpPr>
          <p:nvPr>
            <p:ph type="sldNum" sz="quarter" idx="12"/>
          </p:nvPr>
        </p:nvSpPr>
        <p:spPr/>
        <p:txBody>
          <a:bodyPr/>
          <a:lstStyle/>
          <a:p>
            <a:fld id="{0D90F0D5-AFB6-4C34-B13B-CC446EBB2E05}" type="slidenum">
              <a:rPr lang="en-US" smtClean="0"/>
              <a:t>13</a:t>
            </a:fld>
            <a:endParaRPr lang="en-US" dirty="0"/>
          </a:p>
        </p:txBody>
      </p:sp>
    </p:spTree>
    <p:extLst>
      <p:ext uri="{BB962C8B-B14F-4D97-AF65-F5344CB8AC3E}">
        <p14:creationId xmlns:p14="http://schemas.microsoft.com/office/powerpoint/2010/main" val="46033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vert="horz" lIns="91440" tIns="45720" rIns="91440" bIns="45720" rtlCol="0" anchor="ctr">
            <a:normAutofit/>
          </a:bodyPr>
          <a:lstStyle/>
          <a:p>
            <a:r>
              <a:rPr lang="en-US" sz="3600" dirty="0" smtClean="0"/>
              <a:t>FY2018-19 </a:t>
            </a:r>
            <a:r>
              <a:rPr lang="en-US" sz="3600" dirty="0"/>
              <a:t>Accomplishments</a:t>
            </a:r>
          </a:p>
        </p:txBody>
      </p:sp>
      <p:sp>
        <p:nvSpPr>
          <p:cNvPr id="3" name="Content Placeholder 2"/>
          <p:cNvSpPr>
            <a:spLocks noGrp="1"/>
          </p:cNvSpPr>
          <p:nvPr>
            <p:ph idx="1"/>
          </p:nvPr>
        </p:nvSpPr>
        <p:spPr>
          <a:xfrm>
            <a:off x="533400" y="1219200"/>
            <a:ext cx="8229600" cy="5334000"/>
          </a:xfrm>
        </p:spPr>
        <p:txBody>
          <a:bodyPr>
            <a:normAutofit/>
          </a:bodyPr>
          <a:lstStyle/>
          <a:p>
            <a:endParaRPr lang="en-US" sz="2400" dirty="0" smtClean="0"/>
          </a:p>
          <a:p>
            <a:endParaRPr lang="en-US" sz="2400" dirty="0"/>
          </a:p>
        </p:txBody>
      </p:sp>
      <p:sp>
        <p:nvSpPr>
          <p:cNvPr id="5" name="Content Placeholder 2"/>
          <p:cNvSpPr txBox="1">
            <a:spLocks/>
          </p:cNvSpPr>
          <p:nvPr/>
        </p:nvSpPr>
        <p:spPr>
          <a:xfrm>
            <a:off x="457200" y="1066800"/>
            <a:ext cx="8229600" cy="452596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Rehabilitation of all 3 secondary clarifiers at the wastewater treatment facility</a:t>
            </a:r>
          </a:p>
          <a:p>
            <a:pPr lvl="0"/>
            <a:r>
              <a:rPr lang="en-US" dirty="0"/>
              <a:t>Completion of the 13</a:t>
            </a:r>
            <a:r>
              <a:rPr lang="en-US" baseline="30000" dirty="0"/>
              <a:t>th</a:t>
            </a:r>
            <a:r>
              <a:rPr lang="en-US" dirty="0"/>
              <a:t> Street Sewer Wet Weather Capacity Project</a:t>
            </a:r>
          </a:p>
          <a:p>
            <a:pPr lvl="0"/>
            <a:r>
              <a:rPr lang="en-US" dirty="0"/>
              <a:t>Completion of the South 23</a:t>
            </a:r>
            <a:r>
              <a:rPr lang="en-US" baseline="30000" dirty="0"/>
              <a:t>rd</a:t>
            </a:r>
            <a:r>
              <a:rPr lang="en-US" dirty="0"/>
              <a:t> Street Sewer Replacement Project</a:t>
            </a:r>
          </a:p>
          <a:p>
            <a:pPr lvl="0"/>
            <a:r>
              <a:rPr lang="en-US" dirty="0"/>
              <a:t>Successfully negotiated a new settlement agreement with the San Francisco Baykeeper</a:t>
            </a:r>
          </a:p>
          <a:p>
            <a:pPr lvl="0"/>
            <a:r>
              <a:rPr lang="en-US" dirty="0"/>
              <a:t>Amended Veolia’s contract to: (1) lower capital program markup from 24% to 16.5%, and (2) extend contract for additional 5 years, among other </a:t>
            </a:r>
            <a:r>
              <a:rPr lang="en-US" dirty="0" smtClean="0"/>
              <a:t>provisions</a:t>
            </a:r>
            <a:endParaRPr lang="en-US" dirty="0"/>
          </a:p>
        </p:txBody>
      </p:sp>
      <p:sp>
        <p:nvSpPr>
          <p:cNvPr id="6" name="Footer Placeholder 5"/>
          <p:cNvSpPr>
            <a:spLocks noGrp="1"/>
          </p:cNvSpPr>
          <p:nvPr>
            <p:ph type="ftr" sz="quarter" idx="11"/>
          </p:nvPr>
        </p:nvSpPr>
        <p:spPr/>
        <p:txBody>
          <a:bodyPr/>
          <a:lstStyle/>
          <a:p>
            <a:r>
              <a:rPr lang="en-US" smtClean="0"/>
              <a:t>Water Resource Recovery</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130</a:t>
            </a:fld>
            <a:endParaRPr lang="en-US" dirty="0"/>
          </a:p>
        </p:txBody>
      </p:sp>
    </p:spTree>
    <p:extLst>
      <p:ext uri="{BB962C8B-B14F-4D97-AF65-F5344CB8AC3E}">
        <p14:creationId xmlns:p14="http://schemas.microsoft.com/office/powerpoint/2010/main" val="395888457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r>
              <a:rPr lang="en-US" sz="3600" dirty="0" smtClean="0"/>
              <a:t>FY2019-20 Goals</a:t>
            </a:r>
            <a:endParaRPr lang="en-US" sz="3600" dirty="0"/>
          </a:p>
        </p:txBody>
      </p:sp>
      <p:sp>
        <p:nvSpPr>
          <p:cNvPr id="3" name="Content Placeholder 2"/>
          <p:cNvSpPr>
            <a:spLocks noGrp="1"/>
          </p:cNvSpPr>
          <p:nvPr>
            <p:ph idx="1"/>
          </p:nvPr>
        </p:nvSpPr>
        <p:spPr>
          <a:xfrm>
            <a:off x="457200" y="1066800"/>
            <a:ext cx="8229600" cy="4525963"/>
          </a:xfrm>
        </p:spPr>
        <p:txBody>
          <a:bodyPr>
            <a:normAutofit fontScale="92500" lnSpcReduction="10000"/>
          </a:bodyPr>
          <a:lstStyle/>
          <a:p>
            <a:pPr lvl="0"/>
            <a:r>
              <a:rPr lang="en-US" dirty="0"/>
              <a:t>Achieve 80% trash load reduction requirement by July 1, 2019</a:t>
            </a:r>
          </a:p>
          <a:p>
            <a:pPr lvl="0"/>
            <a:r>
              <a:rPr lang="en-US" dirty="0"/>
              <a:t>Obtain funds to construct deferred treatment plant and Baykeeper mandated projects</a:t>
            </a:r>
          </a:p>
          <a:p>
            <a:pPr lvl="0"/>
            <a:r>
              <a:rPr lang="en-US" dirty="0"/>
              <a:t>Obtain funds to construct new headworks and aeration system upgrade at the wastewater treatment plant to improve the facility's performance and reliability</a:t>
            </a:r>
          </a:p>
          <a:p>
            <a:pPr lvl="0"/>
            <a:r>
              <a:rPr lang="en-US" dirty="0"/>
              <a:t>Achieve goal of 27 or less sanitary sewer overflows (SSOs) in calendar year 2019</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Water Resource Recovery</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131</a:t>
            </a:fld>
            <a:endParaRPr lang="en-US" dirty="0"/>
          </a:p>
        </p:txBody>
      </p:sp>
    </p:spTree>
    <p:extLst>
      <p:ext uri="{BB962C8B-B14F-4D97-AF65-F5344CB8AC3E}">
        <p14:creationId xmlns:p14="http://schemas.microsoft.com/office/powerpoint/2010/main" val="287657782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67776723"/>
              </p:ext>
            </p:extLst>
          </p:nvPr>
        </p:nvGraphicFramePr>
        <p:xfrm>
          <a:off x="685800" y="1143000"/>
          <a:ext cx="7543800" cy="4385147"/>
        </p:xfrm>
        <a:graphic>
          <a:graphicData uri="http://schemas.openxmlformats.org/drawingml/2006/table">
            <a:tbl>
              <a:tblPr firstRow="1" lastRow="1">
                <a:tableStyleId>{5C22544A-7EE6-4342-B048-85BDC9FD1C3A}</a:tableStyleId>
              </a:tblPr>
              <a:tblGrid>
                <a:gridCol w="3525748"/>
                <a:gridCol w="2009026"/>
                <a:gridCol w="2009026"/>
              </a:tblGrid>
              <a:tr h="646061">
                <a:tc>
                  <a:txBody>
                    <a:bodyPr/>
                    <a:lstStyle/>
                    <a:p>
                      <a:pPr algn="ctr" fontAlgn="b"/>
                      <a:r>
                        <a:rPr lang="en-US" sz="1400" b="1" i="0" u="none" strike="noStrike" dirty="0" smtClean="0">
                          <a:solidFill>
                            <a:schemeClr val="bg1"/>
                          </a:solidFill>
                          <a:effectLst/>
                          <a:latin typeface="Calibri"/>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u="none" strike="noStrike" dirty="0" smtClean="0">
                          <a:effectLst/>
                        </a:rPr>
                        <a:t>        FY2018-19</a:t>
                      </a:r>
                    </a:p>
                    <a:p>
                      <a:pPr algn="ctr" fontAlgn="b"/>
                      <a:r>
                        <a:rPr lang="en-US" sz="1400" b="1" u="none" strike="noStrike" dirty="0" smtClean="0">
                          <a:effectLst/>
                        </a:rPr>
                        <a:t>          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smtClean="0">
                          <a:effectLst/>
                        </a:rPr>
                        <a:t>FY2019-20  </a:t>
                      </a:r>
                    </a:p>
                    <a:p>
                      <a:pPr algn="ctr" fontAlgn="b"/>
                      <a:r>
                        <a:rPr lang="en-US" sz="1400" b="1" u="none" strike="noStrike" dirty="0" smtClean="0">
                          <a:effectLst/>
                        </a:rPr>
                        <a:t>Proposed</a:t>
                      </a:r>
                      <a:endParaRPr lang="en-US" sz="1400" b="1" i="0" u="none" strike="noStrike" dirty="0">
                        <a:solidFill>
                          <a:srgbClr val="000000"/>
                        </a:solidFill>
                        <a:effectLst/>
                        <a:latin typeface="Calibri"/>
                      </a:endParaRPr>
                    </a:p>
                  </a:txBody>
                  <a:tcPr marL="9525" marR="9525" marT="9525" marB="0" anchor="b"/>
                </a:tc>
              </a:tr>
              <a:tr h="415454">
                <a:tc>
                  <a:txBody>
                    <a:bodyPr/>
                    <a:lstStyle/>
                    <a:p>
                      <a:pPr algn="l" fontAlgn="b"/>
                      <a:r>
                        <a:rPr lang="en-US" sz="1400" b="0" i="0" u="none" strike="noStrike" dirty="0" smtClean="0">
                          <a:solidFill>
                            <a:schemeClr val="tx1"/>
                          </a:solidFill>
                          <a:effectLst/>
                          <a:latin typeface="Calibri"/>
                        </a:rPr>
                        <a:t>Administrative</a:t>
                      </a:r>
                      <a:r>
                        <a:rPr lang="en-US" sz="1400" b="0" i="0" u="none" strike="noStrike" baseline="0" dirty="0" smtClean="0">
                          <a:solidFill>
                            <a:schemeClr val="tx1"/>
                          </a:solidFill>
                          <a:effectLst/>
                          <a:latin typeface="Calibri"/>
                        </a:rPr>
                        <a:t> Aide</a:t>
                      </a:r>
                      <a:endParaRPr lang="en-US" sz="1400" b="0" i="0" u="none" strike="noStrike" dirty="0">
                        <a:solidFill>
                          <a:schemeClr val="tx1"/>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415454">
                <a:tc>
                  <a:txBody>
                    <a:bodyPr/>
                    <a:lstStyle/>
                    <a:p>
                      <a:pPr algn="l" fontAlgn="b"/>
                      <a:r>
                        <a:rPr lang="en-US" sz="1400" b="0" i="0" u="none" strike="noStrike" dirty="0" smtClean="0">
                          <a:solidFill>
                            <a:schemeClr val="tx1"/>
                          </a:solidFill>
                          <a:effectLst/>
                          <a:latin typeface="Calibri"/>
                        </a:rPr>
                        <a:t>Administrative Services Analyst</a:t>
                      </a:r>
                      <a:endParaRPr lang="en-US" sz="1400" b="0" i="0" u="none" strike="noStrike" dirty="0">
                        <a:solidFill>
                          <a:schemeClr val="tx1"/>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415454">
                <a:tc>
                  <a:txBody>
                    <a:bodyPr/>
                    <a:lstStyle/>
                    <a:p>
                      <a:pPr algn="l" fontAlgn="b"/>
                      <a:r>
                        <a:rPr lang="en-US" sz="1400" b="0" i="0" u="none" strike="noStrike" dirty="0" smtClean="0">
                          <a:solidFill>
                            <a:schemeClr val="tx1"/>
                          </a:solidFill>
                          <a:effectLst/>
                          <a:latin typeface="Calibri"/>
                        </a:rPr>
                        <a:t>Dire</a:t>
                      </a:r>
                      <a:r>
                        <a:rPr lang="en-US" sz="1400" b="0" i="0" u="none" strike="noStrike" baseline="0" dirty="0" smtClean="0">
                          <a:solidFill>
                            <a:schemeClr val="tx1"/>
                          </a:solidFill>
                          <a:effectLst/>
                          <a:latin typeface="Calibri"/>
                        </a:rPr>
                        <a:t>ctor of Water Resource Recovery</a:t>
                      </a:r>
                      <a:endParaRPr lang="en-US" sz="1400" b="0" i="0" u="none" strike="noStrike" dirty="0">
                        <a:solidFill>
                          <a:schemeClr val="tx1"/>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415454">
                <a:tc>
                  <a:txBody>
                    <a:bodyPr/>
                    <a:lstStyle/>
                    <a:p>
                      <a:pPr algn="l" fontAlgn="b"/>
                      <a:r>
                        <a:rPr lang="en-US" sz="1400" b="0" i="0" u="none" strike="noStrike" dirty="0" smtClean="0">
                          <a:solidFill>
                            <a:schemeClr val="tx1"/>
                          </a:solidFill>
                          <a:effectLst/>
                          <a:latin typeface="Calibri"/>
                        </a:rPr>
                        <a:t>Environmental </a:t>
                      </a:r>
                      <a:r>
                        <a:rPr lang="en-US" sz="1400" b="0" i="0" u="none" strike="noStrike" kern="1200" dirty="0" smtClean="0">
                          <a:solidFill>
                            <a:schemeClr val="tx1"/>
                          </a:solidFill>
                          <a:effectLst/>
                          <a:latin typeface="Calibri"/>
                          <a:ea typeface="+mn-ea"/>
                          <a:cs typeface="+mn-cs"/>
                        </a:rPr>
                        <a:t>Compliance</a:t>
                      </a:r>
                      <a:r>
                        <a:rPr lang="en-US" sz="1400" b="0" i="0" u="none" strike="noStrike" dirty="0" smtClean="0">
                          <a:solidFill>
                            <a:schemeClr val="tx1"/>
                          </a:solidFill>
                          <a:effectLst/>
                          <a:latin typeface="Calibri"/>
                        </a:rPr>
                        <a:t> Inspector</a:t>
                      </a:r>
                      <a:endParaRPr lang="en-US" sz="1400" b="0" i="0" u="none" strike="noStrike" dirty="0">
                        <a:solidFill>
                          <a:schemeClr val="tx1"/>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3.0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3.0</a:t>
                      </a:r>
                      <a:endParaRPr lang="en-US" sz="1400" b="0" i="0" u="none" strike="noStrike" dirty="0">
                        <a:solidFill>
                          <a:srgbClr val="000000"/>
                        </a:solidFill>
                        <a:effectLst/>
                        <a:latin typeface="Calibri"/>
                      </a:endParaRPr>
                    </a:p>
                  </a:txBody>
                  <a:tcPr marL="9525" marR="9525" marT="9525" marB="0" anchor="b"/>
                </a:tc>
              </a:tr>
              <a:tr h="415454">
                <a:tc>
                  <a:txBody>
                    <a:bodyPr/>
                    <a:lstStyle/>
                    <a:p>
                      <a:pPr algn="l" fontAlgn="b"/>
                      <a:r>
                        <a:rPr lang="en-US" sz="1400" b="0" i="0" u="none" strike="noStrike" dirty="0" smtClean="0">
                          <a:solidFill>
                            <a:schemeClr val="tx1"/>
                          </a:solidFill>
                          <a:effectLst/>
                          <a:latin typeface="Calibri"/>
                        </a:rPr>
                        <a:t>Environmental Services Manager</a:t>
                      </a:r>
                      <a:endParaRPr lang="en-US" sz="1400" b="0" i="0" u="none" strike="noStrike" dirty="0">
                        <a:solidFill>
                          <a:schemeClr val="tx1"/>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415454">
                <a:tc>
                  <a:txBody>
                    <a:bodyPr/>
                    <a:lstStyle/>
                    <a:p>
                      <a:pPr algn="l" fontAlgn="b"/>
                      <a:r>
                        <a:rPr lang="en-US" sz="1400" b="0" i="0" u="none" strike="noStrike" dirty="0" smtClean="0">
                          <a:solidFill>
                            <a:schemeClr val="tx1"/>
                          </a:solidFill>
                          <a:effectLst/>
                          <a:latin typeface="Calibri"/>
                        </a:rPr>
                        <a:t>Infrastructure Administrator</a:t>
                      </a:r>
                      <a:endParaRPr lang="en-US" sz="1400" b="0" i="0" u="none" strike="noStrike" dirty="0">
                        <a:solidFill>
                          <a:schemeClr val="tx1"/>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415454">
                <a:tc>
                  <a:txBody>
                    <a:bodyPr/>
                    <a:lstStyle/>
                    <a:p>
                      <a:pPr algn="l" fontAlgn="b"/>
                      <a:r>
                        <a:rPr lang="en-US" sz="1400" b="0" i="0" u="none" strike="noStrike" dirty="0" smtClean="0">
                          <a:solidFill>
                            <a:schemeClr val="tx1"/>
                          </a:solidFill>
                          <a:effectLst/>
                          <a:latin typeface="Calibri"/>
                        </a:rPr>
                        <a:t>Project Coordinator</a:t>
                      </a:r>
                      <a:endParaRPr lang="en-US" sz="1400" b="0" i="0" u="none" strike="noStrike" dirty="0">
                        <a:solidFill>
                          <a:schemeClr val="tx1"/>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415454">
                <a:tc>
                  <a:txBody>
                    <a:bodyPr/>
                    <a:lstStyle/>
                    <a:p>
                      <a:pPr algn="l" fontAlgn="b"/>
                      <a:r>
                        <a:rPr lang="en-US" sz="1400" b="0" i="0" u="none" strike="noStrike" dirty="0" smtClean="0">
                          <a:solidFill>
                            <a:schemeClr val="tx1"/>
                          </a:solidFill>
                          <a:effectLst/>
                          <a:latin typeface="Calibri"/>
                        </a:rPr>
                        <a:t>Project Manager I</a:t>
                      </a:r>
                      <a:endParaRPr lang="en-US" sz="1400" b="0" i="0" u="none" strike="noStrike" dirty="0">
                        <a:solidFill>
                          <a:schemeClr val="tx1"/>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415454">
                <a:tc>
                  <a:txBody>
                    <a:bodyPr/>
                    <a:lstStyle/>
                    <a:p>
                      <a:pPr algn="ctr" fontAlgn="b"/>
                      <a:r>
                        <a:rPr lang="en-US" sz="1400" b="1" u="none" strike="noStrike" dirty="0">
                          <a:effectLst/>
                        </a:rPr>
                        <a:t>Total </a:t>
                      </a:r>
                      <a:r>
                        <a:rPr lang="en-US" sz="1400" b="1" u="none" strike="noStrike" dirty="0" smtClean="0">
                          <a:effectLst/>
                        </a:rPr>
                        <a:t>Full-Time</a:t>
                      </a:r>
                      <a:r>
                        <a:rPr lang="en-US" sz="1400" b="1" u="none" strike="noStrike" baseline="0" dirty="0" smtClean="0">
                          <a:effectLst/>
                        </a:rPr>
                        <a:t> Equivalent (FTEs)</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10.0</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10.0</a:t>
                      </a:r>
                      <a:endParaRPr lang="en-US" sz="1400" b="1" i="0" u="none" strike="noStrike" dirty="0">
                        <a:solidFill>
                          <a:schemeClr val="bg1"/>
                        </a:solidFill>
                        <a:effectLst/>
                        <a:latin typeface="Calibri"/>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Water Resource Recovery</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132</a:t>
            </a:fld>
            <a:endParaRPr lang="en-US" dirty="0"/>
          </a:p>
        </p:txBody>
      </p:sp>
    </p:spTree>
    <p:extLst>
      <p:ext uri="{BB962C8B-B14F-4D97-AF65-F5344CB8AC3E}">
        <p14:creationId xmlns:p14="http://schemas.microsoft.com/office/powerpoint/2010/main" val="6047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05609213"/>
              </p:ext>
            </p:extLst>
          </p:nvPr>
        </p:nvGraphicFramePr>
        <p:xfrm>
          <a:off x="457200" y="609600"/>
          <a:ext cx="8077200" cy="5677401"/>
        </p:xfrm>
        <a:graphic>
          <a:graphicData uri="http://schemas.openxmlformats.org/drawingml/2006/table">
            <a:tbl>
              <a:tblPr firstRow="1" firstCol="1" lastRow="1" bandRow="1">
                <a:tableStyleId>{5C22544A-7EE6-4342-B048-85BDC9FD1C3A}</a:tableStyleId>
              </a:tblPr>
              <a:tblGrid>
                <a:gridCol w="2538708"/>
                <a:gridCol w="2094434"/>
                <a:gridCol w="1722029"/>
                <a:gridCol w="1722029"/>
              </a:tblGrid>
              <a:tr h="429936">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48217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244343">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smtClean="0">
                          <a:effectLst/>
                        </a:rPr>
                        <a:t>Licenses,</a:t>
                      </a:r>
                      <a:r>
                        <a:rPr lang="en-US" sz="1600" u="none" strike="noStrike" baseline="0" dirty="0" smtClean="0">
                          <a:effectLst/>
                        </a:rPr>
                        <a:t> Permits, Fees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4,507,285</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smtClean="0">
                          <a:solidFill>
                            <a:schemeClr val="tx1"/>
                          </a:solidFill>
                          <a:effectLst/>
                          <a:latin typeface="+mj-lt"/>
                        </a:rPr>
                        <a:t>1,970,403</a:t>
                      </a:r>
                      <a:endParaRPr lang="en-US" sz="1600" b="0" i="0" u="none" strike="noStrike" dirty="0">
                        <a:solidFill>
                          <a:schemeClr val="tx1"/>
                        </a:solidFill>
                        <a:effectLst/>
                        <a:latin typeface="+mj-lt"/>
                      </a:endParaRPr>
                    </a:p>
                  </a:txBody>
                  <a:tcPr marL="6675" marR="6675" marT="6675" marB="0" anchor="b"/>
                </a:tc>
              </a:tr>
              <a:tr h="244343">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Fines &amp; Forfeitures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u="none" strike="noStrike" smtClean="0">
                          <a:solidFill>
                            <a:schemeClr val="tx1"/>
                          </a:solidFill>
                          <a:effectLst/>
                          <a:latin typeface="+mj-lt"/>
                        </a:rPr>
                        <a:t>2,000</a:t>
                      </a:r>
                      <a:endParaRPr lang="en-US" sz="1600" b="0" u="none" strike="noStrike" dirty="0" smtClean="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smtClean="0">
                          <a:solidFill>
                            <a:schemeClr val="tx1"/>
                          </a:solidFill>
                          <a:effectLst/>
                          <a:latin typeface="+mj-lt"/>
                        </a:rPr>
                        <a:t>4,000</a:t>
                      </a:r>
                      <a:endParaRPr lang="en-US" sz="1600" b="0" i="0" u="none" strike="noStrike" dirty="0">
                        <a:solidFill>
                          <a:schemeClr val="tx1"/>
                        </a:solidFill>
                        <a:effectLst/>
                        <a:latin typeface="+mj-lt"/>
                      </a:endParaRPr>
                    </a:p>
                  </a:txBody>
                  <a:tcPr marL="6675" marR="6675" marT="6675" marB="0" anchor="b"/>
                </a:tc>
              </a:tr>
              <a:tr h="244343">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alibri" pitchFamily="34" charset="0"/>
                          <a:cs typeface="Calibri" pitchFamily="34" charset="0"/>
                        </a:rPr>
                        <a:t>Charges for Services</a:t>
                      </a:r>
                      <a:endParaRPr lang="en-US" sz="1600" b="0" i="0" u="none" strike="noStrike" dirty="0">
                        <a:solidFill>
                          <a:schemeClr val="tx1"/>
                        </a:solidFill>
                        <a:effectLst/>
                        <a:latin typeface="Calibri" pitchFamily="34" charset="0"/>
                        <a:cs typeface="Calibri" pitchFamily="34" charset="0"/>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smtClean="0">
                          <a:solidFill>
                            <a:schemeClr val="tx1"/>
                          </a:solidFill>
                          <a:latin typeface="Calibri" pitchFamily="34" charset="0"/>
                          <a:cs typeface="Calibri" pitchFamily="34" charset="0"/>
                        </a:rPr>
                        <a:t>25,492,712</a:t>
                      </a:r>
                      <a:endParaRPr lang="en-US" sz="1600" b="0" dirty="0" smtClean="0">
                        <a:solidFill>
                          <a:schemeClr val="tx1"/>
                        </a:solidFill>
                        <a:latin typeface="Calibri" pitchFamily="34" charset="0"/>
                        <a:cs typeface="Calibri" pitchFamily="34" charset="0"/>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smtClean="0">
                          <a:solidFill>
                            <a:schemeClr val="tx1"/>
                          </a:solidFill>
                          <a:latin typeface="Calibri" pitchFamily="34" charset="0"/>
                          <a:cs typeface="Calibri" pitchFamily="34" charset="0"/>
                        </a:rPr>
                        <a:t>26,151,388</a:t>
                      </a:r>
                      <a:endParaRPr lang="en-US" sz="1600" b="0" dirty="0" smtClean="0">
                        <a:solidFill>
                          <a:schemeClr val="tx1"/>
                        </a:solidFill>
                        <a:latin typeface="Calibri" pitchFamily="34" charset="0"/>
                        <a:cs typeface="Calibri" pitchFamily="34" charset="0"/>
                      </a:endParaRPr>
                    </a:p>
                  </a:txBody>
                  <a:tcPr marL="6675" marR="6675" marT="6675" marB="0" anchor="b"/>
                </a:tc>
              </a:tr>
              <a:tr h="244343">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alibri" pitchFamily="34" charset="0"/>
                          <a:cs typeface="Calibri" pitchFamily="34" charset="0"/>
                        </a:rPr>
                        <a:t>Rental</a:t>
                      </a:r>
                      <a:r>
                        <a:rPr lang="en-US" sz="1600" b="0" i="0" u="none" strike="noStrike" baseline="0" dirty="0" smtClean="0">
                          <a:solidFill>
                            <a:schemeClr val="tx1"/>
                          </a:solidFill>
                          <a:effectLst/>
                          <a:latin typeface="Calibri" pitchFamily="34" charset="0"/>
                          <a:cs typeface="Calibri" pitchFamily="34" charset="0"/>
                        </a:rPr>
                        <a:t> Income</a:t>
                      </a:r>
                      <a:endParaRPr lang="en-US" sz="1600" b="0" i="0" u="none" strike="noStrike" dirty="0">
                        <a:solidFill>
                          <a:schemeClr val="tx1"/>
                        </a:solidFill>
                        <a:effectLst/>
                        <a:latin typeface="Calibri" pitchFamily="34" charset="0"/>
                        <a:cs typeface="Calibri" pitchFamily="34" charset="0"/>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smtClean="0">
                          <a:solidFill>
                            <a:schemeClr val="tx1"/>
                          </a:solidFill>
                          <a:latin typeface="Calibri" pitchFamily="34" charset="0"/>
                          <a:cs typeface="Calibri" pitchFamily="34" charset="0"/>
                        </a:rPr>
                        <a:t>4,380</a:t>
                      </a:r>
                      <a:endParaRPr lang="en-US" sz="1600" b="0" dirty="0" smtClean="0">
                        <a:solidFill>
                          <a:schemeClr val="tx1"/>
                        </a:solidFill>
                        <a:latin typeface="Calibri" pitchFamily="34" charset="0"/>
                        <a:cs typeface="Calibri" pitchFamily="34" charset="0"/>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smtClean="0">
                          <a:solidFill>
                            <a:schemeClr val="tx1"/>
                          </a:solidFill>
                          <a:latin typeface="Calibri" pitchFamily="34" charset="0"/>
                          <a:cs typeface="Calibri" pitchFamily="34" charset="0"/>
                        </a:rPr>
                        <a:t>4,380</a:t>
                      </a:r>
                      <a:endParaRPr lang="en-US" sz="1600" b="0" dirty="0" smtClean="0">
                        <a:solidFill>
                          <a:schemeClr val="tx1"/>
                        </a:solidFill>
                        <a:latin typeface="Calibri" pitchFamily="34" charset="0"/>
                        <a:cs typeface="Calibri" pitchFamily="34" charset="0"/>
                      </a:endParaRPr>
                    </a:p>
                  </a:txBody>
                  <a:tcPr marL="6675" marR="6675" marT="6675" marB="0" anchor="b"/>
                </a:tc>
              </a:tr>
              <a:tr h="244343">
                <a:tc>
                  <a:txBody>
                    <a:bodyPr/>
                    <a:lstStyle/>
                    <a:p>
                      <a:pPr algn="l" fontAlgn="b"/>
                      <a:endParaRPr lang="en-US" sz="1600" b="0" i="0" u="none" strike="noStrike" dirty="0">
                        <a:solidFill>
                          <a:schemeClr val="tx1"/>
                        </a:solidFill>
                        <a:effectLst/>
                        <a:latin typeface="Calibri" pitchFamily="34" charset="0"/>
                        <a:cs typeface="Calibri" pitchFamily="34" charset="0"/>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alibri" pitchFamily="34" charset="0"/>
                          <a:cs typeface="Calibri" pitchFamily="34" charset="0"/>
                        </a:rPr>
                        <a:t>Grant</a:t>
                      </a:r>
                      <a:endParaRPr lang="en-US" sz="1600" b="0" i="0" u="none" strike="noStrike" dirty="0">
                        <a:solidFill>
                          <a:schemeClr val="tx1"/>
                        </a:solidFill>
                        <a:effectLst/>
                        <a:latin typeface="Calibri" pitchFamily="34" charset="0"/>
                        <a:cs typeface="Calibri" pitchFamily="34" charset="0"/>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smtClean="0">
                          <a:solidFill>
                            <a:schemeClr val="tx1"/>
                          </a:solidFill>
                          <a:latin typeface="Calibri" pitchFamily="34" charset="0"/>
                          <a:cs typeface="Calibri" pitchFamily="34" charset="0"/>
                        </a:rPr>
                        <a:t>4,136,551</a:t>
                      </a:r>
                      <a:endParaRPr lang="en-US" sz="1600" b="0" dirty="0" smtClean="0">
                        <a:solidFill>
                          <a:schemeClr val="tx1"/>
                        </a:solidFill>
                        <a:latin typeface="Calibri" pitchFamily="34" charset="0"/>
                        <a:cs typeface="Calibri" pitchFamily="34" charset="0"/>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smtClean="0">
                          <a:solidFill>
                            <a:schemeClr val="tx1"/>
                          </a:solidFill>
                          <a:latin typeface="Calibri" pitchFamily="34" charset="0"/>
                          <a:cs typeface="Calibri" pitchFamily="34" charset="0"/>
                        </a:rPr>
                        <a:t>3,000,000</a:t>
                      </a:r>
                      <a:endParaRPr lang="en-US" sz="1600" b="0" dirty="0" smtClean="0">
                        <a:solidFill>
                          <a:schemeClr val="tx1"/>
                        </a:solidFill>
                        <a:latin typeface="Calibri" pitchFamily="34" charset="0"/>
                        <a:cs typeface="Calibri" pitchFamily="34" charset="0"/>
                      </a:endParaRPr>
                    </a:p>
                  </a:txBody>
                  <a:tcPr marL="6675" marR="6675" marT="6675" marB="0" anchor="b"/>
                </a:tc>
              </a:tr>
              <a:tr h="244343">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smtClean="0">
                          <a:solidFill>
                            <a:schemeClr val="tx1"/>
                          </a:solidFill>
                          <a:latin typeface="+mj-lt"/>
                        </a:rPr>
                        <a:t>34,142,928</a:t>
                      </a:r>
                      <a:endParaRPr lang="en-US" sz="1600" b="1" dirty="0" smtClean="0">
                        <a:solidFill>
                          <a:schemeClr val="tx1"/>
                        </a:solidFill>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smtClean="0">
                          <a:solidFill>
                            <a:schemeClr val="tx1"/>
                          </a:solidFill>
                          <a:latin typeface="+mj-lt"/>
                        </a:rPr>
                        <a:t>31,130,171</a:t>
                      </a:r>
                      <a:endParaRPr lang="en-US" sz="1600" b="1" dirty="0" smtClean="0">
                        <a:solidFill>
                          <a:schemeClr val="tx1"/>
                        </a:solidFill>
                        <a:latin typeface="+mj-lt"/>
                      </a:endParaRPr>
                    </a:p>
                  </a:txBody>
                  <a:tcPr marL="6675" marR="6675" marT="6675" marB="0" anchor="b"/>
                </a:tc>
              </a:tr>
              <a:tr h="244343">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endParaRPr lang="en-US" sz="1600" dirty="0"/>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r>
              <a:tr h="244343">
                <a:tc>
                  <a:txBody>
                    <a:bodyPr/>
                    <a:lstStyle/>
                    <a:p>
                      <a:pPr algn="l" fontAlgn="b"/>
                      <a:r>
                        <a:rPr lang="en-US" sz="1600" u="none" strike="noStrike" dirty="0">
                          <a:effectLst/>
                        </a:rPr>
                        <a:t>Expenditures</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smtClean="0">
                          <a:solidFill>
                            <a:schemeClr val="tx1"/>
                          </a:solidFill>
                          <a:effectLst/>
                          <a:latin typeface="+mj-lt"/>
                        </a:rPr>
                        <a:t>1,162,002</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smtClean="0">
                          <a:solidFill>
                            <a:schemeClr val="tx1"/>
                          </a:solidFill>
                          <a:effectLst/>
                          <a:latin typeface="+mj-lt"/>
                        </a:rPr>
                        <a:t>1,217,817</a:t>
                      </a:r>
                      <a:endParaRPr lang="en-US" sz="1600" b="0" i="0" u="none" strike="noStrike" dirty="0">
                        <a:solidFill>
                          <a:schemeClr val="tx1"/>
                        </a:solidFill>
                        <a:effectLst/>
                        <a:latin typeface="+mj-lt"/>
                      </a:endParaRPr>
                    </a:p>
                  </a:txBody>
                  <a:tcPr marL="6675" marR="6675" marT="6675" marB="0" anchor="b"/>
                </a:tc>
              </a:tr>
              <a:tr h="244343">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smtClean="0">
                          <a:solidFill>
                            <a:schemeClr val="tx1"/>
                          </a:solidFill>
                          <a:effectLst/>
                          <a:latin typeface="+mj-lt"/>
                        </a:rPr>
                        <a:t>539,650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smtClean="0">
                          <a:solidFill>
                            <a:schemeClr val="tx1"/>
                          </a:solidFill>
                          <a:effectLst/>
                          <a:latin typeface="+mj-lt"/>
                        </a:rPr>
                        <a:t>681,049</a:t>
                      </a:r>
                      <a:endParaRPr lang="en-US" sz="1600" b="0" i="0" u="none" strike="noStrike" dirty="0">
                        <a:solidFill>
                          <a:schemeClr val="tx1"/>
                        </a:solidFill>
                        <a:effectLst/>
                        <a:latin typeface="+mj-lt"/>
                      </a:endParaRPr>
                    </a:p>
                  </a:txBody>
                  <a:tcPr marL="6675" marR="6675" marT="6675" marB="0" anchor="b"/>
                </a:tc>
              </a:tr>
              <a:tr h="244343">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smtClean="0">
                          <a:solidFill>
                            <a:schemeClr val="tx1"/>
                          </a:solidFill>
                          <a:effectLst/>
                          <a:latin typeface="+mj-lt"/>
                        </a:rPr>
                        <a:t>9,396,326</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smtClean="0">
                          <a:solidFill>
                            <a:schemeClr val="tx1"/>
                          </a:solidFill>
                          <a:effectLst/>
                          <a:latin typeface="+mj-lt"/>
                        </a:rPr>
                        <a:t>10,273,003</a:t>
                      </a:r>
                      <a:endParaRPr lang="en-US" sz="1600" b="0" i="0" u="none" strike="noStrike" dirty="0">
                        <a:solidFill>
                          <a:schemeClr val="tx1"/>
                        </a:solidFill>
                        <a:effectLst/>
                        <a:latin typeface="+mj-lt"/>
                      </a:endParaRPr>
                    </a:p>
                  </a:txBody>
                  <a:tcPr marL="6675" marR="6675" marT="6675" marB="0" anchor="b"/>
                </a:tc>
              </a:tr>
              <a:tr h="244343">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smtClean="0">
                          <a:solidFill>
                            <a:schemeClr val="tx1"/>
                          </a:solidFill>
                          <a:effectLst/>
                          <a:latin typeface="+mj-lt"/>
                        </a:rPr>
                        <a:t>271,431</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smtClean="0">
                          <a:solidFill>
                            <a:schemeClr val="tx1"/>
                          </a:solidFill>
                          <a:effectLst/>
                          <a:latin typeface="+mj-lt"/>
                        </a:rPr>
                        <a:t>307,045</a:t>
                      </a:r>
                      <a:endParaRPr lang="en-US" sz="1600" b="0" i="0" u="none" strike="noStrike" dirty="0">
                        <a:solidFill>
                          <a:schemeClr val="tx1"/>
                        </a:solidFill>
                        <a:effectLst/>
                        <a:latin typeface="+mj-lt"/>
                      </a:endParaRPr>
                    </a:p>
                  </a:txBody>
                  <a:tcPr marL="6675" marR="6675" marT="6675" marB="0" anchor="b"/>
                </a:tc>
              </a:tr>
              <a:tr h="244343">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smtClean="0">
                          <a:solidFill>
                            <a:schemeClr val="tx1"/>
                          </a:solidFill>
                          <a:effectLst/>
                          <a:latin typeface="+mj-lt"/>
                        </a:rPr>
                        <a:t>971,524</a:t>
                      </a:r>
                      <a:endParaRPr lang="en-US" sz="1600" b="0" i="0" u="none" strike="noStrike" dirty="0" smtClean="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smtClean="0">
                          <a:solidFill>
                            <a:schemeClr val="tx1"/>
                          </a:solidFill>
                          <a:effectLst/>
                          <a:latin typeface="+mj-lt"/>
                        </a:rPr>
                        <a:t>1,245,826</a:t>
                      </a:r>
                      <a:endParaRPr lang="en-US" sz="1600" b="0" i="0" u="none" strike="noStrike" dirty="0" smtClean="0">
                        <a:solidFill>
                          <a:schemeClr val="tx1"/>
                        </a:solidFill>
                        <a:effectLst/>
                        <a:latin typeface="+mj-lt"/>
                      </a:endParaRPr>
                    </a:p>
                  </a:txBody>
                  <a:tcPr marL="6675" marR="6675" marT="6675" marB="0" anchor="b"/>
                </a:tc>
              </a:tr>
              <a:tr h="48217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smtClean="0">
                          <a:solidFill>
                            <a:schemeClr val="tx1"/>
                          </a:solidFill>
                          <a:effectLst/>
                          <a:latin typeface="+mj-lt"/>
                        </a:rPr>
                        <a:t>308,580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smtClean="0">
                          <a:solidFill>
                            <a:schemeClr val="tx1"/>
                          </a:solidFill>
                          <a:effectLst/>
                          <a:latin typeface="+mj-lt"/>
                        </a:rPr>
                        <a:t>383,180</a:t>
                      </a:r>
                      <a:endParaRPr lang="en-US" sz="1600" b="0" i="0" u="none" strike="noStrike" dirty="0">
                        <a:solidFill>
                          <a:schemeClr val="tx1"/>
                        </a:solidFill>
                        <a:effectLst/>
                        <a:latin typeface="+mj-lt"/>
                      </a:endParaRPr>
                    </a:p>
                  </a:txBody>
                  <a:tcPr marL="6675" marR="6675" marT="6675" marB="0" anchor="b"/>
                </a:tc>
              </a:tr>
              <a:tr h="244343">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kern="1200" dirty="0" smtClean="0">
                          <a:solidFill>
                            <a:schemeClr val="dk1"/>
                          </a:solidFill>
                          <a:effectLst/>
                          <a:latin typeface="+mn-lt"/>
                          <a:ea typeface="+mn-ea"/>
                          <a:cs typeface="+mn-cs"/>
                        </a:rPr>
                        <a:t>Cost Pool</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smtClean="0">
                          <a:solidFill>
                            <a:schemeClr val="tx1"/>
                          </a:solidFill>
                          <a:effectLst/>
                          <a:latin typeface="+mj-lt"/>
                        </a:rPr>
                        <a:t>887,229</a:t>
                      </a:r>
                      <a:endParaRPr lang="en-US" sz="1600" b="0" i="0" u="none" strike="noStrike" dirty="0" smtClean="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smtClean="0">
                          <a:solidFill>
                            <a:schemeClr val="tx1"/>
                          </a:solidFill>
                          <a:effectLst/>
                          <a:latin typeface="+mj-lt"/>
                        </a:rPr>
                        <a:t>916,370</a:t>
                      </a:r>
                      <a:endParaRPr lang="en-US" sz="1600" b="0" i="0" u="none" strike="noStrike" dirty="0" smtClean="0">
                        <a:solidFill>
                          <a:schemeClr val="tx1"/>
                        </a:solidFill>
                        <a:effectLst/>
                        <a:latin typeface="+mj-lt"/>
                      </a:endParaRPr>
                    </a:p>
                  </a:txBody>
                  <a:tcPr marL="6675" marR="6675" marT="6675" marB="0" anchor="b"/>
                </a:tc>
              </a:tr>
              <a:tr h="244343">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Asset/Capital</a:t>
                      </a:r>
                      <a:r>
                        <a:rPr lang="en-US" sz="1600" b="0" i="0" u="none" strike="noStrike" baseline="0" dirty="0" smtClean="0">
                          <a:solidFill>
                            <a:schemeClr val="dk1"/>
                          </a:solidFill>
                          <a:effectLst/>
                          <a:latin typeface="+mn-lt"/>
                        </a:rPr>
                        <a:t> Outlay</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smtClean="0">
                          <a:solidFill>
                            <a:schemeClr val="tx1"/>
                          </a:solidFill>
                          <a:effectLst/>
                          <a:latin typeface="+mj-lt"/>
                        </a:rPr>
                        <a:t>22,821,833</a:t>
                      </a:r>
                      <a:endParaRPr lang="en-US" sz="1600" b="0" i="0" u="none" strike="noStrike" dirty="0" smtClean="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smtClean="0">
                          <a:solidFill>
                            <a:schemeClr val="tx1"/>
                          </a:solidFill>
                          <a:effectLst/>
                          <a:latin typeface="+mj-lt"/>
                        </a:rPr>
                        <a:t>7,681,000</a:t>
                      </a:r>
                      <a:endParaRPr lang="en-US" sz="1600" b="0" i="0" u="none" strike="noStrike" dirty="0" smtClean="0">
                        <a:solidFill>
                          <a:schemeClr val="tx1"/>
                        </a:solidFill>
                        <a:effectLst/>
                        <a:latin typeface="+mj-lt"/>
                      </a:endParaRPr>
                    </a:p>
                  </a:txBody>
                  <a:tcPr marL="6675" marR="6675" marT="6675" marB="0" anchor="b"/>
                </a:tc>
              </a:tr>
              <a:tr h="244343">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u="none" strike="noStrike" kern="1200" dirty="0" smtClean="0">
                          <a:solidFill>
                            <a:schemeClr val="dk1"/>
                          </a:solidFill>
                          <a:effectLst/>
                          <a:latin typeface="+mn-lt"/>
                          <a:ea typeface="+mn-ea"/>
                          <a:cs typeface="+mn-cs"/>
                        </a:rPr>
                        <a:t>Debt Service</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smtClean="0">
                          <a:solidFill>
                            <a:schemeClr val="tx1"/>
                          </a:solidFill>
                          <a:effectLst/>
                          <a:latin typeface="+mj-lt"/>
                        </a:rPr>
                        <a:t>8,538,658</a:t>
                      </a:r>
                      <a:endParaRPr lang="en-US" sz="1600" b="0" i="0" u="none" strike="noStrike" dirty="0" smtClean="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smtClean="0">
                          <a:solidFill>
                            <a:schemeClr val="tx1"/>
                          </a:solidFill>
                          <a:effectLst/>
                          <a:latin typeface="+mj-lt"/>
                        </a:rPr>
                        <a:t>8,322,867</a:t>
                      </a:r>
                      <a:endParaRPr lang="en-US" sz="1600" b="0" i="0" u="none" strike="noStrike" dirty="0" smtClean="0">
                        <a:solidFill>
                          <a:schemeClr val="tx1"/>
                        </a:solidFill>
                        <a:effectLst/>
                        <a:latin typeface="+mj-lt"/>
                      </a:endParaRPr>
                    </a:p>
                  </a:txBody>
                  <a:tcPr marL="6675" marR="6675" marT="6675" marB="0" anchor="b"/>
                </a:tc>
              </a:tr>
              <a:tr h="244343">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dk1"/>
                          </a:solidFill>
                          <a:effectLst/>
                          <a:latin typeface="+mn-lt"/>
                          <a:ea typeface="+mn-ea"/>
                          <a:cs typeface="+mn-cs"/>
                        </a:rPr>
                        <a:t>Total Expenditures</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smtClean="0">
                          <a:solidFill>
                            <a:schemeClr val="tx1"/>
                          </a:solidFill>
                          <a:effectLst/>
                          <a:latin typeface="+mj-lt"/>
                        </a:rPr>
                        <a:t>44,897,233</a:t>
                      </a:r>
                      <a:endParaRPr lang="en-US" sz="1600" b="1" i="0" u="none" strike="noStrike" dirty="0" smtClean="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mj-lt"/>
                        </a:rPr>
                        <a:t>31,028,157</a:t>
                      </a:r>
                    </a:p>
                  </a:txBody>
                  <a:tcPr marL="6675" marR="6675" marT="6675" marB="0" anchor="b"/>
                </a:tc>
              </a:tr>
              <a:tr h="247167">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smtClean="0">
                          <a:solidFill>
                            <a:schemeClr val="bg1"/>
                          </a:solidFill>
                          <a:effectLst/>
                          <a:latin typeface="+mj-lt"/>
                        </a:rPr>
                        <a:t>(10,754,305)</a:t>
                      </a:r>
                      <a:endParaRPr lang="en-US" sz="1600" b="1" i="0" u="none" strike="noStrike" dirty="0" smtClean="0">
                        <a:solidFill>
                          <a:schemeClr val="bg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102,014</a:t>
                      </a:r>
                    </a:p>
                  </a:txBody>
                  <a:tcPr marL="6675" marR="6675" marT="6675" marB="0" anchor="b"/>
                </a:tc>
              </a:tr>
            </a:tbl>
          </a:graphicData>
        </a:graphic>
      </p:graphicFrame>
      <p:sp>
        <p:nvSpPr>
          <p:cNvPr id="3" name="Title 2"/>
          <p:cNvSpPr>
            <a:spLocks noGrp="1"/>
          </p:cNvSpPr>
          <p:nvPr>
            <p:ph type="title"/>
          </p:nvPr>
        </p:nvSpPr>
        <p:spPr>
          <a:xfrm>
            <a:off x="457200" y="0"/>
            <a:ext cx="8229600" cy="609600"/>
          </a:xfrm>
        </p:spPr>
        <p:txBody>
          <a:bodyPr>
            <a:noAutofit/>
          </a:bodyPr>
          <a:lstStyle/>
          <a:p>
            <a:pPr algn="ctr"/>
            <a:r>
              <a:rPr lang="en-US" sz="3600" dirty="0" smtClean="0"/>
              <a:t>Non-General Fund Budget</a:t>
            </a:r>
            <a:endParaRPr lang="en-US" sz="3600" dirty="0"/>
          </a:p>
        </p:txBody>
      </p:sp>
      <p:sp>
        <p:nvSpPr>
          <p:cNvPr id="5" name="Footer Placeholder 4"/>
          <p:cNvSpPr>
            <a:spLocks noGrp="1"/>
          </p:cNvSpPr>
          <p:nvPr>
            <p:ph type="ftr" sz="quarter" idx="11"/>
          </p:nvPr>
        </p:nvSpPr>
        <p:spPr/>
        <p:txBody>
          <a:bodyPr/>
          <a:lstStyle/>
          <a:p>
            <a:r>
              <a:rPr lang="en-US" smtClean="0"/>
              <a:t>Water Resource Recovery</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133</a:t>
            </a:fld>
            <a:endParaRPr lang="en-US" dirty="0"/>
          </a:p>
        </p:txBody>
      </p:sp>
    </p:spTree>
    <p:extLst>
      <p:ext uri="{BB962C8B-B14F-4D97-AF65-F5344CB8AC3E}">
        <p14:creationId xmlns:p14="http://schemas.microsoft.com/office/powerpoint/2010/main" val="105525323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00898806"/>
              </p:ext>
            </p:extLst>
          </p:nvPr>
        </p:nvGraphicFramePr>
        <p:xfrm>
          <a:off x="685800" y="990600"/>
          <a:ext cx="7467600" cy="4532285"/>
        </p:xfrm>
        <a:graphic>
          <a:graphicData uri="http://schemas.openxmlformats.org/drawingml/2006/table">
            <a:tbl>
              <a:tblPr firstRow="1" firstCol="1" lastRow="1" bandRow="1">
                <a:tableStyleId>{5C22544A-7EE6-4342-B048-85BDC9FD1C3A}</a:tableStyleId>
              </a:tblPr>
              <a:tblGrid>
                <a:gridCol w="1447800"/>
                <a:gridCol w="2928875"/>
                <a:gridCol w="1490725"/>
                <a:gridCol w="1600200"/>
              </a:tblGrid>
              <a:tr h="2551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algn="r"/>
                      <a:endParaRPr lang="en-US" sz="16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206685">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206685">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1"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1" dirty="0" smtClean="0">
                        <a:solidFill>
                          <a:schemeClr val="tx1"/>
                        </a:solidFill>
                        <a:latin typeface="+mj-lt"/>
                      </a:endParaRPr>
                    </a:p>
                  </a:txBody>
                  <a:tcPr marL="6675" marR="6675" marT="6675" marB="0" anchor="b"/>
                </a:tc>
              </a:tr>
              <a:tr h="10392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26401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lt1"/>
                          </a:solidFill>
                          <a:effectLst/>
                          <a:latin typeface="+mn-lt"/>
                          <a:ea typeface="+mn-ea"/>
                          <a:cs typeface="+mn-cs"/>
                        </a:rPr>
                        <a:t>Expenditures</a:t>
                      </a: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smtClean="0">
                          <a:solidFill>
                            <a:schemeClr val="tx1"/>
                          </a:solidFill>
                          <a:effectLst/>
                          <a:latin typeface="+mj-lt"/>
                        </a:rPr>
                        <a:t>275,459</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290,779</a:t>
                      </a:r>
                      <a:endParaRPr lang="en-US" sz="1600" b="0" i="0" u="none" strike="noStrike" dirty="0">
                        <a:solidFill>
                          <a:schemeClr val="tx1"/>
                        </a:solidFill>
                        <a:effectLst/>
                        <a:latin typeface="+mj-lt"/>
                      </a:endParaRPr>
                    </a:p>
                  </a:txBody>
                  <a:tcPr marL="6675" marR="6675" marT="6675" marB="0" anchor="b"/>
                </a:tc>
              </a:tr>
              <a:tr h="29401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180,382</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180,811</a:t>
                      </a:r>
                      <a:endParaRPr lang="en-US" sz="1600" b="0" i="0" u="none" strike="noStrike" dirty="0">
                        <a:solidFill>
                          <a:schemeClr val="tx1"/>
                        </a:solidFill>
                        <a:effectLst/>
                        <a:latin typeface="+mj-lt"/>
                      </a:endParaRPr>
                    </a:p>
                  </a:txBody>
                  <a:tcPr marL="6675" marR="6675" marT="667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24,681</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41,050</a:t>
                      </a:r>
                      <a:endParaRPr lang="en-US" sz="1600" b="0" i="0" u="none" strike="noStrike" dirty="0">
                        <a:solidFill>
                          <a:schemeClr val="tx1"/>
                        </a:solidFill>
                        <a:effectLst/>
                        <a:latin typeface="+mj-lt"/>
                      </a:endParaRPr>
                    </a:p>
                  </a:txBody>
                  <a:tcPr marL="6675" marR="6675" marT="6675" marB="0" anchor="b"/>
                </a:tc>
              </a:tr>
              <a:tr h="112350">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14,780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15,300</a:t>
                      </a:r>
                      <a:endParaRPr lang="en-US" sz="1600" b="0" i="0" u="none" strike="noStrike" dirty="0">
                        <a:solidFill>
                          <a:schemeClr val="tx1"/>
                        </a:solidFill>
                        <a:effectLst/>
                        <a:latin typeface="+mj-lt"/>
                      </a:endParaRPr>
                    </a:p>
                  </a:txBody>
                  <a:tcPr marL="6675" marR="6675" marT="6675" marB="0" anchor="b"/>
                </a:tc>
              </a:tr>
              <a:tr h="158826">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1,100</a:t>
                      </a:r>
                      <a:endParaRPr lang="en-US" sz="1600" b="0"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1,100</a:t>
                      </a: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Cost Pool</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57,215</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59,950</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Asset Capital Outlay</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1,820</a:t>
                      </a:r>
                      <a:endParaRPr lang="en-US" sz="16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1,820</a:t>
                      </a:r>
                      <a:endParaRPr lang="en-US" sz="1600" b="0" u="none" strike="noStrike" kern="1200" dirty="0">
                        <a:solidFill>
                          <a:schemeClr val="tx1"/>
                        </a:solidFill>
                        <a:effectLst/>
                        <a:latin typeface="+mj-lt"/>
                        <a:ea typeface="+mn-ea"/>
                        <a:cs typeface="+mn-cs"/>
                      </a:endParaRPr>
                    </a:p>
                  </a:txBody>
                  <a:tcPr marL="6675" marR="6675" marT="6675" marB="0" anchor="b"/>
                </a:tc>
              </a:tr>
              <a:tr h="305154">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A87 Cost Plan </a:t>
                      </a:r>
                      <a:r>
                        <a:rPr lang="en-US" sz="1600" u="none" strike="noStrike" kern="1200" dirty="0" err="1" smtClean="0">
                          <a:solidFill>
                            <a:schemeClr val="dk1"/>
                          </a:solidFill>
                          <a:effectLst/>
                          <a:latin typeface="+mn-lt"/>
                          <a:ea typeface="+mn-ea"/>
                          <a:cs typeface="+mn-cs"/>
                        </a:rPr>
                        <a:t>Reimbs</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(201,743)</a:t>
                      </a:r>
                      <a:endParaRPr lang="en-US" sz="16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(201,743)</a:t>
                      </a:r>
                      <a:endParaRPr lang="en-US" sz="1600" b="0" u="none" strike="noStrike" kern="1200" dirty="0">
                        <a:solidFill>
                          <a:schemeClr val="tx1"/>
                        </a:solidFill>
                        <a:effectLst/>
                        <a:latin typeface="+mj-lt"/>
                        <a:ea typeface="+mn-ea"/>
                        <a:cs typeface="+mn-cs"/>
                      </a:endParaRPr>
                    </a:p>
                  </a:txBody>
                  <a:tcPr marL="6675" marR="6675" marT="6675" marB="0" anchor="b"/>
                </a:tc>
              </a:tr>
              <a:tr h="36915">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Expenditures</a:t>
                      </a:r>
                      <a:endParaRPr lang="en-US" sz="1600" b="1" u="none" strike="noStrike" kern="1200" dirty="0">
                        <a:solidFill>
                          <a:schemeClr val="dk1"/>
                        </a:solidFill>
                        <a:effectLst/>
                        <a:latin typeface="+mn-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tx1"/>
                          </a:solidFill>
                          <a:effectLst/>
                          <a:latin typeface="+mj-lt"/>
                          <a:ea typeface="+mn-ea"/>
                          <a:cs typeface="+mn-cs"/>
                        </a:rPr>
                        <a:t>353,694</a:t>
                      </a:r>
                      <a:endParaRPr lang="en-US" sz="1600" b="1"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tx1"/>
                          </a:solidFill>
                          <a:effectLst/>
                          <a:latin typeface="+mj-lt"/>
                          <a:ea typeface="+mn-ea"/>
                          <a:cs typeface="+mn-cs"/>
                        </a:rPr>
                        <a:t>389,067</a:t>
                      </a:r>
                      <a:endParaRPr lang="en-US" sz="1600" b="1" u="none" strike="noStrike" kern="1200" dirty="0">
                        <a:solidFill>
                          <a:schemeClr val="tx1"/>
                        </a:solidFill>
                        <a:effectLst/>
                        <a:latin typeface="+mj-lt"/>
                        <a:ea typeface="+mn-ea"/>
                        <a:cs typeface="+mn-cs"/>
                      </a:endParaRPr>
                    </a:p>
                  </a:txBody>
                  <a:tcPr marL="6675" marR="6675" marT="6675" marB="0" anchor="b"/>
                </a:tc>
              </a:tr>
              <a:tr h="45879">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(353,694)</a:t>
                      </a:r>
                      <a:endParaRPr lang="en-US" sz="1600" b="1" u="none" strike="noStrike" kern="1200" dirty="0">
                        <a:solidFill>
                          <a:schemeClr val="bg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smtClean="0">
                          <a:solidFill>
                            <a:schemeClr val="bg1"/>
                          </a:solidFill>
                          <a:effectLst/>
                          <a:latin typeface="+mj-lt"/>
                          <a:ea typeface="+mn-ea"/>
                          <a:cs typeface="+mn-cs"/>
                        </a:rPr>
                        <a:t>(389,067)</a:t>
                      </a:r>
                      <a:endParaRPr lang="en-US" sz="1600" b="1" u="none" strike="noStrike" kern="1200" dirty="0">
                        <a:solidFill>
                          <a:schemeClr val="bg1"/>
                        </a:solidFill>
                        <a:effectLst/>
                        <a:latin typeface="+mj-lt"/>
                        <a:ea typeface="+mn-ea"/>
                        <a:cs typeface="+mn-cs"/>
                      </a:endParaRPr>
                    </a:p>
                  </a:txBody>
                  <a:tcPr marL="6675" marR="6675" marT="667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t>General Fund Budget</a:t>
            </a:r>
            <a:endParaRPr lang="en-US" sz="3600" dirty="0"/>
          </a:p>
        </p:txBody>
      </p:sp>
      <p:sp>
        <p:nvSpPr>
          <p:cNvPr id="5" name="Footer Placeholder 4"/>
          <p:cNvSpPr>
            <a:spLocks noGrp="1"/>
          </p:cNvSpPr>
          <p:nvPr>
            <p:ph type="ftr" sz="quarter" idx="11"/>
          </p:nvPr>
        </p:nvSpPr>
        <p:spPr/>
        <p:txBody>
          <a:bodyPr/>
          <a:lstStyle/>
          <a:p>
            <a:r>
              <a:rPr lang="en-US" smtClean="0"/>
              <a:t>City Council</a:t>
            </a:r>
            <a:endParaRPr lang="en-US"/>
          </a:p>
        </p:txBody>
      </p:sp>
      <p:sp>
        <p:nvSpPr>
          <p:cNvPr id="4" name="Slide Number Placeholder 3"/>
          <p:cNvSpPr>
            <a:spLocks noGrp="1"/>
          </p:cNvSpPr>
          <p:nvPr>
            <p:ph type="sldNum" sz="quarter" idx="12"/>
          </p:nvPr>
        </p:nvSpPr>
        <p:spPr/>
        <p:txBody>
          <a:bodyPr/>
          <a:lstStyle/>
          <a:p>
            <a:fld id="{0D90F0D5-AFB6-4C34-B13B-CC446EBB2E05}" type="slidenum">
              <a:rPr lang="en-US" smtClean="0"/>
              <a:t>14</a:t>
            </a:fld>
            <a:endParaRPr lang="en-US" dirty="0"/>
          </a:p>
        </p:txBody>
      </p:sp>
    </p:spTree>
    <p:extLst>
      <p:ext uri="{BB962C8B-B14F-4D97-AF65-F5344CB8AC3E}">
        <p14:creationId xmlns:p14="http://schemas.microsoft.com/office/powerpoint/2010/main" val="299100952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57200"/>
            <a:ext cx="8229600" cy="533400"/>
          </a:xfrm>
        </p:spPr>
        <p:txBody>
          <a:bodyPr>
            <a:noAutofit/>
          </a:bodyPr>
          <a:lstStyle/>
          <a:p>
            <a:pPr algn="ctr"/>
            <a:r>
              <a:rPr lang="en-US" sz="4000" dirty="0" smtClean="0"/>
              <a:t>Community Police Review Commission</a:t>
            </a:r>
            <a:endParaRPr lang="en-US" sz="4000" dirty="0"/>
          </a:p>
        </p:txBody>
      </p:sp>
      <p:sp>
        <p:nvSpPr>
          <p:cNvPr id="3" name="Subtitle 2"/>
          <p:cNvSpPr>
            <a:spLocks noGrp="1"/>
          </p:cNvSpPr>
          <p:nvPr>
            <p:ph type="subTitle" idx="1"/>
          </p:nvPr>
        </p:nvSpPr>
        <p:spPr>
          <a:xfrm>
            <a:off x="4231758" y="5333999"/>
            <a:ext cx="3845442" cy="836483"/>
          </a:xfrm>
        </p:spPr>
        <p:txBody>
          <a:bodyPr>
            <a:normAutofit fontScale="47500" lnSpcReduction="20000"/>
          </a:bodyPr>
          <a:lstStyle/>
          <a:p>
            <a:pPr algn="r"/>
            <a:endParaRPr lang="en-US" sz="3600" dirty="0" smtClean="0"/>
          </a:p>
          <a:p>
            <a:pPr algn="r"/>
            <a:r>
              <a:rPr lang="en-US" sz="3600" dirty="0" smtClean="0"/>
              <a:t>FY2019-20 Draft Budget Presentation</a:t>
            </a:r>
          </a:p>
          <a:p>
            <a:pPr algn="r"/>
            <a:r>
              <a:rPr lang="en-US" dirty="0" smtClean="0"/>
              <a:t>May 21, 2019</a:t>
            </a:r>
            <a:endParaRPr lang="en-US"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4163" y="1880467"/>
            <a:ext cx="3395673" cy="30970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69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620000" cy="715962"/>
          </a:xfrm>
        </p:spPr>
        <p:txBody>
          <a:bodyPr/>
          <a:lstStyle/>
          <a:p>
            <a:pPr algn="ctr"/>
            <a:r>
              <a:rPr lang="en-US" sz="3600" dirty="0" smtClean="0"/>
              <a:t>Mission</a:t>
            </a:r>
            <a:endParaRPr lang="en-US" sz="3600" dirty="0"/>
          </a:p>
        </p:txBody>
      </p:sp>
      <p:sp>
        <p:nvSpPr>
          <p:cNvPr id="3" name="Content Placeholder 2"/>
          <p:cNvSpPr>
            <a:spLocks noGrp="1"/>
          </p:cNvSpPr>
          <p:nvPr>
            <p:ph idx="1"/>
          </p:nvPr>
        </p:nvSpPr>
        <p:spPr>
          <a:xfrm>
            <a:off x="381000" y="914400"/>
            <a:ext cx="7924800" cy="5791200"/>
          </a:xfrm>
        </p:spPr>
        <p:txBody>
          <a:bodyPr>
            <a:normAutofit/>
          </a:bodyPr>
          <a:lstStyle/>
          <a:p>
            <a:endParaRPr lang="en-US" sz="2400" dirty="0"/>
          </a:p>
          <a:p>
            <a:pPr marL="114300" indent="0">
              <a:buNone/>
            </a:pPr>
            <a:endParaRPr lang="en-US" dirty="0"/>
          </a:p>
        </p:txBody>
      </p:sp>
      <p:sp>
        <p:nvSpPr>
          <p:cNvPr id="4" name="Rectangle 3"/>
          <p:cNvSpPr/>
          <p:nvPr/>
        </p:nvSpPr>
        <p:spPr>
          <a:xfrm>
            <a:off x="1066800" y="1676400"/>
            <a:ext cx="6705600" cy="4031873"/>
          </a:xfrm>
          <a:prstGeom prst="rect">
            <a:avLst/>
          </a:prstGeom>
        </p:spPr>
        <p:txBody>
          <a:bodyPr wrap="square">
            <a:spAutoFit/>
          </a:bodyPr>
          <a:lstStyle/>
          <a:p>
            <a:pPr algn="ctr"/>
            <a:r>
              <a:rPr lang="en-US" sz="3200" dirty="0"/>
              <a:t>The purpose of the </a:t>
            </a:r>
            <a:r>
              <a:rPr lang="en-US" sz="3200" dirty="0" smtClean="0"/>
              <a:t>Community Police </a:t>
            </a:r>
            <a:r>
              <a:rPr lang="en-US" sz="3200" dirty="0"/>
              <a:t>Review Commission (formally known as the </a:t>
            </a:r>
            <a:r>
              <a:rPr lang="en-US" sz="3200" dirty="0" smtClean="0"/>
              <a:t>Citizen’s Police Review Commission</a:t>
            </a:r>
            <a:r>
              <a:rPr lang="en-US" sz="3200" dirty="0"/>
              <a:t>) is to advise the City Council, City Manager, and Chief of Police on all matters pertaining to the administration of the Richmond Police Department</a:t>
            </a:r>
          </a:p>
        </p:txBody>
      </p:sp>
      <p:sp>
        <p:nvSpPr>
          <p:cNvPr id="5" name="Footer Placeholder 4"/>
          <p:cNvSpPr>
            <a:spLocks noGrp="1"/>
          </p:cNvSpPr>
          <p:nvPr>
            <p:ph type="ftr" sz="quarter" idx="11"/>
          </p:nvPr>
        </p:nvSpPr>
        <p:spPr/>
        <p:txBody>
          <a:bodyPr/>
          <a:lstStyle/>
          <a:p>
            <a:r>
              <a:rPr lang="en-US" smtClean="0"/>
              <a:t>Community Police Review Commission</a:t>
            </a:r>
            <a:endParaRPr lang="en-US"/>
          </a:p>
        </p:txBody>
      </p:sp>
      <p:sp>
        <p:nvSpPr>
          <p:cNvPr id="6" name="Slide Number Placeholder 5"/>
          <p:cNvSpPr>
            <a:spLocks noGrp="1"/>
          </p:cNvSpPr>
          <p:nvPr>
            <p:ph type="sldNum" sz="quarter" idx="12"/>
          </p:nvPr>
        </p:nvSpPr>
        <p:spPr/>
        <p:txBody>
          <a:bodyPr/>
          <a:lstStyle/>
          <a:p>
            <a:fld id="{0D90F0D5-AFB6-4C34-B13B-CC446EBB2E05}" type="slidenum">
              <a:rPr lang="en-US" smtClean="0"/>
              <a:t>16</a:t>
            </a:fld>
            <a:endParaRPr lang="en-US" dirty="0"/>
          </a:p>
        </p:txBody>
      </p:sp>
    </p:spTree>
    <p:extLst>
      <p:ext uri="{BB962C8B-B14F-4D97-AF65-F5344CB8AC3E}">
        <p14:creationId xmlns:p14="http://schemas.microsoft.com/office/powerpoint/2010/main" val="330865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3600" dirty="0" smtClean="0"/>
              <a:t>FY2019-20 Goals</a:t>
            </a:r>
            <a:endParaRPr lang="en-US" sz="3600" dirty="0"/>
          </a:p>
        </p:txBody>
      </p:sp>
      <p:sp>
        <p:nvSpPr>
          <p:cNvPr id="3" name="Content Placeholder 2"/>
          <p:cNvSpPr>
            <a:spLocks noGrp="1"/>
          </p:cNvSpPr>
          <p:nvPr>
            <p:ph idx="1"/>
          </p:nvPr>
        </p:nvSpPr>
        <p:spPr>
          <a:xfrm>
            <a:off x="381000" y="914400"/>
            <a:ext cx="8305800" cy="5715000"/>
          </a:xfrm>
        </p:spPr>
        <p:txBody>
          <a:bodyPr>
            <a:noAutofit/>
          </a:bodyPr>
          <a:lstStyle/>
          <a:p>
            <a:r>
              <a:rPr lang="en-US" sz="1600" dirty="0" smtClean="0"/>
              <a:t>To provide </a:t>
            </a:r>
            <a:r>
              <a:rPr lang="en-US" sz="1600" dirty="0"/>
              <a:t>a timely and professional response to public inquiries over the CPRC office telephone line, and to facilitate the business of the CPRC by having sufficient staff support to accomplish tasks promptly and efficiently.</a:t>
            </a:r>
          </a:p>
          <a:p>
            <a:pPr marL="114300" indent="0">
              <a:buNone/>
            </a:pPr>
            <a:r>
              <a:rPr lang="en-US" sz="1600" dirty="0"/>
              <a:t> </a:t>
            </a:r>
          </a:p>
          <a:p>
            <a:r>
              <a:rPr lang="en-US" sz="1600" dirty="0" smtClean="0"/>
              <a:t>To </a:t>
            </a:r>
            <a:r>
              <a:rPr lang="en-US" sz="1600" dirty="0"/>
              <a:t>continue our efforts at community outreach in order that the public will know of this resource - accomplishing this goal requires materials for education (</a:t>
            </a:r>
            <a:r>
              <a:rPr lang="en-US" sz="1600" dirty="0" err="1"/>
              <a:t>handcards</a:t>
            </a:r>
            <a:r>
              <a:rPr lang="en-US" sz="1600" dirty="0"/>
              <a:t>) and items to bring people in - kids and adults - so, like giveaways.</a:t>
            </a:r>
          </a:p>
          <a:p>
            <a:endParaRPr lang="en-US" sz="1100" dirty="0"/>
          </a:p>
          <a:p>
            <a:r>
              <a:rPr lang="en-US" sz="1600" dirty="0" smtClean="0"/>
              <a:t>To continue to have </a:t>
            </a:r>
            <a:r>
              <a:rPr lang="en-US" sz="1600" dirty="0"/>
              <a:t>CPRC participation in NACOLE, the national association of civilian oversight of law enforcement.  NACOLE provides opportunities for sharing information and learning from the experience of other police commissions.</a:t>
            </a:r>
          </a:p>
          <a:p>
            <a:endParaRPr lang="en-US" sz="1100" dirty="0"/>
          </a:p>
          <a:p>
            <a:r>
              <a:rPr lang="en-US" sz="1600" dirty="0" smtClean="0"/>
              <a:t>To run </a:t>
            </a:r>
            <a:r>
              <a:rPr lang="en-US" sz="1600" dirty="0"/>
              <a:t>a businesslike, professional monthly meeting, with all support services readily </a:t>
            </a:r>
            <a:r>
              <a:rPr lang="en-US" sz="1600" dirty="0" smtClean="0"/>
              <a:t>available.</a:t>
            </a:r>
            <a:endParaRPr lang="en-US" sz="1600" dirty="0"/>
          </a:p>
          <a:p>
            <a:endParaRPr lang="en-US" sz="1100" dirty="0"/>
          </a:p>
          <a:p>
            <a:r>
              <a:rPr lang="en-US" sz="1600" dirty="0" smtClean="0"/>
              <a:t>To conduct </a:t>
            </a:r>
            <a:r>
              <a:rPr lang="en-US" sz="1600" dirty="0"/>
              <a:t>a retreat in order to give the CPRC an opportunity to have extended conversations about matters within our purview, input from experts and others, self-examination and an opportunity to identify and strategize toward a more effective CPRC.</a:t>
            </a:r>
          </a:p>
          <a:p>
            <a:endParaRPr lang="en-US" sz="1100" dirty="0"/>
          </a:p>
          <a:p>
            <a:r>
              <a:rPr lang="en-US" sz="1600" dirty="0" smtClean="0"/>
              <a:t>To increase </a:t>
            </a:r>
            <a:r>
              <a:rPr lang="en-US" sz="1600" dirty="0"/>
              <a:t>the visibility of CPRC commissioners and to clearly identify CPRC commissioners as being distinct from RPD employees during community events, training events and </a:t>
            </a:r>
            <a:r>
              <a:rPr lang="en-US" sz="1600" dirty="0" smtClean="0"/>
              <a:t>ride-</a:t>
            </a:r>
            <a:r>
              <a:rPr lang="en-US" sz="1600" dirty="0" err="1" smtClean="0"/>
              <a:t>alongs</a:t>
            </a:r>
            <a:r>
              <a:rPr lang="en-US" sz="1600" dirty="0"/>
              <a:t>. </a:t>
            </a:r>
          </a:p>
        </p:txBody>
      </p:sp>
      <p:sp>
        <p:nvSpPr>
          <p:cNvPr id="4" name="Footer Placeholder 3"/>
          <p:cNvSpPr>
            <a:spLocks noGrp="1"/>
          </p:cNvSpPr>
          <p:nvPr>
            <p:ph type="ftr" sz="quarter" idx="11"/>
          </p:nvPr>
        </p:nvSpPr>
        <p:spPr/>
        <p:txBody>
          <a:bodyPr/>
          <a:lstStyle/>
          <a:p>
            <a:r>
              <a:rPr lang="en-US" smtClean="0"/>
              <a:t>Community Police Review Commission</a:t>
            </a:r>
            <a:endParaRPr lang="en-US"/>
          </a:p>
        </p:txBody>
      </p:sp>
      <p:sp>
        <p:nvSpPr>
          <p:cNvPr id="5" name="Slide Number Placeholder 4"/>
          <p:cNvSpPr>
            <a:spLocks noGrp="1"/>
          </p:cNvSpPr>
          <p:nvPr>
            <p:ph type="sldNum" sz="quarter" idx="12"/>
          </p:nvPr>
        </p:nvSpPr>
        <p:spPr/>
        <p:txBody>
          <a:bodyPr/>
          <a:lstStyle/>
          <a:p>
            <a:fld id="{0D90F0D5-AFB6-4C34-B13B-CC446EBB2E05}" type="slidenum">
              <a:rPr lang="en-US" smtClean="0"/>
              <a:t>17</a:t>
            </a:fld>
            <a:endParaRPr lang="en-US" dirty="0"/>
          </a:p>
        </p:txBody>
      </p:sp>
    </p:spTree>
    <p:extLst>
      <p:ext uri="{BB962C8B-B14F-4D97-AF65-F5344CB8AC3E}">
        <p14:creationId xmlns:p14="http://schemas.microsoft.com/office/powerpoint/2010/main" val="1196878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12712833"/>
              </p:ext>
            </p:extLst>
          </p:nvPr>
        </p:nvGraphicFramePr>
        <p:xfrm>
          <a:off x="914400" y="914400"/>
          <a:ext cx="7239000" cy="1045210"/>
        </p:xfrm>
        <a:graphic>
          <a:graphicData uri="http://schemas.openxmlformats.org/drawingml/2006/table">
            <a:tbl>
              <a:tblPr firstRow="1" lastRow="1">
                <a:tableStyleId>{5C22544A-7EE6-4342-B048-85BDC9FD1C3A}</a:tableStyleId>
              </a:tblPr>
              <a:tblGrid>
                <a:gridCol w="4114800"/>
                <a:gridCol w="1572986"/>
                <a:gridCol w="1551214"/>
              </a:tblGrid>
              <a:tr h="457200">
                <a:tc>
                  <a:txBody>
                    <a:bodyPr/>
                    <a:lstStyle/>
                    <a:p>
                      <a:pPr algn="ctr" fontAlgn="b"/>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u="none" strike="noStrike" dirty="0" smtClean="0">
                          <a:effectLst/>
                        </a:rPr>
                        <a:t>FY2018-19           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smtClean="0">
                          <a:effectLst/>
                        </a:rPr>
                        <a:t>FY2019-20  Proposed</a:t>
                      </a:r>
                      <a:endParaRPr lang="en-US" sz="1400" b="1"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mn-lt"/>
                        </a:rPr>
                        <a:t>Assistant Administrative Analyst</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b="0" i="0" u="none" strike="noStrike" dirty="0" smtClean="0">
                          <a:solidFill>
                            <a:srgbClr val="000000"/>
                          </a:solidFill>
                          <a:effectLst/>
                          <a:latin typeface="+mn-lt"/>
                        </a:rPr>
                        <a:t>0.1</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b="0" i="0" u="none" strike="noStrike" dirty="0" smtClean="0">
                          <a:solidFill>
                            <a:srgbClr val="000000"/>
                          </a:solidFill>
                          <a:effectLst/>
                          <a:latin typeface="+mn-lt"/>
                        </a:rPr>
                        <a:t>0.1</a:t>
                      </a:r>
                      <a:endParaRPr lang="en-US" sz="1400" b="0" i="0" u="none" strike="noStrike" dirty="0">
                        <a:solidFill>
                          <a:srgbClr val="000000"/>
                        </a:solidFill>
                        <a:effectLst/>
                        <a:latin typeface="+mn-lt"/>
                      </a:endParaRPr>
                    </a:p>
                  </a:txBody>
                  <a:tcPr marL="9525" marR="9525" marT="9525" marB="0" anchor="b"/>
                </a:tc>
              </a:tr>
              <a:tr h="294005">
                <a:tc>
                  <a:txBody>
                    <a:bodyPr/>
                    <a:lstStyle/>
                    <a:p>
                      <a:pPr algn="ctr" fontAlgn="b"/>
                      <a:r>
                        <a:rPr lang="en-US" sz="1400" u="none" strike="noStrike" dirty="0">
                          <a:effectLst/>
                        </a:rPr>
                        <a:t>Total </a:t>
                      </a:r>
                      <a:r>
                        <a:rPr lang="en-US" sz="1400" u="none" strike="noStrike" dirty="0" smtClean="0">
                          <a:effectLst/>
                        </a:rPr>
                        <a:t>Full-Time</a:t>
                      </a:r>
                      <a:r>
                        <a:rPr lang="en-US" sz="1400" u="none" strike="noStrike" baseline="0" dirty="0" smtClean="0">
                          <a:effectLst/>
                        </a:rPr>
                        <a:t> Equivalent </a:t>
                      </a:r>
                      <a:r>
                        <a:rPr lang="en-US" sz="1400" u="none" strike="noStrike" baseline="0" smtClean="0">
                          <a:effectLst/>
                        </a:rPr>
                        <a:t>(FTEs)</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0.1</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i="0" u="none" strike="noStrike" smtClean="0">
                          <a:solidFill>
                            <a:schemeClr val="bg1"/>
                          </a:solidFill>
                          <a:effectLst/>
                          <a:latin typeface="Calibri"/>
                        </a:rPr>
                        <a:t>0.1</a:t>
                      </a:r>
                      <a:endParaRPr lang="en-US" sz="1400" b="1" i="0" u="none" strike="noStrike" dirty="0">
                        <a:solidFill>
                          <a:schemeClr val="bg1"/>
                        </a:solidFill>
                        <a:effectLst/>
                        <a:latin typeface="Calibri"/>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Community Police Review Commission</a:t>
            </a:r>
            <a:endParaRPr lang="en-US"/>
          </a:p>
        </p:txBody>
      </p:sp>
      <p:sp>
        <p:nvSpPr>
          <p:cNvPr id="5" name="Slide Number Placeholder 4"/>
          <p:cNvSpPr>
            <a:spLocks noGrp="1"/>
          </p:cNvSpPr>
          <p:nvPr>
            <p:ph type="sldNum" sz="quarter" idx="12"/>
          </p:nvPr>
        </p:nvSpPr>
        <p:spPr/>
        <p:txBody>
          <a:bodyPr/>
          <a:lstStyle/>
          <a:p>
            <a:fld id="{0D90F0D5-AFB6-4C34-B13B-CC446EBB2E05}" type="slidenum">
              <a:rPr lang="en-US" smtClean="0"/>
              <a:t>18</a:t>
            </a:fld>
            <a:endParaRPr lang="en-US" dirty="0"/>
          </a:p>
        </p:txBody>
      </p:sp>
    </p:spTree>
    <p:extLst>
      <p:ext uri="{BB962C8B-B14F-4D97-AF65-F5344CB8AC3E}">
        <p14:creationId xmlns:p14="http://schemas.microsoft.com/office/powerpoint/2010/main" val="18423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15025772"/>
              </p:ext>
            </p:extLst>
          </p:nvPr>
        </p:nvGraphicFramePr>
        <p:xfrm>
          <a:off x="685800" y="990600"/>
          <a:ext cx="7630087" cy="3061154"/>
        </p:xfrm>
        <a:graphic>
          <a:graphicData uri="http://schemas.openxmlformats.org/drawingml/2006/table">
            <a:tbl>
              <a:tblPr firstRow="1" firstCol="1" lastRow="1" bandRow="1">
                <a:tableStyleId>{5C22544A-7EE6-4342-B048-85BDC9FD1C3A}</a:tableStyleId>
              </a:tblPr>
              <a:tblGrid>
                <a:gridCol w="1600200"/>
                <a:gridCol w="2776475"/>
                <a:gridCol w="1626706"/>
                <a:gridCol w="1626706"/>
              </a:tblGrid>
              <a:tr h="2551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algn="r"/>
                      <a:endParaRPr lang="en-US" sz="16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206685">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206685">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1"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1" dirty="0" smtClean="0">
                        <a:solidFill>
                          <a:schemeClr val="tx1"/>
                        </a:solidFill>
                        <a:latin typeface="+mj-lt"/>
                      </a:endParaRPr>
                    </a:p>
                  </a:txBody>
                  <a:tcPr marL="6675" marR="6675" marT="6675" marB="0" anchor="b"/>
                </a:tc>
              </a:tr>
              <a:tr h="10392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26401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lt1"/>
                          </a:solidFill>
                          <a:effectLst/>
                          <a:latin typeface="+mn-lt"/>
                          <a:ea typeface="+mn-ea"/>
                          <a:cs typeface="+mn-cs"/>
                        </a:rPr>
                        <a:t>Expenditures</a:t>
                      </a:r>
                    </a:p>
                  </a:txBody>
                  <a:tcPr marL="6675" marR="6675" marT="6675" marB="0" anchor="b"/>
                </a:tc>
                <a:tc>
                  <a:txBody>
                    <a:bodyPr/>
                    <a:lstStyle/>
                    <a:p>
                      <a:pPr algn="l" fontAlgn="b"/>
                      <a:r>
                        <a:rPr lang="en-US" sz="1400" u="none" strike="noStrike" dirty="0">
                          <a:effectLst/>
                        </a:rPr>
                        <a:t>Salaries &amp; </a:t>
                      </a:r>
                      <a:r>
                        <a:rPr lang="en-US" sz="1400" u="none" strike="noStrike" dirty="0" smtClean="0">
                          <a:effectLst/>
                        </a:rPr>
                        <a:t>Wages</a:t>
                      </a:r>
                      <a:endParaRPr lang="en-US" sz="14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smtClean="0">
                          <a:solidFill>
                            <a:srgbClr val="000000"/>
                          </a:solidFill>
                          <a:effectLst/>
                          <a:latin typeface="Arial"/>
                        </a:rPr>
                        <a:t>69,159</a:t>
                      </a:r>
                      <a:endParaRPr lang="en-US" sz="1400" b="0" i="0" u="none" strike="noStrike" dirty="0">
                        <a:solidFill>
                          <a:srgbClr val="000000"/>
                        </a:solidFill>
                        <a:effectLst/>
                        <a:latin typeface="Arial"/>
                      </a:endParaRPr>
                    </a:p>
                  </a:txBody>
                  <a:tcPr marL="9525" marR="9525" marT="9525" marB="0" anchor="b"/>
                </a:tc>
                <a:tc>
                  <a:txBody>
                    <a:bodyPr/>
                    <a:lstStyle/>
                    <a:p>
                      <a:pPr algn="r" fontAlgn="b"/>
                      <a:r>
                        <a:rPr lang="en-US" sz="1400" b="0" i="0" u="none" strike="noStrike" dirty="0" smtClean="0">
                          <a:solidFill>
                            <a:srgbClr val="000000"/>
                          </a:solidFill>
                          <a:effectLst/>
                          <a:latin typeface="Arial"/>
                        </a:rPr>
                        <a:t>72,527</a:t>
                      </a:r>
                      <a:endParaRPr lang="en-US" sz="1400" b="0" i="0" u="none" strike="noStrike" dirty="0">
                        <a:solidFill>
                          <a:srgbClr val="000000"/>
                        </a:solidFill>
                        <a:effectLst/>
                        <a:latin typeface="Arial"/>
                      </a:endParaRPr>
                    </a:p>
                  </a:txBody>
                  <a:tcPr marL="9525" marR="9525" marT="9525" marB="0" anchor="b"/>
                </a:tc>
              </a:tr>
              <a:tr h="29401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400" u="none" strike="noStrike" dirty="0" smtClean="0">
                          <a:effectLst/>
                        </a:rPr>
                        <a:t>Benefits</a:t>
                      </a:r>
                      <a:endParaRPr lang="en-US" sz="14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smtClean="0">
                          <a:solidFill>
                            <a:srgbClr val="000000"/>
                          </a:solidFill>
                          <a:effectLst/>
                          <a:latin typeface="Arial"/>
                        </a:rPr>
                        <a:t>7,068</a:t>
                      </a:r>
                      <a:endParaRPr lang="en-US" sz="1400" b="0" i="0" u="none" strike="noStrike" dirty="0">
                        <a:solidFill>
                          <a:srgbClr val="000000"/>
                        </a:solidFill>
                        <a:effectLst/>
                        <a:latin typeface="Arial"/>
                      </a:endParaRPr>
                    </a:p>
                  </a:txBody>
                  <a:tcPr marL="9525" marR="9525" marT="9525" marB="0" anchor="b"/>
                </a:tc>
                <a:tc>
                  <a:txBody>
                    <a:bodyPr/>
                    <a:lstStyle/>
                    <a:p>
                      <a:pPr algn="r" fontAlgn="b"/>
                      <a:r>
                        <a:rPr lang="en-US" sz="1400" b="0" i="0" u="none" strike="noStrike" dirty="0" smtClean="0">
                          <a:solidFill>
                            <a:srgbClr val="000000"/>
                          </a:solidFill>
                          <a:effectLst/>
                          <a:latin typeface="Arial"/>
                        </a:rPr>
                        <a:t>5,475</a:t>
                      </a:r>
                      <a:endParaRPr lang="en-US" sz="1400" b="0" i="0" u="none" strike="noStrike" dirty="0">
                        <a:solidFill>
                          <a:srgbClr val="000000"/>
                        </a:solidFill>
                        <a:effectLst/>
                        <a:latin typeface="Arial"/>
                      </a:endParaRPr>
                    </a:p>
                  </a:txBody>
                  <a:tcPr marL="9525" marR="9525" marT="952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400" u="none" strike="noStrike" dirty="0">
                          <a:effectLst/>
                        </a:rPr>
                        <a:t>Professional &amp; Admin</a:t>
                      </a:r>
                      <a:endParaRPr lang="en-US" sz="14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smtClean="0">
                          <a:solidFill>
                            <a:srgbClr val="000000"/>
                          </a:solidFill>
                          <a:effectLst/>
                          <a:latin typeface="Arial"/>
                        </a:rPr>
                        <a:t>10,061</a:t>
                      </a:r>
                      <a:endParaRPr lang="en-US" sz="1400" b="0" i="0" u="none" strike="noStrike" dirty="0">
                        <a:solidFill>
                          <a:srgbClr val="000000"/>
                        </a:solidFill>
                        <a:effectLst/>
                        <a:latin typeface="Arial"/>
                      </a:endParaRPr>
                    </a:p>
                  </a:txBody>
                  <a:tcPr marL="9525" marR="9525" marT="9525" marB="0" anchor="b"/>
                </a:tc>
                <a:tc>
                  <a:txBody>
                    <a:bodyPr/>
                    <a:lstStyle/>
                    <a:p>
                      <a:pPr algn="r" fontAlgn="b"/>
                      <a:r>
                        <a:rPr lang="en-US" sz="1400" b="0" i="0" u="none" strike="noStrike" dirty="0" smtClean="0">
                          <a:solidFill>
                            <a:srgbClr val="000000"/>
                          </a:solidFill>
                          <a:effectLst/>
                          <a:latin typeface="Arial"/>
                        </a:rPr>
                        <a:t>10,550</a:t>
                      </a:r>
                      <a:endParaRPr lang="en-US" sz="1400" b="0" i="0" u="none" strike="noStrike" dirty="0">
                        <a:solidFill>
                          <a:srgbClr val="000000"/>
                        </a:solidFill>
                        <a:effectLst/>
                        <a:latin typeface="Arial"/>
                      </a:endParaRPr>
                    </a:p>
                  </a:txBody>
                  <a:tcPr marL="9525" marR="9525" marT="9525" marB="0" anchor="b"/>
                </a:tc>
              </a:tr>
              <a:tr h="112350">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400" u="none" strike="noStrike" dirty="0">
                          <a:effectLst/>
                        </a:rPr>
                        <a:t>Other Operating</a:t>
                      </a:r>
                      <a:endParaRPr lang="en-US" sz="14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400" b="0" i="0" u="none" strike="noStrike" dirty="0" smtClean="0">
                          <a:solidFill>
                            <a:srgbClr val="000000"/>
                          </a:solidFill>
                          <a:effectLst/>
                          <a:latin typeface="Arial"/>
                        </a:rPr>
                        <a:t>1,117</a:t>
                      </a:r>
                      <a:endParaRPr lang="en-US" sz="1400" b="0" i="0" u="none" strike="noStrike" dirty="0">
                        <a:solidFill>
                          <a:srgbClr val="000000"/>
                        </a:solidFill>
                        <a:effectLst/>
                        <a:latin typeface="Arial"/>
                      </a:endParaRPr>
                    </a:p>
                  </a:txBody>
                  <a:tcPr marL="9525" marR="9525" marT="9525" marB="0" anchor="b"/>
                </a:tc>
                <a:tc>
                  <a:txBody>
                    <a:bodyPr/>
                    <a:lstStyle/>
                    <a:p>
                      <a:pPr algn="r" fontAlgn="b"/>
                      <a:r>
                        <a:rPr lang="en-US" sz="1400" b="0" i="0" u="none" strike="noStrike" dirty="0">
                          <a:solidFill>
                            <a:srgbClr val="000000"/>
                          </a:solidFill>
                          <a:effectLst/>
                          <a:latin typeface="Arial"/>
                        </a:rPr>
                        <a:t>1,100</a:t>
                      </a:r>
                    </a:p>
                  </a:txBody>
                  <a:tcPr marL="9525" marR="9525" marT="9525" marB="0" anchor="b"/>
                </a:tc>
              </a:tr>
              <a:tr h="36915">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400" b="1" u="none" strike="noStrike" kern="1200" dirty="0" smtClean="0">
                          <a:solidFill>
                            <a:schemeClr val="dk1"/>
                          </a:solidFill>
                          <a:effectLst/>
                          <a:latin typeface="+mn-lt"/>
                          <a:ea typeface="+mn-ea"/>
                          <a:cs typeface="+mn-cs"/>
                        </a:rPr>
                        <a:t>Total Expenditures</a:t>
                      </a:r>
                      <a:endParaRPr lang="en-US" sz="1400" b="1"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400" b="0" i="0" u="none" strike="noStrike" dirty="0" smtClean="0">
                          <a:solidFill>
                            <a:srgbClr val="000000"/>
                          </a:solidFill>
                          <a:effectLst/>
                          <a:latin typeface="Arial"/>
                        </a:rPr>
                        <a:t>87,405</a:t>
                      </a:r>
                      <a:endParaRPr lang="en-US" sz="1400" b="0" i="0" u="none" strike="noStrike" dirty="0">
                        <a:solidFill>
                          <a:srgbClr val="000000"/>
                        </a:solidFill>
                        <a:effectLst/>
                        <a:latin typeface="Arial"/>
                      </a:endParaRPr>
                    </a:p>
                  </a:txBody>
                  <a:tcPr marL="9525" marR="9525" marT="9525" marB="0" anchor="b"/>
                </a:tc>
                <a:tc>
                  <a:txBody>
                    <a:bodyPr/>
                    <a:lstStyle/>
                    <a:p>
                      <a:pPr algn="r" fontAlgn="b"/>
                      <a:r>
                        <a:rPr lang="en-US" sz="1400" b="0" i="0" u="none" strike="noStrike" dirty="0" smtClean="0">
                          <a:solidFill>
                            <a:srgbClr val="000000"/>
                          </a:solidFill>
                          <a:effectLst/>
                          <a:latin typeface="Arial"/>
                        </a:rPr>
                        <a:t>89,652</a:t>
                      </a:r>
                      <a:endParaRPr lang="en-US" sz="1400" b="0" i="0" u="none" strike="noStrike" dirty="0">
                        <a:solidFill>
                          <a:srgbClr val="000000"/>
                        </a:solidFill>
                        <a:effectLst/>
                        <a:latin typeface="Arial"/>
                      </a:endParaRPr>
                    </a:p>
                  </a:txBody>
                  <a:tcPr marL="9525" marR="9525" marT="9525" marB="0" anchor="b"/>
                </a:tc>
              </a:tr>
              <a:tr h="45879">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(87,405)</a:t>
                      </a:r>
                      <a:endParaRPr lang="en-US" sz="1600" b="1" u="none" strike="noStrike" kern="1200" dirty="0">
                        <a:solidFill>
                          <a:schemeClr val="bg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(89,652)</a:t>
                      </a:r>
                      <a:endParaRPr lang="en-US" sz="1600" b="1" u="none" strike="noStrike" kern="1200" dirty="0">
                        <a:solidFill>
                          <a:schemeClr val="bg1"/>
                        </a:solidFill>
                        <a:effectLst/>
                        <a:latin typeface="+mj-lt"/>
                        <a:ea typeface="+mn-ea"/>
                        <a:cs typeface="+mn-cs"/>
                      </a:endParaRPr>
                    </a:p>
                  </a:txBody>
                  <a:tcPr marL="6675" marR="6675" marT="667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t>General Fund Budget</a:t>
            </a:r>
            <a:endParaRPr lang="en-US" sz="3600" dirty="0"/>
          </a:p>
        </p:txBody>
      </p:sp>
      <p:sp>
        <p:nvSpPr>
          <p:cNvPr id="5" name="Footer Placeholder 4"/>
          <p:cNvSpPr>
            <a:spLocks noGrp="1"/>
          </p:cNvSpPr>
          <p:nvPr>
            <p:ph type="ftr" sz="quarter" idx="11"/>
          </p:nvPr>
        </p:nvSpPr>
        <p:spPr/>
        <p:txBody>
          <a:bodyPr/>
          <a:lstStyle/>
          <a:p>
            <a:r>
              <a:rPr lang="en-US" smtClean="0"/>
              <a:t>Community Police Review Commission</a:t>
            </a:r>
            <a:endParaRPr lang="en-US"/>
          </a:p>
        </p:txBody>
      </p:sp>
      <p:sp>
        <p:nvSpPr>
          <p:cNvPr id="4" name="Slide Number Placeholder 3"/>
          <p:cNvSpPr>
            <a:spLocks noGrp="1"/>
          </p:cNvSpPr>
          <p:nvPr>
            <p:ph type="sldNum" sz="quarter" idx="12"/>
          </p:nvPr>
        </p:nvSpPr>
        <p:spPr/>
        <p:txBody>
          <a:bodyPr/>
          <a:lstStyle/>
          <a:p>
            <a:fld id="{0D90F0D5-AFB6-4C34-B13B-CC446EBB2E05}" type="slidenum">
              <a:rPr lang="en-US" smtClean="0"/>
              <a:t>19</a:t>
            </a:fld>
            <a:endParaRPr lang="en-US" dirty="0"/>
          </a:p>
        </p:txBody>
      </p:sp>
    </p:spTree>
    <p:extLst>
      <p:ext uri="{BB962C8B-B14F-4D97-AF65-F5344CB8AC3E}">
        <p14:creationId xmlns:p14="http://schemas.microsoft.com/office/powerpoint/2010/main" val="290805505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3600" dirty="0" smtClean="0"/>
              <a:t>Mission</a:t>
            </a:r>
            <a:endParaRPr lang="en-US" dirty="0"/>
          </a:p>
        </p:txBody>
      </p:sp>
      <p:sp>
        <p:nvSpPr>
          <p:cNvPr id="3" name="Content Placeholder 2"/>
          <p:cNvSpPr>
            <a:spLocks noGrp="1"/>
          </p:cNvSpPr>
          <p:nvPr>
            <p:ph idx="1"/>
          </p:nvPr>
        </p:nvSpPr>
        <p:spPr>
          <a:xfrm>
            <a:off x="381000" y="1219200"/>
            <a:ext cx="8382000" cy="5105400"/>
          </a:xfrm>
        </p:spPr>
        <p:txBody>
          <a:bodyPr>
            <a:normAutofit lnSpcReduction="10000"/>
          </a:bodyPr>
          <a:lstStyle/>
          <a:p>
            <a:pPr marL="114300" indent="0" algn="ctr">
              <a:buNone/>
            </a:pPr>
            <a:r>
              <a:rPr lang="en-US" sz="2400" dirty="0"/>
              <a:t>To </a:t>
            </a:r>
            <a:r>
              <a:rPr lang="en-US" sz="2400" dirty="0" smtClean="0"/>
              <a:t>use the Office of the Mayor to promote Richmond, increase economic activity, insure housing for all, improve health, education and safety, enhance the quality of life for Richmond residents and  provide public policy leadership.</a:t>
            </a:r>
            <a:endParaRPr lang="en-US" sz="2400" dirty="0"/>
          </a:p>
          <a:p>
            <a:pPr marL="457200"/>
            <a:r>
              <a:rPr lang="en-US" sz="2400" dirty="0"/>
              <a:t>The Charter designates the mayor as “the chief elected officer and ceremonial head of the City, responsible for providing civic leadership and taking issues to the people, and marshalling public interest in and support for municipal activity. The Mayor shall be concerned with the general development of the community and the general level of City services and activity programs and may develop and inform City residents of policies and programs which he or she believes are necessary for the welfare of the City.” (Charter of the City of Richmond, Article III-A Sec. 2.)</a:t>
            </a:r>
          </a:p>
          <a:p>
            <a:pPr marL="457200"/>
            <a:endParaRPr lang="en-US" sz="2400" dirty="0"/>
          </a:p>
          <a:p>
            <a:pPr>
              <a:lnSpc>
                <a:spcPct val="80000"/>
              </a:lnSpc>
              <a:buFont typeface="Wingdings" pitchFamily="2" charset="2"/>
              <a:buNone/>
            </a:pPr>
            <a:endParaRPr lang="en-US" sz="2400" dirty="0">
              <a:solidFill>
                <a:schemeClr val="tx2">
                  <a:lumMod val="60000"/>
                  <a:lumOff val="40000"/>
                </a:schemeClr>
              </a:solidFill>
            </a:endParaRPr>
          </a:p>
          <a:p>
            <a:endParaRPr lang="en-US" dirty="0"/>
          </a:p>
        </p:txBody>
      </p:sp>
      <p:sp>
        <p:nvSpPr>
          <p:cNvPr id="6" name="Slide Number Placeholder 5"/>
          <p:cNvSpPr>
            <a:spLocks noGrp="1"/>
          </p:cNvSpPr>
          <p:nvPr>
            <p:ph type="sldNum" sz="quarter" idx="12"/>
          </p:nvPr>
        </p:nvSpPr>
        <p:spPr/>
        <p:txBody>
          <a:bodyPr/>
          <a:lstStyle/>
          <a:p>
            <a:fld id="{B6F2DC20-EF44-4108-885F-1E1F886043EF}" type="slidenum">
              <a:rPr lang="en-US" smtClean="0"/>
              <a:t>2</a:t>
            </a:fld>
            <a:endParaRPr lang="en-US" dirty="0"/>
          </a:p>
        </p:txBody>
      </p:sp>
      <p:sp>
        <p:nvSpPr>
          <p:cNvPr id="4" name="Footer Placeholder 3"/>
          <p:cNvSpPr>
            <a:spLocks noGrp="1"/>
          </p:cNvSpPr>
          <p:nvPr>
            <p:ph type="ftr" sz="quarter" idx="11"/>
          </p:nvPr>
        </p:nvSpPr>
        <p:spPr/>
        <p:txBody>
          <a:bodyPr/>
          <a:lstStyle/>
          <a:p>
            <a:r>
              <a:rPr lang="en-US" smtClean="0"/>
              <a:t>Mayor's Office</a:t>
            </a:r>
            <a:endParaRPr lang="en-US" dirty="0"/>
          </a:p>
        </p:txBody>
      </p:sp>
    </p:spTree>
    <p:extLst>
      <p:ext uri="{BB962C8B-B14F-4D97-AF65-F5344CB8AC3E}">
        <p14:creationId xmlns:p14="http://schemas.microsoft.com/office/powerpoint/2010/main" val="2638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381000"/>
            <a:ext cx="9144000" cy="533400"/>
          </a:xfrm>
        </p:spPr>
        <p:txBody>
          <a:bodyPr>
            <a:noAutofit/>
          </a:bodyPr>
          <a:lstStyle/>
          <a:p>
            <a:pPr algn="ctr"/>
            <a:r>
              <a:rPr lang="en-US" sz="4000" dirty="0" smtClean="0"/>
              <a:t>City Manager’s Office</a:t>
            </a:r>
            <a:endParaRPr lang="en-US" sz="4000"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410202"/>
            <a:ext cx="1418412" cy="129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5105400" y="5867400"/>
            <a:ext cx="3845442" cy="836483"/>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en-US" sz="3600" dirty="0" smtClean="0"/>
          </a:p>
          <a:p>
            <a:pPr algn="r"/>
            <a:r>
              <a:rPr lang="en-US" sz="3600" dirty="0" smtClean="0"/>
              <a:t>FY2019-20 Draft Budget Presentation</a:t>
            </a:r>
          </a:p>
          <a:p>
            <a:pPr algn="r"/>
            <a:r>
              <a:rPr lang="en-US" dirty="0" smtClean="0"/>
              <a:t>May 21, 2019</a:t>
            </a:r>
            <a:endParaRPr lang="en-US" dirty="0"/>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581" t="14457" b="8688"/>
          <a:stretch/>
        </p:blipFill>
        <p:spPr>
          <a:xfrm>
            <a:off x="861606" y="990600"/>
            <a:ext cx="7432655" cy="4443485"/>
          </a:xfrm>
          <a:prstGeom prst="rect">
            <a:avLst/>
          </a:prstGeom>
          <a:ln w="19050">
            <a:solidFill>
              <a:schemeClr val="tx1"/>
            </a:solidFill>
          </a:ln>
        </p:spPr>
      </p:pic>
    </p:spTree>
    <p:extLst>
      <p:ext uri="{BB962C8B-B14F-4D97-AF65-F5344CB8AC3E}">
        <p14:creationId xmlns:p14="http://schemas.microsoft.com/office/powerpoint/2010/main" val="160196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82484"/>
          </a:xfrm>
        </p:spPr>
        <p:txBody>
          <a:bodyPr>
            <a:noAutofit/>
          </a:bodyPr>
          <a:lstStyle/>
          <a:p>
            <a:pPr algn="ctr"/>
            <a:r>
              <a:rPr lang="en-US" sz="4000" dirty="0" smtClean="0"/>
              <a:t>Mission</a:t>
            </a:r>
            <a:endParaRPr lang="en-US" sz="4000" dirty="0"/>
          </a:p>
        </p:txBody>
      </p:sp>
      <p:sp>
        <p:nvSpPr>
          <p:cNvPr id="3" name="Content Placeholder 2"/>
          <p:cNvSpPr>
            <a:spLocks noGrp="1"/>
          </p:cNvSpPr>
          <p:nvPr>
            <p:ph idx="1"/>
          </p:nvPr>
        </p:nvSpPr>
        <p:spPr>
          <a:xfrm>
            <a:off x="533400" y="1371600"/>
            <a:ext cx="8153400" cy="4648200"/>
          </a:xfrm>
        </p:spPr>
        <p:txBody>
          <a:bodyPr>
            <a:normAutofit/>
          </a:bodyPr>
          <a:lstStyle/>
          <a:p>
            <a:pPr marL="114300" indent="0">
              <a:buNone/>
            </a:pPr>
            <a:r>
              <a:rPr lang="en-US" sz="3100" dirty="0"/>
              <a:t>The City Manager’s Office implements City Council policy through </a:t>
            </a:r>
            <a:r>
              <a:rPr lang="en-US" sz="3100" dirty="0" smtClean="0"/>
              <a:t>day-to-day </a:t>
            </a:r>
            <a:r>
              <a:rPr lang="en-US" sz="3100" dirty="0"/>
              <a:t>oversight of operating departments, and </a:t>
            </a:r>
            <a:r>
              <a:rPr lang="en-US" sz="3100" dirty="0" smtClean="0"/>
              <a:t>(often in collaboration with other departments) through </a:t>
            </a:r>
            <a:r>
              <a:rPr lang="en-US" sz="3100" dirty="0"/>
              <a:t>the initiation, development, and implementation of programs </a:t>
            </a:r>
            <a:r>
              <a:rPr lang="en-US" sz="3100" dirty="0" smtClean="0"/>
              <a:t>and policies that </a:t>
            </a:r>
            <a:r>
              <a:rPr lang="en-US" sz="3100" dirty="0"/>
              <a:t>provide for the efficient, effective and equitable delivery of services to all those who </a:t>
            </a:r>
            <a:r>
              <a:rPr lang="en-US" sz="3100" dirty="0" smtClean="0"/>
              <a:t>live, work and play in </a:t>
            </a:r>
            <a:r>
              <a:rPr lang="en-US" sz="3100" dirty="0"/>
              <a:t>the City of Richmond</a:t>
            </a:r>
            <a:r>
              <a:rPr lang="en-US" sz="3100" dirty="0" smtClean="0"/>
              <a:t>.</a:t>
            </a:r>
            <a:endParaRPr lang="en-US" i="1" dirty="0" smtClean="0">
              <a:solidFill>
                <a:prstClr val="black"/>
              </a:solidFill>
            </a:endParaRPr>
          </a:p>
        </p:txBody>
      </p:sp>
      <p:sp>
        <p:nvSpPr>
          <p:cNvPr id="6" name="Slide Number Placeholder 4"/>
          <p:cNvSpPr>
            <a:spLocks noGrp="1"/>
          </p:cNvSpPr>
          <p:nvPr>
            <p:ph type="sldNum" sz="quarter" idx="12"/>
          </p:nvPr>
        </p:nvSpPr>
        <p:spPr>
          <a:xfrm>
            <a:off x="8576622" y="6434278"/>
            <a:ext cx="548640" cy="396240"/>
          </a:xfrm>
        </p:spPr>
        <p:txBody>
          <a:bodyPr/>
          <a:lstStyle/>
          <a:p>
            <a:fld id="{B6F2DC20-EF44-4108-885F-1E1F886043EF}" type="slidenum">
              <a:rPr lang="en-US" sz="1400" smtClean="0"/>
              <a:t>21</a:t>
            </a:fld>
            <a:endParaRPr lang="en-US" sz="1400" dirty="0"/>
          </a:p>
        </p:txBody>
      </p:sp>
      <p:sp>
        <p:nvSpPr>
          <p:cNvPr id="4" name="Footer Placeholder 3"/>
          <p:cNvSpPr>
            <a:spLocks noGrp="1"/>
          </p:cNvSpPr>
          <p:nvPr>
            <p:ph type="ftr" sz="quarter" idx="11"/>
          </p:nvPr>
        </p:nvSpPr>
        <p:spPr/>
        <p:txBody>
          <a:bodyPr/>
          <a:lstStyle/>
          <a:p>
            <a:r>
              <a:rPr lang="en-US" smtClean="0"/>
              <a:t>City Manager's Office</a:t>
            </a:r>
            <a:endParaRPr lang="en-US" dirty="0"/>
          </a:p>
        </p:txBody>
      </p:sp>
    </p:spTree>
    <p:extLst>
      <p:ext uri="{BB962C8B-B14F-4D97-AF65-F5344CB8AC3E}">
        <p14:creationId xmlns:p14="http://schemas.microsoft.com/office/powerpoint/2010/main" val="27596623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5" y="152400"/>
            <a:ext cx="8686800" cy="685800"/>
          </a:xfrm>
        </p:spPr>
        <p:txBody>
          <a:bodyPr>
            <a:normAutofit fontScale="90000"/>
          </a:bodyPr>
          <a:lstStyle/>
          <a:p>
            <a:pPr algn="ctr"/>
            <a:r>
              <a:rPr lang="en-US" sz="4400" dirty="0" smtClean="0"/>
              <a:t>Mission</a:t>
            </a:r>
            <a:endParaRPr lang="en-US" sz="4400" dirty="0"/>
          </a:p>
        </p:txBody>
      </p:sp>
      <p:sp>
        <p:nvSpPr>
          <p:cNvPr id="3" name="Content Placeholder 2"/>
          <p:cNvSpPr>
            <a:spLocks noGrp="1"/>
          </p:cNvSpPr>
          <p:nvPr>
            <p:ph idx="1"/>
          </p:nvPr>
        </p:nvSpPr>
        <p:spPr>
          <a:xfrm>
            <a:off x="457200" y="838200"/>
            <a:ext cx="8534400" cy="5867400"/>
          </a:xfrm>
        </p:spPr>
        <p:txBody>
          <a:bodyPr>
            <a:normAutofit lnSpcReduction="10000"/>
          </a:bodyPr>
          <a:lstStyle/>
          <a:p>
            <a:pPr marL="114300" indent="0">
              <a:buNone/>
            </a:pPr>
            <a:r>
              <a:rPr lang="en-US" sz="3100" dirty="0"/>
              <a:t>The City Manager’s Office </a:t>
            </a:r>
            <a:r>
              <a:rPr lang="en-US" sz="3100" dirty="0" smtClean="0"/>
              <a:t>performs specific operational responsibilities in the following areas:</a:t>
            </a:r>
          </a:p>
          <a:p>
            <a:pPr marL="114300" indent="0">
              <a:buNone/>
            </a:pPr>
            <a:endParaRPr lang="en-US" sz="800" dirty="0" smtClean="0"/>
          </a:p>
          <a:p>
            <a:pPr marL="822960" lvl="1" indent="-342900">
              <a:buFont typeface="Arial" panose="020B0604020202020204" pitchFamily="34" charset="0"/>
              <a:buChar char="•"/>
            </a:pPr>
            <a:r>
              <a:rPr lang="en-US" sz="2400" dirty="0" smtClean="0"/>
              <a:t>City Council Directed </a:t>
            </a:r>
            <a:r>
              <a:rPr lang="en-US" sz="2400" dirty="0"/>
              <a:t>Special Projects </a:t>
            </a:r>
          </a:p>
          <a:p>
            <a:pPr marL="822960" lvl="1" indent="-342900">
              <a:buFont typeface="Arial" panose="020B0604020202020204" pitchFamily="34" charset="0"/>
              <a:buChar char="•"/>
            </a:pPr>
            <a:r>
              <a:rPr lang="en-US" sz="2400" dirty="0" smtClean="0"/>
              <a:t>Community </a:t>
            </a:r>
            <a:r>
              <a:rPr lang="en-US" sz="2400" dirty="0"/>
              <a:t>&amp; Economic </a:t>
            </a:r>
            <a:r>
              <a:rPr lang="en-US" sz="2400" dirty="0" smtClean="0"/>
              <a:t>Development</a:t>
            </a:r>
          </a:p>
          <a:p>
            <a:pPr marL="822960" lvl="1" indent="-342900">
              <a:buFont typeface="Arial" panose="020B0604020202020204" pitchFamily="34" charset="0"/>
              <a:buChar char="•"/>
            </a:pPr>
            <a:r>
              <a:rPr lang="en-US" sz="2400" dirty="0"/>
              <a:t>Department of Children and Youth </a:t>
            </a:r>
            <a:r>
              <a:rPr lang="en-US" sz="2400" dirty="0" smtClean="0"/>
              <a:t>Services</a:t>
            </a:r>
          </a:p>
          <a:p>
            <a:pPr marL="822960" lvl="1" indent="-342900">
              <a:buFont typeface="Arial" panose="020B0604020202020204" pitchFamily="34" charset="0"/>
              <a:buChar char="•"/>
            </a:pPr>
            <a:r>
              <a:rPr lang="en-US" sz="2400" dirty="0" smtClean="0"/>
              <a:t>Environmental &amp; Community Investment Agreement (ECIA) Program Development and Oversight</a:t>
            </a:r>
            <a:endParaRPr lang="en-US" sz="2400" dirty="0"/>
          </a:p>
          <a:p>
            <a:pPr marL="822960" lvl="1" indent="-342900">
              <a:buFont typeface="Arial" panose="020B0604020202020204" pitchFamily="34" charset="0"/>
              <a:buChar char="•"/>
            </a:pPr>
            <a:r>
              <a:rPr lang="en-US" sz="2400" dirty="0"/>
              <a:t>Environmental Initiatives</a:t>
            </a:r>
          </a:p>
          <a:p>
            <a:pPr marL="822960" lvl="1" indent="-342900">
              <a:buFont typeface="Arial" panose="020B0604020202020204" pitchFamily="34" charset="0"/>
              <a:buChar char="•"/>
            </a:pPr>
            <a:r>
              <a:rPr lang="en-US" sz="2400" dirty="0"/>
              <a:t>Health in All </a:t>
            </a:r>
            <a:r>
              <a:rPr lang="en-US" sz="2400" dirty="0" smtClean="0"/>
              <a:t>Policies</a:t>
            </a:r>
          </a:p>
          <a:p>
            <a:pPr marL="822960" lvl="1" indent="-342900">
              <a:buFont typeface="Arial" panose="020B0604020202020204" pitchFamily="34" charset="0"/>
              <a:buChar char="•"/>
            </a:pPr>
            <a:r>
              <a:rPr lang="en-US" sz="2400" dirty="0"/>
              <a:t>Policy </a:t>
            </a:r>
            <a:r>
              <a:rPr lang="en-US" sz="2400" dirty="0" smtClean="0"/>
              <a:t>&amp; Program Development</a:t>
            </a:r>
          </a:p>
          <a:p>
            <a:pPr marL="822960" lvl="1" indent="-342900">
              <a:buFont typeface="Arial" panose="020B0604020202020204" pitchFamily="34" charset="0"/>
              <a:buChar char="•"/>
            </a:pPr>
            <a:r>
              <a:rPr lang="en-US" sz="2400" dirty="0" smtClean="0"/>
              <a:t>Property &amp; Asset Management</a:t>
            </a:r>
            <a:endParaRPr lang="en-US" sz="2400" dirty="0"/>
          </a:p>
          <a:p>
            <a:pPr marL="822960" lvl="1" indent="-342900">
              <a:buFont typeface="Arial" panose="020B0604020202020204" pitchFamily="34" charset="0"/>
              <a:buChar char="•"/>
            </a:pPr>
            <a:r>
              <a:rPr lang="en-US" sz="2400" dirty="0" smtClean="0"/>
              <a:t>Resident </a:t>
            </a:r>
            <a:r>
              <a:rPr lang="en-US" sz="2400" dirty="0"/>
              <a:t>and Business Issues Resolution</a:t>
            </a:r>
          </a:p>
          <a:p>
            <a:pPr marL="822960" lvl="1">
              <a:buFont typeface="Arial" panose="020B0604020202020204" pitchFamily="34" charset="0"/>
              <a:buChar char="•"/>
            </a:pPr>
            <a:r>
              <a:rPr lang="en-US" sz="2400" dirty="0" smtClean="0"/>
              <a:t>Transportation </a:t>
            </a:r>
            <a:r>
              <a:rPr lang="en-US" sz="2400" dirty="0"/>
              <a:t>&amp; Transit </a:t>
            </a:r>
            <a:r>
              <a:rPr lang="en-US" sz="2400" dirty="0" smtClean="0"/>
              <a:t>Connectivity</a:t>
            </a:r>
          </a:p>
          <a:p>
            <a:endParaRPr lang="en-US" dirty="0"/>
          </a:p>
          <a:p>
            <a:endParaRPr lang="en-US" dirty="0" smtClean="0"/>
          </a:p>
          <a:p>
            <a:endParaRPr lang="en-US" i="1" dirty="0" smtClean="0">
              <a:solidFill>
                <a:prstClr val="black"/>
              </a:solidFill>
            </a:endParaRPr>
          </a:p>
          <a:p>
            <a:endParaRPr lang="en-US" dirty="0"/>
          </a:p>
        </p:txBody>
      </p:sp>
      <p:sp>
        <p:nvSpPr>
          <p:cNvPr id="6" name="Slide Number Placeholder 4"/>
          <p:cNvSpPr>
            <a:spLocks noGrp="1"/>
          </p:cNvSpPr>
          <p:nvPr>
            <p:ph type="sldNum" sz="quarter" idx="12"/>
          </p:nvPr>
        </p:nvSpPr>
        <p:spPr>
          <a:xfrm>
            <a:off x="8595360" y="6461760"/>
            <a:ext cx="548640" cy="396240"/>
          </a:xfrm>
        </p:spPr>
        <p:txBody>
          <a:bodyPr/>
          <a:lstStyle/>
          <a:p>
            <a:fld id="{B6F2DC20-EF44-4108-885F-1E1F886043EF}" type="slidenum">
              <a:rPr lang="en-US" sz="1400" smtClean="0"/>
              <a:t>22</a:t>
            </a:fld>
            <a:endParaRPr lang="en-US" sz="1400" dirty="0"/>
          </a:p>
        </p:txBody>
      </p:sp>
      <p:sp>
        <p:nvSpPr>
          <p:cNvPr id="4" name="Footer Placeholder 3"/>
          <p:cNvSpPr>
            <a:spLocks noGrp="1"/>
          </p:cNvSpPr>
          <p:nvPr>
            <p:ph type="ftr" sz="quarter" idx="11"/>
          </p:nvPr>
        </p:nvSpPr>
        <p:spPr/>
        <p:txBody>
          <a:bodyPr/>
          <a:lstStyle/>
          <a:p>
            <a:r>
              <a:rPr lang="en-US" smtClean="0"/>
              <a:t>City Manager's Office</a:t>
            </a:r>
            <a:endParaRPr lang="en-US" dirty="0"/>
          </a:p>
        </p:txBody>
      </p:sp>
    </p:spTree>
    <p:extLst>
      <p:ext uri="{BB962C8B-B14F-4D97-AF65-F5344CB8AC3E}">
        <p14:creationId xmlns:p14="http://schemas.microsoft.com/office/powerpoint/2010/main" val="3447246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715962"/>
          </a:xfrm>
        </p:spPr>
        <p:txBody>
          <a:bodyPr vert="horz" lIns="91440" tIns="45720" rIns="91440" bIns="45720" rtlCol="0" anchor="ctr">
            <a:normAutofit/>
          </a:bodyPr>
          <a:lstStyle/>
          <a:p>
            <a:r>
              <a:rPr lang="en-US" sz="4000" dirty="0" smtClean="0"/>
              <a:t>FY2018-19 </a:t>
            </a:r>
            <a:r>
              <a:rPr lang="en-US" sz="4000" dirty="0"/>
              <a:t>Accomplishments</a:t>
            </a:r>
          </a:p>
        </p:txBody>
      </p:sp>
      <p:sp>
        <p:nvSpPr>
          <p:cNvPr id="4" name="Slide Number Placeholder 5"/>
          <p:cNvSpPr>
            <a:spLocks noGrp="1"/>
          </p:cNvSpPr>
          <p:nvPr>
            <p:ph type="sldNum" sz="quarter" idx="12"/>
          </p:nvPr>
        </p:nvSpPr>
        <p:spPr>
          <a:xfrm>
            <a:off x="8382000" y="6483617"/>
            <a:ext cx="762000" cy="365125"/>
          </a:xfrm>
        </p:spPr>
        <p:txBody>
          <a:bodyPr/>
          <a:lstStyle/>
          <a:p>
            <a:fld id="{B6F2DC20-EF44-4108-885F-1E1F886043EF}" type="slidenum">
              <a:rPr lang="en-US" sz="1400" smtClean="0"/>
              <a:t>23</a:t>
            </a:fld>
            <a:endParaRPr lang="en-US" sz="1400" dirty="0"/>
          </a:p>
        </p:txBody>
      </p:sp>
      <p:pic>
        <p:nvPicPr>
          <p:cNvPr id="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 b="65125"/>
          <a:stretch/>
        </p:blipFill>
        <p:spPr bwMode="auto">
          <a:xfrm>
            <a:off x="705698" y="4004101"/>
            <a:ext cx="3994133" cy="24384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 descr="Image result for taste of richmond 201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638"/>
          <a:stretch/>
        </p:blipFill>
        <p:spPr bwMode="auto">
          <a:xfrm>
            <a:off x="705698" y="914374"/>
            <a:ext cx="2549591" cy="271571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5029" t="10838" r="20899" b="18842"/>
          <a:stretch/>
        </p:blipFill>
        <p:spPr>
          <a:xfrm>
            <a:off x="3537177" y="914374"/>
            <a:ext cx="5093448" cy="2715719"/>
          </a:xfrm>
          <a:prstGeom prst="rect">
            <a:avLst/>
          </a:prstGeom>
          <a:ln w="19050">
            <a:solidFill>
              <a:schemeClr val="tx1"/>
            </a:solidFill>
          </a:ln>
        </p:spPr>
      </p:pic>
      <p:sp>
        <p:nvSpPr>
          <p:cNvPr id="23" name="TextBox 22"/>
          <p:cNvSpPr txBox="1"/>
          <p:nvPr/>
        </p:nvSpPr>
        <p:spPr>
          <a:xfrm>
            <a:off x="3537177" y="3626616"/>
            <a:ext cx="5093448" cy="342031"/>
          </a:xfrm>
          <a:prstGeom prst="rect">
            <a:avLst/>
          </a:prstGeom>
          <a:noFill/>
        </p:spPr>
        <p:txBody>
          <a:bodyPr wrap="square" rtlCol="0">
            <a:spAutoFit/>
          </a:bodyPr>
          <a:lstStyle/>
          <a:p>
            <a:pPr algn="ctr"/>
            <a:r>
              <a:rPr lang="en-US" sz="1600" dirty="0" smtClean="0">
                <a:hlinkClick r:id="rId6"/>
              </a:rPr>
              <a:t>Richmond Ferry Launch - January 10, 2019</a:t>
            </a:r>
            <a:endParaRPr lang="en-US" sz="1600" dirty="0"/>
          </a:p>
        </p:txBody>
      </p:sp>
      <p:sp>
        <p:nvSpPr>
          <p:cNvPr id="32" name="TextBox 31"/>
          <p:cNvSpPr txBox="1"/>
          <p:nvPr/>
        </p:nvSpPr>
        <p:spPr>
          <a:xfrm>
            <a:off x="381000" y="6442501"/>
            <a:ext cx="4648200" cy="338554"/>
          </a:xfrm>
          <a:prstGeom prst="rect">
            <a:avLst/>
          </a:prstGeom>
          <a:noFill/>
        </p:spPr>
        <p:txBody>
          <a:bodyPr wrap="square" rtlCol="0">
            <a:spAutoFit/>
          </a:bodyPr>
          <a:lstStyle/>
          <a:p>
            <a:pPr algn="ctr"/>
            <a:r>
              <a:rPr lang="en-US" sz="1600" dirty="0" smtClean="0">
                <a:hlinkClick r:id="rId7"/>
              </a:rPr>
              <a:t>Launched Climate Action Plan September 25, 2018</a:t>
            </a:r>
            <a:endParaRPr lang="en-US" sz="1600" dirty="0"/>
          </a:p>
        </p:txBody>
      </p:sp>
      <p:sp>
        <p:nvSpPr>
          <p:cNvPr id="33" name="TextBox 32"/>
          <p:cNvSpPr txBox="1"/>
          <p:nvPr/>
        </p:nvSpPr>
        <p:spPr>
          <a:xfrm>
            <a:off x="728647" y="3630093"/>
            <a:ext cx="2548828" cy="338554"/>
          </a:xfrm>
          <a:prstGeom prst="rect">
            <a:avLst/>
          </a:prstGeom>
          <a:noFill/>
        </p:spPr>
        <p:txBody>
          <a:bodyPr wrap="square" rtlCol="0">
            <a:spAutoFit/>
          </a:bodyPr>
          <a:lstStyle/>
          <a:p>
            <a:pPr algn="ctr"/>
            <a:r>
              <a:rPr lang="en-US" sz="1600" dirty="0" smtClean="0">
                <a:hlinkClick r:id="rId8"/>
              </a:rPr>
              <a:t>Taste of Richmond 2019</a:t>
            </a:r>
            <a:endParaRPr lang="en-US" sz="1600" dirty="0"/>
          </a:p>
        </p:txBody>
      </p:sp>
      <p:sp>
        <p:nvSpPr>
          <p:cNvPr id="34" name="TextBox 33"/>
          <p:cNvSpPr txBox="1"/>
          <p:nvPr/>
        </p:nvSpPr>
        <p:spPr>
          <a:xfrm>
            <a:off x="4890617" y="6191229"/>
            <a:ext cx="3814671" cy="584775"/>
          </a:xfrm>
          <a:prstGeom prst="rect">
            <a:avLst/>
          </a:prstGeom>
          <a:noFill/>
        </p:spPr>
        <p:txBody>
          <a:bodyPr wrap="square" rtlCol="0">
            <a:spAutoFit/>
          </a:bodyPr>
          <a:lstStyle/>
          <a:p>
            <a:pPr algn="ctr"/>
            <a:r>
              <a:rPr lang="en-US" sz="1600" dirty="0" smtClean="0">
                <a:hlinkClick r:id="rId9"/>
              </a:rPr>
              <a:t>Department of Children and Youth Services  Meet and Greet on April 10, 2019</a:t>
            </a:r>
            <a:endParaRPr lang="en-US" sz="1600" dirty="0"/>
          </a:p>
        </p:txBody>
      </p:sp>
      <p:pic>
        <p:nvPicPr>
          <p:cNvPr id="36" name="Picture 3"/>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t="21516"/>
          <a:stretch/>
        </p:blipFill>
        <p:spPr bwMode="auto">
          <a:xfrm>
            <a:off x="4914862" y="3998952"/>
            <a:ext cx="3715763" cy="218722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smtClean="0"/>
              <a:t>City Manager's Office</a:t>
            </a:r>
            <a:endParaRPr lang="en-US" dirty="0"/>
          </a:p>
        </p:txBody>
      </p:sp>
    </p:spTree>
    <p:extLst>
      <p:ext uri="{BB962C8B-B14F-4D97-AF65-F5344CB8AC3E}">
        <p14:creationId xmlns:p14="http://schemas.microsoft.com/office/powerpoint/2010/main" val="2446546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63562"/>
          </a:xfrm>
        </p:spPr>
        <p:txBody>
          <a:bodyPr>
            <a:noAutofit/>
          </a:bodyPr>
          <a:lstStyle/>
          <a:p>
            <a:pPr algn="ctr"/>
            <a:r>
              <a:rPr lang="en-US" sz="4000" dirty="0" smtClean="0"/>
              <a:t>FY2019-20 Goals</a:t>
            </a:r>
            <a:endParaRPr lang="en-US" sz="4000" dirty="0"/>
          </a:p>
        </p:txBody>
      </p:sp>
      <p:sp>
        <p:nvSpPr>
          <p:cNvPr id="3" name="Content Placeholder 2"/>
          <p:cNvSpPr>
            <a:spLocks noGrp="1"/>
          </p:cNvSpPr>
          <p:nvPr>
            <p:ph idx="1"/>
          </p:nvPr>
        </p:nvSpPr>
        <p:spPr>
          <a:xfrm>
            <a:off x="457200" y="838200"/>
            <a:ext cx="8382000" cy="5867400"/>
          </a:xfrm>
        </p:spPr>
        <p:txBody>
          <a:bodyPr>
            <a:noAutofit/>
          </a:bodyPr>
          <a:lstStyle/>
          <a:p>
            <a:pPr marL="0" indent="0">
              <a:spcBef>
                <a:spcPts val="0"/>
              </a:spcBef>
              <a:buNone/>
            </a:pPr>
            <a:r>
              <a:rPr lang="en-US" sz="2000" b="1" dirty="0" smtClean="0"/>
              <a:t>City Manager’s Office</a:t>
            </a:r>
          </a:p>
          <a:p>
            <a:pPr>
              <a:spcBef>
                <a:spcPts val="0"/>
              </a:spcBef>
            </a:pPr>
            <a:r>
              <a:rPr lang="en-US" sz="2000" dirty="0"/>
              <a:t>Continue to align the organization and the FY 2019/20 budget with stated City Council strategic priorities </a:t>
            </a:r>
            <a:endParaRPr lang="en-US" sz="2000" dirty="0" smtClean="0"/>
          </a:p>
          <a:p>
            <a:pPr>
              <a:spcBef>
                <a:spcPts val="0"/>
              </a:spcBef>
            </a:pPr>
            <a:r>
              <a:rPr lang="en-US" sz="2000" dirty="0" smtClean="0"/>
              <a:t>Implement Reorganization and provide Richmond City Council with a balanced budget for adoption</a:t>
            </a:r>
            <a:endParaRPr lang="en-US" sz="2000" dirty="0"/>
          </a:p>
          <a:p>
            <a:pPr marL="0" indent="0">
              <a:spcBef>
                <a:spcPts val="0"/>
              </a:spcBef>
              <a:buNone/>
            </a:pPr>
            <a:endParaRPr lang="en-US" sz="800" b="1" dirty="0" smtClean="0"/>
          </a:p>
          <a:p>
            <a:pPr marL="0" indent="0">
              <a:spcBef>
                <a:spcPts val="0"/>
              </a:spcBef>
              <a:buNone/>
            </a:pPr>
            <a:r>
              <a:rPr lang="en-US" sz="2000" b="1" dirty="0" smtClean="0"/>
              <a:t>Community </a:t>
            </a:r>
            <a:r>
              <a:rPr lang="en-US" sz="2000" b="1" dirty="0"/>
              <a:t>and Economic </a:t>
            </a:r>
            <a:r>
              <a:rPr lang="en-US" sz="2000" b="1" dirty="0" smtClean="0"/>
              <a:t>Development</a:t>
            </a:r>
            <a:endParaRPr lang="en-US" sz="2000" dirty="0"/>
          </a:p>
          <a:p>
            <a:pPr>
              <a:spcBef>
                <a:spcPts val="0"/>
              </a:spcBef>
            </a:pPr>
            <a:r>
              <a:rPr lang="en-US" sz="2000" i="1" dirty="0" smtClean="0"/>
              <a:t>Implement Richmond Housing Authority (RHA) Asset Repositioning Strategy (4E)</a:t>
            </a:r>
          </a:p>
          <a:p>
            <a:pPr>
              <a:spcBef>
                <a:spcPts val="0"/>
              </a:spcBef>
            </a:pPr>
            <a:r>
              <a:rPr lang="en-US" sz="2000" i="1" dirty="0" smtClean="0"/>
              <a:t>Issue </a:t>
            </a:r>
            <a:r>
              <a:rPr lang="en-US" sz="2000" i="1" dirty="0"/>
              <a:t>Request for Proposal (</a:t>
            </a:r>
            <a:r>
              <a:rPr lang="en-US" sz="2000" i="1" dirty="0" smtClean="0"/>
              <a:t>RFP) for </a:t>
            </a:r>
            <a:r>
              <a:rPr lang="en-US" sz="2000" i="1" dirty="0" err="1"/>
              <a:t>Nevin</a:t>
            </a:r>
            <a:r>
              <a:rPr lang="en-US" sz="2000" i="1" dirty="0"/>
              <a:t> </a:t>
            </a:r>
            <a:r>
              <a:rPr lang="en-US" sz="2000" i="1" dirty="0" smtClean="0"/>
              <a:t>Plaza and Request for Qualifications (RFQ) Nystrom Village (4E)</a:t>
            </a:r>
            <a:endParaRPr lang="en-US" sz="2000" i="1" dirty="0"/>
          </a:p>
          <a:p>
            <a:pPr marL="0" indent="0">
              <a:spcBef>
                <a:spcPts val="0"/>
              </a:spcBef>
              <a:buNone/>
            </a:pPr>
            <a:endParaRPr lang="en-US" sz="800" dirty="0"/>
          </a:p>
          <a:p>
            <a:pPr marL="0" indent="0">
              <a:spcBef>
                <a:spcPts val="0"/>
              </a:spcBef>
              <a:buNone/>
            </a:pPr>
            <a:r>
              <a:rPr lang="en-US" sz="2000" b="1" dirty="0"/>
              <a:t>Environmental </a:t>
            </a:r>
            <a:r>
              <a:rPr lang="en-US" sz="2000" b="1" dirty="0" smtClean="0"/>
              <a:t>Initiatives </a:t>
            </a:r>
            <a:endParaRPr lang="en-US" sz="2000" dirty="0"/>
          </a:p>
          <a:p>
            <a:pPr lvl="0">
              <a:spcBef>
                <a:spcPts val="0"/>
              </a:spcBef>
            </a:pPr>
            <a:r>
              <a:rPr lang="en-US" sz="2000" i="1" dirty="0" smtClean="0"/>
              <a:t>Continue </a:t>
            </a:r>
            <a:r>
              <a:rPr lang="en-US" sz="2000" i="1" dirty="0"/>
              <a:t>to implement Climate Action </a:t>
            </a:r>
            <a:r>
              <a:rPr lang="en-US" sz="2000" i="1" dirty="0" smtClean="0"/>
              <a:t>Plan (3A, 3B, 3C)</a:t>
            </a:r>
          </a:p>
          <a:p>
            <a:pPr>
              <a:spcBef>
                <a:spcPts val="0"/>
              </a:spcBef>
            </a:pPr>
            <a:r>
              <a:rPr lang="en-US" sz="2000" i="1" dirty="0" smtClean="0"/>
              <a:t>Successfully implement State Mandated Recycling Laws- AB 341, AB 1826, SB 1383 (3A)</a:t>
            </a:r>
          </a:p>
          <a:p>
            <a:pPr marL="0" indent="0">
              <a:spcBef>
                <a:spcPts val="0"/>
              </a:spcBef>
              <a:buNone/>
            </a:pPr>
            <a:endParaRPr lang="en-US" sz="800" dirty="0"/>
          </a:p>
          <a:p>
            <a:pPr marL="0" indent="0">
              <a:spcBef>
                <a:spcPts val="0"/>
              </a:spcBef>
              <a:buNone/>
            </a:pPr>
            <a:r>
              <a:rPr lang="en-US" sz="2000" b="1" dirty="0" smtClean="0"/>
              <a:t>Health Initiatives </a:t>
            </a:r>
            <a:endParaRPr lang="en-US" sz="2000" dirty="0" smtClean="0"/>
          </a:p>
          <a:p>
            <a:pPr lvl="0">
              <a:spcBef>
                <a:spcPts val="0"/>
              </a:spcBef>
            </a:pPr>
            <a:r>
              <a:rPr lang="en-US" sz="2000" i="1" dirty="0" smtClean="0"/>
              <a:t>Launch Community Engagement Toolkit (3D)</a:t>
            </a:r>
          </a:p>
          <a:p>
            <a:pPr lvl="0">
              <a:spcBef>
                <a:spcPts val="0"/>
              </a:spcBef>
            </a:pPr>
            <a:r>
              <a:rPr lang="en-US" sz="2000" i="1" dirty="0" smtClean="0"/>
              <a:t>Complete </a:t>
            </a:r>
            <a:r>
              <a:rPr lang="en-US" sz="2000" i="1" dirty="0" err="1" smtClean="0"/>
              <a:t>HiAP</a:t>
            </a:r>
            <a:r>
              <a:rPr lang="en-US" sz="2000" i="1" dirty="0" smtClean="0"/>
              <a:t> Report (3D)</a:t>
            </a:r>
          </a:p>
          <a:p>
            <a:pPr marL="0" lvl="0" indent="0">
              <a:spcBef>
                <a:spcPts val="0"/>
              </a:spcBef>
              <a:buNone/>
            </a:pPr>
            <a:endParaRPr lang="en-US" sz="800" dirty="0"/>
          </a:p>
        </p:txBody>
      </p:sp>
      <p:sp>
        <p:nvSpPr>
          <p:cNvPr id="5" name="Slide Number Placeholder 4"/>
          <p:cNvSpPr>
            <a:spLocks noGrp="1"/>
          </p:cNvSpPr>
          <p:nvPr>
            <p:ph type="sldNum" sz="quarter" idx="12"/>
          </p:nvPr>
        </p:nvSpPr>
        <p:spPr>
          <a:xfrm>
            <a:off x="8585616" y="6508750"/>
            <a:ext cx="533400" cy="349250"/>
          </a:xfrm>
        </p:spPr>
        <p:txBody>
          <a:bodyPr/>
          <a:lstStyle/>
          <a:p>
            <a:fld id="{B6F2DC20-EF44-4108-885F-1E1F886043EF}" type="slidenum">
              <a:rPr lang="en-US" sz="1400" smtClean="0"/>
              <a:t>24</a:t>
            </a:fld>
            <a:endParaRPr lang="en-US" sz="1400" dirty="0"/>
          </a:p>
        </p:txBody>
      </p:sp>
      <p:sp>
        <p:nvSpPr>
          <p:cNvPr id="4" name="Footer Placeholder 3"/>
          <p:cNvSpPr>
            <a:spLocks noGrp="1"/>
          </p:cNvSpPr>
          <p:nvPr>
            <p:ph type="ftr" sz="quarter" idx="11"/>
          </p:nvPr>
        </p:nvSpPr>
        <p:spPr/>
        <p:txBody>
          <a:bodyPr/>
          <a:lstStyle/>
          <a:p>
            <a:r>
              <a:rPr lang="en-US" smtClean="0"/>
              <a:t>City Manager's Office</a:t>
            </a:r>
            <a:endParaRPr lang="en-US" dirty="0"/>
          </a:p>
        </p:txBody>
      </p:sp>
    </p:spTree>
    <p:extLst>
      <p:ext uri="{BB962C8B-B14F-4D97-AF65-F5344CB8AC3E}">
        <p14:creationId xmlns:p14="http://schemas.microsoft.com/office/powerpoint/2010/main" val="11908116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63562"/>
          </a:xfrm>
        </p:spPr>
        <p:txBody>
          <a:bodyPr>
            <a:noAutofit/>
          </a:bodyPr>
          <a:lstStyle/>
          <a:p>
            <a:pPr algn="ctr"/>
            <a:r>
              <a:rPr lang="en-US" sz="4000" dirty="0" smtClean="0"/>
              <a:t>FY2019-20 Goals</a:t>
            </a:r>
            <a:endParaRPr lang="en-US" sz="4000" dirty="0"/>
          </a:p>
        </p:txBody>
      </p:sp>
      <p:sp>
        <p:nvSpPr>
          <p:cNvPr id="3" name="Content Placeholder 2"/>
          <p:cNvSpPr>
            <a:spLocks noGrp="1"/>
          </p:cNvSpPr>
          <p:nvPr>
            <p:ph idx="1"/>
          </p:nvPr>
        </p:nvSpPr>
        <p:spPr>
          <a:xfrm>
            <a:off x="457200" y="838200"/>
            <a:ext cx="8382000" cy="5867400"/>
          </a:xfrm>
        </p:spPr>
        <p:txBody>
          <a:bodyPr>
            <a:noAutofit/>
          </a:bodyPr>
          <a:lstStyle/>
          <a:p>
            <a:pPr marL="0" indent="0">
              <a:spcBef>
                <a:spcPts val="0"/>
              </a:spcBef>
              <a:buNone/>
            </a:pPr>
            <a:r>
              <a:rPr lang="en-US" sz="2000" b="1" dirty="0" smtClean="0"/>
              <a:t>Children </a:t>
            </a:r>
            <a:r>
              <a:rPr lang="en-US" sz="2000" b="1" dirty="0"/>
              <a:t>and Youth </a:t>
            </a:r>
            <a:r>
              <a:rPr lang="en-US" sz="2000" b="1" dirty="0" smtClean="0"/>
              <a:t>Services</a:t>
            </a:r>
            <a:endParaRPr lang="en-US" sz="2000" dirty="0"/>
          </a:p>
          <a:p>
            <a:pPr>
              <a:spcBef>
                <a:spcPts val="0"/>
              </a:spcBef>
            </a:pPr>
            <a:r>
              <a:rPr lang="en-US" sz="2000" i="1" dirty="0" smtClean="0"/>
              <a:t>Develop </a:t>
            </a:r>
            <a:r>
              <a:rPr lang="en-US" sz="2000" i="1" dirty="0"/>
              <a:t>Community Needs Assessment and 3-Year Strategic Investment Plan; present to the City Council for review and approval by December 30, </a:t>
            </a:r>
            <a:r>
              <a:rPr lang="en-US" sz="2000" i="1" dirty="0" smtClean="0"/>
              <a:t>2020 </a:t>
            </a:r>
            <a:r>
              <a:rPr lang="en-US" sz="2000" i="1" dirty="0"/>
              <a:t>(3E</a:t>
            </a:r>
            <a:r>
              <a:rPr lang="en-US" sz="2000" i="1" dirty="0" smtClean="0"/>
              <a:t>)</a:t>
            </a:r>
            <a:endParaRPr lang="en-US" sz="2000" i="1" dirty="0"/>
          </a:p>
          <a:p>
            <a:pPr marL="0" indent="0">
              <a:spcBef>
                <a:spcPts val="0"/>
              </a:spcBef>
              <a:buNone/>
            </a:pPr>
            <a:endParaRPr lang="en-US" sz="800" dirty="0"/>
          </a:p>
          <a:p>
            <a:pPr marL="0" indent="0">
              <a:spcBef>
                <a:spcPts val="0"/>
              </a:spcBef>
              <a:buNone/>
            </a:pPr>
            <a:r>
              <a:rPr lang="en-US" sz="2000" b="1" dirty="0"/>
              <a:t>Business Retention, </a:t>
            </a:r>
            <a:r>
              <a:rPr lang="en-US" sz="2000" b="1" dirty="0" smtClean="0"/>
              <a:t>Recruitment, </a:t>
            </a:r>
            <a:r>
              <a:rPr lang="en-US" sz="2000" b="1" dirty="0"/>
              <a:t>and Support </a:t>
            </a:r>
            <a:endParaRPr lang="en-US" sz="2000" b="1" dirty="0" smtClean="0"/>
          </a:p>
          <a:p>
            <a:pPr>
              <a:spcBef>
                <a:spcPts val="0"/>
              </a:spcBef>
            </a:pPr>
            <a:r>
              <a:rPr lang="en-US" sz="2000" dirty="0" smtClean="0"/>
              <a:t>Recommend </a:t>
            </a:r>
            <a:r>
              <a:rPr lang="en-US" sz="2000" dirty="0"/>
              <a:t>operator for Downtown Retail Store </a:t>
            </a:r>
            <a:r>
              <a:rPr lang="en-US" sz="2000" dirty="0" smtClean="0"/>
              <a:t>Operator for Richmond City Council consideration</a:t>
            </a:r>
          </a:p>
          <a:p>
            <a:pPr>
              <a:spcBef>
                <a:spcPts val="0"/>
              </a:spcBef>
            </a:pPr>
            <a:r>
              <a:rPr lang="en-US" sz="2000" dirty="0" smtClean="0"/>
              <a:t>Recommend developer for 920 Macdonald Ave (4A)</a:t>
            </a:r>
            <a:endParaRPr lang="en-US" sz="2000" dirty="0"/>
          </a:p>
          <a:p>
            <a:pPr marL="0" indent="0">
              <a:spcBef>
                <a:spcPts val="0"/>
              </a:spcBef>
              <a:buNone/>
            </a:pPr>
            <a:endParaRPr lang="en-US" sz="800" dirty="0"/>
          </a:p>
          <a:p>
            <a:pPr marL="0" indent="0">
              <a:spcBef>
                <a:spcPts val="0"/>
              </a:spcBef>
              <a:buNone/>
            </a:pPr>
            <a:r>
              <a:rPr lang="en-US" sz="2000" b="1" i="1" dirty="0" smtClean="0"/>
              <a:t>Transportation</a:t>
            </a:r>
            <a:endParaRPr lang="en-US" sz="2000" i="1" dirty="0"/>
          </a:p>
          <a:p>
            <a:pPr lvl="0">
              <a:spcBef>
                <a:spcPts val="0"/>
              </a:spcBef>
            </a:pPr>
            <a:r>
              <a:rPr lang="en-US" sz="2000" i="1" dirty="0"/>
              <a:t>Secure additional funding through WCCTAC and other agencies for the development of transportation </a:t>
            </a:r>
            <a:r>
              <a:rPr lang="en-US" sz="2000" i="1" dirty="0" smtClean="0"/>
              <a:t>priorities (4B)</a:t>
            </a:r>
            <a:endParaRPr lang="en-US" sz="2000" i="1" dirty="0"/>
          </a:p>
          <a:p>
            <a:pPr lvl="0">
              <a:spcBef>
                <a:spcPts val="0"/>
              </a:spcBef>
            </a:pPr>
            <a:r>
              <a:rPr lang="en-US" sz="2000" dirty="0"/>
              <a:t>Commence </a:t>
            </a:r>
            <a:r>
              <a:rPr lang="en-US" sz="2000" dirty="0" err="1" smtClean="0"/>
              <a:t>Bikeshare</a:t>
            </a:r>
            <a:r>
              <a:rPr lang="en-US" sz="2000" dirty="0" smtClean="0"/>
              <a:t> </a:t>
            </a:r>
            <a:r>
              <a:rPr lang="en-US" sz="2000" dirty="0"/>
              <a:t>and Citywide shuttle services</a:t>
            </a:r>
          </a:p>
          <a:p>
            <a:pPr marL="0" indent="0">
              <a:spcBef>
                <a:spcPts val="0"/>
              </a:spcBef>
              <a:buNone/>
            </a:pPr>
            <a:endParaRPr lang="en-US" sz="800" dirty="0"/>
          </a:p>
          <a:p>
            <a:pPr marL="0" indent="0">
              <a:spcBef>
                <a:spcPts val="0"/>
              </a:spcBef>
              <a:buNone/>
            </a:pPr>
            <a:r>
              <a:rPr lang="en-US" sz="2000" b="1" dirty="0" smtClean="0"/>
              <a:t>Property and Asset Management</a:t>
            </a:r>
            <a:endParaRPr lang="en-US" sz="2000" dirty="0" smtClean="0"/>
          </a:p>
          <a:p>
            <a:pPr lvl="0">
              <a:spcBef>
                <a:spcPts val="0"/>
              </a:spcBef>
            </a:pPr>
            <a:r>
              <a:rPr lang="en-US" sz="2000" i="1" dirty="0" smtClean="0"/>
              <a:t>Manage </a:t>
            </a:r>
            <a:r>
              <a:rPr lang="en-US" sz="2000" i="1" dirty="0"/>
              <a:t>City </a:t>
            </a:r>
            <a:r>
              <a:rPr lang="en-US" sz="2000" i="1" dirty="0" smtClean="0"/>
              <a:t>brownfield parcels (3K)</a:t>
            </a:r>
            <a:endParaRPr lang="en-US" sz="2000" i="1" dirty="0"/>
          </a:p>
          <a:p>
            <a:pPr lvl="0">
              <a:spcBef>
                <a:spcPts val="0"/>
              </a:spcBef>
            </a:pPr>
            <a:r>
              <a:rPr lang="en-US" sz="2000" i="1" dirty="0"/>
              <a:t>Ready under utilized parcels for remediation and </a:t>
            </a:r>
            <a:r>
              <a:rPr lang="en-US" sz="2000" i="1" dirty="0" smtClean="0"/>
              <a:t>transfer (3K and 4A)</a:t>
            </a:r>
            <a:endParaRPr lang="en-US" sz="2000" i="1" dirty="0"/>
          </a:p>
        </p:txBody>
      </p:sp>
      <p:sp>
        <p:nvSpPr>
          <p:cNvPr id="5" name="Slide Number Placeholder 4"/>
          <p:cNvSpPr>
            <a:spLocks noGrp="1"/>
          </p:cNvSpPr>
          <p:nvPr>
            <p:ph type="sldNum" sz="quarter" idx="12"/>
          </p:nvPr>
        </p:nvSpPr>
        <p:spPr>
          <a:xfrm>
            <a:off x="8585616" y="6508750"/>
            <a:ext cx="533400" cy="349250"/>
          </a:xfrm>
        </p:spPr>
        <p:txBody>
          <a:bodyPr/>
          <a:lstStyle/>
          <a:p>
            <a:fld id="{B6F2DC20-EF44-4108-885F-1E1F886043EF}" type="slidenum">
              <a:rPr lang="en-US" sz="1400" smtClean="0"/>
              <a:t>25</a:t>
            </a:fld>
            <a:endParaRPr lang="en-US" sz="1400" dirty="0"/>
          </a:p>
        </p:txBody>
      </p:sp>
      <p:sp>
        <p:nvSpPr>
          <p:cNvPr id="4" name="Footer Placeholder 3"/>
          <p:cNvSpPr>
            <a:spLocks noGrp="1"/>
          </p:cNvSpPr>
          <p:nvPr>
            <p:ph type="ftr" sz="quarter" idx="11"/>
          </p:nvPr>
        </p:nvSpPr>
        <p:spPr/>
        <p:txBody>
          <a:bodyPr/>
          <a:lstStyle/>
          <a:p>
            <a:r>
              <a:rPr lang="en-US" smtClean="0"/>
              <a:t>City Manager's Office</a:t>
            </a:r>
            <a:endParaRPr lang="en-US" dirty="0"/>
          </a:p>
        </p:txBody>
      </p:sp>
    </p:spTree>
    <p:extLst>
      <p:ext uri="{BB962C8B-B14F-4D97-AF65-F5344CB8AC3E}">
        <p14:creationId xmlns:p14="http://schemas.microsoft.com/office/powerpoint/2010/main" val="3826970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533400"/>
          </a:xfrm>
        </p:spPr>
        <p:txBody>
          <a:bodyPr>
            <a:noAutofit/>
          </a:bodyPr>
          <a:lstStyle/>
          <a:p>
            <a:pPr algn="ctr"/>
            <a:r>
              <a:rPr lang="en-US" sz="3600" dirty="0" smtClean="0">
                <a:solidFill>
                  <a:schemeClr val="tx1"/>
                </a:solidFill>
              </a:rPr>
              <a:t>Staff</a:t>
            </a:r>
            <a:endParaRPr lang="en-US" sz="5400" dirty="0">
              <a:solidFill>
                <a:schemeClr val="tx1"/>
              </a:solidFill>
            </a:endParaRPr>
          </a:p>
        </p:txBody>
      </p:sp>
      <p:sp>
        <p:nvSpPr>
          <p:cNvPr id="6" name="Slide Number Placeholder 5"/>
          <p:cNvSpPr>
            <a:spLocks noGrp="1"/>
          </p:cNvSpPr>
          <p:nvPr>
            <p:ph type="sldNum" sz="quarter" idx="12"/>
          </p:nvPr>
        </p:nvSpPr>
        <p:spPr>
          <a:xfrm>
            <a:off x="8001000" y="6492875"/>
            <a:ext cx="685800" cy="365125"/>
          </a:xfrm>
        </p:spPr>
        <p:txBody>
          <a:bodyPr/>
          <a:lstStyle/>
          <a:p>
            <a:fld id="{B6F2DC20-EF44-4108-885F-1E1F886043EF}" type="slidenum">
              <a:rPr lang="en-US" smtClean="0"/>
              <a:pPr/>
              <a:t>26</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10530772"/>
              </p:ext>
            </p:extLst>
          </p:nvPr>
        </p:nvGraphicFramePr>
        <p:xfrm>
          <a:off x="762000" y="609600"/>
          <a:ext cx="7848601" cy="5810578"/>
        </p:xfrm>
        <a:graphic>
          <a:graphicData uri="http://schemas.openxmlformats.org/drawingml/2006/table">
            <a:tbl>
              <a:tblPr firstRow="1" lastRow="1">
                <a:tableStyleId>{5C22544A-7EE6-4342-B048-85BDC9FD1C3A}</a:tableStyleId>
              </a:tblPr>
              <a:tblGrid>
                <a:gridCol w="4484915"/>
                <a:gridCol w="1681843"/>
                <a:gridCol w="1681843"/>
              </a:tblGrid>
              <a:tr h="560716">
                <a:tc>
                  <a:txBody>
                    <a:bodyPr/>
                    <a:lstStyle/>
                    <a:p>
                      <a:pPr algn="ctr" fontAlgn="b"/>
                      <a:r>
                        <a:rPr lang="en-US" sz="1800" b="1" i="0" u="none" strike="noStrike" dirty="0" smtClean="0">
                          <a:solidFill>
                            <a:schemeClr val="bg1"/>
                          </a:solidFill>
                          <a:effectLst/>
                          <a:latin typeface="Calibri"/>
                        </a:rPr>
                        <a:t>Position</a:t>
                      </a:r>
                      <a:endParaRPr lang="en-US" sz="1800" b="1" i="0" u="none" strike="noStrike" dirty="0">
                        <a:solidFill>
                          <a:schemeClr val="bg1"/>
                        </a:solidFill>
                        <a:effectLst/>
                        <a:latin typeface="Calibri"/>
                      </a:endParaRPr>
                    </a:p>
                  </a:txBody>
                  <a:tcPr marL="9525" marR="9525" marT="9525" marB="0" anchor="b"/>
                </a:tc>
                <a:tc>
                  <a:txBody>
                    <a:bodyPr/>
                    <a:lstStyle/>
                    <a:p>
                      <a:pPr algn="ctr" fontAlgn="b"/>
                      <a:r>
                        <a:rPr lang="en-US" sz="1800" b="1" u="none" strike="noStrike" dirty="0" smtClean="0">
                          <a:effectLst/>
                        </a:rPr>
                        <a:t>FY2018-19           Mid-Year</a:t>
                      </a:r>
                      <a:endParaRPr lang="en-US" sz="1800" b="1" i="0" u="none" strike="noStrike" dirty="0">
                        <a:solidFill>
                          <a:srgbClr val="000000"/>
                        </a:solidFill>
                        <a:effectLst/>
                        <a:latin typeface="Calibri"/>
                      </a:endParaRPr>
                    </a:p>
                  </a:txBody>
                  <a:tcPr marL="9525" marR="9525" marT="9525" marB="0" anchor="b"/>
                </a:tc>
                <a:tc>
                  <a:txBody>
                    <a:bodyPr/>
                    <a:lstStyle/>
                    <a:p>
                      <a:pPr algn="ctr" fontAlgn="b"/>
                      <a:r>
                        <a:rPr lang="en-US" sz="1800" b="1" u="none" strike="noStrike" dirty="0" smtClean="0">
                          <a:effectLst/>
                        </a:rPr>
                        <a:t>FY2019-20  Proposed</a:t>
                      </a:r>
                      <a:endParaRPr lang="en-US" sz="1800" b="1" i="0" u="none" strike="noStrike" dirty="0">
                        <a:solidFill>
                          <a:srgbClr val="000000"/>
                        </a:solidFill>
                        <a:effectLst/>
                        <a:latin typeface="Calibri"/>
                      </a:endParaRPr>
                    </a:p>
                  </a:txBody>
                  <a:tcPr marL="9525" marR="9525" marT="9525" marB="0" anchor="b"/>
                </a:tc>
              </a:tr>
              <a:tr h="28572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1" u="sng" strike="noStrike" dirty="0" smtClean="0">
                          <a:solidFill>
                            <a:schemeClr val="tx1"/>
                          </a:solidFill>
                          <a:effectLst/>
                        </a:rPr>
                        <a:t>City</a:t>
                      </a:r>
                      <a:r>
                        <a:rPr lang="en-US" sz="1800" b="1" u="sng" strike="noStrike" baseline="0" dirty="0" smtClean="0">
                          <a:solidFill>
                            <a:schemeClr val="tx1"/>
                          </a:solidFill>
                          <a:effectLst/>
                        </a:rPr>
                        <a:t> Manager Office</a:t>
                      </a:r>
                      <a:endParaRPr lang="en-US" sz="1800" b="1" u="sng" strike="noStrike" dirty="0" smtClean="0">
                        <a:solidFill>
                          <a:schemeClr val="tx1"/>
                        </a:solidFill>
                        <a:effectLst/>
                      </a:endParaRPr>
                    </a:p>
                  </a:txBody>
                  <a:tcPr marL="9525" marR="9525" marT="9525" marB="0" anchor="b"/>
                </a:tc>
                <a:tc>
                  <a:txBody>
                    <a:bodyPr/>
                    <a:lstStyle/>
                    <a:p>
                      <a:pPr algn="ctr" fontAlgn="b"/>
                      <a:endParaRPr lang="en-US" sz="1600" b="0" i="0" u="none" strike="noStrike" dirty="0">
                        <a:solidFill>
                          <a:srgbClr val="000000"/>
                        </a:solidFill>
                        <a:effectLst/>
                        <a:latin typeface="Calibri"/>
                      </a:endParaRPr>
                    </a:p>
                  </a:txBody>
                  <a:tcPr marL="9525" marR="9525" marT="9525" marB="0" anchor="b"/>
                </a:tc>
                <a:tc>
                  <a:txBody>
                    <a:bodyPr/>
                    <a:lstStyle/>
                    <a:p>
                      <a:pPr algn="ctr" fontAlgn="b"/>
                      <a:endParaRPr lang="en-US" sz="1600" b="0" i="0" u="none" strike="noStrike" dirty="0">
                        <a:solidFill>
                          <a:srgbClr val="000000"/>
                        </a:solidFill>
                        <a:effectLst/>
                        <a:latin typeface="Calibri"/>
                      </a:endParaRPr>
                    </a:p>
                  </a:txBody>
                  <a:tcPr marL="9525" marR="9525" marT="9525" marB="0" anchor="b"/>
                </a:tc>
              </a:tr>
              <a:tr h="25135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u="none" strike="noStrike" dirty="0" smtClean="0">
                          <a:solidFill>
                            <a:schemeClr val="tx1"/>
                          </a:solidFill>
                          <a:effectLst/>
                        </a:rPr>
                        <a:t>Administrative Chief </a:t>
                      </a:r>
                      <a:endParaRPr lang="en-US" sz="1600" b="0" i="0" u="none" strike="noStrike" dirty="0">
                        <a:solidFill>
                          <a:schemeClr val="tx1"/>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251355">
                <a:tc>
                  <a:txBody>
                    <a:bodyPr/>
                    <a:lstStyle/>
                    <a:p>
                      <a:pPr algn="l" fontAlgn="b"/>
                      <a:r>
                        <a:rPr lang="en-US" sz="1600" b="0" i="0" u="none" strike="noStrike" dirty="0" smtClean="0">
                          <a:solidFill>
                            <a:schemeClr val="tx1"/>
                          </a:solidFill>
                          <a:effectLst/>
                          <a:latin typeface="Calibri"/>
                        </a:rPr>
                        <a:t>Assistant Administrative Analyst</a:t>
                      </a:r>
                      <a:endParaRPr lang="en-US" sz="1600" b="0" i="0" u="none" strike="noStrike" dirty="0">
                        <a:solidFill>
                          <a:schemeClr val="tx1"/>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.9</a:t>
                      </a:r>
                      <a:endParaRPr lang="en-US" sz="1600" b="0" i="0" u="none" strike="noStrike" dirty="0">
                        <a:solidFill>
                          <a:srgbClr val="000000"/>
                        </a:solidFill>
                        <a:effectLst/>
                        <a:latin typeface="Calibri"/>
                      </a:endParaRPr>
                    </a:p>
                  </a:txBody>
                  <a:tcPr marL="9525" marR="9525" marT="9525" marB="0" anchor="b"/>
                </a:tc>
                <a:tc>
                  <a:txBody>
                    <a:bodyPr/>
                    <a:lstStyle/>
                    <a:p>
                      <a:pPr algn="ctr" fontAlgn="b"/>
                      <a:endParaRPr lang="en-US" sz="1600" b="0" i="0" u="none" strike="noStrike" dirty="0" smtClean="0">
                        <a:solidFill>
                          <a:srgbClr val="000000"/>
                        </a:solidFill>
                        <a:effectLst/>
                        <a:latin typeface="Calibri"/>
                      </a:endParaRPr>
                    </a:p>
                  </a:txBody>
                  <a:tcPr marL="9525" marR="9525" marT="9525" marB="0" anchor="b"/>
                </a:tc>
              </a:tr>
              <a:tr h="25135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alibri"/>
                        </a:rPr>
                        <a:t>Associate Administrative</a:t>
                      </a:r>
                      <a:r>
                        <a:rPr lang="en-US" sz="1600" b="0" i="0" u="none" strike="noStrike" baseline="0" dirty="0" smtClean="0">
                          <a:solidFill>
                            <a:schemeClr val="tx1"/>
                          </a:solidFill>
                          <a:effectLst/>
                          <a:latin typeface="Calibri"/>
                        </a:rPr>
                        <a:t> Analyst</a:t>
                      </a:r>
                      <a:endParaRPr lang="en-US" sz="1600" b="0" i="0" u="none" strike="noStrike" dirty="0">
                        <a:solidFill>
                          <a:schemeClr val="tx1"/>
                        </a:solidFill>
                        <a:effectLst/>
                        <a:latin typeface="Calibri"/>
                      </a:endParaRPr>
                    </a:p>
                  </a:txBody>
                  <a:tcPr marL="9525" marR="9525" marT="9525" marB="0" anchor="b"/>
                </a:tc>
                <a:tc>
                  <a:txBody>
                    <a:bodyPr/>
                    <a:lstStyle/>
                    <a:p>
                      <a:pPr algn="ctr" fontAlgn="b"/>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.9</a:t>
                      </a:r>
                    </a:p>
                  </a:txBody>
                  <a:tcPr marL="9525" marR="9525" marT="9525" marB="0" anchor="b"/>
                </a:tc>
              </a:tr>
              <a:tr h="25135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u="none" strike="noStrike" dirty="0" smtClean="0">
                          <a:solidFill>
                            <a:schemeClr val="tx1"/>
                          </a:solidFill>
                          <a:effectLst/>
                        </a:rPr>
                        <a:t>City Manager</a:t>
                      </a:r>
                      <a:endParaRPr lang="en-US" sz="1600" b="0" i="0" u="none" strike="noStrike" dirty="0">
                        <a:solidFill>
                          <a:schemeClr val="tx1"/>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p>
                  </a:txBody>
                  <a:tcPr marL="9525" marR="9525" marT="9525" marB="0" anchor="b"/>
                </a:tc>
              </a:tr>
              <a:tr h="25135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n-lt"/>
                        </a:rPr>
                        <a:t>Community</a:t>
                      </a:r>
                      <a:r>
                        <a:rPr lang="en-US" sz="1600" b="0" i="0" u="none" strike="noStrike" baseline="0" dirty="0" smtClean="0">
                          <a:solidFill>
                            <a:schemeClr val="tx1"/>
                          </a:solidFill>
                          <a:effectLst/>
                          <a:latin typeface="+mn-lt"/>
                        </a:rPr>
                        <a:t> &amp; Economic Dev. Director</a:t>
                      </a:r>
                      <a:endParaRPr lang="en-US" sz="1600" b="0" i="0" u="none" strike="noStrike" dirty="0">
                        <a:solidFill>
                          <a:schemeClr val="tx1"/>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p>
                  </a:txBody>
                  <a:tcPr marL="9525" marR="9525" marT="9525" marB="0" anchor="b"/>
                </a:tc>
              </a:tr>
              <a:tr h="251355">
                <a:tc>
                  <a:txBody>
                    <a:bodyPr/>
                    <a:lstStyle/>
                    <a:p>
                      <a:pPr algn="l" fontAlgn="b"/>
                      <a:r>
                        <a:rPr lang="en-US" sz="1600" b="0" i="0" u="none" strike="noStrike" dirty="0" smtClean="0">
                          <a:solidFill>
                            <a:schemeClr val="tx1"/>
                          </a:solidFill>
                          <a:effectLst/>
                          <a:latin typeface="Calibri"/>
                        </a:rPr>
                        <a:t>Development</a:t>
                      </a:r>
                      <a:r>
                        <a:rPr lang="en-US" sz="1600" b="0" i="0" u="none" strike="noStrike" baseline="0" dirty="0" smtClean="0">
                          <a:solidFill>
                            <a:schemeClr val="tx1"/>
                          </a:solidFill>
                          <a:effectLst/>
                          <a:latin typeface="Calibri"/>
                        </a:rPr>
                        <a:t> Project Manager II</a:t>
                      </a:r>
                      <a:endParaRPr lang="en-US" sz="1600" b="0" i="0" u="none" strike="noStrike" dirty="0">
                        <a:solidFill>
                          <a:schemeClr val="tx1"/>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p>
                  </a:txBody>
                  <a:tcPr marL="9525" marR="9525" marT="9525" marB="0" anchor="b"/>
                </a:tc>
              </a:tr>
              <a:tr h="255652">
                <a:tc>
                  <a:txBody>
                    <a:bodyPr/>
                    <a:lstStyle/>
                    <a:p>
                      <a:pPr algn="l" fontAlgn="b"/>
                      <a:r>
                        <a:rPr lang="en-US" sz="1600" b="0" u="none" strike="noStrike" dirty="0" smtClean="0">
                          <a:solidFill>
                            <a:schemeClr val="tx1"/>
                          </a:solidFill>
                          <a:effectLst/>
                        </a:rPr>
                        <a:t>Economic Development Administrator</a:t>
                      </a:r>
                      <a:endParaRPr lang="en-US" sz="1600" b="0" i="0" u="none" strike="noStrike" dirty="0">
                        <a:solidFill>
                          <a:schemeClr val="tx1"/>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252072">
                <a:tc>
                  <a:txBody>
                    <a:bodyPr/>
                    <a:lstStyle/>
                    <a:p>
                      <a:pPr algn="l" fontAlgn="b"/>
                      <a:r>
                        <a:rPr lang="en-US" sz="1600" b="0" i="0" u="none" strike="noStrike" dirty="0" smtClean="0">
                          <a:solidFill>
                            <a:schemeClr val="tx1"/>
                          </a:solidFill>
                          <a:effectLst/>
                          <a:latin typeface="Calibri"/>
                        </a:rPr>
                        <a:t>Environmental</a:t>
                      </a:r>
                      <a:r>
                        <a:rPr lang="en-US" sz="1600" b="0" i="0" u="none" strike="noStrike" baseline="0" dirty="0" smtClean="0">
                          <a:solidFill>
                            <a:schemeClr val="tx1"/>
                          </a:solidFill>
                          <a:effectLst/>
                          <a:latin typeface="Calibri"/>
                        </a:rPr>
                        <a:t> Services Manager</a:t>
                      </a:r>
                      <a:endParaRPr lang="en-US" sz="1600" b="0" i="0" u="none" strike="noStrike" dirty="0">
                        <a:solidFill>
                          <a:schemeClr val="tx1"/>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257800">
                <a:tc>
                  <a:txBody>
                    <a:bodyPr/>
                    <a:lstStyle/>
                    <a:p>
                      <a:pPr algn="l" fontAlgn="b"/>
                      <a:r>
                        <a:rPr lang="en-US" sz="1600" b="0" u="none" strike="noStrike" dirty="0" smtClean="0">
                          <a:solidFill>
                            <a:schemeClr val="tx1"/>
                          </a:solidFill>
                          <a:effectLst/>
                        </a:rPr>
                        <a:t>Executive Assistant</a:t>
                      </a:r>
                      <a:r>
                        <a:rPr lang="en-US" sz="1600" b="0" u="none" strike="noStrike" baseline="0" dirty="0" smtClean="0">
                          <a:solidFill>
                            <a:schemeClr val="tx1"/>
                          </a:solidFill>
                          <a:effectLst/>
                        </a:rPr>
                        <a:t> t</a:t>
                      </a:r>
                      <a:r>
                        <a:rPr lang="en-US" sz="1600" b="0" u="none" strike="noStrike" dirty="0" smtClean="0">
                          <a:solidFill>
                            <a:schemeClr val="tx1"/>
                          </a:solidFill>
                          <a:effectLst/>
                        </a:rPr>
                        <a:t>o the City Manager</a:t>
                      </a:r>
                      <a:endParaRPr lang="en-US" sz="1600" b="0" i="0" u="none" strike="noStrike" dirty="0">
                        <a:solidFill>
                          <a:schemeClr val="tx1"/>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25780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u="none" strike="noStrike" dirty="0" smtClean="0">
                          <a:solidFill>
                            <a:schemeClr val="tx1"/>
                          </a:solidFill>
                          <a:effectLst/>
                        </a:rPr>
                        <a:t>Management Analyst I</a:t>
                      </a:r>
                      <a:endParaRPr lang="en-US" sz="1600" b="0" i="0" u="none" strike="noStrike" dirty="0">
                        <a:solidFill>
                          <a:schemeClr val="tx1"/>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2.0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3.0</a:t>
                      </a:r>
                      <a:endParaRPr lang="en-US" sz="1600" b="0" i="0" u="none" strike="noStrike" dirty="0">
                        <a:solidFill>
                          <a:srgbClr val="000000"/>
                        </a:solidFill>
                        <a:effectLst/>
                        <a:latin typeface="Calibri"/>
                      </a:endParaRPr>
                    </a:p>
                  </a:txBody>
                  <a:tcPr marL="9525" marR="9525" marT="9525" marB="0" anchor="b"/>
                </a:tc>
              </a:tr>
              <a:tr h="25135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u="none" strike="noStrike" dirty="0" smtClean="0">
                          <a:solidFill>
                            <a:schemeClr val="tx1"/>
                          </a:solidFill>
                          <a:effectLst/>
                        </a:rPr>
                        <a:t>Management Analyst II</a:t>
                      </a:r>
                      <a:endParaRPr lang="en-US" sz="1600" b="0" i="0" u="none" strike="noStrike" dirty="0" smtClean="0">
                        <a:solidFill>
                          <a:schemeClr val="tx1"/>
                        </a:solidFill>
                        <a:effectLst/>
                        <a:latin typeface="+mn-lt"/>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285729">
                <a:tc>
                  <a:txBody>
                    <a:bodyPr/>
                    <a:lstStyle/>
                    <a:p>
                      <a:pPr algn="l" fontAlgn="b"/>
                      <a:r>
                        <a:rPr lang="en-US" sz="1800" b="1" i="0" u="sng" strike="noStrike" dirty="0" smtClean="0">
                          <a:solidFill>
                            <a:schemeClr val="tx1"/>
                          </a:solidFill>
                          <a:effectLst/>
                          <a:latin typeface="Calibri"/>
                        </a:rPr>
                        <a:t>Transportation Division</a:t>
                      </a:r>
                      <a:endParaRPr lang="en-US" sz="1800" b="1" i="0" u="sng" strike="noStrike" dirty="0">
                        <a:solidFill>
                          <a:schemeClr val="tx1"/>
                        </a:solidFill>
                        <a:effectLst/>
                        <a:latin typeface="Calibri"/>
                      </a:endParaRPr>
                    </a:p>
                  </a:txBody>
                  <a:tcPr marL="9525" marR="9525" marT="9525" marB="0" anchor="b"/>
                </a:tc>
                <a:tc>
                  <a:txBody>
                    <a:bodyPr/>
                    <a:lstStyle/>
                    <a:p>
                      <a:pPr algn="ctr" fontAlgn="b"/>
                      <a:endParaRPr lang="en-US" sz="1600" b="0" i="0" u="none" strike="noStrike" dirty="0">
                        <a:solidFill>
                          <a:srgbClr val="000000"/>
                        </a:solidFill>
                        <a:effectLst/>
                        <a:latin typeface="Calibri"/>
                      </a:endParaRPr>
                    </a:p>
                  </a:txBody>
                  <a:tcPr marL="9525" marR="9525" marT="9525" marB="0" anchor="b"/>
                </a:tc>
                <a:tc>
                  <a:txBody>
                    <a:bodyPr/>
                    <a:lstStyle/>
                    <a:p>
                      <a:pPr algn="ctr" fontAlgn="b"/>
                      <a:endParaRPr lang="en-US" sz="1600" b="0" i="0" u="none" strike="noStrike" dirty="0">
                        <a:solidFill>
                          <a:srgbClr val="000000"/>
                        </a:solidFill>
                        <a:effectLst/>
                        <a:latin typeface="Calibri"/>
                      </a:endParaRPr>
                    </a:p>
                  </a:txBody>
                  <a:tcPr marL="9525" marR="9525" marT="9525" marB="0" anchor="b"/>
                </a:tc>
              </a:tr>
              <a:tr h="2828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u="none" strike="noStrike" dirty="0" smtClean="0">
                          <a:solidFill>
                            <a:schemeClr val="tx1"/>
                          </a:solidFill>
                          <a:effectLst/>
                        </a:rPr>
                        <a:t>Management Analyst II</a:t>
                      </a:r>
                      <a:endParaRPr lang="en-US" sz="1600" b="0" i="0" u="none" strike="noStrike" dirty="0" smtClean="0">
                        <a:solidFill>
                          <a:schemeClr val="tx1"/>
                        </a:solidFill>
                        <a:effectLst/>
                        <a:latin typeface="+mn-lt"/>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2828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u="none" strike="noStrike" dirty="0" smtClean="0">
                          <a:solidFill>
                            <a:schemeClr val="tx1"/>
                          </a:solidFill>
                          <a:effectLst/>
                        </a:rPr>
                        <a:t>Paratransit Assistant </a:t>
                      </a:r>
                      <a:endParaRPr lang="en-US" sz="1600" b="0" i="0" u="none" strike="noStrike" dirty="0" smtClean="0">
                        <a:solidFill>
                          <a:schemeClr val="tx1"/>
                        </a:solidFill>
                        <a:effectLst/>
                        <a:latin typeface="+mn-lt"/>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251355">
                <a:tc>
                  <a:txBody>
                    <a:bodyPr/>
                    <a:lstStyle/>
                    <a:p>
                      <a:pPr algn="l" fontAlgn="b"/>
                      <a:r>
                        <a:rPr lang="en-US" sz="1600" b="0" u="none" strike="noStrike" dirty="0" smtClean="0">
                          <a:solidFill>
                            <a:schemeClr val="tx1"/>
                          </a:solidFill>
                          <a:effectLst/>
                        </a:rPr>
                        <a:t>Paratransit Driver</a:t>
                      </a:r>
                      <a:endParaRPr lang="en-US" sz="1600" b="0" i="0" u="none" strike="noStrike" dirty="0">
                        <a:solidFill>
                          <a:schemeClr val="tx1"/>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3.0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3.0</a:t>
                      </a:r>
                      <a:endParaRPr lang="en-US" sz="1600" b="0" i="0" u="none" strike="noStrike" dirty="0">
                        <a:solidFill>
                          <a:srgbClr val="000000"/>
                        </a:solidFill>
                        <a:effectLst/>
                        <a:latin typeface="Calibri"/>
                      </a:endParaRPr>
                    </a:p>
                  </a:txBody>
                  <a:tcPr marL="9525" marR="9525" marT="9525" marB="0" anchor="b"/>
                </a:tc>
              </a:tr>
              <a:tr h="264245">
                <a:tc>
                  <a:txBody>
                    <a:bodyPr/>
                    <a:lstStyle/>
                    <a:p>
                      <a:pPr algn="l" fontAlgn="b"/>
                      <a:r>
                        <a:rPr lang="en-US" sz="1600" b="0" u="none" strike="noStrike" dirty="0" smtClean="0">
                          <a:solidFill>
                            <a:schemeClr val="tx1"/>
                          </a:solidFill>
                          <a:effectLst/>
                        </a:rPr>
                        <a:t>Paratransit Driver Lead Worker</a:t>
                      </a:r>
                      <a:endParaRPr lang="en-US" sz="1600" b="0" i="0" u="none" strike="noStrike" dirty="0">
                        <a:solidFill>
                          <a:schemeClr val="tx1"/>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257800">
                <a:tc>
                  <a:txBody>
                    <a:bodyPr/>
                    <a:lstStyle/>
                    <a:p>
                      <a:pPr algn="l" fontAlgn="b"/>
                      <a:r>
                        <a:rPr lang="en-US" sz="1600" b="0" i="0" u="none" strike="noStrike" dirty="0" smtClean="0">
                          <a:solidFill>
                            <a:schemeClr val="tx1"/>
                          </a:solidFill>
                          <a:effectLst/>
                          <a:latin typeface="Calibri"/>
                        </a:rPr>
                        <a:t>Project Manager I</a:t>
                      </a:r>
                      <a:endParaRPr lang="en-US" sz="1600" b="0" i="0" u="none" strike="noStrike" dirty="0">
                        <a:solidFill>
                          <a:schemeClr val="tx1"/>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25135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u="none" strike="noStrike" dirty="0" smtClean="0">
                          <a:solidFill>
                            <a:schemeClr val="tx1"/>
                          </a:solidFill>
                          <a:effectLst/>
                        </a:rPr>
                        <a:t>Project Manager II</a:t>
                      </a:r>
                      <a:endParaRPr lang="en-US" sz="1600" b="0" i="0" u="none" strike="noStrike" dirty="0">
                        <a:solidFill>
                          <a:schemeClr val="tx1"/>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285729">
                <a:tc>
                  <a:txBody>
                    <a:bodyPr/>
                    <a:lstStyle/>
                    <a:p>
                      <a:pPr algn="ctr" fontAlgn="b"/>
                      <a:r>
                        <a:rPr lang="en-US" sz="1800" b="1" u="none" strike="noStrike" dirty="0">
                          <a:effectLst/>
                        </a:rPr>
                        <a:t>Total </a:t>
                      </a:r>
                      <a:r>
                        <a:rPr lang="en-US" sz="1800" b="1" u="none" strike="noStrike" dirty="0" smtClean="0">
                          <a:effectLst/>
                        </a:rPr>
                        <a:t>Full-Time</a:t>
                      </a:r>
                      <a:r>
                        <a:rPr lang="en-US" sz="1800" b="1" u="none" strike="noStrike" baseline="0" dirty="0" smtClean="0">
                          <a:effectLst/>
                        </a:rPr>
                        <a:t> Equivalent (FTEs)</a:t>
                      </a:r>
                      <a:endParaRPr lang="en-US" sz="1800" b="1" i="0" u="none" strike="noStrike" dirty="0">
                        <a:solidFill>
                          <a:srgbClr val="000000"/>
                        </a:solidFill>
                        <a:effectLst/>
                        <a:latin typeface="Calibri"/>
                      </a:endParaRPr>
                    </a:p>
                  </a:txBody>
                  <a:tcPr marL="9525" marR="9525" marT="9525" marB="0" anchor="b"/>
                </a:tc>
                <a:tc>
                  <a:txBody>
                    <a:bodyPr/>
                    <a:lstStyle/>
                    <a:p>
                      <a:pPr algn="ctr" fontAlgn="b"/>
                      <a:r>
                        <a:rPr lang="en-US" sz="1800" b="1" i="0" u="none" strike="noStrike" dirty="0" smtClean="0">
                          <a:solidFill>
                            <a:schemeClr val="bg1"/>
                          </a:solidFill>
                          <a:effectLst/>
                          <a:latin typeface="Calibri"/>
                        </a:rPr>
                        <a:t>18.9</a:t>
                      </a:r>
                      <a:endParaRPr lang="en-US" sz="1800" b="1" i="0" u="none" strike="noStrike" dirty="0">
                        <a:solidFill>
                          <a:schemeClr val="bg1"/>
                        </a:solidFill>
                        <a:effectLst/>
                        <a:latin typeface="Calibri"/>
                      </a:endParaRPr>
                    </a:p>
                  </a:txBody>
                  <a:tcPr marL="9525" marR="9525" marT="9525" marB="0" anchor="b"/>
                </a:tc>
                <a:tc>
                  <a:txBody>
                    <a:bodyPr/>
                    <a:lstStyle/>
                    <a:p>
                      <a:pPr algn="ctr" fontAlgn="b"/>
                      <a:r>
                        <a:rPr lang="en-US" sz="1800" b="1" i="0" u="none" strike="noStrike" dirty="0" smtClean="0">
                          <a:solidFill>
                            <a:schemeClr val="bg1"/>
                          </a:solidFill>
                          <a:effectLst/>
                          <a:latin typeface="Calibri"/>
                        </a:rPr>
                        <a:t>19.9</a:t>
                      </a:r>
                      <a:endParaRPr lang="en-US" sz="1800" b="1" i="0" u="none" strike="noStrike" dirty="0">
                        <a:solidFill>
                          <a:schemeClr val="bg1"/>
                        </a:solidFill>
                        <a:effectLst/>
                        <a:latin typeface="Calibri"/>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City Manager's Office</a:t>
            </a:r>
            <a:endParaRPr lang="en-US" dirty="0"/>
          </a:p>
        </p:txBody>
      </p:sp>
    </p:spTree>
    <p:extLst>
      <p:ext uri="{BB962C8B-B14F-4D97-AF65-F5344CB8AC3E}">
        <p14:creationId xmlns:p14="http://schemas.microsoft.com/office/powerpoint/2010/main" val="36930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74703260"/>
              </p:ext>
            </p:extLst>
          </p:nvPr>
        </p:nvGraphicFramePr>
        <p:xfrm>
          <a:off x="304800" y="762000"/>
          <a:ext cx="8458200" cy="5798361"/>
        </p:xfrm>
        <a:graphic>
          <a:graphicData uri="http://schemas.openxmlformats.org/drawingml/2006/table">
            <a:tbl>
              <a:tblPr firstRow="1" firstCol="1" lastRow="1" bandRow="1">
                <a:tableStyleId>{5C22544A-7EE6-4342-B048-85BDC9FD1C3A}</a:tableStyleId>
              </a:tblPr>
              <a:tblGrid>
                <a:gridCol w="1784758"/>
                <a:gridCol w="3259123"/>
                <a:gridCol w="1737919"/>
                <a:gridCol w="1676400"/>
              </a:tblGrid>
              <a:tr h="295384">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FY2019-20 DRAFT BUDGET</a:t>
                      </a:r>
                      <a:endParaRPr lang="en-US" sz="20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572279">
                <a:tc>
                  <a:txBody>
                    <a:bodyPr/>
                    <a:lstStyle/>
                    <a:p>
                      <a:pPr algn="r"/>
                      <a:endParaRPr lang="en-US" sz="19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9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900" b="1" dirty="0" smtClean="0"/>
                        <a:t>FY2018-19</a:t>
                      </a:r>
                    </a:p>
                    <a:p>
                      <a:pPr algn="ctr"/>
                      <a:r>
                        <a:rPr lang="en-US" sz="19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1" u="none" strike="noStrike" dirty="0" smtClean="0">
                          <a:effectLst/>
                        </a:rPr>
                        <a:t>FY2019-20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900" b="1" u="none" strike="noStrike" dirty="0" smtClean="0">
                          <a:effectLst/>
                        </a:rPr>
                        <a:t>Proposed</a:t>
                      </a:r>
                      <a:endParaRPr lang="en-US" sz="1900" b="1" i="0" u="none" strike="noStrike" dirty="0" smtClean="0">
                        <a:solidFill>
                          <a:schemeClr val="accent6">
                            <a:lumMod val="40000"/>
                            <a:lumOff val="60000"/>
                          </a:schemeClr>
                        </a:solidFill>
                        <a:effectLst/>
                        <a:latin typeface="Cambria"/>
                      </a:endParaRPr>
                    </a:p>
                  </a:txBody>
                  <a:tcPr marL="6675" marR="6675" marT="6675" marB="0" anchor="b"/>
                </a:tc>
              </a:tr>
              <a:tr h="290003">
                <a:tc>
                  <a:txBody>
                    <a:bodyPr/>
                    <a:lstStyle/>
                    <a:p>
                      <a:pPr algn="l" fontAlgn="b"/>
                      <a:r>
                        <a:rPr lang="en-US" sz="1900" u="none" strike="noStrike" dirty="0">
                          <a:effectLst/>
                        </a:rPr>
                        <a:t>Revenue</a:t>
                      </a:r>
                      <a:endParaRPr lang="en-US" sz="19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900" u="none" strike="noStrike" dirty="0" smtClean="0">
                          <a:effectLst/>
                        </a:rPr>
                        <a:t>Licenses, Permits, Fees</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30,000</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26,500</a:t>
                      </a:r>
                      <a:endParaRPr lang="en-US" sz="1900" b="0" i="0" u="none" strike="noStrike" dirty="0">
                        <a:solidFill>
                          <a:schemeClr val="tx1"/>
                        </a:solidFill>
                        <a:effectLst/>
                        <a:latin typeface="+mj-lt"/>
                      </a:endParaRPr>
                    </a:p>
                  </a:txBody>
                  <a:tcPr marL="6675" marR="6675" marT="6675" marB="0" anchor="b"/>
                </a:tc>
              </a:tr>
              <a:tr h="290003">
                <a:tc>
                  <a:txBody>
                    <a:bodyPr/>
                    <a:lstStyle/>
                    <a:p>
                      <a:pPr algn="l" fontAlgn="b"/>
                      <a:endParaRPr lang="en-US" sz="19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b="0" i="0" u="none" strike="noStrike" dirty="0" smtClean="0">
                          <a:solidFill>
                            <a:schemeClr val="dk1"/>
                          </a:solidFill>
                          <a:effectLst/>
                          <a:latin typeface="+mn-lt"/>
                        </a:rPr>
                        <a:t>Charges</a:t>
                      </a:r>
                      <a:r>
                        <a:rPr lang="en-US" sz="1900" b="0" i="0" u="none" strike="noStrike" baseline="0" dirty="0" smtClean="0">
                          <a:solidFill>
                            <a:schemeClr val="dk1"/>
                          </a:solidFill>
                          <a:effectLst/>
                          <a:latin typeface="+mn-lt"/>
                        </a:rPr>
                        <a:t> for Services</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5,000</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4,000</a:t>
                      </a:r>
                      <a:endParaRPr lang="en-US" sz="1900" b="0" i="0" u="none" strike="noStrike" dirty="0">
                        <a:solidFill>
                          <a:schemeClr val="tx1"/>
                        </a:solidFill>
                        <a:effectLst/>
                        <a:latin typeface="+mj-lt"/>
                      </a:endParaRPr>
                    </a:p>
                  </a:txBody>
                  <a:tcPr marL="6675" marR="6675" marT="6675" marB="0" anchor="b"/>
                </a:tc>
              </a:tr>
              <a:tr h="290003">
                <a:tc>
                  <a:txBody>
                    <a:bodyPr/>
                    <a:lstStyle/>
                    <a:p>
                      <a:pPr algn="l" fontAlgn="b"/>
                      <a:endParaRPr lang="en-US" sz="19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900" u="none" strike="noStrike" dirty="0" smtClean="0">
                          <a:effectLst/>
                        </a:rPr>
                        <a:t>Other Revenue</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77,000</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73,500</a:t>
                      </a:r>
                      <a:endParaRPr lang="en-US" sz="1900" b="0" i="0" u="none" strike="noStrike" dirty="0">
                        <a:solidFill>
                          <a:schemeClr val="tx1"/>
                        </a:solidFill>
                        <a:effectLst/>
                        <a:latin typeface="+mj-lt"/>
                      </a:endParaRPr>
                    </a:p>
                  </a:txBody>
                  <a:tcPr marL="6675" marR="6675" marT="6675" marB="0" anchor="b"/>
                </a:tc>
              </a:tr>
              <a:tr h="290003">
                <a:tc>
                  <a:txBody>
                    <a:bodyPr/>
                    <a:lstStyle/>
                    <a:p>
                      <a:pPr algn="l" fontAlgn="b"/>
                      <a:endParaRPr lang="en-US" sz="1900" b="1" i="0" u="none" strike="noStrike" dirty="0">
                        <a:solidFill>
                          <a:schemeClr val="accent6">
                            <a:lumMod val="50000"/>
                          </a:schemeClr>
                        </a:solidFill>
                        <a:effectLst/>
                        <a:latin typeface="Cambria"/>
                      </a:endParaRPr>
                    </a:p>
                  </a:txBody>
                  <a:tcPr marL="6675" marR="6675" marT="6675" marB="0" anchor="b"/>
                </a:tc>
                <a:tc>
                  <a:txBody>
                    <a:bodyPr/>
                    <a:lstStyle/>
                    <a:p>
                      <a:r>
                        <a:rPr lang="en-US" sz="1900" dirty="0" smtClean="0"/>
                        <a:t>Operating Transfers</a:t>
                      </a:r>
                      <a:r>
                        <a:rPr lang="en-US" sz="1900" baseline="0" dirty="0" smtClean="0"/>
                        <a:t> In</a:t>
                      </a:r>
                      <a:endParaRPr lang="en-US" sz="1900" dirty="0"/>
                    </a:p>
                  </a:txBody>
                  <a:tcPr marL="6675" marR="6675" marT="6675" marB="0" anchor="b"/>
                </a:tc>
                <a:tc>
                  <a:txBody>
                    <a:bodyPr/>
                    <a:lstStyle/>
                    <a:p>
                      <a:pPr algn="r" fontAlgn="b"/>
                      <a:r>
                        <a:rPr lang="en-US" sz="1900" b="0" i="0" u="none" strike="noStrike" dirty="0" smtClean="0">
                          <a:solidFill>
                            <a:schemeClr val="tx1"/>
                          </a:solidFill>
                          <a:effectLst/>
                          <a:latin typeface="+mj-lt"/>
                        </a:rPr>
                        <a:t>86,778</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86,778</a:t>
                      </a:r>
                      <a:endParaRPr lang="en-US" sz="1900" b="0" i="0" u="none" strike="noStrike" dirty="0">
                        <a:solidFill>
                          <a:schemeClr val="tx1"/>
                        </a:solidFill>
                        <a:effectLst/>
                        <a:latin typeface="+mj-lt"/>
                      </a:endParaRPr>
                    </a:p>
                  </a:txBody>
                  <a:tcPr marL="6675" marR="6675" marT="6675" marB="0" anchor="b"/>
                </a:tc>
              </a:tr>
              <a:tr h="290003">
                <a:tc>
                  <a:txBody>
                    <a:bodyPr/>
                    <a:lstStyle/>
                    <a:p>
                      <a:pPr algn="l" fontAlgn="b"/>
                      <a:endParaRPr lang="en-US" sz="19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b="1" dirty="0" smtClean="0"/>
                        <a:t>Total Revenue</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900" b="1" i="0" u="none" strike="noStrike" dirty="0" smtClean="0">
                          <a:solidFill>
                            <a:schemeClr val="tx1"/>
                          </a:solidFill>
                          <a:effectLst/>
                          <a:latin typeface="+mj-lt"/>
                        </a:rPr>
                        <a:t>198,778</a:t>
                      </a:r>
                      <a:endParaRPr lang="en-US" sz="1900" b="1"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dirty="0" smtClean="0">
                          <a:solidFill>
                            <a:schemeClr val="tx1"/>
                          </a:solidFill>
                          <a:latin typeface="+mj-lt"/>
                        </a:rPr>
                        <a:t>190,778</a:t>
                      </a:r>
                    </a:p>
                  </a:txBody>
                  <a:tcPr marL="6675" marR="6675" marT="6675" marB="0" anchor="b"/>
                </a:tc>
              </a:tr>
              <a:tr h="290003">
                <a:tc>
                  <a:txBody>
                    <a:bodyPr/>
                    <a:lstStyle/>
                    <a:p>
                      <a:pPr algn="l" fontAlgn="b"/>
                      <a:r>
                        <a:rPr lang="en-US" sz="1900" u="none" strike="noStrike" dirty="0">
                          <a:effectLst/>
                        </a:rPr>
                        <a:t> </a:t>
                      </a:r>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900" b="0" i="0" u="none" strike="noStrike" dirty="0">
                        <a:solidFill>
                          <a:schemeClr val="tx1"/>
                        </a:solidFill>
                        <a:effectLst/>
                        <a:latin typeface="+mj-lt"/>
                      </a:endParaRPr>
                    </a:p>
                  </a:txBody>
                  <a:tcPr marL="6675" marR="6675" marT="6675" marB="0" anchor="b"/>
                </a:tc>
                <a:tc>
                  <a:txBody>
                    <a:bodyPr/>
                    <a:lstStyle/>
                    <a:p>
                      <a:pPr algn="r" fontAlgn="b"/>
                      <a:endParaRPr lang="en-US" sz="1900" b="0" i="0" u="none" strike="noStrike" dirty="0">
                        <a:solidFill>
                          <a:schemeClr val="tx1"/>
                        </a:solidFill>
                        <a:effectLst/>
                        <a:latin typeface="+mj-lt"/>
                      </a:endParaRPr>
                    </a:p>
                  </a:txBody>
                  <a:tcPr marL="6675" marR="6675" marT="6675" marB="0" anchor="b"/>
                </a:tc>
              </a:tr>
              <a:tr h="30563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b="1" u="none" strike="noStrike" kern="1200" dirty="0" smtClean="0">
                          <a:solidFill>
                            <a:schemeClr val="lt1"/>
                          </a:solidFill>
                          <a:effectLst/>
                          <a:latin typeface="+mn-lt"/>
                          <a:ea typeface="+mn-ea"/>
                          <a:cs typeface="+mn-cs"/>
                        </a:rPr>
                        <a:t>Expenditures</a:t>
                      </a:r>
                    </a:p>
                  </a:txBody>
                  <a:tcPr marL="6675" marR="6675" marT="6675" marB="0" anchor="b"/>
                </a:tc>
                <a:tc>
                  <a:txBody>
                    <a:bodyPr/>
                    <a:lstStyle/>
                    <a:p>
                      <a:pPr algn="l" fontAlgn="b"/>
                      <a:r>
                        <a:rPr lang="en-US" sz="1900" u="none" strike="noStrike" dirty="0">
                          <a:effectLst/>
                        </a:rPr>
                        <a:t>Salaries &amp; </a:t>
                      </a:r>
                      <a:r>
                        <a:rPr lang="en-US" sz="1900" u="none" strike="noStrike" dirty="0" smtClean="0">
                          <a:effectLst/>
                        </a:rPr>
                        <a:t>Wages</a:t>
                      </a:r>
                      <a:endParaRPr lang="en-US" sz="19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1,465,925</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1,521,392</a:t>
                      </a:r>
                      <a:endParaRPr lang="en-US" sz="1900" b="0" i="0" u="none" strike="noStrike" dirty="0">
                        <a:solidFill>
                          <a:schemeClr val="tx1"/>
                        </a:solidFill>
                        <a:effectLst/>
                        <a:latin typeface="+mj-lt"/>
                      </a:endParaRPr>
                    </a:p>
                  </a:txBody>
                  <a:tcPr marL="6675" marR="6675" marT="6675" marB="0" anchor="b"/>
                </a:tc>
              </a:tr>
              <a:tr h="340357">
                <a:tc>
                  <a:txBody>
                    <a:bodyPr/>
                    <a:lstStyle/>
                    <a:p>
                      <a:pPr algn="l" fontAlgn="b"/>
                      <a:r>
                        <a:rPr lang="en-US" sz="1900" u="none" strike="noStrike" dirty="0">
                          <a:effectLst/>
                        </a:rPr>
                        <a:t> </a:t>
                      </a:r>
                      <a:endParaRPr lang="en-US" sz="1900" b="0" i="0" u="none" strike="noStrike" dirty="0">
                        <a:solidFill>
                          <a:srgbClr val="000000"/>
                        </a:solidFill>
                        <a:effectLst/>
                        <a:latin typeface="Cambria"/>
                      </a:endParaRPr>
                    </a:p>
                  </a:txBody>
                  <a:tcPr marL="6675" marR="6675" marT="6675" marB="0" anchor="b"/>
                </a:tc>
                <a:tc>
                  <a:txBody>
                    <a:bodyPr/>
                    <a:lstStyle/>
                    <a:p>
                      <a:pPr algn="l" fontAlgn="b"/>
                      <a:r>
                        <a:rPr lang="en-US" sz="1900" u="none" strike="noStrike" dirty="0" smtClean="0">
                          <a:effectLst/>
                        </a:rPr>
                        <a:t>Benefits</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758,671</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853,435</a:t>
                      </a:r>
                      <a:endParaRPr lang="en-US" sz="1900" b="0" i="0" u="none" strike="noStrike" dirty="0">
                        <a:solidFill>
                          <a:schemeClr val="tx1"/>
                        </a:solidFill>
                        <a:effectLst/>
                        <a:latin typeface="+mj-lt"/>
                      </a:endParaRPr>
                    </a:p>
                  </a:txBody>
                  <a:tcPr marL="6675" marR="6675" marT="6675" marB="0" anchor="b"/>
                </a:tc>
              </a:tr>
              <a:tr h="290003">
                <a:tc>
                  <a:txBody>
                    <a:bodyPr/>
                    <a:lstStyle/>
                    <a:p>
                      <a:pPr algn="l" fontAlgn="b"/>
                      <a:r>
                        <a:rPr lang="en-US" sz="1900" u="none" strike="noStrike" dirty="0">
                          <a:effectLst/>
                        </a:rPr>
                        <a:t> </a:t>
                      </a:r>
                      <a:endParaRPr lang="en-US" sz="1900" b="0" i="0" u="none" strike="noStrike" dirty="0">
                        <a:solidFill>
                          <a:srgbClr val="000000"/>
                        </a:solidFill>
                        <a:effectLst/>
                        <a:latin typeface="Cambria"/>
                      </a:endParaRPr>
                    </a:p>
                  </a:txBody>
                  <a:tcPr marL="6675" marR="6675" marT="6675" marB="0" anchor="b"/>
                </a:tc>
                <a:tc>
                  <a:txBody>
                    <a:bodyPr/>
                    <a:lstStyle/>
                    <a:p>
                      <a:pPr algn="l" fontAlgn="b"/>
                      <a:r>
                        <a:rPr lang="en-US" sz="1900" u="none" strike="noStrike" dirty="0">
                          <a:effectLst/>
                        </a:rPr>
                        <a:t>Professional &amp; Admin</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330,926</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336,582</a:t>
                      </a:r>
                      <a:endParaRPr lang="en-US" sz="1900" b="0" i="0" u="none" strike="noStrike" dirty="0">
                        <a:solidFill>
                          <a:schemeClr val="tx1"/>
                        </a:solidFill>
                        <a:effectLst/>
                        <a:latin typeface="+mj-lt"/>
                      </a:endParaRPr>
                    </a:p>
                  </a:txBody>
                  <a:tcPr marL="6675" marR="6675" marT="6675" marB="0" anchor="b"/>
                </a:tc>
              </a:tr>
              <a:tr h="290003">
                <a:tc>
                  <a:txBody>
                    <a:bodyPr/>
                    <a:lstStyle/>
                    <a:p>
                      <a:pPr algn="l" fontAlgn="b"/>
                      <a:endParaRPr lang="en-US" sz="19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900" u="none" strike="noStrike" dirty="0">
                          <a:effectLst/>
                        </a:rPr>
                        <a:t>Other Operating</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51,396</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39,200</a:t>
                      </a:r>
                      <a:endParaRPr lang="en-US" sz="1900" b="0" i="0" u="none" strike="noStrike" dirty="0">
                        <a:solidFill>
                          <a:schemeClr val="tx1"/>
                        </a:solidFill>
                        <a:effectLst/>
                        <a:latin typeface="+mj-lt"/>
                      </a:endParaRPr>
                    </a:p>
                  </a:txBody>
                  <a:tcPr marL="6675" marR="6675" marT="6675" marB="0" anchor="b"/>
                </a:tc>
              </a:tr>
              <a:tr h="290003">
                <a:tc>
                  <a:txBody>
                    <a:bodyPr/>
                    <a:lstStyle/>
                    <a:p>
                      <a:pPr algn="l" fontAlgn="b"/>
                      <a:r>
                        <a:rPr lang="en-US" sz="1900" u="none" strike="noStrike" dirty="0">
                          <a:effectLst/>
                        </a:rPr>
                        <a:t> </a:t>
                      </a:r>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u="none" strike="noStrike" dirty="0" smtClean="0">
                          <a:effectLst/>
                        </a:rPr>
                        <a:t>Utilities</a:t>
                      </a:r>
                      <a:endParaRPr lang="en-US" sz="19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3,000</a:t>
                      </a:r>
                      <a:endParaRPr lang="en-US" sz="1900" b="0"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0" i="0" u="none" strike="noStrike" dirty="0" smtClean="0">
                          <a:solidFill>
                            <a:schemeClr val="tx1"/>
                          </a:solidFill>
                          <a:effectLst/>
                          <a:latin typeface="+mj-lt"/>
                        </a:rPr>
                        <a:t>3,000</a:t>
                      </a:r>
                    </a:p>
                  </a:txBody>
                  <a:tcPr marL="6675" marR="6675" marT="6675" marB="0" anchor="b"/>
                </a:tc>
              </a:tr>
              <a:tr h="290003">
                <a:tc>
                  <a:txBody>
                    <a:bodyPr/>
                    <a:lstStyle/>
                    <a:p>
                      <a:pPr algn="l" fontAlgn="b"/>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u="none" strike="noStrike" dirty="0" smtClean="0">
                          <a:effectLst/>
                        </a:rPr>
                        <a:t>Equipment &amp; Contract </a:t>
                      </a:r>
                      <a:r>
                        <a:rPr lang="en-US" sz="1900" u="none" strike="noStrike" dirty="0" err="1" smtClean="0">
                          <a:effectLst/>
                        </a:rPr>
                        <a:t>Svcs</a:t>
                      </a:r>
                      <a:r>
                        <a:rPr lang="en-US" sz="1900" u="none" strike="noStrike" dirty="0" smtClean="0">
                          <a:effectLst/>
                        </a:rPr>
                        <a:t>.</a:t>
                      </a:r>
                      <a:endParaRPr lang="en-US" sz="19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0</a:t>
                      </a:r>
                      <a:endParaRPr lang="en-US" sz="1900" b="0"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0" i="0" u="none" strike="noStrike" dirty="0" smtClean="0">
                          <a:solidFill>
                            <a:schemeClr val="tx1"/>
                          </a:solidFill>
                          <a:effectLst/>
                          <a:latin typeface="+mj-lt"/>
                        </a:rPr>
                        <a:t>10,100</a:t>
                      </a:r>
                    </a:p>
                  </a:txBody>
                  <a:tcPr marL="6675" marR="6675" marT="6675" marB="0" anchor="b"/>
                </a:tc>
              </a:tr>
              <a:tr h="353255">
                <a:tc>
                  <a:txBody>
                    <a:bodyPr/>
                    <a:lstStyle/>
                    <a:p>
                      <a:pPr algn="l" fontAlgn="b"/>
                      <a:r>
                        <a:rPr lang="en-US" sz="1900" u="none" strike="noStrike" dirty="0">
                          <a:effectLst/>
                        </a:rPr>
                        <a:t> </a:t>
                      </a:r>
                      <a:endParaRPr lang="en-US" sz="1900" b="0" i="0" u="none" strike="noStrike" dirty="0">
                        <a:solidFill>
                          <a:srgbClr val="000000"/>
                        </a:solidFill>
                        <a:effectLst/>
                        <a:latin typeface="Cambria"/>
                      </a:endParaRPr>
                    </a:p>
                  </a:txBody>
                  <a:tcPr marL="6675" marR="6675" marT="6675" marB="0" anchor="b"/>
                </a:tc>
                <a:tc>
                  <a:txBody>
                    <a:bodyPr/>
                    <a:lstStyle/>
                    <a:p>
                      <a:pPr algn="l" fontAlgn="b"/>
                      <a:r>
                        <a:rPr lang="en-US" sz="1900" u="none" strike="noStrike" dirty="0">
                          <a:effectLst/>
                        </a:rPr>
                        <a:t>Cost Pool</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118,451</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119,340</a:t>
                      </a:r>
                      <a:endParaRPr lang="en-US" sz="1900" b="0" i="0" u="none" strike="noStrike" dirty="0">
                        <a:solidFill>
                          <a:schemeClr val="tx1"/>
                        </a:solidFill>
                        <a:effectLst/>
                        <a:latin typeface="+mj-lt"/>
                      </a:endParaRPr>
                    </a:p>
                  </a:txBody>
                  <a:tcPr marL="6675" marR="6675" marT="6675" marB="0" anchor="b"/>
                </a:tc>
              </a:tr>
              <a:tr h="353255">
                <a:tc>
                  <a:txBody>
                    <a:bodyPr/>
                    <a:lstStyle/>
                    <a:p>
                      <a:pPr algn="l" fontAlgn="b"/>
                      <a:r>
                        <a:rPr lang="en-US" sz="1900" u="none" strike="noStrike" dirty="0">
                          <a:effectLst/>
                        </a:rPr>
                        <a:t> </a:t>
                      </a:r>
                      <a:endParaRPr lang="en-US" sz="19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900" u="none" strike="noStrike" kern="1200" dirty="0" smtClean="0">
                          <a:solidFill>
                            <a:schemeClr val="dk1"/>
                          </a:solidFill>
                          <a:effectLst/>
                          <a:latin typeface="+mn-lt"/>
                          <a:ea typeface="+mn-ea"/>
                          <a:cs typeface="+mn-cs"/>
                        </a:rPr>
                        <a:t>A87 Cost Plan Reimbursement</a:t>
                      </a:r>
                      <a:endParaRPr lang="en-US" sz="19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900" b="0" i="0" u="none" strike="noStrike" dirty="0" smtClean="0">
                          <a:solidFill>
                            <a:schemeClr val="tx1"/>
                          </a:solidFill>
                          <a:effectLst/>
                          <a:latin typeface="+mj-lt"/>
                        </a:rPr>
                        <a:t>(312,698)</a:t>
                      </a:r>
                      <a:endParaRPr lang="en-US" sz="19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900" b="0" u="none" strike="noStrike" kern="1200" dirty="0" smtClean="0">
                          <a:solidFill>
                            <a:schemeClr val="tx1"/>
                          </a:solidFill>
                          <a:effectLst/>
                          <a:latin typeface="+mj-lt"/>
                          <a:ea typeface="+mn-ea"/>
                          <a:cs typeface="+mn-cs"/>
                        </a:rPr>
                        <a:t>(348,113)</a:t>
                      </a:r>
                      <a:endParaRPr lang="en-US" sz="1900" b="0" u="none" strike="noStrike" kern="1200" dirty="0">
                        <a:solidFill>
                          <a:schemeClr val="tx1"/>
                        </a:solidFill>
                        <a:effectLst/>
                        <a:latin typeface="+mj-lt"/>
                        <a:ea typeface="+mn-ea"/>
                        <a:cs typeface="+mn-cs"/>
                      </a:endParaRPr>
                    </a:p>
                  </a:txBody>
                  <a:tcPr marL="6675" marR="6675" marT="6675" marB="0" anchor="b"/>
                </a:tc>
              </a:tr>
              <a:tr h="290003">
                <a:tc>
                  <a:txBody>
                    <a:bodyPr/>
                    <a:lstStyle/>
                    <a:p>
                      <a:pPr algn="l" fontAlgn="b"/>
                      <a:endParaRPr lang="en-US" sz="19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900" b="1" u="none" strike="noStrike" kern="1200" dirty="0" smtClean="0">
                          <a:solidFill>
                            <a:schemeClr val="dk1"/>
                          </a:solidFill>
                          <a:effectLst/>
                          <a:latin typeface="+mn-lt"/>
                          <a:ea typeface="+mn-ea"/>
                          <a:cs typeface="+mn-cs"/>
                        </a:rPr>
                        <a:t>Total Expenditures</a:t>
                      </a:r>
                      <a:endParaRPr lang="en-US" sz="1900" b="1" u="none" strike="noStrike" kern="1200" dirty="0">
                        <a:solidFill>
                          <a:schemeClr val="dk1"/>
                        </a:solidFill>
                        <a:effectLst/>
                        <a:latin typeface="+mn-lt"/>
                        <a:ea typeface="+mn-ea"/>
                        <a:cs typeface="+mn-cs"/>
                      </a:endParaRPr>
                    </a:p>
                  </a:txBody>
                  <a:tcPr marL="6675" marR="6675" marT="6675" marB="0" anchor="b"/>
                </a:tc>
                <a:tc>
                  <a:txBody>
                    <a:bodyPr/>
                    <a:lstStyle/>
                    <a:p>
                      <a:pPr marL="0" algn="r" defTabSz="914400" rtl="0" eaLnBrk="1" fontAlgn="b" latinLnBrk="0" hangingPunct="1"/>
                      <a:r>
                        <a:rPr lang="en-US" sz="1900" b="1" u="none" strike="noStrike" kern="1200" dirty="0" smtClean="0">
                          <a:solidFill>
                            <a:schemeClr val="tx1"/>
                          </a:solidFill>
                          <a:effectLst/>
                          <a:latin typeface="+mj-lt"/>
                          <a:ea typeface="+mn-ea"/>
                          <a:cs typeface="+mn-cs"/>
                        </a:rPr>
                        <a:t>2,415,671</a:t>
                      </a:r>
                      <a:endParaRPr lang="en-US" sz="1900" b="1"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900" b="1" u="none" strike="noStrike" kern="1200" dirty="0" smtClean="0">
                          <a:solidFill>
                            <a:schemeClr val="tx1"/>
                          </a:solidFill>
                          <a:effectLst/>
                          <a:latin typeface="+mj-lt"/>
                          <a:ea typeface="+mn-ea"/>
                          <a:cs typeface="+mn-cs"/>
                        </a:rPr>
                        <a:t>2,534,936</a:t>
                      </a:r>
                      <a:endParaRPr lang="en-US" sz="1900" b="1" u="none" strike="noStrike" kern="1200" dirty="0">
                        <a:solidFill>
                          <a:schemeClr val="tx1"/>
                        </a:solidFill>
                        <a:effectLst/>
                        <a:latin typeface="+mj-lt"/>
                        <a:ea typeface="+mn-ea"/>
                        <a:cs typeface="+mn-cs"/>
                      </a:endParaRPr>
                    </a:p>
                  </a:txBody>
                  <a:tcPr marL="6675" marR="6675" marT="6675" marB="0" anchor="b"/>
                </a:tc>
              </a:tr>
              <a:tr h="290003">
                <a:tc>
                  <a:txBody>
                    <a:bodyPr/>
                    <a:lstStyle/>
                    <a:p>
                      <a:pPr algn="l" fontAlgn="b"/>
                      <a:r>
                        <a:rPr lang="en-US" sz="1800" u="none" strike="noStrike" dirty="0" smtClean="0">
                          <a:effectLst/>
                        </a:rPr>
                        <a:t>Net </a:t>
                      </a:r>
                      <a:r>
                        <a:rPr lang="en-US" sz="1800" u="none" strike="noStrike" baseline="0" dirty="0" smtClean="0">
                          <a:effectLst/>
                        </a:rPr>
                        <a:t>Impact</a:t>
                      </a:r>
                      <a:endParaRPr lang="en-US" sz="18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800" b="0" i="0" u="none" strike="noStrike" dirty="0">
                        <a:solidFill>
                          <a:srgbClr val="000000"/>
                        </a:solidFill>
                        <a:effectLst/>
                        <a:latin typeface="Cambria"/>
                      </a:endParaRPr>
                    </a:p>
                  </a:txBody>
                  <a:tcPr marL="6675" marR="6675" marT="6675" marB="0" anchor="b"/>
                </a:tc>
                <a:tc>
                  <a:txBody>
                    <a:bodyPr/>
                    <a:lstStyle/>
                    <a:p>
                      <a:pPr marL="0" algn="r" defTabSz="914400" rtl="0" eaLnBrk="1" fontAlgn="b" latinLnBrk="0" hangingPunct="1"/>
                      <a:r>
                        <a:rPr lang="en-US" sz="1800" b="1" u="none" strike="noStrike" kern="1200" dirty="0" smtClean="0">
                          <a:solidFill>
                            <a:schemeClr val="bg1"/>
                          </a:solidFill>
                          <a:effectLst/>
                          <a:latin typeface="+mj-lt"/>
                          <a:ea typeface="+mn-ea"/>
                          <a:cs typeface="+mn-cs"/>
                        </a:rPr>
                        <a:t>(2,216,893)</a:t>
                      </a:r>
                      <a:endParaRPr lang="en-US" sz="1800" b="1" u="none" strike="noStrike" kern="1200" dirty="0">
                        <a:solidFill>
                          <a:schemeClr val="bg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800" b="1" u="none" strike="noStrike" kern="1200" dirty="0" smtClean="0">
                          <a:solidFill>
                            <a:schemeClr val="bg1"/>
                          </a:solidFill>
                          <a:effectLst/>
                          <a:latin typeface="+mj-lt"/>
                          <a:ea typeface="+mn-ea"/>
                          <a:cs typeface="+mn-cs"/>
                        </a:rPr>
                        <a:t>(2,344,158)</a:t>
                      </a:r>
                      <a:endParaRPr lang="en-US" sz="1800" b="1" u="none" strike="noStrike" kern="1200" dirty="0">
                        <a:solidFill>
                          <a:schemeClr val="bg1"/>
                        </a:solidFill>
                        <a:effectLst/>
                        <a:latin typeface="+mj-lt"/>
                        <a:ea typeface="+mn-ea"/>
                        <a:cs typeface="+mn-cs"/>
                      </a:endParaRPr>
                    </a:p>
                  </a:txBody>
                  <a:tcPr marL="6675" marR="6675" marT="667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solidFill>
                  <a:schemeClr val="tx1"/>
                </a:solidFill>
              </a:rPr>
              <a:t>General Fund Budget</a:t>
            </a:r>
            <a:endParaRPr lang="en-US" sz="3600" dirty="0">
              <a:solidFill>
                <a:schemeClr val="tx1"/>
              </a:solidFill>
            </a:endParaRPr>
          </a:p>
        </p:txBody>
      </p:sp>
      <p:sp>
        <p:nvSpPr>
          <p:cNvPr id="4" name="Slide Number Placeholder 3"/>
          <p:cNvSpPr>
            <a:spLocks noGrp="1"/>
          </p:cNvSpPr>
          <p:nvPr>
            <p:ph type="sldNum" sz="quarter" idx="12"/>
          </p:nvPr>
        </p:nvSpPr>
        <p:spPr>
          <a:xfrm>
            <a:off x="7924800" y="6481373"/>
            <a:ext cx="685800" cy="365125"/>
          </a:xfrm>
        </p:spPr>
        <p:txBody>
          <a:bodyPr/>
          <a:lstStyle/>
          <a:p>
            <a:fld id="{B6F2DC20-EF44-4108-885F-1E1F886043EF}" type="slidenum">
              <a:rPr lang="en-US" smtClean="0"/>
              <a:pPr/>
              <a:t>27</a:t>
            </a:fld>
            <a:endParaRPr lang="en-US" dirty="0"/>
          </a:p>
        </p:txBody>
      </p:sp>
      <p:sp>
        <p:nvSpPr>
          <p:cNvPr id="5" name="Footer Placeholder 4"/>
          <p:cNvSpPr>
            <a:spLocks noGrp="1"/>
          </p:cNvSpPr>
          <p:nvPr>
            <p:ph type="ftr" sz="quarter" idx="11"/>
          </p:nvPr>
        </p:nvSpPr>
        <p:spPr/>
        <p:txBody>
          <a:bodyPr/>
          <a:lstStyle/>
          <a:p>
            <a:r>
              <a:rPr lang="en-US" smtClean="0"/>
              <a:t>City Manager's Office</a:t>
            </a:r>
            <a:endParaRPr lang="en-US" dirty="0"/>
          </a:p>
        </p:txBody>
      </p:sp>
    </p:spTree>
    <p:extLst>
      <p:ext uri="{BB962C8B-B14F-4D97-AF65-F5344CB8AC3E}">
        <p14:creationId xmlns:p14="http://schemas.microsoft.com/office/powerpoint/2010/main" val="329326160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39453"/>
              </p:ext>
            </p:extLst>
          </p:nvPr>
        </p:nvGraphicFramePr>
        <p:xfrm>
          <a:off x="381000" y="914400"/>
          <a:ext cx="8305799" cy="4332732"/>
        </p:xfrm>
        <a:graphic>
          <a:graphicData uri="http://schemas.openxmlformats.org/drawingml/2006/table">
            <a:tbl>
              <a:tblPr firstRow="1" firstCol="1" lastRow="1" bandRow="1">
                <a:tableStyleId>{5C22544A-7EE6-4342-B048-85BDC9FD1C3A}</a:tableStyleId>
              </a:tblPr>
              <a:tblGrid>
                <a:gridCol w="1676400"/>
                <a:gridCol w="3087869"/>
                <a:gridCol w="1770765"/>
                <a:gridCol w="1770765"/>
              </a:tblGrid>
              <a:tr h="341662">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FY2019-20 DRAFT BUDGET</a:t>
                      </a:r>
                      <a:endParaRPr lang="en-US" sz="20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50972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9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9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900" b="1" dirty="0" smtClean="0"/>
                        <a:t>FY2018-19</a:t>
                      </a:r>
                    </a:p>
                    <a:p>
                      <a:pPr algn="ctr"/>
                      <a:r>
                        <a:rPr lang="en-US" sz="19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1" u="none" strike="noStrike" dirty="0" smtClean="0">
                          <a:effectLst/>
                        </a:rPr>
                        <a:t>FY2019-20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900" b="1" u="none" strike="noStrike" dirty="0" smtClean="0">
                          <a:effectLst/>
                        </a:rPr>
                        <a:t>Proposed</a:t>
                      </a:r>
                      <a:endParaRPr lang="en-US" sz="1900" b="1" i="0" u="none" strike="noStrike" dirty="0" smtClean="0">
                        <a:solidFill>
                          <a:schemeClr val="accent6">
                            <a:lumMod val="40000"/>
                            <a:lumOff val="60000"/>
                          </a:schemeClr>
                        </a:solidFill>
                        <a:effectLst/>
                        <a:latin typeface="Cambria"/>
                      </a:endParaRPr>
                    </a:p>
                  </a:txBody>
                  <a:tcPr marL="6675" marR="6675" marT="6675" marB="0" anchor="b"/>
                </a:tc>
              </a:tr>
              <a:tr h="338064">
                <a:tc>
                  <a:txBody>
                    <a:bodyPr/>
                    <a:lstStyle/>
                    <a:p>
                      <a:pPr algn="l" fontAlgn="b"/>
                      <a:r>
                        <a:rPr lang="en-US" sz="1900" u="none" strike="noStrike" dirty="0">
                          <a:effectLst/>
                        </a:rPr>
                        <a:t>Revenue</a:t>
                      </a:r>
                      <a:endParaRPr lang="en-US" sz="19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u="none" strike="noStrike" kern="1200" dirty="0" smtClean="0">
                          <a:solidFill>
                            <a:schemeClr val="dk1"/>
                          </a:solidFill>
                          <a:effectLst/>
                          <a:latin typeface="+mn-lt"/>
                          <a:ea typeface="+mn-ea"/>
                          <a:cs typeface="+mn-cs"/>
                        </a:rPr>
                        <a:t>Operating Transfer In</a:t>
                      </a:r>
                    </a:p>
                  </a:txBody>
                  <a:tcPr marL="6675" marR="6675" marT="6675" marB="0" anchor="b"/>
                </a:tc>
                <a:tc>
                  <a:txBody>
                    <a:bodyPr/>
                    <a:lstStyle/>
                    <a:p>
                      <a:pPr algn="r" fontAlgn="b"/>
                      <a:r>
                        <a:rPr lang="en-US" sz="1900" b="0" i="0" u="none" strike="noStrike" dirty="0" smtClean="0">
                          <a:solidFill>
                            <a:schemeClr val="tx1"/>
                          </a:solidFill>
                          <a:effectLst/>
                          <a:latin typeface="+mj-lt"/>
                        </a:rPr>
                        <a:t>250,000</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700,000</a:t>
                      </a:r>
                      <a:endParaRPr lang="en-US" sz="1900" b="0" i="0" u="none" strike="noStrike" dirty="0">
                        <a:solidFill>
                          <a:schemeClr val="tx1"/>
                        </a:solidFill>
                        <a:effectLst/>
                        <a:latin typeface="+mj-lt"/>
                      </a:endParaRPr>
                    </a:p>
                  </a:txBody>
                  <a:tcPr marL="6675" marR="6675" marT="6675" marB="0" anchor="b"/>
                </a:tc>
              </a:tr>
              <a:tr h="258301">
                <a:tc>
                  <a:txBody>
                    <a:bodyPr/>
                    <a:lstStyle/>
                    <a:p>
                      <a:pPr algn="l" fontAlgn="b"/>
                      <a:r>
                        <a:rPr lang="en-US" sz="1900" u="none" strike="noStrike" dirty="0">
                          <a:effectLst/>
                        </a:rPr>
                        <a:t> </a:t>
                      </a:r>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b="1" dirty="0" smtClean="0"/>
                        <a:t>Total Revenue</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dirty="0" smtClean="0">
                          <a:solidFill>
                            <a:schemeClr val="tx1"/>
                          </a:solidFill>
                          <a:latin typeface="+mj-lt"/>
                        </a:rPr>
                        <a:t>250,000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dirty="0" smtClean="0">
                          <a:solidFill>
                            <a:schemeClr val="tx1"/>
                          </a:solidFill>
                          <a:latin typeface="+mj-lt"/>
                        </a:rPr>
                        <a:t>700,000</a:t>
                      </a:r>
                    </a:p>
                  </a:txBody>
                  <a:tcPr marL="6675" marR="6675" marT="6675" marB="0" anchor="b"/>
                </a:tc>
              </a:tr>
              <a:tr h="258301">
                <a:tc>
                  <a:txBody>
                    <a:bodyPr/>
                    <a:lstStyle/>
                    <a:p>
                      <a:pPr algn="l" fontAlgn="b"/>
                      <a:r>
                        <a:rPr lang="en-US" sz="1900" u="none" strike="noStrike" dirty="0">
                          <a:effectLst/>
                        </a:rPr>
                        <a:t> </a:t>
                      </a:r>
                      <a:endParaRPr lang="en-US" sz="1900" b="0" i="0" u="none" strike="noStrike" dirty="0">
                        <a:solidFill>
                          <a:srgbClr val="000000"/>
                        </a:solidFill>
                        <a:effectLst/>
                        <a:latin typeface="Cambria"/>
                      </a:endParaRPr>
                    </a:p>
                  </a:txBody>
                  <a:tcPr marL="6675" marR="6675" marT="6675" marB="0" anchor="b"/>
                </a:tc>
                <a:tc>
                  <a:txBody>
                    <a:bodyPr/>
                    <a:lstStyle/>
                    <a:p>
                      <a:endParaRPr lang="en-US" sz="1900" dirty="0"/>
                    </a:p>
                  </a:txBody>
                  <a:tcPr marL="6675" marR="6675" marT="6675" marB="0" anchor="b"/>
                </a:tc>
                <a:tc>
                  <a:txBody>
                    <a:bodyPr/>
                    <a:lstStyle/>
                    <a:p>
                      <a:pPr algn="r"/>
                      <a:endParaRPr lang="en-US" sz="1900" b="0" dirty="0">
                        <a:solidFill>
                          <a:schemeClr val="tx1"/>
                        </a:solidFill>
                        <a:latin typeface="+mj-lt"/>
                      </a:endParaRPr>
                    </a:p>
                  </a:txBody>
                  <a:tcPr marL="6675" marR="6675" marT="6675" marB="0" anchor="b"/>
                </a:tc>
                <a:tc>
                  <a:txBody>
                    <a:bodyPr/>
                    <a:lstStyle/>
                    <a:p>
                      <a:pPr algn="r"/>
                      <a:endParaRPr lang="en-US" sz="1900" b="0" dirty="0">
                        <a:solidFill>
                          <a:schemeClr val="tx1"/>
                        </a:solidFill>
                        <a:latin typeface="+mj-lt"/>
                      </a:endParaRPr>
                    </a:p>
                  </a:txBody>
                  <a:tcPr marL="6675" marR="6675" marT="6675" marB="0" anchor="b"/>
                </a:tc>
              </a:tr>
              <a:tr h="15557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u="none" strike="noStrike" dirty="0" smtClean="0">
                          <a:effectLst/>
                        </a:rPr>
                        <a:t>Expenditures</a:t>
                      </a:r>
                      <a:endParaRPr lang="en-US" sz="19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l" fontAlgn="b"/>
                      <a:r>
                        <a:rPr lang="en-US" sz="1900" u="none" strike="noStrike" kern="1200" dirty="0">
                          <a:solidFill>
                            <a:schemeClr val="dk1"/>
                          </a:solidFill>
                          <a:effectLst/>
                          <a:latin typeface="+mn-lt"/>
                          <a:ea typeface="+mn-ea"/>
                          <a:cs typeface="+mn-cs"/>
                        </a:rPr>
                        <a:t>Salaries &amp; </a:t>
                      </a:r>
                      <a:r>
                        <a:rPr lang="en-US" sz="1900" u="none" strike="noStrike" kern="1200" dirty="0" smtClean="0">
                          <a:solidFill>
                            <a:schemeClr val="dk1"/>
                          </a:solidFill>
                          <a:effectLst/>
                          <a:latin typeface="+mn-lt"/>
                          <a:ea typeface="+mn-ea"/>
                          <a:cs typeface="+mn-cs"/>
                        </a:rPr>
                        <a:t>Wages</a:t>
                      </a:r>
                    </a:p>
                  </a:txBody>
                  <a:tcPr marL="6675" marR="6675" marT="6675" marB="0" anchor="b"/>
                </a:tc>
                <a:tc>
                  <a:txBody>
                    <a:bodyPr/>
                    <a:lstStyle/>
                    <a:p>
                      <a:pPr algn="r" fontAlgn="b"/>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236,944</a:t>
                      </a:r>
                      <a:endParaRPr lang="en-US" sz="1900" b="0" i="0" u="none" strike="noStrike" dirty="0">
                        <a:solidFill>
                          <a:schemeClr val="tx1"/>
                        </a:solidFill>
                        <a:effectLst/>
                        <a:latin typeface="+mj-lt"/>
                      </a:endParaRPr>
                    </a:p>
                  </a:txBody>
                  <a:tcPr marL="6675" marR="6675" marT="6675" marB="0" anchor="b"/>
                </a:tc>
              </a:tr>
              <a:tr h="155579">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9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l" fontAlgn="b"/>
                      <a:r>
                        <a:rPr lang="en-US" sz="1900" u="none" strike="noStrike" kern="1200" dirty="0" smtClean="0">
                          <a:solidFill>
                            <a:schemeClr val="dk1"/>
                          </a:solidFill>
                          <a:effectLst/>
                          <a:latin typeface="+mn-lt"/>
                          <a:ea typeface="+mn-ea"/>
                          <a:cs typeface="+mn-cs"/>
                        </a:rPr>
                        <a:t>Benefits</a:t>
                      </a:r>
                      <a:endParaRPr lang="en-US" sz="1900" u="none" strike="noStrike" kern="1200" dirty="0">
                        <a:solidFill>
                          <a:schemeClr val="dk1"/>
                        </a:solidFill>
                        <a:effectLst/>
                        <a:latin typeface="+mn-lt"/>
                        <a:ea typeface="+mn-ea"/>
                        <a:cs typeface="+mn-cs"/>
                      </a:endParaRPr>
                    </a:p>
                  </a:txBody>
                  <a:tcPr marL="6675" marR="6675" marT="6675" marB="0" anchor="b"/>
                </a:tc>
                <a:tc>
                  <a:txBody>
                    <a:bodyPr/>
                    <a:lstStyle/>
                    <a:p>
                      <a:pPr algn="r" fontAlgn="b"/>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87,428</a:t>
                      </a:r>
                      <a:endParaRPr lang="en-US" sz="1900" b="0" i="0" u="none" strike="noStrike" dirty="0">
                        <a:solidFill>
                          <a:schemeClr val="tx1"/>
                        </a:solidFill>
                        <a:effectLst/>
                        <a:latin typeface="+mj-lt"/>
                      </a:endParaRPr>
                    </a:p>
                  </a:txBody>
                  <a:tcPr marL="6675" marR="6675" marT="6675" marB="0" anchor="b"/>
                </a:tc>
              </a:tr>
              <a:tr h="15557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u="none" strike="noStrike" dirty="0">
                          <a:effectLst/>
                        </a:rPr>
                        <a:t> </a:t>
                      </a:r>
                      <a:endParaRPr lang="en-US" sz="19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l" fontAlgn="b"/>
                      <a:r>
                        <a:rPr lang="en-US" sz="1900" u="none" strike="noStrike" dirty="0">
                          <a:effectLst/>
                        </a:rPr>
                        <a:t>Professional &amp; Admin</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250,000</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191,100</a:t>
                      </a:r>
                      <a:endParaRPr lang="en-US" sz="1900" b="0" i="0" u="none" strike="noStrike" dirty="0">
                        <a:solidFill>
                          <a:schemeClr val="tx1"/>
                        </a:solidFill>
                        <a:effectLst/>
                        <a:latin typeface="+mj-lt"/>
                      </a:endParaRPr>
                    </a:p>
                  </a:txBody>
                  <a:tcPr marL="6675" marR="6675" marT="6675" marB="0" anchor="b"/>
                </a:tc>
              </a:tr>
              <a:tr h="314638">
                <a:tc>
                  <a:txBody>
                    <a:bodyPr/>
                    <a:lstStyle/>
                    <a:p>
                      <a:pPr algn="l" fontAlgn="b"/>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u="none" strike="noStrike" dirty="0" smtClean="0">
                          <a:effectLst/>
                        </a:rPr>
                        <a:t>Other Operating</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16,000</a:t>
                      </a:r>
                      <a:endParaRPr lang="en-US" sz="1900" b="0" i="0" u="none" strike="noStrike" dirty="0">
                        <a:solidFill>
                          <a:schemeClr val="tx1"/>
                        </a:solidFill>
                        <a:effectLst/>
                        <a:latin typeface="+mj-lt"/>
                      </a:endParaRPr>
                    </a:p>
                  </a:txBody>
                  <a:tcPr marL="6675" marR="6675" marT="6675" marB="0" anchor="b"/>
                </a:tc>
              </a:tr>
              <a:tr h="314638">
                <a:tc>
                  <a:txBody>
                    <a:bodyPr/>
                    <a:lstStyle/>
                    <a:p>
                      <a:pPr algn="l" fontAlgn="b"/>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u="none" strike="noStrike" dirty="0" smtClean="0">
                          <a:effectLst/>
                        </a:rPr>
                        <a:t>Utilities</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1,200</a:t>
                      </a:r>
                      <a:endParaRPr lang="en-US" sz="1900" b="0" i="0" u="none" strike="noStrike" dirty="0">
                        <a:solidFill>
                          <a:schemeClr val="tx1"/>
                        </a:solidFill>
                        <a:effectLst/>
                        <a:latin typeface="+mj-lt"/>
                      </a:endParaRPr>
                    </a:p>
                  </a:txBody>
                  <a:tcPr marL="6675" marR="6675" marT="6675" marB="0" anchor="b"/>
                </a:tc>
              </a:tr>
              <a:tr h="312108">
                <a:tc>
                  <a:txBody>
                    <a:bodyPr/>
                    <a:lstStyle/>
                    <a:p>
                      <a:pPr algn="l" fontAlgn="b"/>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b="0" i="0" u="none" strike="noStrike" dirty="0" smtClean="0">
                          <a:solidFill>
                            <a:schemeClr val="dk1"/>
                          </a:solidFill>
                          <a:effectLst/>
                          <a:latin typeface="+mn-lt"/>
                        </a:rPr>
                        <a:t>Equipment</a:t>
                      </a:r>
                      <a:r>
                        <a:rPr lang="en-US" sz="1900" b="0" i="0" u="none" strike="noStrike" baseline="0" dirty="0" smtClean="0">
                          <a:solidFill>
                            <a:schemeClr val="dk1"/>
                          </a:solidFill>
                          <a:effectLst/>
                          <a:latin typeface="+mn-lt"/>
                        </a:rPr>
                        <a:t> &amp; Contract Services</a:t>
                      </a:r>
                      <a:endParaRPr lang="en-US" sz="19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1,000</a:t>
                      </a:r>
                      <a:endParaRPr lang="en-US" sz="1900" b="0" i="0" u="none" strike="noStrike" dirty="0">
                        <a:solidFill>
                          <a:schemeClr val="tx1"/>
                        </a:solidFill>
                        <a:effectLst/>
                        <a:latin typeface="+mj-lt"/>
                      </a:endParaRPr>
                    </a:p>
                  </a:txBody>
                  <a:tcPr marL="6675" marR="6675" marT="6675" marB="0" anchor="b"/>
                </a:tc>
              </a:tr>
              <a:tr h="278670">
                <a:tc>
                  <a:txBody>
                    <a:bodyPr/>
                    <a:lstStyle/>
                    <a:p>
                      <a:pPr algn="l" fontAlgn="b"/>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b="1" u="none" strike="noStrike" kern="1200" dirty="0" smtClean="0">
                          <a:solidFill>
                            <a:schemeClr val="dk1"/>
                          </a:solidFill>
                          <a:effectLst/>
                          <a:latin typeface="+mn-lt"/>
                          <a:ea typeface="+mn-ea"/>
                          <a:cs typeface="+mn-cs"/>
                        </a:rPr>
                        <a:t>Total Expenditures</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i="0" u="none" strike="noStrike" dirty="0" smtClean="0">
                          <a:solidFill>
                            <a:schemeClr val="tx1"/>
                          </a:solidFill>
                          <a:effectLst/>
                          <a:latin typeface="+mj-lt"/>
                        </a:rPr>
                        <a:t>250,000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i="0" u="none" strike="noStrike" dirty="0" smtClean="0">
                          <a:solidFill>
                            <a:schemeClr val="tx1"/>
                          </a:solidFill>
                          <a:effectLst/>
                          <a:latin typeface="+mj-lt"/>
                        </a:rPr>
                        <a:t>533,672</a:t>
                      </a:r>
                    </a:p>
                  </a:txBody>
                  <a:tcPr marL="6675" marR="6675" marT="6675" marB="0" anchor="b"/>
                </a:tc>
              </a:tr>
              <a:tr h="348417">
                <a:tc>
                  <a:txBody>
                    <a:bodyPr/>
                    <a:lstStyle/>
                    <a:p>
                      <a:pPr algn="l" fontAlgn="b"/>
                      <a:r>
                        <a:rPr lang="en-US" sz="1900" u="none" strike="noStrike" dirty="0" smtClean="0">
                          <a:effectLst/>
                        </a:rPr>
                        <a:t>Net </a:t>
                      </a:r>
                      <a:r>
                        <a:rPr lang="en-US" sz="1900" u="none" strike="noStrike" baseline="0" dirty="0" smtClean="0">
                          <a:effectLst/>
                        </a:rPr>
                        <a:t>Impact</a:t>
                      </a:r>
                      <a:endParaRPr lang="en-US" sz="19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900" b="0" i="0" u="none" strike="noStrike" dirty="0">
                        <a:solidFill>
                          <a:srgbClr val="000000"/>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i="0" u="none" strike="noStrike" dirty="0" smtClean="0">
                          <a:solidFill>
                            <a:schemeClr val="bg1"/>
                          </a:solidFill>
                          <a:effectLst/>
                          <a:latin typeface="+mj-lt"/>
                        </a:rPr>
                        <a:t>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i="0" u="none" strike="noStrike" dirty="0" smtClean="0">
                          <a:solidFill>
                            <a:schemeClr val="bg1"/>
                          </a:solidFill>
                          <a:effectLst/>
                          <a:latin typeface="+mj-lt"/>
                        </a:rPr>
                        <a:t>166,328</a:t>
                      </a:r>
                    </a:p>
                  </a:txBody>
                  <a:tcPr marL="6675" marR="6675" marT="6675" marB="0" anchor="b"/>
                </a:tc>
              </a:tr>
            </a:tbl>
          </a:graphicData>
        </a:graphic>
      </p:graphicFrame>
      <p:sp>
        <p:nvSpPr>
          <p:cNvPr id="3" name="Title 2"/>
          <p:cNvSpPr>
            <a:spLocks noGrp="1"/>
          </p:cNvSpPr>
          <p:nvPr>
            <p:ph type="title"/>
          </p:nvPr>
        </p:nvSpPr>
        <p:spPr>
          <a:xfrm>
            <a:off x="228600" y="152400"/>
            <a:ext cx="8229600" cy="639762"/>
          </a:xfrm>
        </p:spPr>
        <p:txBody>
          <a:bodyPr>
            <a:noAutofit/>
          </a:bodyPr>
          <a:lstStyle/>
          <a:p>
            <a:pPr algn="ctr"/>
            <a:r>
              <a:rPr lang="en-US" sz="3600" dirty="0" smtClean="0">
                <a:solidFill>
                  <a:schemeClr val="tx1"/>
                </a:solidFill>
              </a:rPr>
              <a:t>Department of Children &amp; Youth Budget</a:t>
            </a:r>
            <a:endParaRPr lang="en-US" sz="3600" dirty="0">
              <a:solidFill>
                <a:schemeClr val="tx1"/>
              </a:solidFill>
            </a:endParaRPr>
          </a:p>
        </p:txBody>
      </p:sp>
      <p:sp>
        <p:nvSpPr>
          <p:cNvPr id="4" name="Slide Number Placeholder 3"/>
          <p:cNvSpPr>
            <a:spLocks noGrp="1"/>
          </p:cNvSpPr>
          <p:nvPr>
            <p:ph type="sldNum" sz="quarter" idx="12"/>
          </p:nvPr>
        </p:nvSpPr>
        <p:spPr>
          <a:xfrm>
            <a:off x="8153400" y="6377155"/>
            <a:ext cx="607828" cy="365125"/>
          </a:xfrm>
        </p:spPr>
        <p:txBody>
          <a:bodyPr/>
          <a:lstStyle/>
          <a:p>
            <a:fld id="{B6F2DC20-EF44-4108-885F-1E1F886043EF}" type="slidenum">
              <a:rPr lang="en-US" smtClean="0"/>
              <a:pPr/>
              <a:t>28</a:t>
            </a:fld>
            <a:endParaRPr lang="en-US" dirty="0"/>
          </a:p>
        </p:txBody>
      </p:sp>
      <p:sp>
        <p:nvSpPr>
          <p:cNvPr id="5" name="Footer Placeholder 4"/>
          <p:cNvSpPr>
            <a:spLocks noGrp="1"/>
          </p:cNvSpPr>
          <p:nvPr>
            <p:ph type="ftr" sz="quarter" idx="11"/>
          </p:nvPr>
        </p:nvSpPr>
        <p:spPr/>
        <p:txBody>
          <a:bodyPr/>
          <a:lstStyle/>
          <a:p>
            <a:r>
              <a:rPr lang="en-US" smtClean="0"/>
              <a:t>City Manager's Office</a:t>
            </a:r>
            <a:endParaRPr lang="en-US" dirty="0"/>
          </a:p>
        </p:txBody>
      </p:sp>
    </p:spTree>
    <p:extLst>
      <p:ext uri="{BB962C8B-B14F-4D97-AF65-F5344CB8AC3E}">
        <p14:creationId xmlns:p14="http://schemas.microsoft.com/office/powerpoint/2010/main" val="317739650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620000" cy="411162"/>
          </a:xfrm>
        </p:spPr>
        <p:txBody>
          <a:bodyPr>
            <a:normAutofit fontScale="90000"/>
          </a:bodyPr>
          <a:lstStyle/>
          <a:p>
            <a:pPr algn="ctr"/>
            <a:r>
              <a:rPr lang="en-US" dirty="0" smtClean="0">
                <a:solidFill>
                  <a:schemeClr val="tx1"/>
                </a:solidFill>
              </a:rPr>
              <a:t>R-Transit Programs </a:t>
            </a:r>
            <a:endParaRPr lang="en-US" dirty="0">
              <a:solidFill>
                <a:schemeClr val="tx1"/>
              </a:solidFill>
            </a:endParaRPr>
          </a:p>
        </p:txBody>
      </p:sp>
      <p:sp>
        <p:nvSpPr>
          <p:cNvPr id="6" name="Slide Number Placeholder 3"/>
          <p:cNvSpPr>
            <a:spLocks noGrp="1"/>
          </p:cNvSpPr>
          <p:nvPr>
            <p:ph type="sldNum" sz="quarter" idx="12"/>
          </p:nvPr>
        </p:nvSpPr>
        <p:spPr/>
        <p:txBody>
          <a:bodyPr/>
          <a:lstStyle/>
          <a:p>
            <a:fld id="{702D5BE1-AE34-49AF-999B-76571A871022}" type="slidenum">
              <a:rPr lang="en-US" smtClean="0"/>
              <a:pPr/>
              <a:t>29</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340488610"/>
              </p:ext>
            </p:extLst>
          </p:nvPr>
        </p:nvGraphicFramePr>
        <p:xfrm>
          <a:off x="304800" y="685800"/>
          <a:ext cx="8458200" cy="5486400"/>
        </p:xfrm>
        <a:graphic>
          <a:graphicData uri="http://schemas.openxmlformats.org/drawingml/2006/table">
            <a:tbl>
              <a:tblPr firstRow="1" firstCol="1" lastRow="1" bandRow="1">
                <a:tableStyleId>{5C22544A-7EE6-4342-B048-85BDC9FD1C3A}</a:tableStyleId>
              </a:tblPr>
              <a:tblGrid>
                <a:gridCol w="1981200"/>
                <a:gridCol w="3262884"/>
                <a:gridCol w="1522476"/>
                <a:gridCol w="1691640"/>
              </a:tblGrid>
              <a:tr h="394125">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FY2019-20 DRAFT BUDGET</a:t>
                      </a:r>
                      <a:endParaRPr lang="en-US" sz="2000" b="0" i="0" u="none" strike="noStrike" dirty="0">
                        <a:solidFill>
                          <a:schemeClr val="accent6">
                            <a:lumMod val="40000"/>
                            <a:lumOff val="60000"/>
                          </a:schemeClr>
                        </a:solidFill>
                        <a:effectLst/>
                        <a:latin typeface="Cambria"/>
                      </a:endParaRPr>
                    </a:p>
                  </a:txBody>
                  <a:tcPr marL="6675" marR="6675" marT="6675" marB="0" anchor="b"/>
                </a:tc>
                <a:tc hMerge="1">
                  <a:txBody>
                    <a:bodyPr/>
                    <a:lstStyle/>
                    <a:p>
                      <a:pPr algn="l" fontAlgn="b"/>
                      <a:endParaRPr lang="en-US" sz="2000" b="1"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dirty="0"/>
                    </a:p>
                  </a:txBody>
                  <a:tcPr marL="6675" marR="6675" marT="6675" marB="0" anchor="b"/>
                </a:tc>
                <a:tc hMerge="1">
                  <a:txBody>
                    <a:bodyPr/>
                    <a:lstStyle/>
                    <a:p>
                      <a:endParaRPr lang="en-US" dirty="0"/>
                    </a:p>
                  </a:txBody>
                  <a:tcPr marL="6675" marR="6675" marT="6675" marB="0" anchor="b"/>
                </a:tc>
              </a:tr>
              <a:tr h="52550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b="1" u="none" strike="noStrike" kern="1200" dirty="0" smtClean="0">
                          <a:solidFill>
                            <a:schemeClr val="lt1"/>
                          </a:solidFill>
                          <a:effectLst/>
                          <a:latin typeface="+mn-lt"/>
                          <a:ea typeface="+mn-ea"/>
                          <a:cs typeface="+mn-cs"/>
                        </a:rPr>
                        <a:t>Non-General Fund</a:t>
                      </a:r>
                    </a:p>
                  </a:txBody>
                  <a:tcPr marL="6675" marR="6675" marT="6675" marB="0" anchor="b"/>
                </a:tc>
                <a:tc>
                  <a:txBody>
                    <a:bodyPr/>
                    <a:lstStyle/>
                    <a:p>
                      <a:endParaRPr lang="en-US" sz="1900" dirty="0"/>
                    </a:p>
                  </a:txBody>
                  <a:tcPr marL="6675" marR="6675" marT="6675" marB="0" anchor="b"/>
                </a:tc>
                <a:tc>
                  <a:txBody>
                    <a:bodyPr/>
                    <a:lstStyle/>
                    <a:p>
                      <a:pPr algn="r"/>
                      <a:r>
                        <a:rPr lang="en-US" sz="1900" b="1" dirty="0" smtClean="0"/>
                        <a:t>FY2018-19 </a:t>
                      </a:r>
                    </a:p>
                    <a:p>
                      <a:pPr algn="r"/>
                      <a:r>
                        <a:rPr lang="en-US" sz="1900" b="1" dirty="0" smtClean="0"/>
                        <a:t>Mid-Year</a:t>
                      </a: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900" b="1" u="none" strike="noStrike" dirty="0" smtClean="0">
                          <a:effectLst/>
                        </a:rPr>
                        <a:t>FY2019-20 Proposed</a:t>
                      </a:r>
                      <a:endParaRPr lang="en-US" sz="1900" b="1" i="0" u="none" strike="noStrike" dirty="0" smtClean="0">
                        <a:solidFill>
                          <a:schemeClr val="accent6">
                            <a:lumMod val="40000"/>
                            <a:lumOff val="60000"/>
                          </a:schemeClr>
                        </a:solidFill>
                        <a:effectLst/>
                        <a:latin typeface="Cambria"/>
                      </a:endParaRPr>
                    </a:p>
                  </a:txBody>
                  <a:tcPr marL="6675" marR="6675" marT="6675" marB="0" anchor="b"/>
                </a:tc>
              </a:tr>
              <a:tr h="460626">
                <a:tc>
                  <a:txBody>
                    <a:bodyPr/>
                    <a:lstStyle/>
                    <a:p>
                      <a:pPr marL="0" algn="l" defTabSz="914400" rtl="0" eaLnBrk="1" fontAlgn="b" latinLnBrk="0" hangingPunct="1"/>
                      <a:r>
                        <a:rPr lang="en-US" sz="1900" b="1" u="none" strike="noStrike" kern="1200" dirty="0">
                          <a:solidFill>
                            <a:schemeClr val="lt1"/>
                          </a:solidFill>
                          <a:effectLst/>
                          <a:latin typeface="+mn-lt"/>
                          <a:ea typeface="+mn-ea"/>
                          <a:cs typeface="+mn-cs"/>
                        </a:rPr>
                        <a:t>Revenue</a:t>
                      </a:r>
                    </a:p>
                  </a:txBody>
                  <a:tcPr marL="6675" marR="6675" marT="6675" marB="0" anchor="b"/>
                </a:tc>
                <a:tc>
                  <a:txBody>
                    <a:bodyPr/>
                    <a:lstStyle/>
                    <a:p>
                      <a:pPr algn="l" fontAlgn="b"/>
                      <a:r>
                        <a:rPr lang="en-US" sz="1900" u="none" strike="noStrike" dirty="0" smtClean="0">
                          <a:effectLst/>
                        </a:rPr>
                        <a:t>Licenses, Permits, Fees</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900" u="none" strike="noStrike" kern="1200" dirty="0">
                        <a:solidFill>
                          <a:schemeClr val="dk1"/>
                        </a:solidFill>
                        <a:effectLst/>
                        <a:latin typeface="+mn-lt"/>
                        <a:ea typeface="+mn-ea"/>
                        <a:cs typeface="+mn-cs"/>
                      </a:endParaRPr>
                    </a:p>
                  </a:txBody>
                  <a:tcPr marL="6675" marR="6675" marT="6675" marB="0" anchor="b"/>
                </a:tc>
                <a:tc>
                  <a:txBody>
                    <a:bodyPr/>
                    <a:lstStyle/>
                    <a:p>
                      <a:pPr algn="r" fontAlgn="b"/>
                      <a:endParaRPr lang="en-US" sz="1900" u="none" strike="noStrike" kern="1200" dirty="0">
                        <a:solidFill>
                          <a:schemeClr val="dk1"/>
                        </a:solidFill>
                        <a:effectLst/>
                        <a:latin typeface="+mn-lt"/>
                        <a:ea typeface="+mn-ea"/>
                        <a:cs typeface="+mn-cs"/>
                      </a:endParaRPr>
                    </a:p>
                  </a:txBody>
                  <a:tcPr marL="6675" marR="6675" marT="6675" marB="0" anchor="b"/>
                </a:tc>
              </a:tr>
              <a:tr h="331102">
                <a:tc>
                  <a:txBody>
                    <a:bodyPr/>
                    <a:lstStyle/>
                    <a:p>
                      <a:pPr marL="0" algn="l" defTabSz="914400" rtl="0" eaLnBrk="1" fontAlgn="b" latinLnBrk="0" hangingPunct="1"/>
                      <a:endParaRPr lang="en-US" sz="1900" b="1" u="none" strike="noStrike" kern="1200" dirty="0">
                        <a:solidFill>
                          <a:schemeClr val="lt1"/>
                        </a:solidFill>
                        <a:effectLst/>
                        <a:latin typeface="+mn-lt"/>
                        <a:ea typeface="+mn-ea"/>
                        <a:cs typeface="+mn-cs"/>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u="none" strike="noStrike" kern="1200" dirty="0" smtClean="0">
                          <a:solidFill>
                            <a:schemeClr val="dk1"/>
                          </a:solidFill>
                          <a:effectLst/>
                          <a:latin typeface="+mn-lt"/>
                          <a:ea typeface="+mn-ea"/>
                          <a:cs typeface="+mn-cs"/>
                        </a:rPr>
                        <a:t>Other Revenue</a:t>
                      </a:r>
                    </a:p>
                  </a:txBody>
                  <a:tcPr marL="6675" marR="6675" marT="6675" marB="0" anchor="b"/>
                </a:tc>
                <a:tc>
                  <a:txBody>
                    <a:bodyPr/>
                    <a:lstStyle/>
                    <a:p>
                      <a:pPr algn="r" fontAlgn="b"/>
                      <a:r>
                        <a:rPr lang="en-US" sz="1900" u="none" strike="noStrike" kern="1200" dirty="0" smtClean="0">
                          <a:solidFill>
                            <a:schemeClr val="dk1"/>
                          </a:solidFill>
                          <a:effectLst/>
                          <a:latin typeface="+mn-lt"/>
                          <a:ea typeface="+mn-ea"/>
                          <a:cs typeface="+mn-cs"/>
                        </a:rPr>
                        <a:t>40,000</a:t>
                      </a:r>
                      <a:endParaRPr lang="en-US" sz="19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900" u="none" strike="noStrike" kern="1200" dirty="0" smtClean="0">
                          <a:solidFill>
                            <a:schemeClr val="dk1"/>
                          </a:solidFill>
                          <a:effectLst/>
                          <a:latin typeface="+mn-lt"/>
                          <a:ea typeface="+mn-ea"/>
                          <a:cs typeface="+mn-cs"/>
                        </a:rPr>
                        <a:t>20,000</a:t>
                      </a:r>
                      <a:endParaRPr lang="en-US" sz="1900" u="none" strike="noStrike" kern="1200" dirty="0">
                        <a:solidFill>
                          <a:schemeClr val="dk1"/>
                        </a:solidFill>
                        <a:effectLst/>
                        <a:latin typeface="+mn-lt"/>
                        <a:ea typeface="+mn-ea"/>
                        <a:cs typeface="+mn-cs"/>
                      </a:endParaRPr>
                    </a:p>
                  </a:txBody>
                  <a:tcPr marL="6675" marR="6675" marT="6675" marB="0" anchor="b"/>
                </a:tc>
              </a:tr>
              <a:tr h="331102">
                <a:tc>
                  <a:txBody>
                    <a:bodyPr/>
                    <a:lstStyle/>
                    <a:p>
                      <a:pPr marL="0" algn="l" defTabSz="914400" rtl="0" eaLnBrk="1" fontAlgn="b" latinLnBrk="0" hangingPunct="1"/>
                      <a:endParaRPr lang="en-US" sz="1900" b="1" u="none" strike="noStrike" kern="1200" dirty="0">
                        <a:solidFill>
                          <a:schemeClr val="lt1"/>
                        </a:solidFill>
                        <a:effectLst/>
                        <a:latin typeface="+mn-lt"/>
                        <a:ea typeface="+mn-ea"/>
                        <a:cs typeface="+mn-cs"/>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u="none" strike="noStrike" kern="1200" dirty="0" smtClean="0">
                          <a:solidFill>
                            <a:schemeClr val="dk1"/>
                          </a:solidFill>
                          <a:effectLst/>
                          <a:latin typeface="+mn-lt"/>
                          <a:ea typeface="+mn-ea"/>
                          <a:cs typeface="+mn-cs"/>
                        </a:rPr>
                        <a:t>Grants</a:t>
                      </a:r>
                    </a:p>
                  </a:txBody>
                  <a:tcPr marL="6675" marR="6675" marT="6675" marB="0" anchor="b"/>
                </a:tc>
                <a:tc>
                  <a:txBody>
                    <a:bodyPr/>
                    <a:lstStyle/>
                    <a:p>
                      <a:pPr algn="r" fontAlgn="b"/>
                      <a:r>
                        <a:rPr lang="en-US" sz="1900" u="none" strike="noStrike" kern="1200" dirty="0" smtClean="0">
                          <a:solidFill>
                            <a:schemeClr val="dk1"/>
                          </a:solidFill>
                          <a:effectLst/>
                          <a:latin typeface="+mn-lt"/>
                          <a:ea typeface="+mn-ea"/>
                          <a:cs typeface="+mn-cs"/>
                        </a:rPr>
                        <a:t>840,000</a:t>
                      </a:r>
                      <a:endParaRPr lang="en-US" sz="19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900" u="none" strike="noStrike" kern="1200" dirty="0" smtClean="0">
                          <a:solidFill>
                            <a:schemeClr val="dk1"/>
                          </a:solidFill>
                          <a:effectLst/>
                          <a:latin typeface="+mn-lt"/>
                          <a:ea typeface="+mn-ea"/>
                          <a:cs typeface="+mn-cs"/>
                        </a:rPr>
                        <a:t>840,000</a:t>
                      </a:r>
                      <a:endParaRPr lang="en-US" sz="1900" u="none" strike="noStrike" kern="1200" dirty="0">
                        <a:solidFill>
                          <a:schemeClr val="dk1"/>
                        </a:solidFill>
                        <a:effectLst/>
                        <a:latin typeface="+mn-lt"/>
                        <a:ea typeface="+mn-ea"/>
                        <a:cs typeface="+mn-cs"/>
                      </a:endParaRPr>
                    </a:p>
                  </a:txBody>
                  <a:tcPr marL="6675" marR="6675" marT="6675" marB="0" anchor="b"/>
                </a:tc>
              </a:tr>
              <a:tr h="331102">
                <a:tc>
                  <a:txBody>
                    <a:bodyPr/>
                    <a:lstStyle/>
                    <a:p>
                      <a:pPr marL="0" algn="l" defTabSz="914400" rtl="0" eaLnBrk="1" fontAlgn="b" latinLnBrk="0" hangingPunct="1"/>
                      <a:r>
                        <a:rPr lang="en-US" sz="1900" b="1" u="none" strike="noStrike" kern="1200" dirty="0">
                          <a:solidFill>
                            <a:schemeClr val="lt1"/>
                          </a:solidFill>
                          <a:effectLst/>
                          <a:latin typeface="+mn-lt"/>
                          <a:ea typeface="+mn-ea"/>
                          <a:cs typeface="+mn-cs"/>
                        </a:rPr>
                        <a:t> </a:t>
                      </a: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b="1" u="none" strike="noStrike" kern="1200" dirty="0" smtClean="0">
                          <a:solidFill>
                            <a:schemeClr val="dk1"/>
                          </a:solidFill>
                          <a:effectLst/>
                          <a:latin typeface="+mn-lt"/>
                          <a:ea typeface="+mn-ea"/>
                          <a:cs typeface="+mn-cs"/>
                        </a:rPr>
                        <a:t>Total Revenue</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u="none" strike="noStrike" kern="1200" dirty="0" smtClean="0">
                          <a:solidFill>
                            <a:schemeClr val="dk1"/>
                          </a:solidFill>
                          <a:effectLst/>
                          <a:latin typeface="+mn-lt"/>
                          <a:ea typeface="+mn-ea"/>
                          <a:cs typeface="+mn-cs"/>
                        </a:rPr>
                        <a:t>880,000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u="none" strike="noStrike" kern="1200" dirty="0" smtClean="0">
                          <a:solidFill>
                            <a:schemeClr val="dk1"/>
                          </a:solidFill>
                          <a:effectLst/>
                          <a:latin typeface="+mn-lt"/>
                          <a:ea typeface="+mn-ea"/>
                          <a:cs typeface="+mn-cs"/>
                        </a:rPr>
                        <a:t>860,000</a:t>
                      </a:r>
                    </a:p>
                  </a:txBody>
                  <a:tcPr marL="6675" marR="6675" marT="6675" marB="0" anchor="b"/>
                </a:tc>
              </a:tr>
              <a:tr h="266301">
                <a:tc>
                  <a:txBody>
                    <a:bodyPr/>
                    <a:lstStyle/>
                    <a:p>
                      <a:pPr marL="0" algn="l" defTabSz="914400" rtl="0" eaLnBrk="1" fontAlgn="b" latinLnBrk="0" hangingPunct="1"/>
                      <a:endParaRPr lang="en-US" sz="1900" b="1" u="none" strike="noStrike" kern="1200" dirty="0">
                        <a:solidFill>
                          <a:schemeClr val="lt1"/>
                        </a:solidFill>
                        <a:effectLst/>
                        <a:latin typeface="+mn-lt"/>
                        <a:ea typeface="+mn-ea"/>
                        <a:cs typeface="+mn-cs"/>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900" u="none" strike="noStrike" kern="1200" dirty="0" smtClean="0">
                        <a:solidFill>
                          <a:schemeClr val="dk1"/>
                        </a:solidFill>
                        <a:effectLst/>
                        <a:latin typeface="+mn-lt"/>
                        <a:ea typeface="+mn-ea"/>
                        <a:cs typeface="+mn-cs"/>
                      </a:endParaRPr>
                    </a:p>
                  </a:txBody>
                  <a:tcPr marL="6675" marR="6675" marT="6675" marB="0" anchor="b"/>
                </a:tc>
                <a:tc>
                  <a:txBody>
                    <a:bodyPr/>
                    <a:lstStyle/>
                    <a:p>
                      <a:pPr algn="ctr" fontAlgn="b"/>
                      <a:endParaRPr lang="en-US" sz="1900" u="none" strike="noStrike" kern="1200" dirty="0">
                        <a:solidFill>
                          <a:schemeClr val="dk1"/>
                        </a:solidFill>
                        <a:effectLst/>
                        <a:latin typeface="+mn-lt"/>
                        <a:ea typeface="+mn-ea"/>
                        <a:cs typeface="+mn-cs"/>
                      </a:endParaRPr>
                    </a:p>
                  </a:txBody>
                  <a:tcPr marL="6675" marR="6675" marT="6675" marB="0" anchor="b"/>
                </a:tc>
                <a:tc>
                  <a:txBody>
                    <a:bodyPr/>
                    <a:lstStyle/>
                    <a:p>
                      <a:pPr algn="ctr" fontAlgn="b"/>
                      <a:endParaRPr lang="en-US" sz="1900" u="none" strike="noStrike" kern="1200" dirty="0">
                        <a:solidFill>
                          <a:schemeClr val="dk1"/>
                        </a:solidFill>
                        <a:effectLst/>
                        <a:latin typeface="+mn-lt"/>
                        <a:ea typeface="+mn-ea"/>
                        <a:cs typeface="+mn-cs"/>
                      </a:endParaRPr>
                    </a:p>
                  </a:txBody>
                  <a:tcPr marL="6675" marR="6675" marT="6675" marB="0" anchor="b"/>
                </a:tc>
              </a:tr>
              <a:tr h="330745">
                <a:tc>
                  <a:txBody>
                    <a:bodyPr/>
                    <a:lstStyle/>
                    <a:p>
                      <a:pPr marL="0" algn="l" defTabSz="914400" rtl="0" eaLnBrk="1" fontAlgn="b" latinLnBrk="0" hangingPunct="1"/>
                      <a:r>
                        <a:rPr lang="en-US" sz="1900" b="1" u="none" strike="noStrike" kern="1200" dirty="0">
                          <a:solidFill>
                            <a:schemeClr val="lt1"/>
                          </a:solidFill>
                          <a:effectLst/>
                          <a:latin typeface="+mn-lt"/>
                          <a:ea typeface="+mn-ea"/>
                          <a:cs typeface="+mn-cs"/>
                        </a:rPr>
                        <a:t>Expenditures</a:t>
                      </a:r>
                    </a:p>
                  </a:txBody>
                  <a:tcPr marL="6675" marR="6675" marT="6675" marB="0" anchor="b"/>
                </a:tc>
                <a:tc>
                  <a:txBody>
                    <a:bodyPr/>
                    <a:lstStyle/>
                    <a:p>
                      <a:pPr algn="l" fontAlgn="b"/>
                      <a:r>
                        <a:rPr lang="en-US" sz="1900" u="none" strike="noStrike" kern="1200" dirty="0">
                          <a:solidFill>
                            <a:schemeClr val="dk1"/>
                          </a:solidFill>
                          <a:effectLst/>
                          <a:latin typeface="+mn-lt"/>
                          <a:ea typeface="+mn-ea"/>
                          <a:cs typeface="+mn-cs"/>
                        </a:rPr>
                        <a:t>Salaries &amp; </a:t>
                      </a:r>
                      <a:r>
                        <a:rPr lang="en-US" sz="1900" u="none" strike="noStrike" kern="1200" dirty="0" smtClean="0">
                          <a:solidFill>
                            <a:schemeClr val="dk1"/>
                          </a:solidFill>
                          <a:effectLst/>
                          <a:latin typeface="+mn-lt"/>
                          <a:ea typeface="+mn-ea"/>
                          <a:cs typeface="+mn-cs"/>
                        </a:rPr>
                        <a:t>Wages</a:t>
                      </a:r>
                    </a:p>
                  </a:txBody>
                  <a:tcPr marL="6675" marR="6675" marT="6675" marB="0" anchor="b"/>
                </a:tc>
                <a:tc>
                  <a:txBody>
                    <a:bodyPr/>
                    <a:lstStyle/>
                    <a:p>
                      <a:pPr algn="r" fontAlgn="b"/>
                      <a:r>
                        <a:rPr lang="en-US" sz="1900" b="0" i="0" u="none" strike="noStrike" dirty="0" smtClean="0">
                          <a:solidFill>
                            <a:schemeClr val="tx1"/>
                          </a:solidFill>
                          <a:effectLst/>
                          <a:latin typeface="+mj-lt"/>
                        </a:rPr>
                        <a:t>277,741</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u="none" strike="noStrike" kern="1200" dirty="0" smtClean="0">
                          <a:solidFill>
                            <a:schemeClr val="dk1"/>
                          </a:solidFill>
                          <a:effectLst/>
                          <a:latin typeface="+mn-lt"/>
                          <a:ea typeface="+mn-ea"/>
                          <a:cs typeface="+mn-cs"/>
                        </a:rPr>
                        <a:t>241,618</a:t>
                      </a:r>
                      <a:endParaRPr lang="en-US" sz="1900" u="none" strike="noStrike" kern="1200" dirty="0">
                        <a:solidFill>
                          <a:schemeClr val="dk1"/>
                        </a:solidFill>
                        <a:effectLst/>
                        <a:latin typeface="+mn-lt"/>
                        <a:ea typeface="+mn-ea"/>
                        <a:cs typeface="+mn-cs"/>
                      </a:endParaRPr>
                    </a:p>
                  </a:txBody>
                  <a:tcPr marL="6675" marR="6675" marT="6675" marB="0" anchor="b"/>
                </a:tc>
              </a:tr>
              <a:tr h="320073">
                <a:tc>
                  <a:txBody>
                    <a:bodyPr/>
                    <a:lstStyle/>
                    <a:p>
                      <a:pPr algn="l" fontAlgn="b"/>
                      <a:r>
                        <a:rPr lang="en-US" sz="1900" u="none" strike="noStrike" dirty="0">
                          <a:effectLst/>
                          <a:latin typeface="+mn-lt"/>
                        </a:rPr>
                        <a:t> </a:t>
                      </a:r>
                      <a:endParaRPr lang="en-US" sz="1900" b="0" i="0" u="none" strike="noStrike" dirty="0">
                        <a:solidFill>
                          <a:srgbClr val="000000"/>
                        </a:solidFill>
                        <a:effectLst/>
                        <a:latin typeface="+mn-lt"/>
                      </a:endParaRPr>
                    </a:p>
                  </a:txBody>
                  <a:tcPr marL="6675" marR="6675" marT="6675" marB="0" anchor="b"/>
                </a:tc>
                <a:tc>
                  <a:txBody>
                    <a:bodyPr/>
                    <a:lstStyle/>
                    <a:p>
                      <a:pPr algn="l" fontAlgn="b"/>
                      <a:r>
                        <a:rPr lang="en-US" sz="1900" u="none" strike="noStrike" kern="1200" dirty="0" smtClean="0">
                          <a:solidFill>
                            <a:schemeClr val="dk1"/>
                          </a:solidFill>
                          <a:effectLst/>
                          <a:latin typeface="+mn-lt"/>
                          <a:ea typeface="+mn-ea"/>
                          <a:cs typeface="+mn-cs"/>
                        </a:rPr>
                        <a:t>Benefits</a:t>
                      </a:r>
                      <a:endParaRPr lang="en-US" sz="19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900" b="0" i="0" u="none" strike="noStrike" dirty="0" smtClean="0">
                          <a:solidFill>
                            <a:schemeClr val="tx1"/>
                          </a:solidFill>
                          <a:effectLst/>
                          <a:latin typeface="+mj-lt"/>
                        </a:rPr>
                        <a:t>283,333</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u="none" strike="noStrike" kern="1200" dirty="0" smtClean="0">
                          <a:solidFill>
                            <a:schemeClr val="dk1"/>
                          </a:solidFill>
                          <a:effectLst/>
                          <a:latin typeface="+mn-lt"/>
                          <a:ea typeface="+mn-ea"/>
                          <a:cs typeface="+mn-cs"/>
                        </a:rPr>
                        <a:t>302,052</a:t>
                      </a:r>
                      <a:endParaRPr lang="en-US" sz="1900" u="none" strike="noStrike" kern="1200" dirty="0">
                        <a:solidFill>
                          <a:schemeClr val="dk1"/>
                        </a:solidFill>
                        <a:effectLst/>
                        <a:latin typeface="+mn-lt"/>
                        <a:ea typeface="+mn-ea"/>
                        <a:cs typeface="+mn-cs"/>
                      </a:endParaRPr>
                    </a:p>
                  </a:txBody>
                  <a:tcPr marL="6675" marR="6675" marT="6675" marB="0" anchor="b"/>
                </a:tc>
              </a:tr>
              <a:tr h="329160">
                <a:tc>
                  <a:txBody>
                    <a:bodyPr/>
                    <a:lstStyle/>
                    <a:p>
                      <a:pPr algn="l" fontAlgn="b"/>
                      <a:r>
                        <a:rPr lang="en-US" sz="1900" u="none" strike="noStrike" dirty="0">
                          <a:effectLst/>
                          <a:latin typeface="+mn-lt"/>
                        </a:rPr>
                        <a:t> </a:t>
                      </a:r>
                      <a:endParaRPr lang="en-US" sz="1900" b="0" i="0" u="none" strike="noStrike" dirty="0">
                        <a:solidFill>
                          <a:srgbClr val="000000"/>
                        </a:solidFill>
                        <a:effectLst/>
                        <a:latin typeface="+mn-lt"/>
                      </a:endParaRPr>
                    </a:p>
                  </a:txBody>
                  <a:tcPr marL="6675" marR="6675" marT="6675" marB="0" anchor="b"/>
                </a:tc>
                <a:tc>
                  <a:txBody>
                    <a:bodyPr/>
                    <a:lstStyle/>
                    <a:p>
                      <a:pPr algn="l" fontAlgn="b"/>
                      <a:r>
                        <a:rPr lang="en-US" sz="1900" u="none" strike="noStrike" kern="1200" dirty="0">
                          <a:solidFill>
                            <a:schemeClr val="dk1"/>
                          </a:solidFill>
                          <a:effectLst/>
                          <a:latin typeface="+mn-lt"/>
                          <a:ea typeface="+mn-ea"/>
                          <a:cs typeface="+mn-cs"/>
                        </a:rPr>
                        <a:t>Professional &amp; Admin</a:t>
                      </a:r>
                    </a:p>
                  </a:txBody>
                  <a:tcPr marL="6675" marR="6675" marT="6675" marB="0" anchor="b"/>
                </a:tc>
                <a:tc>
                  <a:txBody>
                    <a:bodyPr/>
                    <a:lstStyle/>
                    <a:p>
                      <a:pPr algn="r" fontAlgn="b"/>
                      <a:r>
                        <a:rPr lang="en-US" sz="1900" b="0" i="0" u="none" strike="noStrike" dirty="0" smtClean="0">
                          <a:solidFill>
                            <a:schemeClr val="tx1"/>
                          </a:solidFill>
                          <a:effectLst/>
                          <a:latin typeface="+mj-lt"/>
                        </a:rPr>
                        <a:t>421,183</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u="none" strike="noStrike" kern="1200" dirty="0" smtClean="0">
                          <a:solidFill>
                            <a:schemeClr val="dk1"/>
                          </a:solidFill>
                          <a:effectLst/>
                          <a:latin typeface="+mn-lt"/>
                          <a:ea typeface="+mn-ea"/>
                          <a:cs typeface="+mn-cs"/>
                        </a:rPr>
                        <a:t>422,000</a:t>
                      </a:r>
                      <a:endParaRPr lang="en-US" sz="1900" u="none" strike="noStrike" kern="1200" dirty="0">
                        <a:solidFill>
                          <a:schemeClr val="dk1"/>
                        </a:solidFill>
                        <a:effectLst/>
                        <a:latin typeface="+mn-lt"/>
                        <a:ea typeface="+mn-ea"/>
                        <a:cs typeface="+mn-cs"/>
                      </a:endParaRPr>
                    </a:p>
                  </a:txBody>
                  <a:tcPr marL="6675" marR="6675" marT="6675" marB="0" anchor="b"/>
                </a:tc>
              </a:tr>
              <a:tr h="321658">
                <a:tc>
                  <a:txBody>
                    <a:bodyPr/>
                    <a:lstStyle/>
                    <a:p>
                      <a:pPr algn="l" fontAlgn="b"/>
                      <a:r>
                        <a:rPr lang="en-US" sz="1900" u="none" strike="noStrike" dirty="0">
                          <a:effectLst/>
                          <a:latin typeface="+mn-lt"/>
                        </a:rPr>
                        <a:t> </a:t>
                      </a:r>
                      <a:endParaRPr lang="en-US" sz="1900" b="0" i="0" u="none" strike="noStrike" dirty="0">
                        <a:solidFill>
                          <a:srgbClr val="000000"/>
                        </a:solidFill>
                        <a:effectLst/>
                        <a:latin typeface="+mn-lt"/>
                      </a:endParaRPr>
                    </a:p>
                  </a:txBody>
                  <a:tcPr marL="6675" marR="6675" marT="6675" marB="0" anchor="b"/>
                </a:tc>
                <a:tc>
                  <a:txBody>
                    <a:bodyPr/>
                    <a:lstStyle/>
                    <a:p>
                      <a:pPr algn="l" fontAlgn="b"/>
                      <a:r>
                        <a:rPr lang="en-US" sz="1900" u="none" strike="noStrike" kern="1200" dirty="0">
                          <a:solidFill>
                            <a:schemeClr val="dk1"/>
                          </a:solidFill>
                          <a:effectLst/>
                          <a:latin typeface="+mn-lt"/>
                          <a:ea typeface="+mn-ea"/>
                          <a:cs typeface="+mn-cs"/>
                        </a:rPr>
                        <a:t>Other Operating</a:t>
                      </a:r>
                    </a:p>
                  </a:txBody>
                  <a:tcPr marL="6675" marR="6675" marT="6675" marB="0" anchor="b"/>
                </a:tc>
                <a:tc>
                  <a:txBody>
                    <a:bodyPr/>
                    <a:lstStyle/>
                    <a:p>
                      <a:pPr algn="r" fontAlgn="b"/>
                      <a:r>
                        <a:rPr lang="en-US" sz="1900" b="0" i="0" u="none" strike="noStrike" dirty="0" smtClean="0">
                          <a:solidFill>
                            <a:schemeClr val="tx1"/>
                          </a:solidFill>
                          <a:effectLst/>
                          <a:latin typeface="+mj-lt"/>
                        </a:rPr>
                        <a:t>9,325</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u="none" strike="noStrike" kern="1200" dirty="0" smtClean="0">
                          <a:solidFill>
                            <a:schemeClr val="dk1"/>
                          </a:solidFill>
                          <a:effectLst/>
                          <a:latin typeface="+mn-lt"/>
                          <a:ea typeface="+mn-ea"/>
                          <a:cs typeface="+mn-cs"/>
                        </a:rPr>
                        <a:t>8,100</a:t>
                      </a:r>
                      <a:endParaRPr lang="en-US" sz="1900" u="none" strike="noStrike" kern="1200" dirty="0">
                        <a:solidFill>
                          <a:schemeClr val="dk1"/>
                        </a:solidFill>
                        <a:effectLst/>
                        <a:latin typeface="+mn-lt"/>
                        <a:ea typeface="+mn-ea"/>
                        <a:cs typeface="+mn-cs"/>
                      </a:endParaRPr>
                    </a:p>
                  </a:txBody>
                  <a:tcPr marL="6675" marR="6675" marT="6675" marB="0" anchor="b"/>
                </a:tc>
              </a:tr>
              <a:tr h="321658">
                <a:tc>
                  <a:txBody>
                    <a:bodyPr/>
                    <a:lstStyle/>
                    <a:p>
                      <a:pPr algn="l" fontAlgn="b"/>
                      <a:r>
                        <a:rPr lang="en-US" sz="1900" u="none" strike="noStrike" dirty="0">
                          <a:effectLst/>
                          <a:latin typeface="+mn-lt"/>
                        </a:rPr>
                        <a:t> </a:t>
                      </a:r>
                      <a:endParaRPr lang="en-US" sz="1900" b="0" i="0" u="none" strike="noStrike" dirty="0">
                        <a:solidFill>
                          <a:srgbClr val="000000"/>
                        </a:solidFill>
                        <a:effectLst/>
                        <a:latin typeface="+mn-lt"/>
                      </a:endParaRPr>
                    </a:p>
                  </a:txBody>
                  <a:tcPr marL="6675" marR="6675" marT="6675" marB="0" anchor="b"/>
                </a:tc>
                <a:tc>
                  <a:txBody>
                    <a:bodyPr/>
                    <a:lstStyle/>
                    <a:p>
                      <a:pPr algn="l" fontAlgn="b"/>
                      <a:r>
                        <a:rPr lang="en-US" sz="1900" u="none" strike="noStrike" kern="1200" dirty="0" smtClean="0">
                          <a:solidFill>
                            <a:schemeClr val="dk1"/>
                          </a:solidFill>
                          <a:effectLst/>
                          <a:latin typeface="+mn-lt"/>
                          <a:ea typeface="+mn-ea"/>
                          <a:cs typeface="+mn-cs"/>
                        </a:rPr>
                        <a:t>Utilities/Equip Services</a:t>
                      </a:r>
                      <a:endParaRPr lang="en-US" sz="19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900" b="0" i="0" u="none" strike="noStrike" dirty="0" smtClean="0">
                          <a:solidFill>
                            <a:schemeClr val="tx1"/>
                          </a:solidFill>
                          <a:effectLst/>
                          <a:latin typeface="+mj-lt"/>
                        </a:rPr>
                        <a:t>2,280</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u="none" strike="noStrike" kern="1200" dirty="0" smtClean="0">
                          <a:solidFill>
                            <a:schemeClr val="dk1"/>
                          </a:solidFill>
                          <a:effectLst/>
                          <a:latin typeface="+mn-lt"/>
                          <a:ea typeface="+mn-ea"/>
                          <a:cs typeface="+mn-cs"/>
                        </a:rPr>
                        <a:t>2,500</a:t>
                      </a:r>
                      <a:endParaRPr lang="en-US" sz="1900" u="none" strike="noStrike" kern="1200" dirty="0">
                        <a:solidFill>
                          <a:schemeClr val="dk1"/>
                        </a:solidFill>
                        <a:effectLst/>
                        <a:latin typeface="+mn-lt"/>
                        <a:ea typeface="+mn-ea"/>
                        <a:cs typeface="+mn-cs"/>
                      </a:endParaRPr>
                    </a:p>
                  </a:txBody>
                  <a:tcPr marL="6675" marR="6675" marT="6675" marB="0" anchor="b"/>
                </a:tc>
              </a:tr>
              <a:tr h="266301">
                <a:tc>
                  <a:txBody>
                    <a:bodyPr/>
                    <a:lstStyle/>
                    <a:p>
                      <a:pPr algn="l" fontAlgn="b"/>
                      <a:r>
                        <a:rPr lang="en-US" sz="1900" u="none" strike="noStrike" dirty="0">
                          <a:effectLst/>
                          <a:latin typeface="+mn-lt"/>
                        </a:rPr>
                        <a:t> </a:t>
                      </a:r>
                      <a:endParaRPr lang="en-US" sz="1900" b="0" i="0" u="none" strike="noStrike" dirty="0">
                        <a:solidFill>
                          <a:srgbClr val="000000"/>
                        </a:solidFill>
                        <a:effectLst/>
                        <a:latin typeface="+mn-lt"/>
                      </a:endParaRPr>
                    </a:p>
                  </a:txBody>
                  <a:tcPr marL="6675" marR="6675" marT="6675" marB="0" anchor="b"/>
                </a:tc>
                <a:tc>
                  <a:txBody>
                    <a:bodyPr/>
                    <a:lstStyle/>
                    <a:p>
                      <a:pPr algn="l" fontAlgn="b"/>
                      <a:r>
                        <a:rPr lang="en-US" sz="1900" u="none" strike="noStrike" kern="1200" dirty="0">
                          <a:solidFill>
                            <a:schemeClr val="dk1"/>
                          </a:solidFill>
                          <a:effectLst/>
                          <a:latin typeface="+mn-lt"/>
                          <a:ea typeface="+mn-ea"/>
                          <a:cs typeface="+mn-cs"/>
                        </a:rPr>
                        <a:t>Cost Pool</a:t>
                      </a:r>
                    </a:p>
                  </a:txBody>
                  <a:tcPr marL="6675" marR="6675" marT="6675" marB="0" anchor="b"/>
                </a:tc>
                <a:tc>
                  <a:txBody>
                    <a:bodyPr/>
                    <a:lstStyle/>
                    <a:p>
                      <a:pPr algn="r" fontAlgn="b"/>
                      <a:r>
                        <a:rPr lang="en-US" sz="1900" b="0" i="0" u="none" strike="noStrike" dirty="0" smtClean="0">
                          <a:solidFill>
                            <a:schemeClr val="tx1"/>
                          </a:solidFill>
                          <a:effectLst/>
                          <a:latin typeface="+mj-lt"/>
                        </a:rPr>
                        <a:t>306,671</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u="none" strike="noStrike" kern="1200" dirty="0" smtClean="0">
                          <a:solidFill>
                            <a:schemeClr val="dk1"/>
                          </a:solidFill>
                          <a:effectLst/>
                          <a:latin typeface="+mn-lt"/>
                          <a:ea typeface="+mn-ea"/>
                          <a:cs typeface="+mn-cs"/>
                        </a:rPr>
                        <a:t>282,349</a:t>
                      </a:r>
                      <a:endParaRPr lang="en-US" sz="1900" u="none" strike="noStrike" kern="1200" dirty="0">
                        <a:solidFill>
                          <a:schemeClr val="dk1"/>
                        </a:solidFill>
                        <a:effectLst/>
                        <a:latin typeface="+mn-lt"/>
                        <a:ea typeface="+mn-ea"/>
                        <a:cs typeface="+mn-cs"/>
                      </a:endParaRPr>
                    </a:p>
                  </a:txBody>
                  <a:tcPr marL="6675" marR="6675" marT="6675" marB="0" anchor="b"/>
                </a:tc>
              </a:tr>
              <a:tr h="314156">
                <a:tc>
                  <a:txBody>
                    <a:bodyPr/>
                    <a:lstStyle/>
                    <a:p>
                      <a:pPr algn="l" fontAlgn="b"/>
                      <a:endParaRPr lang="en-US" sz="1900" b="0" i="0" u="none" strike="noStrike" dirty="0">
                        <a:solidFill>
                          <a:srgbClr val="000000"/>
                        </a:solidFill>
                        <a:effectLst/>
                        <a:latin typeface="+mn-lt"/>
                      </a:endParaRPr>
                    </a:p>
                  </a:txBody>
                  <a:tcPr marL="6675" marR="6675" marT="6675" marB="0" anchor="b"/>
                </a:tc>
                <a:tc>
                  <a:txBody>
                    <a:bodyPr/>
                    <a:lstStyle/>
                    <a:p>
                      <a:pPr marL="0" algn="l" defTabSz="914400" rtl="0" eaLnBrk="1" fontAlgn="b" latinLnBrk="0" hangingPunct="1"/>
                      <a:r>
                        <a:rPr lang="en-US" sz="1900" b="1" u="none" strike="noStrike" kern="1200" dirty="0" smtClean="0">
                          <a:solidFill>
                            <a:schemeClr val="dk1"/>
                          </a:solidFill>
                          <a:effectLst/>
                          <a:latin typeface="+mn-lt"/>
                          <a:ea typeface="+mn-ea"/>
                          <a:cs typeface="+mn-cs"/>
                        </a:rPr>
                        <a:t>Total Expenditures</a:t>
                      </a:r>
                      <a:endParaRPr lang="en-US" sz="1900" b="1" u="none" strike="noStrike" kern="1200" dirty="0">
                        <a:solidFill>
                          <a:schemeClr val="dk1"/>
                        </a:solidFill>
                        <a:effectLst/>
                        <a:latin typeface="+mn-lt"/>
                        <a:ea typeface="+mn-ea"/>
                        <a:cs typeface="+mn-cs"/>
                      </a:endParaRPr>
                    </a:p>
                  </a:txBody>
                  <a:tcPr marL="6675" marR="6675" marT="6675" marB="0" anchor="b"/>
                </a:tc>
                <a:tc>
                  <a:txBody>
                    <a:bodyPr/>
                    <a:lstStyle/>
                    <a:p>
                      <a:pPr marL="0" algn="r" defTabSz="914400" rtl="0" eaLnBrk="1" fontAlgn="b" latinLnBrk="0" hangingPunct="1"/>
                      <a:r>
                        <a:rPr lang="en-US" sz="1900" b="1" u="none" strike="noStrike" kern="1200" dirty="0" smtClean="0">
                          <a:solidFill>
                            <a:schemeClr val="dk1"/>
                          </a:solidFill>
                          <a:effectLst/>
                          <a:latin typeface="+mn-lt"/>
                          <a:ea typeface="+mn-ea"/>
                          <a:cs typeface="+mn-cs"/>
                        </a:rPr>
                        <a:t>1,300,533</a:t>
                      </a:r>
                      <a:endParaRPr lang="en-US" sz="1900" b="1" u="none" strike="noStrike" kern="1200" dirty="0">
                        <a:solidFill>
                          <a:schemeClr val="dk1"/>
                        </a:solidFill>
                        <a:effectLst/>
                        <a:latin typeface="+mn-lt"/>
                        <a:ea typeface="+mn-ea"/>
                        <a:cs typeface="+mn-cs"/>
                      </a:endParaRPr>
                    </a:p>
                  </a:txBody>
                  <a:tcPr marL="6675" marR="6675" marT="6675" marB="0" anchor="b"/>
                </a:tc>
                <a:tc>
                  <a:txBody>
                    <a:bodyPr/>
                    <a:lstStyle/>
                    <a:p>
                      <a:pPr marL="0" algn="r" defTabSz="914400" rtl="0" eaLnBrk="1" fontAlgn="b" latinLnBrk="0" hangingPunct="1"/>
                      <a:r>
                        <a:rPr lang="en-US" sz="1900" b="1" u="none" strike="noStrike" kern="1200" dirty="0" smtClean="0">
                          <a:solidFill>
                            <a:schemeClr val="dk1"/>
                          </a:solidFill>
                          <a:effectLst/>
                          <a:latin typeface="+mn-lt"/>
                          <a:ea typeface="+mn-ea"/>
                          <a:cs typeface="+mn-cs"/>
                        </a:rPr>
                        <a:t>1,259,386</a:t>
                      </a:r>
                      <a:endParaRPr lang="en-US" sz="1900" b="1" u="none" strike="noStrike" kern="1200" dirty="0">
                        <a:solidFill>
                          <a:schemeClr val="dk1"/>
                        </a:solidFill>
                        <a:effectLst/>
                        <a:latin typeface="+mn-lt"/>
                        <a:ea typeface="+mn-ea"/>
                        <a:cs typeface="+mn-cs"/>
                      </a:endParaRPr>
                    </a:p>
                  </a:txBody>
                  <a:tcPr marL="6675" marR="6675" marT="6675" marB="0" anchor="b"/>
                </a:tc>
              </a:tr>
              <a:tr h="124654">
                <a:tc>
                  <a:txBody>
                    <a:bodyPr/>
                    <a:lstStyle/>
                    <a:p>
                      <a:pPr algn="l" fontAlgn="b"/>
                      <a:endParaRPr lang="en-US" sz="800" b="0" i="0" u="none" strike="noStrike" dirty="0">
                        <a:solidFill>
                          <a:srgbClr val="000000"/>
                        </a:solidFill>
                        <a:effectLst/>
                        <a:latin typeface="+mn-lt"/>
                      </a:endParaRPr>
                    </a:p>
                  </a:txBody>
                  <a:tcPr marL="6675" marR="6675" marT="6675" marB="0" anchor="b"/>
                </a:tc>
                <a:tc>
                  <a:txBody>
                    <a:bodyPr/>
                    <a:lstStyle/>
                    <a:p>
                      <a:pPr algn="l" fontAlgn="b"/>
                      <a:endParaRPr lang="en-US" sz="700" b="1" i="0" u="none" strike="noStrike" dirty="0">
                        <a:solidFill>
                          <a:schemeClr val="accent6">
                            <a:lumMod val="50000"/>
                          </a:schemeClr>
                        </a:solidFill>
                        <a:effectLst/>
                        <a:latin typeface="+mn-lt"/>
                      </a:endParaRPr>
                    </a:p>
                  </a:txBody>
                  <a:tcPr marL="6675" marR="6675" marT="6675" marB="0" anchor="b"/>
                </a:tc>
                <a:tc>
                  <a:txBody>
                    <a:bodyPr/>
                    <a:lstStyle/>
                    <a:p>
                      <a:pPr algn="ctr" fontAlgn="b"/>
                      <a:endParaRPr lang="en-US" sz="800" b="1" i="0" u="none" strike="noStrike" dirty="0">
                        <a:solidFill>
                          <a:schemeClr val="accent6">
                            <a:lumMod val="50000"/>
                          </a:schemeClr>
                        </a:solidFill>
                        <a:effectLst/>
                        <a:latin typeface="+mn-lt"/>
                      </a:endParaRPr>
                    </a:p>
                  </a:txBody>
                  <a:tcPr marL="6675" marR="6675" marT="6675" marB="0" anchor="b"/>
                </a:tc>
                <a:tc>
                  <a:txBody>
                    <a:bodyPr/>
                    <a:lstStyle/>
                    <a:p>
                      <a:pPr algn="ctr" fontAlgn="b"/>
                      <a:endParaRPr lang="en-US" sz="800" b="1" i="0" u="none" strike="noStrike" dirty="0">
                        <a:solidFill>
                          <a:schemeClr val="accent6">
                            <a:lumMod val="50000"/>
                          </a:schemeClr>
                        </a:solidFill>
                        <a:effectLst/>
                        <a:latin typeface="+mn-lt"/>
                      </a:endParaRPr>
                    </a:p>
                  </a:txBody>
                  <a:tcPr marL="6675" marR="6675" marT="6675" marB="0" anchor="b"/>
                </a:tc>
              </a:tr>
              <a:tr h="394033">
                <a:tc>
                  <a:txBody>
                    <a:bodyPr/>
                    <a:lstStyle/>
                    <a:p>
                      <a:pPr algn="l" fontAlgn="b"/>
                      <a:r>
                        <a:rPr lang="en-US" sz="1800" u="none" strike="noStrike" dirty="0" smtClean="0">
                          <a:effectLst/>
                          <a:latin typeface="+mn-lt"/>
                        </a:rPr>
                        <a:t>Net </a:t>
                      </a:r>
                      <a:r>
                        <a:rPr lang="en-US" sz="1800" u="none" strike="noStrike" baseline="0" dirty="0" smtClean="0">
                          <a:effectLst/>
                          <a:latin typeface="+mn-lt"/>
                        </a:rPr>
                        <a:t>Impact</a:t>
                      </a:r>
                      <a:endParaRPr lang="en-US" sz="1800" b="1" i="0" u="none" strike="noStrike" dirty="0">
                        <a:solidFill>
                          <a:schemeClr val="accent6">
                            <a:lumMod val="40000"/>
                            <a:lumOff val="60000"/>
                          </a:schemeClr>
                        </a:solidFill>
                        <a:effectLst/>
                        <a:latin typeface="+mn-lt"/>
                      </a:endParaRPr>
                    </a:p>
                  </a:txBody>
                  <a:tcPr marL="6675" marR="6675" marT="6675" marB="0" anchor="b"/>
                </a:tc>
                <a:tc>
                  <a:txBody>
                    <a:bodyPr/>
                    <a:lstStyle/>
                    <a:p>
                      <a:pPr algn="l" fontAlgn="b"/>
                      <a:endParaRPr lang="en-US" sz="1800" b="0" i="0" u="none" strike="noStrike" dirty="0">
                        <a:solidFill>
                          <a:srgbClr val="000000"/>
                        </a:solidFill>
                        <a:effectLst/>
                        <a:latin typeface="+mn-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chemeClr val="bg1"/>
                          </a:solidFill>
                          <a:effectLst/>
                          <a:latin typeface="+mn-lt"/>
                        </a:rPr>
                        <a:t>(420,533)</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chemeClr val="bg1"/>
                          </a:solidFill>
                          <a:effectLst/>
                          <a:latin typeface="+mn-lt"/>
                        </a:rPr>
                        <a:t>(399,386)</a:t>
                      </a:r>
                    </a:p>
                  </a:txBody>
                  <a:tcPr marL="6675" marR="6675" marT="6675" marB="0" anchor="b"/>
                </a:tc>
              </a:tr>
            </a:tbl>
          </a:graphicData>
        </a:graphic>
      </p:graphicFrame>
      <p:sp>
        <p:nvSpPr>
          <p:cNvPr id="3" name="Footer Placeholder 2"/>
          <p:cNvSpPr>
            <a:spLocks noGrp="1"/>
          </p:cNvSpPr>
          <p:nvPr>
            <p:ph type="ftr" sz="quarter" idx="11"/>
          </p:nvPr>
        </p:nvSpPr>
        <p:spPr/>
        <p:txBody>
          <a:bodyPr/>
          <a:lstStyle/>
          <a:p>
            <a:r>
              <a:rPr lang="en-US" smtClean="0"/>
              <a:t>City Manager's Office</a:t>
            </a:r>
            <a:endParaRPr lang="en-US" dirty="0"/>
          </a:p>
        </p:txBody>
      </p:sp>
    </p:spTree>
    <p:extLst>
      <p:ext uri="{BB962C8B-B14F-4D97-AF65-F5344CB8AC3E}">
        <p14:creationId xmlns:p14="http://schemas.microsoft.com/office/powerpoint/2010/main" val="39192893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vert="horz" lIns="91440" tIns="45720" rIns="91440" bIns="45720" rtlCol="0" anchor="ctr">
            <a:normAutofit/>
          </a:bodyPr>
          <a:lstStyle/>
          <a:p>
            <a:r>
              <a:rPr lang="en-US" sz="3600" dirty="0" smtClean="0"/>
              <a:t>FY2018-19 </a:t>
            </a:r>
            <a:r>
              <a:rPr lang="en-US" sz="3600" dirty="0"/>
              <a:t>Accomplishments</a:t>
            </a:r>
          </a:p>
        </p:txBody>
      </p:sp>
      <p:sp>
        <p:nvSpPr>
          <p:cNvPr id="3" name="Content Placeholder 2"/>
          <p:cNvSpPr>
            <a:spLocks noGrp="1"/>
          </p:cNvSpPr>
          <p:nvPr>
            <p:ph idx="1"/>
          </p:nvPr>
        </p:nvSpPr>
        <p:spPr>
          <a:xfrm>
            <a:off x="533400" y="1219200"/>
            <a:ext cx="8229600" cy="5334000"/>
          </a:xfrm>
        </p:spPr>
        <p:txBody>
          <a:bodyPr>
            <a:normAutofit/>
          </a:bodyPr>
          <a:lstStyle/>
          <a:p>
            <a:endParaRPr lang="en-US" sz="2400" dirty="0" smtClean="0"/>
          </a:p>
          <a:p>
            <a:endParaRPr lang="en-US" sz="2400" dirty="0"/>
          </a:p>
        </p:txBody>
      </p:sp>
      <p:sp>
        <p:nvSpPr>
          <p:cNvPr id="4" name="Slide Number Placeholder 5"/>
          <p:cNvSpPr>
            <a:spLocks noGrp="1"/>
          </p:cNvSpPr>
          <p:nvPr>
            <p:ph type="sldNum" sz="quarter" idx="12"/>
          </p:nvPr>
        </p:nvSpPr>
        <p:spPr>
          <a:xfrm>
            <a:off x="8382000" y="6483617"/>
            <a:ext cx="762000" cy="365125"/>
          </a:xfrm>
        </p:spPr>
        <p:txBody>
          <a:bodyPr/>
          <a:lstStyle/>
          <a:p>
            <a:fld id="{B6F2DC20-EF44-4108-885F-1E1F886043EF}" type="slidenum">
              <a:rPr lang="en-US" sz="1400" smtClean="0"/>
              <a:t>3</a:t>
            </a:fld>
            <a:endParaRPr lang="en-US" sz="1400" dirty="0"/>
          </a:p>
        </p:txBody>
      </p:sp>
      <p:sp>
        <p:nvSpPr>
          <p:cNvPr id="5" name="Content Placeholder 2"/>
          <p:cNvSpPr txBox="1">
            <a:spLocks/>
          </p:cNvSpPr>
          <p:nvPr/>
        </p:nvSpPr>
        <p:spPr>
          <a:xfrm>
            <a:off x="457200" y="1066800"/>
            <a:ext cx="8229600" cy="525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Community</a:t>
            </a:r>
          </a:p>
          <a:p>
            <a:pPr lvl="1"/>
            <a:r>
              <a:rPr lang="en-US" dirty="0" smtClean="0"/>
              <a:t>Coordinated and participated in numerous community events.</a:t>
            </a:r>
            <a:endParaRPr lang="en-US" dirty="0"/>
          </a:p>
          <a:p>
            <a:pPr lvl="1"/>
            <a:r>
              <a:rPr lang="en-US" dirty="0"/>
              <a:t>Hosted and </a:t>
            </a:r>
            <a:r>
              <a:rPr lang="en-US" dirty="0" smtClean="0"/>
              <a:t>organized over 20 </a:t>
            </a:r>
            <a:r>
              <a:rPr lang="en-US" dirty="0"/>
              <a:t>public events.</a:t>
            </a:r>
          </a:p>
          <a:p>
            <a:pPr lvl="1"/>
            <a:r>
              <a:rPr lang="en-US" dirty="0"/>
              <a:t>Distributed </a:t>
            </a:r>
            <a:r>
              <a:rPr lang="en-US" dirty="0" smtClean="0"/>
              <a:t>hundreds of public </a:t>
            </a:r>
            <a:r>
              <a:rPr lang="en-US" dirty="0"/>
              <a:t>statements and advisories through news and social </a:t>
            </a:r>
            <a:r>
              <a:rPr lang="en-US" dirty="0" smtClean="0"/>
              <a:t>media.</a:t>
            </a:r>
            <a:endParaRPr lang="en-US" dirty="0"/>
          </a:p>
          <a:p>
            <a:pPr lvl="1"/>
            <a:r>
              <a:rPr lang="en-US" dirty="0" smtClean="0"/>
              <a:t>Fielded and responded to hundreds of constituent questions, comments and complaints. </a:t>
            </a:r>
          </a:p>
          <a:p>
            <a:endParaRPr lang="en-US" dirty="0" smtClean="0"/>
          </a:p>
          <a:p>
            <a:endParaRPr lang="en-US" dirty="0"/>
          </a:p>
        </p:txBody>
      </p:sp>
      <p:sp>
        <p:nvSpPr>
          <p:cNvPr id="6" name="Footer Placeholder 5"/>
          <p:cNvSpPr>
            <a:spLocks noGrp="1"/>
          </p:cNvSpPr>
          <p:nvPr>
            <p:ph type="ftr" sz="quarter" idx="11"/>
          </p:nvPr>
        </p:nvSpPr>
        <p:spPr/>
        <p:txBody>
          <a:bodyPr/>
          <a:lstStyle/>
          <a:p>
            <a:r>
              <a:rPr lang="en-US" smtClean="0"/>
              <a:t>Mayor's Office</a:t>
            </a:r>
            <a:endParaRPr lang="en-US" dirty="0"/>
          </a:p>
        </p:txBody>
      </p:sp>
    </p:spTree>
    <p:extLst>
      <p:ext uri="{BB962C8B-B14F-4D97-AF65-F5344CB8AC3E}">
        <p14:creationId xmlns:p14="http://schemas.microsoft.com/office/powerpoint/2010/main" val="22866186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20169837"/>
              </p:ext>
            </p:extLst>
          </p:nvPr>
        </p:nvGraphicFramePr>
        <p:xfrm>
          <a:off x="381001" y="762000"/>
          <a:ext cx="8534400" cy="4952999"/>
        </p:xfrm>
        <a:graphic>
          <a:graphicData uri="http://schemas.openxmlformats.org/drawingml/2006/table">
            <a:tbl>
              <a:tblPr firstRow="1" firstCol="1" lastRow="1" bandRow="1">
                <a:tableStyleId>{5C22544A-7EE6-4342-B048-85BDC9FD1C3A}</a:tableStyleId>
              </a:tblPr>
              <a:tblGrid>
                <a:gridCol w="2114026"/>
                <a:gridCol w="2781370"/>
                <a:gridCol w="1819502"/>
                <a:gridCol w="1819502"/>
              </a:tblGrid>
              <a:tr h="392010">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FY2019-20 DRAFT BUDGET</a:t>
                      </a:r>
                      <a:endParaRPr lang="en-US" sz="20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67211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smtClean="0">
                          <a:ln>
                            <a:noFill/>
                          </a:ln>
                          <a:solidFill>
                            <a:prstClr val="white"/>
                          </a:solidFill>
                          <a:effectLst/>
                          <a:uLnTx/>
                          <a:uFillTx/>
                          <a:latin typeface="+mn-lt"/>
                          <a:ea typeface="+mn-ea"/>
                          <a:cs typeface="+mn-cs"/>
                        </a:rPr>
                        <a:t>Non-General Fund</a:t>
                      </a: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9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900" b="1" dirty="0" smtClean="0"/>
                        <a:t>FY2018-19</a:t>
                      </a:r>
                    </a:p>
                    <a:p>
                      <a:pPr algn="ctr"/>
                      <a:r>
                        <a:rPr lang="en-US" sz="19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1" u="none" strike="noStrike" dirty="0" smtClean="0">
                          <a:effectLst/>
                        </a:rPr>
                        <a:t>FY2019-20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900" b="1" u="none" strike="noStrike" dirty="0" smtClean="0">
                          <a:effectLst/>
                        </a:rPr>
                        <a:t>Proposed</a:t>
                      </a:r>
                      <a:endParaRPr lang="en-US" sz="1900" b="1" i="0" u="none" strike="noStrike" dirty="0" smtClean="0">
                        <a:solidFill>
                          <a:schemeClr val="accent6">
                            <a:lumMod val="40000"/>
                            <a:lumOff val="60000"/>
                          </a:schemeClr>
                        </a:solidFill>
                        <a:effectLst/>
                        <a:latin typeface="Cambria"/>
                      </a:endParaRPr>
                    </a:p>
                  </a:txBody>
                  <a:tcPr marL="6675" marR="6675" marT="6675" marB="0" anchor="b"/>
                </a:tc>
              </a:tr>
              <a:tr h="387881">
                <a:tc>
                  <a:txBody>
                    <a:bodyPr/>
                    <a:lstStyle/>
                    <a:p>
                      <a:pPr algn="l" fontAlgn="b"/>
                      <a:r>
                        <a:rPr lang="en-US" sz="1900" u="none" strike="noStrike" dirty="0">
                          <a:effectLst/>
                        </a:rPr>
                        <a:t>Revenue</a:t>
                      </a:r>
                      <a:endParaRPr lang="en-US" sz="19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900" u="none" strike="noStrike" dirty="0" smtClean="0">
                          <a:effectLst/>
                        </a:rPr>
                        <a:t>Licenses, Permits, Fees</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221,714</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92,000</a:t>
                      </a:r>
                      <a:endParaRPr lang="en-US" sz="1900" b="0" i="0" u="none" strike="noStrike" dirty="0">
                        <a:solidFill>
                          <a:schemeClr val="tx1"/>
                        </a:solidFill>
                        <a:effectLst/>
                        <a:latin typeface="+mj-lt"/>
                      </a:endParaRPr>
                    </a:p>
                  </a:txBody>
                  <a:tcPr marL="6675" marR="6675" marT="6675" marB="0" anchor="b"/>
                </a:tc>
              </a:tr>
              <a:tr h="339889">
                <a:tc>
                  <a:txBody>
                    <a:bodyPr/>
                    <a:lstStyle/>
                    <a:p>
                      <a:pPr algn="l" fontAlgn="b"/>
                      <a:r>
                        <a:rPr lang="en-US" sz="1900" u="none" strike="noStrike" dirty="0">
                          <a:effectLst/>
                        </a:rPr>
                        <a:t> </a:t>
                      </a:r>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u="none" strike="noStrike" kern="1200" dirty="0" smtClean="0">
                          <a:solidFill>
                            <a:schemeClr val="dk1"/>
                          </a:solidFill>
                          <a:effectLst/>
                          <a:latin typeface="+mn-lt"/>
                          <a:ea typeface="+mn-ea"/>
                          <a:cs typeface="+mn-cs"/>
                        </a:rPr>
                        <a:t>Grants</a:t>
                      </a:r>
                    </a:p>
                  </a:txBody>
                  <a:tcPr marL="6675" marR="6675" marT="6675" marB="0" anchor="b"/>
                </a:tc>
                <a:tc>
                  <a:txBody>
                    <a:bodyPr/>
                    <a:lstStyle/>
                    <a:p>
                      <a:pPr marL="0" algn="r" defTabSz="914400" rtl="0" eaLnBrk="1" fontAlgn="b" latinLnBrk="0" hangingPunct="1"/>
                      <a:r>
                        <a:rPr lang="en-US" sz="1900" b="0" u="none" strike="noStrike" kern="1200" dirty="0" smtClean="0">
                          <a:solidFill>
                            <a:schemeClr val="tx1"/>
                          </a:solidFill>
                          <a:effectLst/>
                          <a:latin typeface="+mj-lt"/>
                          <a:ea typeface="+mn-ea"/>
                          <a:cs typeface="+mn-cs"/>
                        </a:rPr>
                        <a:t>1,321,974</a:t>
                      </a:r>
                      <a:endParaRPr lang="en-US" sz="1900" b="0"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900" b="0" u="none" strike="noStrike" kern="1200" dirty="0" smtClean="0">
                          <a:solidFill>
                            <a:schemeClr val="tx1"/>
                          </a:solidFill>
                          <a:effectLst/>
                          <a:latin typeface="+mj-lt"/>
                          <a:ea typeface="+mn-ea"/>
                          <a:cs typeface="+mn-cs"/>
                        </a:rPr>
                        <a:t>987,716</a:t>
                      </a:r>
                      <a:endParaRPr lang="en-US" sz="1900" b="0" u="none" strike="noStrike" kern="1200" dirty="0">
                        <a:solidFill>
                          <a:schemeClr val="tx1"/>
                        </a:solidFill>
                        <a:effectLst/>
                        <a:latin typeface="+mj-lt"/>
                        <a:ea typeface="+mn-ea"/>
                        <a:cs typeface="+mn-cs"/>
                      </a:endParaRPr>
                    </a:p>
                  </a:txBody>
                  <a:tcPr marL="6675" marR="6675" marT="6675" marB="0" anchor="b"/>
                </a:tc>
              </a:tr>
              <a:tr h="339889">
                <a:tc>
                  <a:txBody>
                    <a:bodyPr/>
                    <a:lstStyle/>
                    <a:p>
                      <a:pPr algn="l" fontAlgn="b"/>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u="none" strike="noStrike" kern="1200" dirty="0" smtClean="0">
                          <a:solidFill>
                            <a:schemeClr val="dk1"/>
                          </a:solidFill>
                          <a:effectLst/>
                          <a:latin typeface="+mn-lt"/>
                          <a:ea typeface="+mn-ea"/>
                          <a:cs typeface="+mn-cs"/>
                        </a:rPr>
                        <a:t>Operating Transfer In</a:t>
                      </a:r>
                    </a:p>
                  </a:txBody>
                  <a:tcPr marL="6675" marR="6675" marT="6675" marB="0" anchor="b"/>
                </a:tc>
                <a:tc>
                  <a:txBody>
                    <a:bodyPr/>
                    <a:lstStyle/>
                    <a:p>
                      <a:pPr marL="0" algn="r" defTabSz="914400" rtl="0" eaLnBrk="1" fontAlgn="b" latinLnBrk="0" hangingPunct="1"/>
                      <a:endParaRPr lang="en-US" sz="1900" b="0"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endParaRPr lang="en-US" sz="1900" b="0" u="none" strike="noStrike" kern="1200" dirty="0">
                        <a:solidFill>
                          <a:schemeClr val="tx1"/>
                        </a:solidFill>
                        <a:effectLst/>
                        <a:latin typeface="+mj-lt"/>
                        <a:ea typeface="+mn-ea"/>
                        <a:cs typeface="+mn-cs"/>
                      </a:endParaRPr>
                    </a:p>
                  </a:txBody>
                  <a:tcPr marL="6675" marR="6675" marT="6675" marB="0" anchor="b"/>
                </a:tc>
              </a:tr>
              <a:tr h="339889">
                <a:tc>
                  <a:txBody>
                    <a:bodyPr/>
                    <a:lstStyle/>
                    <a:p>
                      <a:pPr algn="l" fontAlgn="b"/>
                      <a:r>
                        <a:rPr lang="en-US" sz="1900" u="none" strike="noStrike" dirty="0">
                          <a:effectLst/>
                        </a:rPr>
                        <a:t> </a:t>
                      </a:r>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b="1" dirty="0" smtClean="0"/>
                        <a:t>Total Revenue</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dirty="0" smtClean="0">
                          <a:solidFill>
                            <a:schemeClr val="tx1"/>
                          </a:solidFill>
                          <a:latin typeface="+mj-lt"/>
                        </a:rPr>
                        <a:t>1,543,688</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dirty="0" smtClean="0">
                          <a:solidFill>
                            <a:schemeClr val="tx1"/>
                          </a:solidFill>
                          <a:latin typeface="+mj-lt"/>
                        </a:rPr>
                        <a:t>1,079,716</a:t>
                      </a:r>
                    </a:p>
                  </a:txBody>
                  <a:tcPr marL="6675" marR="6675" marT="6675" marB="0" anchor="b"/>
                </a:tc>
              </a:tr>
              <a:tr h="339889">
                <a:tc>
                  <a:txBody>
                    <a:bodyPr/>
                    <a:lstStyle/>
                    <a:p>
                      <a:pPr algn="l" fontAlgn="b"/>
                      <a:r>
                        <a:rPr lang="en-US" sz="1900" u="none" strike="noStrike" dirty="0">
                          <a:effectLst/>
                        </a:rPr>
                        <a:t> </a:t>
                      </a:r>
                      <a:endParaRPr lang="en-US" sz="1900" b="0" i="0" u="none" strike="noStrike" dirty="0">
                        <a:solidFill>
                          <a:srgbClr val="000000"/>
                        </a:solidFill>
                        <a:effectLst/>
                        <a:latin typeface="Cambria"/>
                      </a:endParaRPr>
                    </a:p>
                  </a:txBody>
                  <a:tcPr marL="6675" marR="6675" marT="6675" marB="0" anchor="b"/>
                </a:tc>
                <a:tc>
                  <a:txBody>
                    <a:bodyPr/>
                    <a:lstStyle/>
                    <a:p>
                      <a:endParaRPr lang="en-US" sz="1900" dirty="0"/>
                    </a:p>
                  </a:txBody>
                  <a:tcPr marL="6675" marR="6675" marT="6675" marB="0" anchor="b"/>
                </a:tc>
                <a:tc>
                  <a:txBody>
                    <a:bodyPr/>
                    <a:lstStyle/>
                    <a:p>
                      <a:pPr algn="r"/>
                      <a:endParaRPr lang="en-US" sz="1900" b="0" dirty="0">
                        <a:solidFill>
                          <a:schemeClr val="tx1"/>
                        </a:solidFill>
                        <a:latin typeface="+mj-lt"/>
                      </a:endParaRPr>
                    </a:p>
                  </a:txBody>
                  <a:tcPr marL="6675" marR="6675" marT="6675" marB="0" anchor="b"/>
                </a:tc>
                <a:tc>
                  <a:txBody>
                    <a:bodyPr/>
                    <a:lstStyle/>
                    <a:p>
                      <a:pPr algn="r"/>
                      <a:endParaRPr lang="en-US" sz="1900" b="0" dirty="0">
                        <a:solidFill>
                          <a:schemeClr val="tx1"/>
                        </a:solidFill>
                        <a:latin typeface="+mj-lt"/>
                      </a:endParaRPr>
                    </a:p>
                  </a:txBody>
                  <a:tcPr marL="6675" marR="6675" marT="6675" marB="0" anchor="b"/>
                </a:tc>
              </a:tr>
              <a:tr h="33988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u="none" strike="noStrike" dirty="0">
                          <a:effectLst/>
                        </a:rPr>
                        <a:t> </a:t>
                      </a:r>
                      <a:r>
                        <a:rPr lang="en-US" sz="1900" u="none" strike="noStrike" dirty="0" smtClean="0">
                          <a:effectLst/>
                        </a:rPr>
                        <a:t>Expenditures</a:t>
                      </a:r>
                      <a:endParaRPr lang="en-US" sz="19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l" fontAlgn="b"/>
                      <a:r>
                        <a:rPr lang="en-US" sz="1900" u="none" strike="noStrike" dirty="0">
                          <a:effectLst/>
                        </a:rPr>
                        <a:t>Professional &amp; Admin</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1,568,592</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1,204,889</a:t>
                      </a:r>
                      <a:endParaRPr lang="en-US" sz="1900" b="0" i="0" u="none" strike="noStrike" dirty="0">
                        <a:solidFill>
                          <a:schemeClr val="tx1"/>
                        </a:solidFill>
                        <a:effectLst/>
                        <a:latin typeface="+mj-lt"/>
                      </a:endParaRPr>
                    </a:p>
                  </a:txBody>
                  <a:tcPr marL="6675" marR="6675" marT="6675" marB="0" anchor="b"/>
                </a:tc>
              </a:tr>
              <a:tr h="361003">
                <a:tc>
                  <a:txBody>
                    <a:bodyPr/>
                    <a:lstStyle/>
                    <a:p>
                      <a:pPr algn="l" fontAlgn="b"/>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u="none" strike="noStrike" dirty="0" smtClean="0">
                          <a:effectLst/>
                        </a:rPr>
                        <a:t>Other Operating</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12,933</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29,957</a:t>
                      </a:r>
                      <a:endParaRPr lang="en-US" sz="1900" b="0" i="0" u="none" strike="noStrike" dirty="0">
                        <a:solidFill>
                          <a:schemeClr val="tx1"/>
                        </a:solidFill>
                        <a:effectLst/>
                        <a:latin typeface="+mj-lt"/>
                      </a:endParaRPr>
                    </a:p>
                  </a:txBody>
                  <a:tcPr marL="6675" marR="6675" marT="6675" marB="0" anchor="b"/>
                </a:tc>
              </a:tr>
              <a:tr h="361003">
                <a:tc>
                  <a:txBody>
                    <a:bodyPr/>
                    <a:lstStyle/>
                    <a:p>
                      <a:pPr algn="l" fontAlgn="b"/>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u="none" strike="noStrike" dirty="0" smtClean="0">
                          <a:effectLst/>
                        </a:rPr>
                        <a:t>Utilities</a:t>
                      </a:r>
                      <a:endParaRPr lang="en-US" sz="19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900" b="0" i="0" u="none" strike="noStrike" dirty="0" smtClean="0">
                          <a:solidFill>
                            <a:schemeClr val="tx1"/>
                          </a:solidFill>
                          <a:effectLst/>
                          <a:latin typeface="+mj-lt"/>
                        </a:rPr>
                        <a:t>2,000</a:t>
                      </a:r>
                      <a:endParaRPr lang="en-US" sz="1900" b="0" i="0" u="none" strike="noStrike" dirty="0">
                        <a:solidFill>
                          <a:schemeClr val="tx1"/>
                        </a:solidFill>
                        <a:effectLst/>
                        <a:latin typeface="+mj-lt"/>
                      </a:endParaRPr>
                    </a:p>
                  </a:txBody>
                  <a:tcPr marL="6675" marR="6675" marT="6675" marB="0" anchor="b"/>
                </a:tc>
                <a:tc>
                  <a:txBody>
                    <a:bodyPr/>
                    <a:lstStyle/>
                    <a:p>
                      <a:pPr algn="r" fontAlgn="b"/>
                      <a:r>
                        <a:rPr lang="en-US" sz="1900" b="0" i="0" u="none" strike="noStrike" dirty="0" smtClean="0">
                          <a:solidFill>
                            <a:schemeClr val="tx1"/>
                          </a:solidFill>
                          <a:effectLst/>
                          <a:latin typeface="+mj-lt"/>
                        </a:rPr>
                        <a:t>2,000</a:t>
                      </a:r>
                      <a:endParaRPr lang="en-US" sz="1900" b="0" i="0" u="none" strike="noStrike" dirty="0">
                        <a:solidFill>
                          <a:schemeClr val="tx1"/>
                        </a:solidFill>
                        <a:effectLst/>
                        <a:latin typeface="+mj-lt"/>
                      </a:endParaRPr>
                    </a:p>
                  </a:txBody>
                  <a:tcPr marL="6675" marR="6675" marT="6675" marB="0" anchor="b"/>
                </a:tc>
              </a:tr>
              <a:tr h="339889">
                <a:tc>
                  <a:txBody>
                    <a:bodyPr/>
                    <a:lstStyle/>
                    <a:p>
                      <a:pPr algn="l" fontAlgn="b"/>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b="0" i="0" u="none" strike="noStrike" dirty="0" smtClean="0">
                          <a:solidFill>
                            <a:schemeClr val="dk1"/>
                          </a:solidFill>
                          <a:effectLst/>
                          <a:latin typeface="+mn-lt"/>
                        </a:rPr>
                        <a:t>Asset/Capital</a:t>
                      </a:r>
                      <a:r>
                        <a:rPr lang="en-US" sz="1900" b="0" i="0" u="none" strike="noStrike" baseline="0" dirty="0" smtClean="0">
                          <a:solidFill>
                            <a:schemeClr val="dk1"/>
                          </a:solidFill>
                          <a:effectLst/>
                          <a:latin typeface="+mn-lt"/>
                        </a:rPr>
                        <a:t> Outlay</a:t>
                      </a:r>
                      <a:endParaRPr lang="en-US" sz="19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0" i="0" u="none" strike="noStrike" dirty="0" smtClean="0">
                          <a:solidFill>
                            <a:schemeClr val="tx1"/>
                          </a:solidFill>
                          <a:effectLst/>
                          <a:latin typeface="+mj-lt"/>
                        </a:rPr>
                        <a:t>7,870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0" i="0" u="none" strike="noStrike" dirty="0" smtClean="0">
                          <a:solidFill>
                            <a:schemeClr val="tx1"/>
                          </a:solidFill>
                          <a:effectLst/>
                          <a:latin typeface="+mj-lt"/>
                        </a:rPr>
                        <a:t>84,084</a:t>
                      </a:r>
                    </a:p>
                  </a:txBody>
                  <a:tcPr marL="6675" marR="6675" marT="6675" marB="0" anchor="b"/>
                </a:tc>
              </a:tr>
              <a:tr h="339889">
                <a:tc>
                  <a:txBody>
                    <a:bodyPr/>
                    <a:lstStyle/>
                    <a:p>
                      <a:pPr algn="l" fontAlgn="b"/>
                      <a:endParaRPr lang="en-US" sz="19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b="1" u="none" strike="noStrike" kern="1200" dirty="0" smtClean="0">
                          <a:solidFill>
                            <a:schemeClr val="dk1"/>
                          </a:solidFill>
                          <a:effectLst/>
                          <a:latin typeface="+mn-lt"/>
                          <a:ea typeface="+mn-ea"/>
                          <a:cs typeface="+mn-cs"/>
                        </a:rPr>
                        <a:t>Total Expenditures</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i="0" u="none" strike="noStrike" dirty="0" smtClean="0">
                          <a:solidFill>
                            <a:schemeClr val="tx1"/>
                          </a:solidFill>
                          <a:effectLst/>
                          <a:latin typeface="+mj-lt"/>
                        </a:rPr>
                        <a:t>1,591,395</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i="0" u="none" strike="noStrike" dirty="0" smtClean="0">
                          <a:solidFill>
                            <a:schemeClr val="tx1"/>
                          </a:solidFill>
                          <a:effectLst/>
                          <a:latin typeface="+mj-lt"/>
                        </a:rPr>
                        <a:t>1,320,930</a:t>
                      </a:r>
                    </a:p>
                  </a:txBody>
                  <a:tcPr marL="6675" marR="6675" marT="6675" marB="0" anchor="b"/>
                </a:tc>
              </a:tr>
              <a:tr h="399760">
                <a:tc>
                  <a:txBody>
                    <a:bodyPr/>
                    <a:lstStyle/>
                    <a:p>
                      <a:pPr algn="l" fontAlgn="b"/>
                      <a:r>
                        <a:rPr lang="en-US" sz="1900" u="none" strike="noStrike" dirty="0" smtClean="0">
                          <a:effectLst/>
                        </a:rPr>
                        <a:t>Net </a:t>
                      </a:r>
                      <a:r>
                        <a:rPr lang="en-US" sz="1900" u="none" strike="noStrike" baseline="0" dirty="0" smtClean="0">
                          <a:effectLst/>
                        </a:rPr>
                        <a:t>Impact</a:t>
                      </a:r>
                      <a:endParaRPr lang="en-US" sz="19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900" b="0" i="0" u="none" strike="noStrike" dirty="0">
                        <a:solidFill>
                          <a:srgbClr val="000000"/>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i="0" u="none" strike="noStrike" dirty="0" smtClean="0">
                          <a:solidFill>
                            <a:schemeClr val="bg1"/>
                          </a:solidFill>
                          <a:effectLst/>
                          <a:latin typeface="+mj-lt"/>
                        </a:rPr>
                        <a:t>(47,707)</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900" b="1" i="0" u="none" strike="noStrike" dirty="0" smtClean="0">
                          <a:solidFill>
                            <a:schemeClr val="bg1"/>
                          </a:solidFill>
                          <a:effectLst/>
                          <a:latin typeface="+mj-lt"/>
                        </a:rPr>
                        <a:t>(241,214)</a:t>
                      </a:r>
                    </a:p>
                  </a:txBody>
                  <a:tcPr marL="6675" marR="6675" marT="6675" marB="0" anchor="b"/>
                </a:tc>
              </a:tr>
            </a:tbl>
          </a:graphicData>
        </a:graphic>
      </p:graphicFrame>
      <p:sp>
        <p:nvSpPr>
          <p:cNvPr id="3" name="Title 2"/>
          <p:cNvSpPr>
            <a:spLocks noGrp="1"/>
          </p:cNvSpPr>
          <p:nvPr>
            <p:ph type="title"/>
          </p:nvPr>
        </p:nvSpPr>
        <p:spPr>
          <a:xfrm>
            <a:off x="228600" y="152400"/>
            <a:ext cx="8229600" cy="639762"/>
          </a:xfrm>
        </p:spPr>
        <p:txBody>
          <a:bodyPr>
            <a:noAutofit/>
          </a:bodyPr>
          <a:lstStyle/>
          <a:p>
            <a:pPr algn="ctr"/>
            <a:r>
              <a:rPr lang="en-US" sz="3600" dirty="0" smtClean="0">
                <a:solidFill>
                  <a:schemeClr val="tx1"/>
                </a:solidFill>
              </a:rPr>
              <a:t>Non-General Fund Budget</a:t>
            </a:r>
            <a:endParaRPr lang="en-US" sz="3600" dirty="0">
              <a:solidFill>
                <a:schemeClr val="tx1"/>
              </a:solidFill>
            </a:endParaRPr>
          </a:p>
        </p:txBody>
      </p:sp>
      <p:sp>
        <p:nvSpPr>
          <p:cNvPr id="4" name="Slide Number Placeholder 3"/>
          <p:cNvSpPr>
            <a:spLocks noGrp="1"/>
          </p:cNvSpPr>
          <p:nvPr>
            <p:ph type="sldNum" sz="quarter" idx="12"/>
          </p:nvPr>
        </p:nvSpPr>
        <p:spPr>
          <a:xfrm>
            <a:off x="8153400" y="6377155"/>
            <a:ext cx="607828" cy="365125"/>
          </a:xfrm>
        </p:spPr>
        <p:txBody>
          <a:bodyPr/>
          <a:lstStyle/>
          <a:p>
            <a:fld id="{B6F2DC20-EF44-4108-885F-1E1F886043EF}" type="slidenum">
              <a:rPr lang="en-US" smtClean="0"/>
              <a:pPr/>
              <a:t>30</a:t>
            </a:fld>
            <a:endParaRPr lang="en-US" dirty="0"/>
          </a:p>
        </p:txBody>
      </p:sp>
      <p:sp>
        <p:nvSpPr>
          <p:cNvPr id="5" name="TextBox 4"/>
          <p:cNvSpPr txBox="1"/>
          <p:nvPr/>
        </p:nvSpPr>
        <p:spPr>
          <a:xfrm>
            <a:off x="381000" y="5715000"/>
            <a:ext cx="7543800" cy="798680"/>
          </a:xfrm>
          <a:prstGeom prst="rect">
            <a:avLst/>
          </a:prstGeom>
          <a:noFill/>
        </p:spPr>
        <p:txBody>
          <a:bodyPr wrap="square" rtlCol="0">
            <a:spAutoFit/>
          </a:bodyPr>
          <a:lstStyle/>
          <a:p>
            <a:pPr marL="285750" indent="-285750">
              <a:buFont typeface="Arial" pitchFamily="34" charset="0"/>
              <a:buChar char="•"/>
            </a:pPr>
            <a:r>
              <a:rPr lang="en-US" sz="1530" b="1" dirty="0" smtClean="0"/>
              <a:t>Budget includes: North Richmond Mitigation, Veolia Mitigation, Grants &amp; CIP</a:t>
            </a:r>
          </a:p>
          <a:p>
            <a:pPr marL="285750" indent="-285750">
              <a:buFont typeface="Arial" charset="0"/>
              <a:buChar char="•"/>
            </a:pPr>
            <a:r>
              <a:rPr lang="en-US" sz="1530" b="1" dirty="0" smtClean="0"/>
              <a:t>ECIA &amp; R-Transit budgets are not included in FY 18-19 mid-year or FY 19-20 budgets</a:t>
            </a:r>
          </a:p>
          <a:p>
            <a:pPr marL="285750" indent="-285750">
              <a:buFont typeface="Arial" charset="0"/>
              <a:buChar char="•"/>
            </a:pPr>
            <a:r>
              <a:rPr lang="en-US" sz="1530" b="1" dirty="0" smtClean="0"/>
              <a:t>No General Fund support is needed</a:t>
            </a:r>
            <a:endParaRPr lang="en-US" sz="1530" b="1" dirty="0"/>
          </a:p>
        </p:txBody>
      </p:sp>
      <p:sp>
        <p:nvSpPr>
          <p:cNvPr id="6" name="Footer Placeholder 5"/>
          <p:cNvSpPr>
            <a:spLocks noGrp="1"/>
          </p:cNvSpPr>
          <p:nvPr>
            <p:ph type="ftr" sz="quarter" idx="11"/>
          </p:nvPr>
        </p:nvSpPr>
        <p:spPr/>
        <p:txBody>
          <a:bodyPr/>
          <a:lstStyle/>
          <a:p>
            <a:r>
              <a:rPr lang="en-US" smtClean="0"/>
              <a:t>City Manager's Office</a:t>
            </a:r>
            <a:endParaRPr lang="en-US" dirty="0"/>
          </a:p>
        </p:txBody>
      </p:sp>
    </p:spTree>
    <p:extLst>
      <p:ext uri="{BB962C8B-B14F-4D97-AF65-F5344CB8AC3E}">
        <p14:creationId xmlns:p14="http://schemas.microsoft.com/office/powerpoint/2010/main" val="332849788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707" y="381000"/>
            <a:ext cx="5771707" cy="533400"/>
          </a:xfrm>
        </p:spPr>
        <p:txBody>
          <a:bodyPr>
            <a:noAutofit/>
          </a:bodyPr>
          <a:lstStyle/>
          <a:p>
            <a:pPr algn="ctr"/>
            <a:r>
              <a:rPr lang="en-US" sz="4000" dirty="0" smtClean="0"/>
              <a:t>City Clerk’s Office</a:t>
            </a:r>
            <a:endParaRPr lang="en-US" sz="4000"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84" y="5174898"/>
            <a:ext cx="1224516" cy="1116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4231758" y="5333999"/>
            <a:ext cx="3845442" cy="836483"/>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en-US" sz="3600" dirty="0" smtClean="0"/>
          </a:p>
          <a:p>
            <a:pPr algn="r"/>
            <a:r>
              <a:rPr lang="en-US" sz="3600" dirty="0" smtClean="0"/>
              <a:t>FY2019-20 Draft Budget Presentation</a:t>
            </a:r>
          </a:p>
          <a:p>
            <a:pPr algn="r"/>
            <a:r>
              <a:rPr lang="en-US" dirty="0" smtClean="0"/>
              <a:t>May 21, 2019</a:t>
            </a:r>
            <a:endParaRPr lang="en-US" dirty="0"/>
          </a:p>
        </p:txBody>
      </p:sp>
      <p:pic>
        <p:nvPicPr>
          <p:cNvPr id="2053" name="Picture 5" descr="C:\Users\christp\AppData\Local\Microsoft\Windows\Temporary Internet Files\Content.IE5\VN1ZA1PI\Community-Involvement-Ideas[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5825" y="2057400"/>
            <a:ext cx="229235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christp\AppData\Local\Microsoft\Windows\Temporary Internet Files\Content.IE5\VN1ZA1PI\Community-Involvement-Ideas[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5601" y="1143000"/>
            <a:ext cx="3612797" cy="432334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christp\AppData\Local\Microsoft\Windows\Temporary Internet Files\Content.IE5\FJALLVHF\Your-Vote-Counts[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594625"/>
            <a:ext cx="186690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2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3600" dirty="0" smtClean="0"/>
              <a:t>Mission</a:t>
            </a:r>
            <a:endParaRPr lang="en-US" dirty="0"/>
          </a:p>
        </p:txBody>
      </p:sp>
      <p:sp>
        <p:nvSpPr>
          <p:cNvPr id="3" name="Content Placeholder 2"/>
          <p:cNvSpPr>
            <a:spLocks noGrp="1"/>
          </p:cNvSpPr>
          <p:nvPr>
            <p:ph idx="1"/>
          </p:nvPr>
        </p:nvSpPr>
        <p:spPr>
          <a:xfrm>
            <a:off x="381000" y="1600200"/>
            <a:ext cx="8382000" cy="3657600"/>
          </a:xfrm>
        </p:spPr>
        <p:txBody>
          <a:bodyPr>
            <a:normAutofit/>
          </a:bodyPr>
          <a:lstStyle/>
          <a:p>
            <a:pPr>
              <a:lnSpc>
                <a:spcPct val="80000"/>
              </a:lnSpc>
              <a:buFont typeface="Wingdings" pitchFamily="2" charset="2"/>
              <a:buNone/>
            </a:pPr>
            <a:endParaRPr lang="en-US" sz="2400" dirty="0" smtClean="0">
              <a:solidFill>
                <a:srgbClr val="0000FF"/>
              </a:solidFill>
            </a:endParaRPr>
          </a:p>
          <a:p>
            <a:r>
              <a:rPr lang="en-US" sz="2400" dirty="0"/>
              <a:t>The mission of the City Clerk’s Office is to serve as a responsible link between the public and local government to ensure legislative processes are open to the public, to record, maintain, and provide timely access to City documents and legislative actions of the City Council and other City agencies to promote transparency, and community participation and awareness.</a:t>
            </a:r>
          </a:p>
          <a:p>
            <a:pPr>
              <a:lnSpc>
                <a:spcPct val="80000"/>
              </a:lnSpc>
              <a:buFont typeface="Wingdings" pitchFamily="2" charset="2"/>
              <a:buNone/>
            </a:pPr>
            <a:endParaRPr lang="en-US" sz="2400" dirty="0">
              <a:solidFill>
                <a:srgbClr val="0000FF"/>
              </a:solidFill>
            </a:endParaRPr>
          </a:p>
          <a:p>
            <a:pPr marL="114300" indent="0">
              <a:lnSpc>
                <a:spcPct val="80000"/>
              </a:lnSpc>
              <a:buNone/>
            </a:pPr>
            <a:endParaRPr lang="en-US" sz="2400" dirty="0">
              <a:solidFill>
                <a:schemeClr val="tx2">
                  <a:lumMod val="60000"/>
                  <a:lumOff val="40000"/>
                </a:schemeClr>
              </a:solidFill>
            </a:endParaRPr>
          </a:p>
          <a:p>
            <a:endParaRPr lang="en-US" dirty="0"/>
          </a:p>
        </p:txBody>
      </p:sp>
      <p:sp>
        <p:nvSpPr>
          <p:cNvPr id="4" name="Footer Placeholder 3"/>
          <p:cNvSpPr>
            <a:spLocks noGrp="1"/>
          </p:cNvSpPr>
          <p:nvPr>
            <p:ph type="ftr" sz="quarter" idx="11"/>
          </p:nvPr>
        </p:nvSpPr>
        <p:spPr/>
        <p:txBody>
          <a:bodyPr/>
          <a:lstStyle/>
          <a:p>
            <a:r>
              <a:rPr lang="en-US" smtClean="0"/>
              <a:t>City Clerk's Office</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32</a:t>
            </a:fld>
            <a:endParaRPr lang="en-US" dirty="0"/>
          </a:p>
        </p:txBody>
      </p:sp>
    </p:spTree>
    <p:extLst>
      <p:ext uri="{BB962C8B-B14F-4D97-AF65-F5344CB8AC3E}">
        <p14:creationId xmlns:p14="http://schemas.microsoft.com/office/powerpoint/2010/main" val="129555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vert="horz" lIns="91440" tIns="45720" rIns="91440" bIns="45720" rtlCol="0" anchor="ctr">
            <a:normAutofit/>
          </a:bodyPr>
          <a:lstStyle/>
          <a:p>
            <a:r>
              <a:rPr lang="en-US" sz="3600" dirty="0" smtClean="0"/>
              <a:t>FY2018-19 </a:t>
            </a:r>
            <a:r>
              <a:rPr lang="en-US" sz="3600" dirty="0"/>
              <a:t>Accomplishments</a:t>
            </a:r>
          </a:p>
        </p:txBody>
      </p:sp>
      <p:sp>
        <p:nvSpPr>
          <p:cNvPr id="3" name="Content Placeholder 2"/>
          <p:cNvSpPr>
            <a:spLocks noGrp="1"/>
          </p:cNvSpPr>
          <p:nvPr>
            <p:ph idx="1"/>
          </p:nvPr>
        </p:nvSpPr>
        <p:spPr>
          <a:xfrm>
            <a:off x="533400" y="1066800"/>
            <a:ext cx="8229600" cy="5486400"/>
          </a:xfrm>
        </p:spPr>
        <p:txBody>
          <a:bodyPr>
            <a:normAutofit/>
          </a:bodyPr>
          <a:lstStyle/>
          <a:p>
            <a:endParaRPr lang="en-US" sz="2400" dirty="0" smtClean="0"/>
          </a:p>
          <a:p>
            <a:endParaRPr lang="en-US" sz="2400" dirty="0"/>
          </a:p>
        </p:txBody>
      </p:sp>
      <p:sp>
        <p:nvSpPr>
          <p:cNvPr id="5" name="Content Placeholder 2"/>
          <p:cNvSpPr txBox="1">
            <a:spLocks/>
          </p:cNvSpPr>
          <p:nvPr/>
        </p:nvSpPr>
        <p:spPr>
          <a:xfrm>
            <a:off x="457200" y="1066800"/>
            <a:ext cx="8229600"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t>Promote Effective Government</a:t>
            </a:r>
            <a:endParaRPr lang="en-US" sz="2400" dirty="0"/>
          </a:p>
          <a:p>
            <a:pPr lvl="0"/>
            <a:r>
              <a:rPr lang="en-US" sz="2400" dirty="0" smtClean="0"/>
              <a:t>Processed </a:t>
            </a:r>
            <a:r>
              <a:rPr lang="en-US" sz="2400" dirty="0"/>
              <a:t>286 Passport applications.</a:t>
            </a:r>
          </a:p>
          <a:p>
            <a:pPr lvl="0"/>
            <a:r>
              <a:rPr lang="en-US" sz="2400" dirty="0"/>
              <a:t>Administered successful June and November 2018 elections, and improved the election process.  This included making information available electronically and streamlining candidates’ information manuals. </a:t>
            </a:r>
          </a:p>
          <a:p>
            <a:pPr lvl="0"/>
            <a:r>
              <a:rPr lang="en-US" sz="2400" dirty="0"/>
              <a:t>Hired a City Clerk Technician to focus primarily on improving the Passport Program and the historical records management.  </a:t>
            </a:r>
          </a:p>
          <a:p>
            <a:pPr lvl="0"/>
            <a:r>
              <a:rPr lang="en-US" sz="2400" dirty="0"/>
              <a:t>Completed a uniformed Board and Commission Processing Manual. The manual is currently on line at: </a:t>
            </a:r>
            <a:r>
              <a:rPr lang="en-US" sz="2400" u="sng" dirty="0">
                <a:hlinkClick r:id="rId3"/>
              </a:rPr>
              <a:t>https://www.ci.richmond.ca.us/DocumentCenter/View/48361/COR-Board-and-Commissioners-Handbook---Revised-Feb-2019---WITH-ATTACHMENTS</a:t>
            </a:r>
            <a:endParaRPr lang="en-US" sz="2400" dirty="0"/>
          </a:p>
        </p:txBody>
      </p:sp>
      <p:sp>
        <p:nvSpPr>
          <p:cNvPr id="6" name="Footer Placeholder 5"/>
          <p:cNvSpPr>
            <a:spLocks noGrp="1"/>
          </p:cNvSpPr>
          <p:nvPr>
            <p:ph type="ftr" sz="quarter" idx="11"/>
          </p:nvPr>
        </p:nvSpPr>
        <p:spPr/>
        <p:txBody>
          <a:bodyPr/>
          <a:lstStyle/>
          <a:p>
            <a:r>
              <a:rPr lang="en-US" smtClean="0"/>
              <a:t>City Clerk's Office</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33</a:t>
            </a:fld>
            <a:endParaRPr lang="en-US" dirty="0"/>
          </a:p>
        </p:txBody>
      </p:sp>
    </p:spTree>
    <p:extLst>
      <p:ext uri="{BB962C8B-B14F-4D97-AF65-F5344CB8AC3E}">
        <p14:creationId xmlns:p14="http://schemas.microsoft.com/office/powerpoint/2010/main" val="12914924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r>
              <a:rPr lang="en-US" sz="3600" dirty="0" smtClean="0"/>
              <a:t>FY2019-20 Goals</a:t>
            </a:r>
            <a:endParaRPr lang="en-US" sz="3600" dirty="0"/>
          </a:p>
        </p:txBody>
      </p:sp>
      <p:sp>
        <p:nvSpPr>
          <p:cNvPr id="3" name="Content Placeholder 2"/>
          <p:cNvSpPr>
            <a:spLocks noGrp="1"/>
          </p:cNvSpPr>
          <p:nvPr>
            <p:ph idx="1"/>
          </p:nvPr>
        </p:nvSpPr>
        <p:spPr>
          <a:xfrm>
            <a:off x="457200" y="1066801"/>
            <a:ext cx="8229600" cy="4114799"/>
          </a:xfrm>
        </p:spPr>
        <p:txBody>
          <a:bodyPr>
            <a:normAutofit fontScale="85000" lnSpcReduction="10000"/>
          </a:bodyPr>
          <a:lstStyle/>
          <a:p>
            <a:pPr marL="114300" indent="0">
              <a:buNone/>
            </a:pPr>
            <a:r>
              <a:rPr lang="en-US" sz="2400" b="1" dirty="0"/>
              <a:t>Governance, Finance and Leadership</a:t>
            </a:r>
            <a:endParaRPr lang="en-US" sz="2400" dirty="0"/>
          </a:p>
          <a:p>
            <a:pPr lvl="0"/>
            <a:r>
              <a:rPr lang="en-US" sz="2400" dirty="0" smtClean="0"/>
              <a:t>Promote </a:t>
            </a:r>
            <a:r>
              <a:rPr lang="en-US" sz="2400" dirty="0"/>
              <a:t>transparency by providing accurate information and maximize access to legislative history in a timely </a:t>
            </a:r>
            <a:r>
              <a:rPr lang="en-US" sz="2400" dirty="0" smtClean="0"/>
              <a:t>manner</a:t>
            </a:r>
            <a:endParaRPr lang="en-US" sz="2400" dirty="0"/>
          </a:p>
          <a:p>
            <a:pPr lvl="0"/>
            <a:r>
              <a:rPr lang="en-US" sz="2400" dirty="0"/>
              <a:t>Improve Passport processing by increasing hours of operation and increase passport acceptance agents</a:t>
            </a:r>
          </a:p>
          <a:p>
            <a:pPr lvl="0"/>
            <a:r>
              <a:rPr lang="en-US" sz="2400" dirty="0"/>
              <a:t>Reevaluate the effectiveness of the Council Chambers Use Policy to ensure the facility is used as intended and revenue is collected when </a:t>
            </a:r>
            <a:r>
              <a:rPr lang="en-US" sz="2400" dirty="0" smtClean="0"/>
              <a:t>appropriate</a:t>
            </a:r>
            <a:endParaRPr lang="en-US" sz="2400" dirty="0"/>
          </a:p>
          <a:p>
            <a:pPr lvl="0"/>
            <a:r>
              <a:rPr lang="en-US" sz="2400" dirty="0" smtClean="0"/>
              <a:t>Update </a:t>
            </a:r>
            <a:r>
              <a:rPr lang="en-US" sz="2400" dirty="0"/>
              <a:t>all permanent books of minutes, resolutions, and </a:t>
            </a:r>
            <a:r>
              <a:rPr lang="en-US" sz="2400" dirty="0" smtClean="0"/>
              <a:t>ordinances</a:t>
            </a:r>
          </a:p>
          <a:p>
            <a:pPr lvl="0"/>
            <a:r>
              <a:rPr lang="en-US" sz="2400" dirty="0" smtClean="0"/>
              <a:t>Ensure all contracts are available on line</a:t>
            </a:r>
            <a:endParaRPr lang="en-US" sz="2400" dirty="0"/>
          </a:p>
          <a:p>
            <a:pPr lvl="0"/>
            <a:r>
              <a:rPr lang="en-US" sz="2400" dirty="0"/>
              <a:t>Begin </a:t>
            </a:r>
            <a:r>
              <a:rPr lang="en-US" sz="2400" dirty="0" smtClean="0"/>
              <a:t>preparation for </a:t>
            </a:r>
            <a:r>
              <a:rPr lang="en-US" sz="2400" dirty="0"/>
              <a:t>the November 2020 General Election </a:t>
            </a:r>
            <a:r>
              <a:rPr lang="en-US" sz="2400" dirty="0" smtClean="0"/>
              <a:t>– modify </a:t>
            </a:r>
            <a:r>
              <a:rPr lang="en-US" sz="2400" dirty="0"/>
              <a:t>processes from lessons learned in the 2018 November General election</a:t>
            </a:r>
          </a:p>
        </p:txBody>
      </p:sp>
      <p:sp>
        <p:nvSpPr>
          <p:cNvPr id="4" name="Footer Placeholder 3"/>
          <p:cNvSpPr>
            <a:spLocks noGrp="1"/>
          </p:cNvSpPr>
          <p:nvPr>
            <p:ph type="ftr" sz="quarter" idx="11"/>
          </p:nvPr>
        </p:nvSpPr>
        <p:spPr/>
        <p:txBody>
          <a:bodyPr/>
          <a:lstStyle/>
          <a:p>
            <a:r>
              <a:rPr lang="en-US" smtClean="0"/>
              <a:t>City Clerk's Office</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34</a:t>
            </a:fld>
            <a:endParaRPr lang="en-US" dirty="0"/>
          </a:p>
        </p:txBody>
      </p:sp>
    </p:spTree>
    <p:extLst>
      <p:ext uri="{BB962C8B-B14F-4D97-AF65-F5344CB8AC3E}">
        <p14:creationId xmlns:p14="http://schemas.microsoft.com/office/powerpoint/2010/main" val="34063339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24026097"/>
              </p:ext>
            </p:extLst>
          </p:nvPr>
        </p:nvGraphicFramePr>
        <p:xfrm>
          <a:off x="914400" y="1066800"/>
          <a:ext cx="7239000" cy="1805940"/>
        </p:xfrm>
        <a:graphic>
          <a:graphicData uri="http://schemas.openxmlformats.org/drawingml/2006/table">
            <a:tbl>
              <a:tblPr firstRow="1" lastRow="1">
                <a:tableStyleId>{5C22544A-7EE6-4342-B048-85BDC9FD1C3A}</a:tableStyleId>
              </a:tblPr>
              <a:tblGrid>
                <a:gridCol w="4136572"/>
                <a:gridCol w="1551214"/>
                <a:gridCol w="1551214"/>
              </a:tblGrid>
              <a:tr h="609600">
                <a:tc>
                  <a:txBody>
                    <a:bodyPr/>
                    <a:lstStyle/>
                    <a:p>
                      <a:pPr algn="ctr" fontAlgn="b"/>
                      <a:r>
                        <a:rPr lang="en-US" sz="1800" b="1" i="0" u="none" strike="noStrike" dirty="0" smtClean="0">
                          <a:solidFill>
                            <a:schemeClr val="bg1"/>
                          </a:solidFill>
                          <a:effectLst/>
                          <a:latin typeface="Calibri"/>
                        </a:rPr>
                        <a:t>Position</a:t>
                      </a:r>
                      <a:endParaRPr lang="en-US" sz="1800" b="1" i="0" u="none" strike="noStrike" dirty="0">
                        <a:solidFill>
                          <a:schemeClr val="bg1"/>
                        </a:solidFill>
                        <a:effectLst/>
                        <a:latin typeface="Calibri"/>
                      </a:endParaRPr>
                    </a:p>
                  </a:txBody>
                  <a:tcPr marL="9525" marR="9525" marT="9525" marB="0" anchor="b"/>
                </a:tc>
                <a:tc>
                  <a:txBody>
                    <a:bodyPr/>
                    <a:lstStyle/>
                    <a:p>
                      <a:pPr algn="ctr" fontAlgn="b"/>
                      <a:r>
                        <a:rPr lang="en-US" sz="1800" b="1" u="none" strike="noStrike" dirty="0" smtClean="0">
                          <a:effectLst/>
                        </a:rPr>
                        <a:t>FY2018-19           Mid-Year</a:t>
                      </a:r>
                      <a:endParaRPr lang="en-US" sz="1800" b="1" i="0" u="none" strike="noStrike" dirty="0">
                        <a:solidFill>
                          <a:srgbClr val="000000"/>
                        </a:solidFill>
                        <a:effectLst/>
                        <a:latin typeface="Calibri"/>
                      </a:endParaRPr>
                    </a:p>
                  </a:txBody>
                  <a:tcPr marL="9525" marR="9525" marT="9525" marB="0" anchor="b"/>
                </a:tc>
                <a:tc>
                  <a:txBody>
                    <a:bodyPr/>
                    <a:lstStyle/>
                    <a:p>
                      <a:pPr algn="ctr" fontAlgn="b"/>
                      <a:r>
                        <a:rPr lang="en-US" sz="1800" b="1" u="none" strike="noStrike" smtClean="0">
                          <a:effectLst/>
                        </a:rPr>
                        <a:t>FY2019-20  </a:t>
                      </a:r>
                      <a:r>
                        <a:rPr lang="en-US" sz="1800" b="1" u="none" strike="noStrike" dirty="0" smtClean="0">
                          <a:effectLst/>
                        </a:rPr>
                        <a:t>Proposed</a:t>
                      </a:r>
                      <a:endParaRPr lang="en-US" sz="1800" b="1" i="0" u="none" strike="noStrike" dirty="0">
                        <a:solidFill>
                          <a:srgbClr val="000000"/>
                        </a:solidFill>
                        <a:effectLst/>
                        <a:latin typeface="Calibri"/>
                      </a:endParaRPr>
                    </a:p>
                  </a:txBody>
                  <a:tcPr marL="9525" marR="9525" marT="9525" marB="0" anchor="b"/>
                </a:tc>
              </a:tr>
              <a:tr h="304800">
                <a:tc>
                  <a:txBody>
                    <a:bodyPr/>
                    <a:lstStyle/>
                    <a:p>
                      <a:pPr algn="l" fontAlgn="b"/>
                      <a:r>
                        <a:rPr lang="en-US" sz="1600" b="0" i="0" u="none" strike="noStrike" dirty="0">
                          <a:solidFill>
                            <a:srgbClr val="000000"/>
                          </a:solidFill>
                          <a:effectLst/>
                          <a:latin typeface="Calibri"/>
                        </a:rPr>
                        <a:t>ASSISTANT CITY CLERK</a:t>
                      </a:r>
                    </a:p>
                  </a:txBody>
                  <a:tcPr marL="9525" marR="9525" marT="9525" marB="0" anchor="b"/>
                </a:tc>
                <a:tc>
                  <a:txBody>
                    <a:bodyPr/>
                    <a:lstStyle/>
                    <a:p>
                      <a:pPr algn="ctr" fontAlgn="b"/>
                      <a:r>
                        <a:rPr lang="en-US" sz="1600" b="0" i="0" u="none" strike="noStrike" dirty="0" smtClean="0">
                          <a:solidFill>
                            <a:srgbClr val="000000"/>
                          </a:solidFill>
                          <a:effectLst/>
                          <a:latin typeface="Calibri"/>
                        </a:rPr>
                        <a:t>2.0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2.0</a:t>
                      </a:r>
                      <a:endParaRPr lang="en-US" sz="1600" b="0" i="0" u="none" strike="noStrike" dirty="0">
                        <a:solidFill>
                          <a:srgbClr val="000000"/>
                        </a:solidFill>
                        <a:effectLst/>
                        <a:latin typeface="Calibri"/>
                      </a:endParaRPr>
                    </a:p>
                  </a:txBody>
                  <a:tcPr marL="9525" marR="9525" marT="9525" marB="0" anchor="b"/>
                </a:tc>
              </a:tr>
              <a:tr h="249555">
                <a:tc>
                  <a:txBody>
                    <a:bodyPr/>
                    <a:lstStyle/>
                    <a:p>
                      <a:pPr algn="l" fontAlgn="b"/>
                      <a:r>
                        <a:rPr lang="en-US" sz="1600" b="0" i="0" u="none" strike="noStrike" dirty="0">
                          <a:solidFill>
                            <a:srgbClr val="000000"/>
                          </a:solidFill>
                          <a:effectLst/>
                          <a:latin typeface="Calibri"/>
                        </a:rPr>
                        <a:t>CITY CLERK</a:t>
                      </a: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270510">
                <a:tc>
                  <a:txBody>
                    <a:bodyPr/>
                    <a:lstStyle/>
                    <a:p>
                      <a:pPr algn="l" fontAlgn="b"/>
                      <a:r>
                        <a:rPr lang="en-US" sz="1600" b="0" i="0" u="none" strike="noStrike" dirty="0">
                          <a:solidFill>
                            <a:srgbClr val="000000"/>
                          </a:solidFill>
                          <a:effectLst/>
                          <a:latin typeface="Calibri"/>
                        </a:rPr>
                        <a:t>CITY CLERK TECH</a:t>
                      </a: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367665">
                <a:tc>
                  <a:txBody>
                    <a:bodyPr/>
                    <a:lstStyle/>
                    <a:p>
                      <a:pPr algn="ctr" fontAlgn="b"/>
                      <a:r>
                        <a:rPr lang="en-US" sz="1600" b="1" u="none" strike="noStrike" dirty="0">
                          <a:effectLst/>
                        </a:rPr>
                        <a:t>Total </a:t>
                      </a:r>
                      <a:r>
                        <a:rPr lang="en-US" sz="1600" b="1" u="none" strike="noStrike" dirty="0" smtClean="0">
                          <a:effectLst/>
                        </a:rPr>
                        <a:t>Full-Time</a:t>
                      </a:r>
                      <a:r>
                        <a:rPr lang="en-US" sz="1600" b="1" u="none" strike="noStrike" baseline="0" dirty="0" smtClean="0">
                          <a:effectLst/>
                        </a:rPr>
                        <a:t> Equivalent (FTEs)</a:t>
                      </a:r>
                      <a:endParaRPr lang="en-US" sz="1600" b="1" i="0" u="none" strike="noStrike" dirty="0">
                        <a:solidFill>
                          <a:srgbClr val="000000"/>
                        </a:solidFill>
                        <a:effectLst/>
                        <a:latin typeface="Calibri"/>
                      </a:endParaRPr>
                    </a:p>
                  </a:txBody>
                  <a:tcPr marL="9525" marR="9525" marT="9525" marB="0" anchor="b"/>
                </a:tc>
                <a:tc>
                  <a:txBody>
                    <a:bodyPr/>
                    <a:lstStyle/>
                    <a:p>
                      <a:pPr algn="ctr" fontAlgn="b"/>
                      <a:r>
                        <a:rPr lang="en-US" sz="1600" b="1" i="0" u="none" strike="noStrike" dirty="0" smtClean="0">
                          <a:solidFill>
                            <a:schemeClr val="bg1"/>
                          </a:solidFill>
                          <a:effectLst/>
                          <a:latin typeface="Calibri"/>
                        </a:rPr>
                        <a:t>4.0</a:t>
                      </a:r>
                      <a:endParaRPr lang="en-US" sz="1600" b="1" i="0" u="none" strike="noStrike" dirty="0">
                        <a:solidFill>
                          <a:schemeClr val="bg1"/>
                        </a:solidFill>
                        <a:effectLst/>
                        <a:latin typeface="Calibri"/>
                      </a:endParaRPr>
                    </a:p>
                  </a:txBody>
                  <a:tcPr marL="9525" marR="9525" marT="9525" marB="0" anchor="b"/>
                </a:tc>
                <a:tc>
                  <a:txBody>
                    <a:bodyPr/>
                    <a:lstStyle/>
                    <a:p>
                      <a:pPr algn="ctr" fontAlgn="b"/>
                      <a:r>
                        <a:rPr lang="en-US" sz="1600" b="1" i="0" u="none" strike="noStrike" dirty="0" smtClean="0">
                          <a:solidFill>
                            <a:schemeClr val="bg1"/>
                          </a:solidFill>
                          <a:effectLst/>
                          <a:latin typeface="Calibri"/>
                        </a:rPr>
                        <a:t>4.0</a:t>
                      </a:r>
                      <a:endParaRPr lang="en-US" sz="1600" b="1" i="0" u="none" strike="noStrike" dirty="0">
                        <a:solidFill>
                          <a:schemeClr val="bg1"/>
                        </a:solidFill>
                        <a:effectLst/>
                        <a:latin typeface="Calibri"/>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City Clerk's Office</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35</a:t>
            </a:fld>
            <a:endParaRPr lang="en-US" dirty="0"/>
          </a:p>
        </p:txBody>
      </p:sp>
    </p:spTree>
    <p:extLst>
      <p:ext uri="{BB962C8B-B14F-4D97-AF65-F5344CB8AC3E}">
        <p14:creationId xmlns:p14="http://schemas.microsoft.com/office/powerpoint/2010/main" val="312867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99356152"/>
              </p:ext>
            </p:extLst>
          </p:nvPr>
        </p:nvGraphicFramePr>
        <p:xfrm>
          <a:off x="685800" y="990600"/>
          <a:ext cx="7630087" cy="5001949"/>
        </p:xfrm>
        <a:graphic>
          <a:graphicData uri="http://schemas.openxmlformats.org/drawingml/2006/table">
            <a:tbl>
              <a:tblPr firstRow="1" firstCol="1" lastRow="1" bandRow="1">
                <a:tableStyleId>{5C22544A-7EE6-4342-B048-85BDC9FD1C3A}</a:tableStyleId>
              </a:tblPr>
              <a:tblGrid>
                <a:gridCol w="2398178"/>
                <a:gridCol w="1978497"/>
                <a:gridCol w="1626706"/>
                <a:gridCol w="1626706"/>
              </a:tblGrid>
              <a:tr h="2551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algn="r"/>
                      <a:endParaRPr lang="en-US" sz="16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206685">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smtClean="0">
                          <a:effectLst/>
                        </a:rPr>
                        <a:t>Licenses, Permits, Fees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rgbClr val="000000"/>
                          </a:solidFill>
                          <a:effectLst/>
                          <a:latin typeface="Calibri"/>
                        </a:rPr>
                        <a:t>1,000</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b="0" i="0" u="none" strike="noStrike" dirty="0" smtClean="0">
                          <a:solidFill>
                            <a:srgbClr val="000000"/>
                          </a:solidFill>
                          <a:effectLst/>
                          <a:latin typeface="Calibri"/>
                        </a:rPr>
                        <a:t>1,500</a:t>
                      </a:r>
                      <a:endParaRPr lang="en-US" sz="1600" b="0" i="0" u="none" strike="noStrike" dirty="0">
                        <a:solidFill>
                          <a:srgbClr val="000000"/>
                        </a:solidFill>
                        <a:effectLst/>
                        <a:latin typeface="Calibri"/>
                      </a:endParaRPr>
                    </a:p>
                  </a:txBody>
                  <a:tcPr marL="9525" marR="9525" marT="9525" marB="0" anchor="b"/>
                </a:tc>
              </a:tr>
              <a:tr h="206685">
                <a:tc>
                  <a:txBody>
                    <a:bodyPr/>
                    <a:lstStyle/>
                    <a:p>
                      <a:pPr algn="l" fontAlgn="b"/>
                      <a:endParaRPr lang="en-US" sz="1600" b="1" i="0" u="none" strike="noStrike" dirty="0">
                        <a:solidFill>
                          <a:schemeClr val="accent6">
                            <a:lumMod val="50000"/>
                          </a:schemeClr>
                        </a:solidFill>
                        <a:effectLst/>
                        <a:latin typeface="Cambria"/>
                      </a:endParaRPr>
                    </a:p>
                  </a:txBody>
                  <a:tcPr marL="6675" marR="6675" marT="6675" marB="0" anchor="b"/>
                </a:tc>
                <a:tc>
                  <a:txBody>
                    <a:bodyPr/>
                    <a:lstStyle/>
                    <a:p>
                      <a:r>
                        <a:rPr lang="en-US" sz="1600" dirty="0" smtClean="0"/>
                        <a:t>Charges for Services</a:t>
                      </a:r>
                      <a:endParaRPr lang="en-US" sz="1600" dirty="0"/>
                    </a:p>
                  </a:txBody>
                  <a:tcPr marL="6675" marR="6675" marT="6675" marB="0" anchor="b"/>
                </a:tc>
                <a:tc>
                  <a:txBody>
                    <a:bodyPr/>
                    <a:lstStyle/>
                    <a:p>
                      <a:pPr algn="r" fontAlgn="b"/>
                      <a:r>
                        <a:rPr lang="en-US" sz="1600" b="0" i="0" u="none" strike="noStrike" dirty="0" smtClean="0">
                          <a:solidFill>
                            <a:srgbClr val="000000"/>
                          </a:solidFill>
                          <a:effectLst/>
                          <a:latin typeface="Calibri"/>
                        </a:rPr>
                        <a:t>8,000</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b="0" i="0" u="none" strike="noStrike" dirty="0" smtClean="0">
                          <a:solidFill>
                            <a:srgbClr val="000000"/>
                          </a:solidFill>
                          <a:effectLst/>
                          <a:latin typeface="Calibri"/>
                        </a:rPr>
                        <a:t>8,000</a:t>
                      </a:r>
                      <a:endParaRPr lang="en-US" sz="1600" b="0" i="0" u="none" strike="noStrike" dirty="0">
                        <a:solidFill>
                          <a:srgbClr val="000000"/>
                        </a:solidFill>
                        <a:effectLst/>
                        <a:latin typeface="Calibri"/>
                      </a:endParaRPr>
                    </a:p>
                  </a:txBody>
                  <a:tcPr marL="9525" marR="9525" marT="9525" marB="0" anchor="b"/>
                </a:tc>
              </a:tr>
              <a:tr h="273186">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Other Revenue</a:t>
                      </a:r>
                    </a:p>
                  </a:txBody>
                  <a:tcPr marL="6675" marR="6675" marT="6675" marB="0" anchor="b"/>
                </a:tc>
                <a:tc>
                  <a:txBody>
                    <a:bodyPr/>
                    <a:lstStyle/>
                    <a:p>
                      <a:pPr algn="r" fontAlgn="b"/>
                      <a:r>
                        <a:rPr lang="en-US" sz="1600" b="0" i="0" u="none" strike="noStrike" dirty="0" smtClean="0">
                          <a:solidFill>
                            <a:srgbClr val="000000"/>
                          </a:solidFill>
                          <a:effectLst/>
                          <a:latin typeface="Calibri"/>
                        </a:rPr>
                        <a:t>200</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b="0" i="0" u="none" strike="noStrike" dirty="0" smtClean="0">
                          <a:solidFill>
                            <a:srgbClr val="000000"/>
                          </a:solidFill>
                          <a:effectLst/>
                          <a:latin typeface="Calibri"/>
                        </a:rPr>
                        <a:t>200</a:t>
                      </a:r>
                      <a:endParaRPr lang="en-US" sz="1600" b="0" i="0" u="none" strike="noStrike" dirty="0">
                        <a:solidFill>
                          <a:srgbClr val="000000"/>
                        </a:solidFill>
                        <a:effectLst/>
                        <a:latin typeface="Calibri"/>
                      </a:endParaRPr>
                    </a:p>
                  </a:txBody>
                  <a:tcPr marL="9525" marR="9525" marT="9525" marB="0" anchor="b"/>
                </a:tc>
              </a:tr>
              <a:tr h="273186">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Rental Income</a:t>
                      </a:r>
                    </a:p>
                  </a:txBody>
                  <a:tcPr marL="6675" marR="6675" marT="6675" marB="0" anchor="b"/>
                </a:tc>
                <a:tc>
                  <a:txBody>
                    <a:bodyPr/>
                    <a:lstStyle/>
                    <a:p>
                      <a:pPr algn="r" fontAlgn="b"/>
                      <a:r>
                        <a:rPr lang="en-US" sz="1600" b="0" i="0" u="none" strike="noStrike" dirty="0" smtClean="0">
                          <a:solidFill>
                            <a:srgbClr val="000000"/>
                          </a:solidFill>
                          <a:effectLst/>
                          <a:latin typeface="Calibri"/>
                        </a:rPr>
                        <a:t>5,000</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b="0" i="0" u="none" strike="noStrike" dirty="0" smtClean="0">
                          <a:solidFill>
                            <a:srgbClr val="000000"/>
                          </a:solidFill>
                          <a:effectLst/>
                          <a:latin typeface="Calibri"/>
                        </a:rPr>
                        <a:t>3,000</a:t>
                      </a:r>
                      <a:endParaRPr lang="en-US" sz="1600" b="0" i="0" u="none" strike="noStrike" dirty="0">
                        <a:solidFill>
                          <a:srgbClr val="000000"/>
                        </a:solidFill>
                        <a:effectLst/>
                        <a:latin typeface="Calibri"/>
                      </a:endParaRPr>
                    </a:p>
                  </a:txBody>
                  <a:tcPr marL="9525" marR="9525" marT="9525" marB="0" anchor="b"/>
                </a:tc>
              </a:tr>
              <a:tr h="254780">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1" i="0" u="none" strike="noStrike" dirty="0" smtClean="0">
                          <a:solidFill>
                            <a:schemeClr val="tx1"/>
                          </a:solidFill>
                          <a:effectLst/>
                          <a:latin typeface="+mj-lt"/>
                        </a:rPr>
                        <a:t>14,200</a:t>
                      </a:r>
                      <a:endParaRPr lang="en-US" sz="1600" b="1"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j-lt"/>
                        </a:rPr>
                        <a:t>12,700</a:t>
                      </a:r>
                    </a:p>
                  </a:txBody>
                  <a:tcPr marL="6675" marR="6675" marT="6675" marB="0" anchor="b"/>
                </a:tc>
              </a:tr>
              <a:tr h="10392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26401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lt1"/>
                          </a:solidFill>
                          <a:effectLst/>
                          <a:latin typeface="+mn-lt"/>
                          <a:ea typeface="+mn-ea"/>
                          <a:cs typeface="+mn-cs"/>
                        </a:rPr>
                        <a:t>Expenditures</a:t>
                      </a: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374,683</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386,352</a:t>
                      </a:r>
                      <a:endParaRPr lang="en-US" sz="1600" b="0" i="0" u="none" strike="noStrike" dirty="0">
                        <a:solidFill>
                          <a:schemeClr val="tx1"/>
                        </a:solidFill>
                        <a:effectLst/>
                        <a:latin typeface="+mj-lt"/>
                      </a:endParaRPr>
                    </a:p>
                  </a:txBody>
                  <a:tcPr marL="6675" marR="6675" marT="6675" marB="0" anchor="b"/>
                </a:tc>
              </a:tr>
              <a:tr h="29401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262,068</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272,658</a:t>
                      </a:r>
                      <a:endParaRPr lang="en-US" sz="1600" b="0" i="0" u="none" strike="noStrike" dirty="0">
                        <a:solidFill>
                          <a:schemeClr val="tx1"/>
                        </a:solidFill>
                        <a:effectLst/>
                        <a:latin typeface="+mj-lt"/>
                      </a:endParaRPr>
                    </a:p>
                  </a:txBody>
                  <a:tcPr marL="6675" marR="6675" marT="667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363,748</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103,600</a:t>
                      </a:r>
                      <a:endParaRPr lang="en-US" sz="1600" b="0" i="0" u="none" strike="noStrike" dirty="0">
                        <a:solidFill>
                          <a:schemeClr val="tx1"/>
                        </a:solidFill>
                        <a:effectLst/>
                        <a:latin typeface="+mj-lt"/>
                      </a:endParaRPr>
                    </a:p>
                  </a:txBody>
                  <a:tcPr marL="6675" marR="6675" marT="6675" marB="0" anchor="b"/>
                </a:tc>
              </a:tr>
              <a:tr h="112350">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21,800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21,800</a:t>
                      </a:r>
                      <a:endParaRPr lang="en-US" sz="1600" b="0" i="0" u="none" strike="noStrike" dirty="0">
                        <a:solidFill>
                          <a:schemeClr val="tx1"/>
                        </a:solidFill>
                        <a:effectLst/>
                        <a:latin typeface="+mj-lt"/>
                      </a:endParaRPr>
                    </a:p>
                  </a:txBody>
                  <a:tcPr marL="6675" marR="6675" marT="6675" marB="0" anchor="b"/>
                </a:tc>
              </a:tr>
              <a:tr h="158826">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1,500</a:t>
                      </a:r>
                      <a:endParaRPr lang="en-US" sz="1600" b="0"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1,500</a:t>
                      </a: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Cost Pool</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29,237</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31,315</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Asset Capital Outlay</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7,250</a:t>
                      </a:r>
                      <a:endParaRPr lang="en-US" sz="16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a:t>
                      </a:r>
                      <a:endParaRPr lang="en-US" sz="1600" b="0" u="none" strike="noStrike" kern="1200" dirty="0">
                        <a:solidFill>
                          <a:schemeClr val="tx1"/>
                        </a:solidFill>
                        <a:effectLst/>
                        <a:latin typeface="+mj-lt"/>
                        <a:ea typeface="+mn-ea"/>
                        <a:cs typeface="+mn-cs"/>
                      </a:endParaRPr>
                    </a:p>
                  </a:txBody>
                  <a:tcPr marL="6675" marR="6675" marT="6675" marB="0" anchor="b"/>
                </a:tc>
              </a:tr>
              <a:tr h="27027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A87 Cost Plan </a:t>
                      </a:r>
                      <a:r>
                        <a:rPr lang="en-US" sz="1600" u="none" strike="noStrike" kern="1200" dirty="0" err="1" smtClean="0">
                          <a:solidFill>
                            <a:schemeClr val="dk1"/>
                          </a:solidFill>
                          <a:effectLst/>
                          <a:latin typeface="+mn-lt"/>
                          <a:ea typeface="+mn-ea"/>
                          <a:cs typeface="+mn-cs"/>
                        </a:rPr>
                        <a:t>Reimbs</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(146,661)</a:t>
                      </a:r>
                      <a:endParaRPr lang="en-US" sz="16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(163,285)</a:t>
                      </a:r>
                      <a:endParaRPr lang="en-US" sz="1600" b="0" u="none" strike="noStrike" kern="1200" dirty="0">
                        <a:solidFill>
                          <a:schemeClr val="tx1"/>
                        </a:solidFill>
                        <a:effectLst/>
                        <a:latin typeface="+mj-lt"/>
                        <a:ea typeface="+mn-ea"/>
                        <a:cs typeface="+mn-cs"/>
                      </a:endParaRPr>
                    </a:p>
                  </a:txBody>
                  <a:tcPr marL="6675" marR="6675" marT="6675" marB="0" anchor="b"/>
                </a:tc>
              </a:tr>
              <a:tr h="36915">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Expenditures</a:t>
                      </a:r>
                      <a:endParaRPr lang="en-US" sz="1600" b="1"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1" i="0" u="none" strike="noStrike" dirty="0" smtClean="0">
                          <a:solidFill>
                            <a:srgbClr val="000000"/>
                          </a:solidFill>
                          <a:effectLst/>
                          <a:latin typeface="Calibri"/>
                        </a:rPr>
                        <a:t>913,625</a:t>
                      </a:r>
                      <a:endParaRPr lang="en-US" sz="1600" b="1" i="0" u="none" strike="noStrike" dirty="0">
                        <a:solidFill>
                          <a:srgbClr val="000000"/>
                        </a:solidFill>
                        <a:effectLst/>
                        <a:latin typeface="Calibri"/>
                      </a:endParaRPr>
                    </a:p>
                  </a:txBody>
                  <a:tcPr marL="9525" marR="9525" marT="9525" marB="0" anchor="b"/>
                </a:tc>
                <a:tc>
                  <a:txBody>
                    <a:bodyPr/>
                    <a:lstStyle/>
                    <a:p>
                      <a:pPr algn="r" fontAlgn="b"/>
                      <a:r>
                        <a:rPr lang="en-US" sz="1600" b="1" i="0" u="none" strike="noStrike" dirty="0" smtClean="0">
                          <a:solidFill>
                            <a:srgbClr val="000000"/>
                          </a:solidFill>
                          <a:effectLst/>
                          <a:latin typeface="Calibri"/>
                        </a:rPr>
                        <a:t>653,940</a:t>
                      </a:r>
                      <a:endParaRPr lang="en-US" sz="1600" b="1" i="0" u="none" strike="noStrike" dirty="0">
                        <a:solidFill>
                          <a:srgbClr val="000000"/>
                        </a:solidFill>
                        <a:effectLst/>
                        <a:latin typeface="Calibri"/>
                      </a:endParaRPr>
                    </a:p>
                  </a:txBody>
                  <a:tcPr marL="9525" marR="9525" marT="9525" marB="0" anchor="b"/>
                </a:tc>
              </a:tr>
              <a:tr h="45879">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(899,425)</a:t>
                      </a:r>
                      <a:endParaRPr lang="en-US" sz="1600" b="1" u="none" strike="noStrike" kern="1200" dirty="0">
                        <a:solidFill>
                          <a:schemeClr val="bg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(641,240)</a:t>
                      </a:r>
                      <a:endParaRPr lang="en-US" sz="1600" b="1" u="none" strike="noStrike" kern="1200" dirty="0">
                        <a:solidFill>
                          <a:schemeClr val="bg1"/>
                        </a:solidFill>
                        <a:effectLst/>
                        <a:latin typeface="+mj-lt"/>
                        <a:ea typeface="+mn-ea"/>
                        <a:cs typeface="+mn-cs"/>
                      </a:endParaRPr>
                    </a:p>
                  </a:txBody>
                  <a:tcPr marL="6675" marR="6675" marT="667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t>General Fund Budget</a:t>
            </a:r>
            <a:endParaRPr lang="en-US" sz="3600" dirty="0"/>
          </a:p>
        </p:txBody>
      </p:sp>
      <p:sp>
        <p:nvSpPr>
          <p:cNvPr id="5" name="Footer Placeholder 4"/>
          <p:cNvSpPr>
            <a:spLocks noGrp="1"/>
          </p:cNvSpPr>
          <p:nvPr>
            <p:ph type="ftr" sz="quarter" idx="11"/>
          </p:nvPr>
        </p:nvSpPr>
        <p:spPr/>
        <p:txBody>
          <a:bodyPr/>
          <a:lstStyle/>
          <a:p>
            <a:r>
              <a:rPr lang="en-US" smtClean="0"/>
              <a:t>City Clerk's Office</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36</a:t>
            </a:fld>
            <a:endParaRPr lang="en-US" dirty="0"/>
          </a:p>
        </p:txBody>
      </p:sp>
    </p:spTree>
    <p:extLst>
      <p:ext uri="{BB962C8B-B14F-4D97-AF65-F5344CB8AC3E}">
        <p14:creationId xmlns:p14="http://schemas.microsoft.com/office/powerpoint/2010/main" val="211647964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52399"/>
            <a:ext cx="7315200" cy="801190"/>
          </a:xfrm>
        </p:spPr>
        <p:txBody>
          <a:bodyPr>
            <a:noAutofit/>
          </a:bodyPr>
          <a:lstStyle/>
          <a:p>
            <a:pPr algn="ctr"/>
            <a:r>
              <a:rPr lang="en-US" sz="3600" dirty="0" smtClean="0"/>
              <a:t>City Attorney’s Office</a:t>
            </a:r>
            <a:endParaRPr lang="en-US" sz="3600" dirty="0"/>
          </a:p>
        </p:txBody>
      </p:sp>
      <p:sp>
        <p:nvSpPr>
          <p:cNvPr id="3" name="Subtitle 2"/>
          <p:cNvSpPr>
            <a:spLocks noGrp="1"/>
          </p:cNvSpPr>
          <p:nvPr>
            <p:ph type="subTitle" idx="1"/>
          </p:nvPr>
        </p:nvSpPr>
        <p:spPr>
          <a:xfrm>
            <a:off x="4231758" y="5333999"/>
            <a:ext cx="3845442" cy="836483"/>
          </a:xfrm>
        </p:spPr>
        <p:txBody>
          <a:bodyPr>
            <a:normAutofit fontScale="47500" lnSpcReduction="20000"/>
          </a:bodyPr>
          <a:lstStyle/>
          <a:p>
            <a:pPr algn="r"/>
            <a:endParaRPr lang="en-US" sz="3600" dirty="0" smtClean="0"/>
          </a:p>
          <a:p>
            <a:pPr algn="r"/>
            <a:r>
              <a:rPr lang="en-US" sz="3600" dirty="0" smtClean="0"/>
              <a:t>FY 2019-20 Draft Budget Presentation</a:t>
            </a:r>
          </a:p>
          <a:p>
            <a:pPr algn="r"/>
            <a:r>
              <a:rPr lang="en-US" dirty="0" smtClean="0"/>
              <a:t>May 21, 2019</a:t>
            </a:r>
            <a:endParaRPr lang="en-US"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64" y="5410200"/>
            <a:ext cx="1084224" cy="988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476" y="953589"/>
            <a:ext cx="6645768" cy="4419600"/>
          </a:xfrm>
          <a:prstGeom prst="rect">
            <a:avLst/>
          </a:prstGeom>
        </p:spPr>
      </p:pic>
    </p:spTree>
    <p:extLst>
      <p:ext uri="{BB962C8B-B14F-4D97-AF65-F5344CB8AC3E}">
        <p14:creationId xmlns:p14="http://schemas.microsoft.com/office/powerpoint/2010/main" val="426732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normAutofit/>
          </a:bodyPr>
          <a:lstStyle/>
          <a:p>
            <a:r>
              <a:rPr lang="en-US" sz="3600" dirty="0" smtClean="0"/>
              <a:t>Mission</a:t>
            </a:r>
            <a:endParaRPr lang="en-US" sz="3600" dirty="0"/>
          </a:p>
        </p:txBody>
      </p:sp>
      <p:sp>
        <p:nvSpPr>
          <p:cNvPr id="3" name="Content Placeholder 2"/>
          <p:cNvSpPr>
            <a:spLocks noGrp="1"/>
          </p:cNvSpPr>
          <p:nvPr>
            <p:ph idx="1"/>
          </p:nvPr>
        </p:nvSpPr>
        <p:spPr>
          <a:xfrm>
            <a:off x="152400" y="914400"/>
            <a:ext cx="8763000" cy="5791200"/>
          </a:xfrm>
        </p:spPr>
        <p:txBody>
          <a:bodyPr>
            <a:normAutofit/>
          </a:bodyPr>
          <a:lstStyle/>
          <a:p>
            <a:pPr lvl="0"/>
            <a:r>
              <a:rPr lang="en-US" sz="2000" dirty="0"/>
              <a:t>Provide full range of legal services to City Council, Successor Agency to RCRA, Housing Authority Board, Port of Richmond (Surplus Property Authority),  Municipal Sewer District, all Boards, Commissions</a:t>
            </a:r>
            <a:r>
              <a:rPr lang="en-US" sz="2000" dirty="0" smtClean="0"/>
              <a:t>, </a:t>
            </a:r>
            <a:r>
              <a:rPr lang="en-US" sz="2000" dirty="0"/>
              <a:t>Committees, and to City Manager, Department Heads and City Staff</a:t>
            </a:r>
          </a:p>
          <a:p>
            <a:pPr marL="114300" indent="0">
              <a:buNone/>
            </a:pPr>
            <a:endParaRPr lang="en-US" sz="2000" dirty="0"/>
          </a:p>
          <a:p>
            <a:pPr lvl="0"/>
            <a:r>
              <a:rPr lang="en-US" sz="2000" dirty="0"/>
              <a:t>Represent the City, Successor Agency and Housing Authority, plus City officials and staff in litigation in state and federal court, both as a defendant and as a plaintiff, including police defense, general tort liability, land use litigation, employment litigation including wrongful termination, discrimination, retaliation, harassment and all other civil matters</a:t>
            </a:r>
          </a:p>
          <a:p>
            <a:pPr marL="114300" indent="0">
              <a:buNone/>
            </a:pPr>
            <a:endParaRPr lang="en-US" sz="2000" dirty="0"/>
          </a:p>
          <a:p>
            <a:r>
              <a:rPr lang="en-US" sz="2000" dirty="0"/>
              <a:t>Assist directly in significant development projects, including Terminal One, Point </a:t>
            </a:r>
            <a:r>
              <a:rPr lang="en-US" sz="2000" dirty="0" err="1"/>
              <a:t>Molate</a:t>
            </a:r>
            <a:r>
              <a:rPr lang="en-US" sz="2000" dirty="0"/>
              <a:t>, proposed sale and development of City-owned parcels(e.g. </a:t>
            </a:r>
            <a:r>
              <a:rPr lang="en-US" sz="2000" dirty="0" smtClean="0"/>
              <a:t>Transit Village, </a:t>
            </a:r>
            <a:r>
              <a:rPr lang="en-US" sz="2000" dirty="0"/>
              <a:t>12</a:t>
            </a:r>
            <a:r>
              <a:rPr lang="en-US" sz="2000" baseline="30000" dirty="0"/>
              <a:t>th</a:t>
            </a:r>
            <a:r>
              <a:rPr lang="en-US" sz="2000" dirty="0"/>
              <a:t> &amp; Macdonald), affordable housing projects, </a:t>
            </a:r>
            <a:r>
              <a:rPr lang="en-US" sz="2000" dirty="0" smtClean="0"/>
              <a:t>and </a:t>
            </a:r>
            <a:r>
              <a:rPr lang="en-US" sz="2000" dirty="0" err="1" smtClean="0"/>
              <a:t>Miraflores</a:t>
            </a:r>
            <a:endParaRPr lang="en-US" sz="2000" dirty="0" smtClean="0"/>
          </a:p>
          <a:p>
            <a:endParaRPr lang="en-US" sz="2000" dirty="0"/>
          </a:p>
        </p:txBody>
      </p:sp>
      <p:sp>
        <p:nvSpPr>
          <p:cNvPr id="4" name="Footer Placeholder 3"/>
          <p:cNvSpPr>
            <a:spLocks noGrp="1"/>
          </p:cNvSpPr>
          <p:nvPr>
            <p:ph type="ftr" sz="quarter" idx="11"/>
          </p:nvPr>
        </p:nvSpPr>
        <p:spPr/>
        <p:txBody>
          <a:bodyPr/>
          <a:lstStyle/>
          <a:p>
            <a:r>
              <a:rPr lang="en-US" smtClean="0"/>
              <a:t>City Attorney's Office</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38</a:t>
            </a:fld>
            <a:endParaRPr lang="en-US" dirty="0"/>
          </a:p>
        </p:txBody>
      </p:sp>
    </p:spTree>
    <p:extLst>
      <p:ext uri="{BB962C8B-B14F-4D97-AF65-F5344CB8AC3E}">
        <p14:creationId xmlns:p14="http://schemas.microsoft.com/office/powerpoint/2010/main" val="2538221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a:noAutofit/>
          </a:bodyPr>
          <a:lstStyle/>
          <a:p>
            <a:pPr algn="ctr"/>
            <a:r>
              <a:rPr lang="en-US" sz="3600" dirty="0" smtClean="0"/>
              <a:t>FY 2018-19 Accomplishments</a:t>
            </a:r>
            <a:endParaRPr lang="en-US" sz="3600" dirty="0"/>
          </a:p>
        </p:txBody>
      </p:sp>
      <p:sp>
        <p:nvSpPr>
          <p:cNvPr id="3" name="Content Placeholder 2"/>
          <p:cNvSpPr>
            <a:spLocks noGrp="1"/>
          </p:cNvSpPr>
          <p:nvPr>
            <p:ph idx="1"/>
          </p:nvPr>
        </p:nvSpPr>
        <p:spPr>
          <a:xfrm>
            <a:off x="152400" y="914400"/>
            <a:ext cx="8534400" cy="5410200"/>
          </a:xfrm>
        </p:spPr>
        <p:txBody>
          <a:bodyPr>
            <a:normAutofit/>
          </a:bodyPr>
          <a:lstStyle/>
          <a:p>
            <a:pPr>
              <a:spcBef>
                <a:spcPts val="200"/>
              </a:spcBef>
            </a:pPr>
            <a:r>
              <a:rPr lang="en-US" sz="2000" b="1" dirty="0"/>
              <a:t>Active litigation management: </a:t>
            </a:r>
            <a:r>
              <a:rPr lang="en-US" sz="2000" dirty="0"/>
              <a:t>Significant cost controls (negotiate discounted rates, scrutinize bills line-by-line, routinely request write-offs);</a:t>
            </a:r>
            <a:r>
              <a:rPr lang="en-US" sz="2000" b="1" dirty="0"/>
              <a:t> </a:t>
            </a:r>
            <a:r>
              <a:rPr lang="en-US" sz="2000" dirty="0"/>
              <a:t>Handle small matters in-house, when </a:t>
            </a:r>
            <a:r>
              <a:rPr lang="en-US" sz="2000" dirty="0" smtClean="0"/>
              <a:t>feasible; updated RFQ for approved attorney list</a:t>
            </a:r>
            <a:endParaRPr lang="en-US" sz="2000" dirty="0"/>
          </a:p>
          <a:p>
            <a:pPr marL="114300" indent="0">
              <a:spcBef>
                <a:spcPts val="200"/>
              </a:spcBef>
              <a:buNone/>
            </a:pPr>
            <a:endParaRPr lang="en-US" sz="2000" dirty="0"/>
          </a:p>
          <a:p>
            <a:pPr>
              <a:spcBef>
                <a:spcPts val="200"/>
              </a:spcBef>
            </a:pPr>
            <a:r>
              <a:rPr lang="en-US" sz="2000" b="1" dirty="0"/>
              <a:t>Excellent litigation results: </a:t>
            </a:r>
            <a:r>
              <a:rPr lang="en-US" sz="2000" dirty="0" smtClean="0"/>
              <a:t>Active </a:t>
            </a:r>
            <a:r>
              <a:rPr lang="en-US" sz="2000" dirty="0"/>
              <a:t>management of many </a:t>
            </a:r>
            <a:r>
              <a:rPr lang="en-US" sz="2000" dirty="0" smtClean="0"/>
              <a:t>significant </a:t>
            </a:r>
            <a:r>
              <a:rPr lang="en-US" sz="2000" dirty="0"/>
              <a:t>matters (e.g</a:t>
            </a:r>
            <a:r>
              <a:rPr lang="en-US" sz="2000" dirty="0" smtClean="0"/>
              <a:t>. </a:t>
            </a:r>
            <a:r>
              <a:rPr lang="en-US" sz="2000" dirty="0"/>
              <a:t>Pt. </a:t>
            </a:r>
            <a:r>
              <a:rPr lang="en-US" sz="2000" dirty="0" err="1" smtClean="0"/>
              <a:t>Molate</a:t>
            </a:r>
            <a:r>
              <a:rPr lang="en-US" sz="2000" dirty="0" smtClean="0"/>
              <a:t>, </a:t>
            </a:r>
            <a:r>
              <a:rPr lang="en-US" sz="2000" dirty="0"/>
              <a:t>Northshore, Richmond Hills, plus major injury and death cases, police civil rights cases)</a:t>
            </a:r>
          </a:p>
          <a:p>
            <a:pPr marL="114300" indent="0">
              <a:spcBef>
                <a:spcPts val="200"/>
              </a:spcBef>
              <a:buNone/>
            </a:pPr>
            <a:endParaRPr lang="en-US" sz="2000" dirty="0"/>
          </a:p>
          <a:p>
            <a:pPr>
              <a:spcBef>
                <a:spcPts val="200"/>
              </a:spcBef>
            </a:pPr>
            <a:r>
              <a:rPr lang="en-US" sz="2000" b="1" dirty="0"/>
              <a:t>Enhanced transparency: </a:t>
            </a:r>
            <a:r>
              <a:rPr lang="en-US" sz="2000" dirty="0"/>
              <a:t>Public Records policy is to provide all permissible documents as soon as possible</a:t>
            </a:r>
          </a:p>
          <a:p>
            <a:pPr marL="114300" indent="0">
              <a:spcBef>
                <a:spcPts val="200"/>
              </a:spcBef>
              <a:buNone/>
            </a:pPr>
            <a:endParaRPr lang="en-US" sz="2000" dirty="0"/>
          </a:p>
          <a:p>
            <a:pPr>
              <a:spcBef>
                <a:spcPts val="200"/>
              </a:spcBef>
            </a:pPr>
            <a:r>
              <a:rPr lang="en-US" sz="2000" b="1" dirty="0"/>
              <a:t>Efficient operation: </a:t>
            </a:r>
            <a:r>
              <a:rPr lang="en-US" sz="2000" dirty="0" smtClean="0"/>
              <a:t>Status quo budget; no frills</a:t>
            </a:r>
            <a:r>
              <a:rPr lang="en-US" sz="2000" dirty="0"/>
              <a:t>, virtually no </a:t>
            </a:r>
            <a:r>
              <a:rPr lang="en-US" sz="2000" dirty="0" smtClean="0"/>
              <a:t>travel</a:t>
            </a:r>
            <a:endParaRPr lang="en-US" sz="1800" dirty="0"/>
          </a:p>
        </p:txBody>
      </p:sp>
      <p:sp>
        <p:nvSpPr>
          <p:cNvPr id="5" name="Footer Placeholder 4"/>
          <p:cNvSpPr>
            <a:spLocks noGrp="1"/>
          </p:cNvSpPr>
          <p:nvPr>
            <p:ph type="ftr" sz="quarter" idx="11"/>
          </p:nvPr>
        </p:nvSpPr>
        <p:spPr/>
        <p:txBody>
          <a:bodyPr/>
          <a:lstStyle/>
          <a:p>
            <a:r>
              <a:rPr lang="en-US" smtClean="0"/>
              <a:t>City Attorney's Office</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39</a:t>
            </a:fld>
            <a:endParaRPr lang="en-US" dirty="0"/>
          </a:p>
        </p:txBody>
      </p:sp>
    </p:spTree>
    <p:extLst>
      <p:ext uri="{BB962C8B-B14F-4D97-AF65-F5344CB8AC3E}">
        <p14:creationId xmlns:p14="http://schemas.microsoft.com/office/powerpoint/2010/main" val="28897178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FY2018-19 Accomplishments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Leadership</a:t>
            </a:r>
          </a:p>
          <a:p>
            <a:pPr lvl="1"/>
            <a:r>
              <a:rPr lang="en-US" dirty="0"/>
              <a:t>Drafted and sponsored over a dozen city policy agenda items to improve regulations, advance health, housing and economic development goals, and weigh-in on important issues</a:t>
            </a:r>
            <a:r>
              <a:rPr lang="en-US" dirty="0" smtClean="0"/>
              <a:t>.</a:t>
            </a:r>
          </a:p>
          <a:p>
            <a:pPr lvl="1"/>
            <a:r>
              <a:rPr lang="en-US" dirty="0"/>
              <a:t>Made over 85 appointments to Boards, Commissions and Committees</a:t>
            </a:r>
            <a:r>
              <a:rPr lang="en-US" dirty="0" smtClean="0"/>
              <a:t>.</a:t>
            </a:r>
          </a:p>
          <a:p>
            <a:pPr lvl="1"/>
            <a:r>
              <a:rPr lang="en-US" dirty="0" smtClean="0"/>
              <a:t>Sponsored over 20 proclamations.</a:t>
            </a:r>
          </a:p>
          <a:p>
            <a:pPr lvl="1"/>
            <a:r>
              <a:rPr lang="en-US" dirty="0" smtClean="0"/>
              <a:t>Represented Richmond at US Conference of Mayors, League of California Cities, Contra Costa Mayors Conference, BCDC, LAFCO, WCCTAC, CCTA and ABAG.</a:t>
            </a:r>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0D90F0D5-AFB6-4C34-B13B-CC446EBB2E05}" type="slidenum">
              <a:rPr lang="en-US" smtClean="0"/>
              <a:t>4</a:t>
            </a:fld>
            <a:endParaRPr lang="en-US" dirty="0"/>
          </a:p>
        </p:txBody>
      </p:sp>
      <p:sp>
        <p:nvSpPr>
          <p:cNvPr id="5" name="Footer Placeholder 4"/>
          <p:cNvSpPr>
            <a:spLocks noGrp="1"/>
          </p:cNvSpPr>
          <p:nvPr>
            <p:ph type="ftr" sz="quarter" idx="11"/>
          </p:nvPr>
        </p:nvSpPr>
        <p:spPr/>
        <p:txBody>
          <a:bodyPr/>
          <a:lstStyle/>
          <a:p>
            <a:r>
              <a:rPr lang="en-US" smtClean="0"/>
              <a:t>Mayor's Office</a:t>
            </a:r>
            <a:endParaRPr lang="en-US" dirty="0"/>
          </a:p>
        </p:txBody>
      </p:sp>
    </p:spTree>
    <p:extLst>
      <p:ext uri="{BB962C8B-B14F-4D97-AF65-F5344CB8AC3E}">
        <p14:creationId xmlns:p14="http://schemas.microsoft.com/office/powerpoint/2010/main" val="1657924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a:noAutofit/>
          </a:bodyPr>
          <a:lstStyle/>
          <a:p>
            <a:pPr algn="ctr"/>
            <a:r>
              <a:rPr lang="en-US" sz="3600" dirty="0" smtClean="0"/>
              <a:t>FY 2019-20 Goals</a:t>
            </a:r>
            <a:endParaRPr lang="en-US" sz="3600" dirty="0"/>
          </a:p>
        </p:txBody>
      </p:sp>
      <p:sp>
        <p:nvSpPr>
          <p:cNvPr id="3" name="Content Placeholder 2"/>
          <p:cNvSpPr>
            <a:spLocks noGrp="1"/>
          </p:cNvSpPr>
          <p:nvPr>
            <p:ph idx="1"/>
          </p:nvPr>
        </p:nvSpPr>
        <p:spPr>
          <a:xfrm>
            <a:off x="0" y="762000"/>
            <a:ext cx="9135035" cy="6096000"/>
          </a:xfrm>
        </p:spPr>
        <p:txBody>
          <a:bodyPr>
            <a:noAutofit/>
          </a:bodyPr>
          <a:lstStyle/>
          <a:p>
            <a:pPr lvl="0"/>
            <a:r>
              <a:rPr lang="en-US" sz="2000" dirty="0"/>
              <a:t>Continue efforts to reduce litigation costs, lower attorneys’ hourly rates, scrutinize </a:t>
            </a:r>
            <a:r>
              <a:rPr lang="en-US" sz="2000" dirty="0" smtClean="0"/>
              <a:t>invoices</a:t>
            </a:r>
          </a:p>
          <a:p>
            <a:pPr marL="0" lvl="0" indent="0">
              <a:buNone/>
            </a:pPr>
            <a:endParaRPr lang="en-US" sz="700" dirty="0"/>
          </a:p>
          <a:p>
            <a:pPr lvl="0"/>
            <a:r>
              <a:rPr lang="en-US" sz="2000" dirty="0"/>
              <a:t>Continue outreach to maintain and enhance diversity of outside counsel (maintain significant gains with women and other under-represented groups and achieve additional gains with other groups</a:t>
            </a:r>
            <a:r>
              <a:rPr lang="en-US" sz="2000" dirty="0" smtClean="0"/>
              <a:t>)</a:t>
            </a:r>
          </a:p>
          <a:p>
            <a:pPr marL="0" lvl="0" indent="0">
              <a:buNone/>
            </a:pPr>
            <a:endParaRPr lang="en-US" sz="700" dirty="0"/>
          </a:p>
          <a:p>
            <a:pPr lvl="0"/>
            <a:r>
              <a:rPr lang="en-US" sz="2000" dirty="0"/>
              <a:t>Continue cost-savings/cost-recovery efforts with departments including </a:t>
            </a:r>
            <a:r>
              <a:rPr lang="en-US" sz="2000" dirty="0" smtClean="0"/>
              <a:t>receivership</a:t>
            </a:r>
          </a:p>
          <a:p>
            <a:pPr marL="0" lvl="0" indent="0">
              <a:buNone/>
            </a:pPr>
            <a:endParaRPr lang="en-US" sz="700" dirty="0"/>
          </a:p>
          <a:p>
            <a:pPr lvl="0"/>
            <a:r>
              <a:rPr lang="en-US" sz="2000" dirty="0" smtClean="0"/>
              <a:t>Continue </a:t>
            </a:r>
            <a:r>
              <a:rPr lang="en-US" sz="2000" dirty="0"/>
              <a:t>efforts regarding transparency, including ongoing improvement to City Public Records Act </a:t>
            </a:r>
            <a:r>
              <a:rPr lang="en-US" sz="2000" dirty="0" smtClean="0"/>
              <a:t>Program</a:t>
            </a:r>
          </a:p>
          <a:p>
            <a:pPr marL="0" lvl="0" indent="0">
              <a:buNone/>
            </a:pPr>
            <a:endParaRPr lang="en-US" sz="700" dirty="0" smtClean="0"/>
          </a:p>
          <a:p>
            <a:r>
              <a:rPr lang="en-US" sz="2000" dirty="0"/>
              <a:t>Assist City staff to achieve the entitlement process benchmarks for Point </a:t>
            </a:r>
            <a:r>
              <a:rPr lang="en-US" sz="2000" dirty="0" err="1" smtClean="0"/>
              <a:t>Molate</a:t>
            </a:r>
            <a:endParaRPr lang="en-US" sz="2000" dirty="0" smtClean="0"/>
          </a:p>
          <a:p>
            <a:pPr marL="0" indent="0">
              <a:buNone/>
            </a:pPr>
            <a:endParaRPr lang="en-US" sz="700" dirty="0" smtClean="0"/>
          </a:p>
          <a:p>
            <a:r>
              <a:rPr lang="en-US" sz="2000" dirty="0"/>
              <a:t>Continue to provide advice on proposed </a:t>
            </a:r>
            <a:r>
              <a:rPr lang="en-US" sz="2000" dirty="0" smtClean="0"/>
              <a:t>policies including </a:t>
            </a:r>
            <a:r>
              <a:rPr lang="en-US" sz="2000" dirty="0"/>
              <a:t>preparation of an ordinance prohibiting storage and handling of </a:t>
            </a:r>
            <a:r>
              <a:rPr lang="en-US" sz="2000" dirty="0" smtClean="0"/>
              <a:t>coal</a:t>
            </a:r>
            <a:endParaRPr lang="en-US" sz="2000" dirty="0"/>
          </a:p>
          <a:p>
            <a:pPr marL="0" indent="0">
              <a:buNone/>
            </a:pPr>
            <a:endParaRPr lang="en-US" sz="2400" dirty="0"/>
          </a:p>
          <a:p>
            <a:pPr lvl="0"/>
            <a:endParaRPr lang="en-US" sz="2400" dirty="0"/>
          </a:p>
          <a:p>
            <a:pPr lvl="0"/>
            <a:endParaRPr lang="en-US" sz="2200" dirty="0"/>
          </a:p>
        </p:txBody>
      </p:sp>
      <p:sp>
        <p:nvSpPr>
          <p:cNvPr id="4" name="Footer Placeholder 3"/>
          <p:cNvSpPr>
            <a:spLocks noGrp="1"/>
          </p:cNvSpPr>
          <p:nvPr>
            <p:ph type="ftr" sz="quarter" idx="11"/>
          </p:nvPr>
        </p:nvSpPr>
        <p:spPr/>
        <p:txBody>
          <a:bodyPr/>
          <a:lstStyle/>
          <a:p>
            <a:r>
              <a:rPr lang="en-US" smtClean="0"/>
              <a:t>City Attorney's Office</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40</a:t>
            </a:fld>
            <a:endParaRPr lang="en-US" dirty="0"/>
          </a:p>
        </p:txBody>
      </p:sp>
    </p:spTree>
    <p:extLst>
      <p:ext uri="{BB962C8B-B14F-4D97-AF65-F5344CB8AC3E}">
        <p14:creationId xmlns:p14="http://schemas.microsoft.com/office/powerpoint/2010/main" val="33425581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26600556"/>
              </p:ext>
            </p:extLst>
          </p:nvPr>
        </p:nvGraphicFramePr>
        <p:xfrm>
          <a:off x="914400" y="1066800"/>
          <a:ext cx="7239000" cy="2714315"/>
        </p:xfrm>
        <a:graphic>
          <a:graphicData uri="http://schemas.openxmlformats.org/drawingml/2006/table">
            <a:tbl>
              <a:tblPr firstRow="1" lastRow="1">
                <a:tableStyleId>{5C22544A-7EE6-4342-B048-85BDC9FD1C3A}</a:tableStyleId>
              </a:tblPr>
              <a:tblGrid>
                <a:gridCol w="4136572"/>
                <a:gridCol w="1551214"/>
                <a:gridCol w="1551214"/>
              </a:tblGrid>
              <a:tr h="609600">
                <a:tc>
                  <a:txBody>
                    <a:bodyPr/>
                    <a:lstStyle/>
                    <a:p>
                      <a:pPr algn="ctr" fontAlgn="b"/>
                      <a:r>
                        <a:rPr lang="en-US" sz="1400" b="1" i="0" u="none" strike="noStrike" dirty="0" smtClean="0">
                          <a:solidFill>
                            <a:schemeClr val="bg1"/>
                          </a:solidFill>
                          <a:effectLst/>
                          <a:latin typeface="Calibri"/>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u="none" strike="noStrike" dirty="0" smtClean="0">
                          <a:effectLst/>
                        </a:rPr>
                        <a:t>FY2018-19</a:t>
                      </a:r>
                    </a:p>
                    <a:p>
                      <a:pPr algn="ctr" fontAlgn="b"/>
                      <a:r>
                        <a:rPr lang="en-US" sz="1400" b="1" u="none" strike="noStrike" dirty="0" smtClean="0">
                          <a:effectLst/>
                        </a:rPr>
                        <a:t>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smtClean="0">
                          <a:effectLst/>
                        </a:rPr>
                        <a:t>FY2019-20  Proposed</a:t>
                      </a:r>
                      <a:endParaRPr lang="en-US" sz="1400" b="1" i="0" u="none" strike="noStrike" dirty="0">
                        <a:solidFill>
                          <a:srgbClr val="000000"/>
                        </a:solidFill>
                        <a:effectLst/>
                        <a:latin typeface="Calibri"/>
                      </a:endParaRPr>
                    </a:p>
                  </a:txBody>
                  <a:tcPr marL="9525" marR="9525" marT="9525" marB="0" anchor="b"/>
                </a:tc>
              </a:tr>
              <a:tr h="199715">
                <a:tc>
                  <a:txBody>
                    <a:bodyPr/>
                    <a:lstStyle/>
                    <a:p>
                      <a:pPr algn="l" fontAlgn="b"/>
                      <a:r>
                        <a:rPr lang="en-US" sz="1400" u="none" strike="noStrike" dirty="0" smtClean="0">
                          <a:solidFill>
                            <a:schemeClr val="tx1"/>
                          </a:solidFill>
                          <a:effectLst/>
                        </a:rPr>
                        <a:t>Assistant City Attorney</a:t>
                      </a:r>
                      <a:endParaRPr lang="en-US" sz="1400" b="0" i="0" u="none" strike="noStrike" dirty="0">
                        <a:solidFill>
                          <a:schemeClr val="tx1"/>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3.0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0.0</a:t>
                      </a:r>
                      <a:endParaRPr lang="en-US" sz="1400" b="0" i="0" u="none" strike="noStrike" dirty="0">
                        <a:solidFill>
                          <a:srgbClr val="000000"/>
                        </a:solidFill>
                        <a:effectLst/>
                        <a:latin typeface="Calibri"/>
                      </a:endParaRPr>
                    </a:p>
                  </a:txBody>
                  <a:tcPr marL="9525" marR="9525" marT="9525" marB="0" anchor="b"/>
                </a:tc>
              </a:tr>
              <a:tr h="281630">
                <a:tc>
                  <a:txBody>
                    <a:bodyPr/>
                    <a:lstStyle/>
                    <a:p>
                      <a:pPr algn="l" fontAlgn="b"/>
                      <a:r>
                        <a:rPr lang="en-US" sz="1400" u="none" strike="noStrike" dirty="0" smtClean="0">
                          <a:solidFill>
                            <a:schemeClr val="tx1"/>
                          </a:solidFill>
                          <a:effectLst/>
                        </a:rPr>
                        <a:t>City Attorney</a:t>
                      </a:r>
                      <a:endParaRPr lang="en-US" sz="1400" b="0" i="0" u="none" strike="noStrike" dirty="0">
                        <a:solidFill>
                          <a:schemeClr val="tx1"/>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304800">
                <a:tc>
                  <a:txBody>
                    <a:bodyPr/>
                    <a:lstStyle/>
                    <a:p>
                      <a:pPr algn="l" fontAlgn="b"/>
                      <a:r>
                        <a:rPr lang="en-US" sz="1400" u="none" strike="noStrike" dirty="0" smtClean="0">
                          <a:solidFill>
                            <a:schemeClr val="tx1"/>
                          </a:solidFill>
                          <a:effectLst/>
                        </a:rPr>
                        <a:t>Executive Secretary II</a:t>
                      </a:r>
                      <a:endParaRPr lang="en-US" sz="1400" b="0" i="0" u="none" strike="noStrike" dirty="0">
                        <a:solidFill>
                          <a:schemeClr val="tx1"/>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304800">
                <a:tc>
                  <a:txBody>
                    <a:bodyPr/>
                    <a:lstStyle/>
                    <a:p>
                      <a:pPr algn="l" fontAlgn="b"/>
                      <a:r>
                        <a:rPr lang="en-US" sz="1400" b="0" i="0" u="none" strike="noStrike" dirty="0" smtClean="0">
                          <a:solidFill>
                            <a:schemeClr val="tx1"/>
                          </a:solidFill>
                          <a:effectLst/>
                          <a:latin typeface="Calibri"/>
                        </a:rPr>
                        <a:t>Office Specialist</a:t>
                      </a:r>
                      <a:endParaRPr lang="en-US" sz="1400" b="0" i="0" u="none" strike="noStrike" dirty="0">
                        <a:solidFill>
                          <a:schemeClr val="tx1"/>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304800">
                <a:tc>
                  <a:txBody>
                    <a:bodyPr/>
                    <a:lstStyle/>
                    <a:p>
                      <a:pPr algn="l" fontAlgn="b"/>
                      <a:r>
                        <a:rPr lang="en-US" sz="1400" u="none" strike="noStrike" dirty="0" smtClean="0">
                          <a:solidFill>
                            <a:schemeClr val="tx1"/>
                          </a:solidFill>
                          <a:effectLst/>
                        </a:rPr>
                        <a:t>Senior Assistant Attorney</a:t>
                      </a:r>
                      <a:endParaRPr lang="en-US" sz="1400" b="0" i="0" u="none" strike="noStrike" dirty="0">
                        <a:solidFill>
                          <a:schemeClr val="tx1"/>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3.0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6.0</a:t>
                      </a:r>
                      <a:endParaRPr lang="en-US" sz="1400" b="0" i="0" u="none" strike="noStrike" dirty="0">
                        <a:solidFill>
                          <a:srgbClr val="000000"/>
                        </a:solidFill>
                        <a:effectLst/>
                        <a:latin typeface="Calibri"/>
                      </a:endParaRPr>
                    </a:p>
                  </a:txBody>
                  <a:tcPr marL="9525" marR="9525" marT="9525" marB="0" anchor="b"/>
                </a:tc>
              </a:tr>
              <a:tr h="304800">
                <a:tc>
                  <a:txBody>
                    <a:bodyPr/>
                    <a:lstStyle/>
                    <a:p>
                      <a:pPr algn="l" fontAlgn="b"/>
                      <a:r>
                        <a:rPr lang="en-US" sz="1400" u="none" strike="noStrike" dirty="0" smtClean="0">
                          <a:solidFill>
                            <a:schemeClr val="tx1"/>
                          </a:solidFill>
                          <a:effectLst/>
                        </a:rPr>
                        <a:t>Supervising Office Assistant</a:t>
                      </a:r>
                      <a:endParaRPr lang="en-US" sz="1400" b="0" i="0" u="none" strike="noStrike" dirty="0">
                        <a:solidFill>
                          <a:schemeClr val="tx1"/>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0.7</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0.7</a:t>
                      </a:r>
                      <a:endParaRPr lang="en-US" sz="1400" b="0" i="0" u="none" strike="noStrike" dirty="0">
                        <a:solidFill>
                          <a:srgbClr val="000000"/>
                        </a:solidFill>
                        <a:effectLst/>
                        <a:latin typeface="Calibri"/>
                      </a:endParaRPr>
                    </a:p>
                  </a:txBody>
                  <a:tcPr marL="9525" marR="9525" marT="9525" marB="0" anchor="b"/>
                </a:tc>
              </a:tr>
              <a:tr h="381000">
                <a:tc>
                  <a:txBody>
                    <a:bodyPr/>
                    <a:lstStyle/>
                    <a:p>
                      <a:pPr algn="ctr" fontAlgn="b"/>
                      <a:r>
                        <a:rPr lang="en-US" sz="1400" b="1" u="none" strike="noStrike" dirty="0">
                          <a:effectLst/>
                        </a:rPr>
                        <a:t>Total </a:t>
                      </a:r>
                      <a:r>
                        <a:rPr lang="en-US" sz="1400" b="1" u="none" strike="noStrike" dirty="0" smtClean="0">
                          <a:effectLst/>
                        </a:rPr>
                        <a:t>Full-Time</a:t>
                      </a:r>
                      <a:r>
                        <a:rPr lang="en-US" sz="1400" b="1" u="none" strike="noStrike" baseline="0" dirty="0" smtClean="0">
                          <a:effectLst/>
                        </a:rPr>
                        <a:t> Equivalent (FTEs)</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9.7</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9.7</a:t>
                      </a:r>
                      <a:endParaRPr lang="en-US" sz="1400" b="1" i="0" u="none" strike="noStrike" dirty="0">
                        <a:solidFill>
                          <a:schemeClr val="bg1"/>
                        </a:solidFill>
                        <a:effectLst/>
                        <a:latin typeface="Calibri"/>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City Attorney's Office</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41</a:t>
            </a:fld>
            <a:endParaRPr lang="en-US" dirty="0"/>
          </a:p>
        </p:txBody>
      </p:sp>
    </p:spTree>
    <p:extLst>
      <p:ext uri="{BB962C8B-B14F-4D97-AF65-F5344CB8AC3E}">
        <p14:creationId xmlns:p14="http://schemas.microsoft.com/office/powerpoint/2010/main" val="172954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01078821"/>
              </p:ext>
            </p:extLst>
          </p:nvPr>
        </p:nvGraphicFramePr>
        <p:xfrm>
          <a:off x="685800" y="838200"/>
          <a:ext cx="7630087" cy="5562597"/>
        </p:xfrm>
        <a:graphic>
          <a:graphicData uri="http://schemas.openxmlformats.org/drawingml/2006/table">
            <a:tbl>
              <a:tblPr firstRow="1" firstCol="1" lastRow="1" bandRow="1">
                <a:tableStyleId>{5C22544A-7EE6-4342-B048-85BDC9FD1C3A}</a:tableStyleId>
              </a:tblPr>
              <a:tblGrid>
                <a:gridCol w="2398178"/>
                <a:gridCol w="1978497"/>
                <a:gridCol w="1626706"/>
                <a:gridCol w="1626706"/>
              </a:tblGrid>
              <a:tr h="368286">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713520">
                <a:tc>
                  <a:txBody>
                    <a:bodyPr/>
                    <a:lstStyle/>
                    <a:p>
                      <a:pPr algn="r"/>
                      <a:endParaRPr lang="en-US" sz="16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361577">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38106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bg1"/>
                          </a:solidFill>
                          <a:effectLst/>
                          <a:latin typeface="+mn-lt"/>
                          <a:ea typeface="+mn-ea"/>
                          <a:cs typeface="+mn-cs"/>
                        </a:rPr>
                        <a:t>Expenditures</a:t>
                      </a: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975,412</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1,171,625</a:t>
                      </a:r>
                      <a:endParaRPr lang="en-US" sz="1600" b="0" i="0" u="none" strike="noStrike" dirty="0">
                        <a:solidFill>
                          <a:schemeClr val="tx1"/>
                        </a:solidFill>
                        <a:effectLst/>
                        <a:latin typeface="+mj-lt"/>
                      </a:endParaRPr>
                    </a:p>
                  </a:txBody>
                  <a:tcPr marL="6675" marR="6675" marT="6675" marB="0" anchor="b"/>
                </a:tc>
              </a:tr>
              <a:tr h="424358">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458,911</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smtClean="0">
                          <a:solidFill>
                            <a:schemeClr val="tx1"/>
                          </a:solidFill>
                          <a:effectLst/>
                          <a:latin typeface="+mj-lt"/>
                        </a:rPr>
                        <a:t>610,552</a:t>
                      </a:r>
                      <a:endParaRPr lang="en-US" sz="1600" b="0" i="0" u="none" strike="noStrike" dirty="0">
                        <a:solidFill>
                          <a:schemeClr val="tx1"/>
                        </a:solidFill>
                        <a:effectLst/>
                        <a:latin typeface="+mj-lt"/>
                      </a:endParaRPr>
                    </a:p>
                  </a:txBody>
                  <a:tcPr marL="6675" marR="6675" marT="6675" marB="0" anchor="b"/>
                </a:tc>
              </a:tr>
              <a:tr h="361577">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73,400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74,550</a:t>
                      </a:r>
                      <a:endParaRPr lang="en-US" sz="1600" b="0" i="0" u="none" strike="noStrike" dirty="0">
                        <a:solidFill>
                          <a:schemeClr val="tx1"/>
                        </a:solidFill>
                        <a:effectLst/>
                        <a:latin typeface="+mj-lt"/>
                      </a:endParaRPr>
                    </a:p>
                  </a:txBody>
                  <a:tcPr marL="6675" marR="6675" marT="6675" marB="0" anchor="b"/>
                </a:tc>
              </a:tr>
              <a:tr h="361577">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17,175</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19,625</a:t>
                      </a:r>
                      <a:endParaRPr lang="en-US" sz="1600" b="0" i="0" u="none" strike="noStrike" dirty="0">
                        <a:solidFill>
                          <a:schemeClr val="tx1"/>
                        </a:solidFill>
                        <a:effectLst/>
                        <a:latin typeface="+mj-lt"/>
                      </a:endParaRPr>
                    </a:p>
                  </a:txBody>
                  <a:tcPr marL="6675" marR="6675" marT="6675" marB="0" anchor="b"/>
                </a:tc>
              </a:tr>
              <a:tr h="71352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325</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325</a:t>
                      </a:r>
                      <a:endParaRPr lang="en-US" sz="1600" b="0" i="0" u="none" strike="noStrike" dirty="0">
                        <a:solidFill>
                          <a:schemeClr val="tx1"/>
                        </a:solidFill>
                        <a:effectLst/>
                        <a:latin typeface="+mj-lt"/>
                      </a:endParaRPr>
                    </a:p>
                  </a:txBody>
                  <a:tcPr marL="6675" marR="6675" marT="6675" marB="0" anchor="b"/>
                </a:tc>
              </a:tr>
              <a:tr h="44044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Cost Pool</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113,002</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110,425</a:t>
                      </a:r>
                      <a:endParaRPr lang="en-US" sz="1600" b="0" i="0" u="none" strike="noStrike" dirty="0">
                        <a:solidFill>
                          <a:schemeClr val="tx1"/>
                        </a:solidFill>
                        <a:effectLst/>
                        <a:latin typeface="+mj-lt"/>
                      </a:endParaRPr>
                    </a:p>
                  </a:txBody>
                  <a:tcPr marL="6675" marR="6675" marT="6675" marB="0" anchor="b"/>
                </a:tc>
              </a:tr>
              <a:tr h="71352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A87 Cost</a:t>
                      </a:r>
                      <a:r>
                        <a:rPr lang="en-US" sz="1600" u="none" strike="noStrike" kern="1200" baseline="0" dirty="0" smtClean="0">
                          <a:solidFill>
                            <a:schemeClr val="dk1"/>
                          </a:solidFill>
                          <a:effectLst/>
                          <a:latin typeface="+mn-lt"/>
                          <a:ea typeface="+mn-ea"/>
                          <a:cs typeface="+mn-cs"/>
                        </a:rPr>
                        <a:t> Plan Reimbursement</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(284,117)</a:t>
                      </a:r>
                      <a:endParaRPr lang="en-US" sz="16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(322,664)</a:t>
                      </a:r>
                      <a:endParaRPr lang="en-US" sz="1600" b="0" u="none" strike="noStrike" kern="1200" dirty="0">
                        <a:solidFill>
                          <a:schemeClr val="tx1"/>
                        </a:solidFill>
                        <a:effectLst/>
                        <a:latin typeface="+mj-lt"/>
                        <a:ea typeface="+mn-ea"/>
                        <a:cs typeface="+mn-cs"/>
                      </a:endParaRPr>
                    </a:p>
                  </a:txBody>
                  <a:tcPr marL="6675" marR="6675" marT="6675" marB="0" anchor="b"/>
                </a:tc>
              </a:tr>
              <a:tr h="361577">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Expenditures</a:t>
                      </a:r>
                      <a:endParaRPr lang="en-US" sz="1600" b="1" u="none" strike="noStrike" kern="1200" dirty="0">
                        <a:solidFill>
                          <a:schemeClr val="dk1"/>
                        </a:solidFill>
                        <a:effectLst/>
                        <a:latin typeface="+mn-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tx1"/>
                          </a:solidFill>
                          <a:effectLst/>
                          <a:latin typeface="+mj-lt"/>
                          <a:ea typeface="+mn-ea"/>
                          <a:cs typeface="+mn-cs"/>
                        </a:rPr>
                        <a:t>1,354,108</a:t>
                      </a:r>
                      <a:endParaRPr lang="en-US" sz="1600" b="1"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tx1"/>
                          </a:solidFill>
                          <a:effectLst/>
                          <a:latin typeface="+mj-lt"/>
                          <a:ea typeface="+mn-ea"/>
                          <a:cs typeface="+mn-cs"/>
                        </a:rPr>
                        <a:t>1,664,438</a:t>
                      </a:r>
                      <a:endParaRPr lang="en-US" sz="1600" b="1" u="none" strike="noStrike" kern="1200" dirty="0">
                        <a:solidFill>
                          <a:schemeClr val="tx1"/>
                        </a:solidFill>
                        <a:effectLst/>
                        <a:latin typeface="+mj-lt"/>
                        <a:ea typeface="+mn-ea"/>
                        <a:cs typeface="+mn-cs"/>
                      </a:endParaRPr>
                    </a:p>
                  </a:txBody>
                  <a:tcPr marL="6675" marR="6675" marT="6675" marB="0" anchor="b"/>
                </a:tc>
              </a:tr>
              <a:tr h="361577">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(1,354,108)</a:t>
                      </a:r>
                      <a:endParaRPr lang="en-US" sz="1600" b="1" u="none" strike="noStrike" kern="1200" dirty="0">
                        <a:solidFill>
                          <a:schemeClr val="bg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(1,664,438)</a:t>
                      </a:r>
                      <a:endParaRPr lang="en-US" sz="1600" b="1" u="none" strike="noStrike" kern="1200" dirty="0">
                        <a:solidFill>
                          <a:schemeClr val="bg1"/>
                        </a:solidFill>
                        <a:effectLst/>
                        <a:latin typeface="+mj-lt"/>
                        <a:ea typeface="+mn-ea"/>
                        <a:cs typeface="+mn-cs"/>
                      </a:endParaRPr>
                    </a:p>
                  </a:txBody>
                  <a:tcPr marL="6675" marR="6675" marT="667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t>General Fund Budget</a:t>
            </a:r>
            <a:endParaRPr lang="en-US" sz="3600" dirty="0"/>
          </a:p>
        </p:txBody>
      </p:sp>
      <p:sp>
        <p:nvSpPr>
          <p:cNvPr id="5" name="Footer Placeholder 4"/>
          <p:cNvSpPr>
            <a:spLocks noGrp="1"/>
          </p:cNvSpPr>
          <p:nvPr>
            <p:ph type="ftr" sz="quarter" idx="11"/>
          </p:nvPr>
        </p:nvSpPr>
        <p:spPr/>
        <p:txBody>
          <a:bodyPr/>
          <a:lstStyle/>
          <a:p>
            <a:r>
              <a:rPr lang="en-US" smtClean="0"/>
              <a:t>City Attorney's Office</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42</a:t>
            </a:fld>
            <a:endParaRPr lang="en-US" dirty="0"/>
          </a:p>
        </p:txBody>
      </p:sp>
    </p:spTree>
    <p:extLst>
      <p:ext uri="{BB962C8B-B14F-4D97-AF65-F5344CB8AC3E}">
        <p14:creationId xmlns:p14="http://schemas.microsoft.com/office/powerpoint/2010/main" val="162516033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707" y="381000"/>
            <a:ext cx="5771707" cy="533400"/>
          </a:xfrm>
        </p:spPr>
        <p:txBody>
          <a:bodyPr>
            <a:noAutofit/>
          </a:bodyPr>
          <a:lstStyle/>
          <a:p>
            <a:pPr algn="ctr"/>
            <a:r>
              <a:rPr lang="en-US" sz="4000" dirty="0" smtClean="0"/>
              <a:t>Finance Department</a:t>
            </a:r>
            <a:endParaRPr lang="en-US" sz="4000"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84" y="5174898"/>
            <a:ext cx="1224516" cy="1116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4231758" y="5333999"/>
            <a:ext cx="3845442" cy="836483"/>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en-US" sz="3600" dirty="0" smtClean="0"/>
          </a:p>
          <a:p>
            <a:pPr algn="r"/>
            <a:r>
              <a:rPr lang="en-US" sz="3600" dirty="0" smtClean="0"/>
              <a:t>FY2019-20 Draft Budget Presentation</a:t>
            </a:r>
          </a:p>
          <a:p>
            <a:pPr algn="r"/>
            <a:r>
              <a:rPr lang="en-US" dirty="0" smtClean="0"/>
              <a:t>May 21, 2019</a:t>
            </a:r>
            <a:endParaRPr lang="en-US" dirty="0"/>
          </a:p>
        </p:txBody>
      </p:sp>
      <p:sp>
        <p:nvSpPr>
          <p:cNvPr id="3" name="AutoShape 4" descr="Image result for richmond 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descr="cognitive technology in fin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952" y="1371600"/>
            <a:ext cx="8577262" cy="320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08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vert="horz" lIns="91440" tIns="45720" rIns="91440" bIns="45720" rtlCol="0" anchor="ctr">
            <a:normAutofit/>
          </a:bodyPr>
          <a:lstStyle/>
          <a:p>
            <a:r>
              <a:rPr lang="en-US" sz="3600" dirty="0" smtClean="0"/>
              <a:t>FY2018-19 </a:t>
            </a:r>
            <a:r>
              <a:rPr lang="en-US" sz="3600" dirty="0"/>
              <a:t>Accomplishments</a:t>
            </a:r>
          </a:p>
        </p:txBody>
      </p:sp>
      <p:sp>
        <p:nvSpPr>
          <p:cNvPr id="3" name="Content Placeholder 2"/>
          <p:cNvSpPr>
            <a:spLocks noGrp="1"/>
          </p:cNvSpPr>
          <p:nvPr>
            <p:ph idx="1"/>
          </p:nvPr>
        </p:nvSpPr>
        <p:spPr>
          <a:xfrm>
            <a:off x="533400" y="1066800"/>
            <a:ext cx="8229600" cy="5486400"/>
          </a:xfrm>
        </p:spPr>
        <p:txBody>
          <a:bodyPr>
            <a:normAutofit/>
          </a:bodyPr>
          <a:lstStyle/>
          <a:p>
            <a:endParaRPr lang="en-US" sz="2400" dirty="0" smtClean="0"/>
          </a:p>
          <a:p>
            <a:pPr lvl="0"/>
            <a:r>
              <a:rPr lang="en-US" sz="2400" dirty="0"/>
              <a:t>Adopted a balance budget (4</a:t>
            </a:r>
            <a:r>
              <a:rPr lang="en-US" sz="2400" baseline="30000" dirty="0"/>
              <a:t>th</a:t>
            </a:r>
            <a:r>
              <a:rPr lang="en-US" sz="2400" dirty="0"/>
              <a:t> consecutive year)</a:t>
            </a:r>
          </a:p>
          <a:p>
            <a:pPr lvl="0"/>
            <a:r>
              <a:rPr lang="en-US" sz="2400" dirty="0"/>
              <a:t>Built a financial forecasting model in-house</a:t>
            </a:r>
          </a:p>
          <a:p>
            <a:pPr lvl="0"/>
            <a:r>
              <a:rPr lang="en-US" sz="2400" dirty="0"/>
              <a:t>Received budget awards from the California Society of Municipal Finance Officers (</a:t>
            </a:r>
            <a:r>
              <a:rPr lang="en-US" sz="2400" dirty="0" err="1"/>
              <a:t>CSMFO</a:t>
            </a:r>
            <a:r>
              <a:rPr lang="en-US" sz="2400" dirty="0"/>
              <a:t>) and the Government Finance Officers Association (</a:t>
            </a:r>
            <a:r>
              <a:rPr lang="en-US" sz="2400" dirty="0" err="1"/>
              <a:t>GFOA</a:t>
            </a:r>
            <a:r>
              <a:rPr lang="en-US" sz="2400" dirty="0"/>
              <a:t>) for the FY2018-19 Annual Operating and FY2018-23 Capital Improvement Plan budget documents</a:t>
            </a:r>
          </a:p>
          <a:p>
            <a:endParaRPr lang="en-US" sz="2400" dirty="0"/>
          </a:p>
        </p:txBody>
      </p:sp>
      <p:sp>
        <p:nvSpPr>
          <p:cNvPr id="5" name="Content Placeholder 2"/>
          <p:cNvSpPr txBox="1">
            <a:spLocks/>
          </p:cNvSpPr>
          <p:nvPr/>
        </p:nvSpPr>
        <p:spPr>
          <a:xfrm>
            <a:off x="457200" y="1066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None/>
            </a:pPr>
            <a:r>
              <a:rPr lang="en-US" sz="2400" b="1" dirty="0"/>
              <a:t>Governance, Finance and Leadership</a:t>
            </a:r>
            <a:endParaRPr lang="en-US" sz="2400" dirty="0"/>
          </a:p>
        </p:txBody>
      </p:sp>
      <p:sp>
        <p:nvSpPr>
          <p:cNvPr id="6" name="Footer Placeholder 5"/>
          <p:cNvSpPr>
            <a:spLocks noGrp="1"/>
          </p:cNvSpPr>
          <p:nvPr>
            <p:ph type="ftr" sz="quarter" idx="11"/>
          </p:nvPr>
        </p:nvSpPr>
        <p:spPr/>
        <p:txBody>
          <a:bodyPr/>
          <a:lstStyle/>
          <a:p>
            <a:r>
              <a:rPr lang="en-US" smtClean="0"/>
              <a:t>Finance Department</a:t>
            </a:r>
            <a:endParaRPr lang="en-US"/>
          </a:p>
        </p:txBody>
      </p:sp>
      <p:sp>
        <p:nvSpPr>
          <p:cNvPr id="4" name="Slide Number Placeholder 3"/>
          <p:cNvSpPr>
            <a:spLocks noGrp="1"/>
          </p:cNvSpPr>
          <p:nvPr>
            <p:ph type="sldNum" sz="quarter" idx="12"/>
          </p:nvPr>
        </p:nvSpPr>
        <p:spPr/>
        <p:txBody>
          <a:bodyPr/>
          <a:lstStyle/>
          <a:p>
            <a:fld id="{0D90F0D5-AFB6-4C34-B13B-CC446EBB2E05}" type="slidenum">
              <a:rPr lang="en-US" smtClean="0"/>
              <a:t>44</a:t>
            </a:fld>
            <a:endParaRPr lang="en-US" dirty="0"/>
          </a:p>
        </p:txBody>
      </p:sp>
    </p:spTree>
    <p:extLst>
      <p:ext uri="{BB962C8B-B14F-4D97-AF65-F5344CB8AC3E}">
        <p14:creationId xmlns:p14="http://schemas.microsoft.com/office/powerpoint/2010/main" val="4513234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r>
              <a:rPr lang="en-US" sz="3600" dirty="0" smtClean="0"/>
              <a:t>FY2019-20 Goals</a:t>
            </a:r>
            <a:endParaRPr lang="en-US" sz="3600" dirty="0"/>
          </a:p>
        </p:txBody>
      </p:sp>
      <p:sp>
        <p:nvSpPr>
          <p:cNvPr id="3" name="Content Placeholder 2"/>
          <p:cNvSpPr>
            <a:spLocks noGrp="1"/>
          </p:cNvSpPr>
          <p:nvPr>
            <p:ph idx="1"/>
          </p:nvPr>
        </p:nvSpPr>
        <p:spPr>
          <a:xfrm>
            <a:off x="457200" y="1066801"/>
            <a:ext cx="8229600" cy="4114799"/>
          </a:xfrm>
        </p:spPr>
        <p:txBody>
          <a:bodyPr>
            <a:normAutofit/>
          </a:bodyPr>
          <a:lstStyle/>
          <a:p>
            <a:pPr marL="114300" indent="0">
              <a:buNone/>
            </a:pPr>
            <a:r>
              <a:rPr lang="en-US" sz="2400" b="1" dirty="0"/>
              <a:t>Governance, Finance and </a:t>
            </a:r>
            <a:r>
              <a:rPr lang="en-US" sz="2400" b="1" dirty="0" smtClean="0"/>
              <a:t>Leadership</a:t>
            </a:r>
          </a:p>
          <a:p>
            <a:pPr lvl="0"/>
            <a:r>
              <a:rPr lang="en-US" sz="2400" dirty="0"/>
              <a:t>Adopt a balanced budget</a:t>
            </a:r>
          </a:p>
          <a:p>
            <a:pPr lvl="0"/>
            <a:r>
              <a:rPr lang="en-US" sz="2400" dirty="0"/>
              <a:t>Complete three bond financings: Civic Center, Pt. </a:t>
            </a:r>
            <a:r>
              <a:rPr lang="en-US" sz="2400" dirty="0" err="1"/>
              <a:t>Potrero</a:t>
            </a:r>
            <a:r>
              <a:rPr lang="en-US" sz="2400" dirty="0"/>
              <a:t> and Wastewater</a:t>
            </a:r>
          </a:p>
          <a:p>
            <a:pPr lvl="0"/>
            <a:r>
              <a:rPr lang="en-US" sz="2400" dirty="0"/>
              <a:t>Budget an amount towards the </a:t>
            </a:r>
            <a:r>
              <a:rPr lang="en-US" sz="2400" dirty="0" err="1"/>
              <a:t>OPEB</a:t>
            </a:r>
            <a:r>
              <a:rPr lang="en-US" sz="2400" dirty="0"/>
              <a:t> unfunded liability</a:t>
            </a:r>
          </a:p>
          <a:p>
            <a:pPr lvl="0"/>
            <a:r>
              <a:rPr lang="en-US" sz="2400" dirty="0"/>
              <a:t>Review  opportunities to increase revenues </a:t>
            </a:r>
          </a:p>
          <a:p>
            <a:pPr lvl="0"/>
            <a:r>
              <a:rPr lang="en-US" sz="2400" dirty="0"/>
              <a:t>Update financial policies </a:t>
            </a:r>
          </a:p>
          <a:p>
            <a:pPr lvl="0"/>
            <a:r>
              <a:rPr lang="en-US" sz="2400" dirty="0"/>
              <a:t>Submit budget documents to the </a:t>
            </a:r>
            <a:r>
              <a:rPr lang="en-US" sz="2400" dirty="0" err="1"/>
              <a:t>CSMFO</a:t>
            </a:r>
            <a:r>
              <a:rPr lang="en-US" sz="2400" dirty="0"/>
              <a:t> and </a:t>
            </a:r>
            <a:r>
              <a:rPr lang="en-US" sz="2400" dirty="0" err="1"/>
              <a:t>GFOA</a:t>
            </a:r>
            <a:endParaRPr lang="en-US" sz="2400" dirty="0"/>
          </a:p>
          <a:p>
            <a:pPr marL="114300" indent="0">
              <a:buNone/>
            </a:pPr>
            <a:endParaRPr lang="en-US" sz="2400" dirty="0"/>
          </a:p>
        </p:txBody>
      </p:sp>
      <p:sp>
        <p:nvSpPr>
          <p:cNvPr id="4" name="Footer Placeholder 3"/>
          <p:cNvSpPr>
            <a:spLocks noGrp="1"/>
          </p:cNvSpPr>
          <p:nvPr>
            <p:ph type="ftr" sz="quarter" idx="11"/>
          </p:nvPr>
        </p:nvSpPr>
        <p:spPr/>
        <p:txBody>
          <a:bodyPr/>
          <a:lstStyle/>
          <a:p>
            <a:r>
              <a:rPr lang="en-US" smtClean="0"/>
              <a:t>Finance Department</a:t>
            </a:r>
            <a:endParaRPr lang="en-US"/>
          </a:p>
        </p:txBody>
      </p:sp>
      <p:sp>
        <p:nvSpPr>
          <p:cNvPr id="5" name="Slide Number Placeholder 4"/>
          <p:cNvSpPr>
            <a:spLocks noGrp="1"/>
          </p:cNvSpPr>
          <p:nvPr>
            <p:ph type="sldNum" sz="quarter" idx="12"/>
          </p:nvPr>
        </p:nvSpPr>
        <p:spPr/>
        <p:txBody>
          <a:bodyPr/>
          <a:lstStyle/>
          <a:p>
            <a:fld id="{0D90F0D5-AFB6-4C34-B13B-CC446EBB2E05}" type="slidenum">
              <a:rPr lang="en-US" smtClean="0"/>
              <a:t>45</a:t>
            </a:fld>
            <a:endParaRPr lang="en-US" dirty="0"/>
          </a:p>
        </p:txBody>
      </p:sp>
    </p:spTree>
    <p:extLst>
      <p:ext uri="{BB962C8B-B14F-4D97-AF65-F5344CB8AC3E}">
        <p14:creationId xmlns:p14="http://schemas.microsoft.com/office/powerpoint/2010/main" val="21552149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76119861"/>
              </p:ext>
            </p:extLst>
          </p:nvPr>
        </p:nvGraphicFramePr>
        <p:xfrm>
          <a:off x="914400" y="869315"/>
          <a:ext cx="7239000" cy="5455285"/>
        </p:xfrm>
        <a:graphic>
          <a:graphicData uri="http://schemas.openxmlformats.org/drawingml/2006/table">
            <a:tbl>
              <a:tblPr firstRow="1" lastRow="1">
                <a:tableStyleId>{5C22544A-7EE6-4342-B048-85BDC9FD1C3A}</a:tableStyleId>
              </a:tblPr>
              <a:tblGrid>
                <a:gridCol w="4114800"/>
                <a:gridCol w="1572986"/>
                <a:gridCol w="1551214"/>
              </a:tblGrid>
              <a:tr h="457200">
                <a:tc>
                  <a:txBody>
                    <a:bodyPr/>
                    <a:lstStyle/>
                    <a:p>
                      <a:pPr algn="ctr" fontAlgn="b"/>
                      <a:r>
                        <a:rPr lang="en-US" sz="1400" b="1" i="0" u="none" strike="noStrike" dirty="0" smtClean="0">
                          <a:solidFill>
                            <a:schemeClr val="bg1"/>
                          </a:solidFill>
                          <a:effectLst/>
                          <a:latin typeface="Calibri"/>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u="none" strike="noStrike" dirty="0" smtClean="0">
                          <a:effectLst/>
                        </a:rPr>
                        <a:t>FY2018-19           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smtClean="0">
                          <a:effectLst/>
                        </a:rPr>
                        <a:t>FY2019-20  Proposed</a:t>
                      </a:r>
                      <a:endParaRPr lang="en-US" sz="1400" b="1"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chemeClr val="tx1"/>
                          </a:solidFill>
                          <a:effectLst/>
                          <a:latin typeface="Calibri"/>
                        </a:rPr>
                        <a:t>Accountant  I/II</a:t>
                      </a:r>
                      <a:endParaRPr lang="en-US" sz="1400" b="0" i="0" u="none" strike="noStrike" dirty="0">
                        <a:solidFill>
                          <a:schemeClr val="tx1"/>
                        </a:solidFill>
                        <a:effectLst/>
                        <a:latin typeface="Calibri"/>
                      </a:endParaRPr>
                    </a:p>
                  </a:txBody>
                  <a:tcPr marL="9525" marR="9525" marT="9525" marB="0" anchor="b"/>
                </a:tc>
                <a:tc>
                  <a:txBody>
                    <a:bodyPr/>
                    <a:lstStyle/>
                    <a:p>
                      <a:pPr algn="ctr" rtl="0" fontAlgn="b"/>
                      <a:r>
                        <a:rPr lang="en-US" sz="1400" b="0" i="0" u="none" strike="noStrike" dirty="0">
                          <a:solidFill>
                            <a:srgbClr val="000000"/>
                          </a:solidFill>
                          <a:effectLst/>
                          <a:latin typeface="Calibri"/>
                        </a:rPr>
                        <a:t>6</a:t>
                      </a:r>
                    </a:p>
                  </a:txBody>
                  <a:tcPr marL="9525" marR="9525" marT="9525" marB="0" anchor="b"/>
                </a:tc>
                <a:tc>
                  <a:txBody>
                    <a:bodyPr/>
                    <a:lstStyle/>
                    <a:p>
                      <a:pPr algn="ctr" rtl="0" fontAlgn="b"/>
                      <a:r>
                        <a:rPr lang="en-US" sz="1400" b="0" i="0" u="none" strike="noStrike">
                          <a:solidFill>
                            <a:srgbClr val="000000"/>
                          </a:solidFill>
                          <a:effectLst/>
                          <a:latin typeface="Calibri"/>
                        </a:rPr>
                        <a:t>6</a:t>
                      </a:r>
                    </a:p>
                  </a:txBody>
                  <a:tcPr marL="9525" marR="9525" marT="9525" marB="0" anchor="b"/>
                </a:tc>
              </a:tr>
              <a:tr h="294005">
                <a:tc>
                  <a:txBody>
                    <a:bodyPr/>
                    <a:lstStyle/>
                    <a:p>
                      <a:pPr algn="l" fontAlgn="b"/>
                      <a:r>
                        <a:rPr lang="en-US" sz="1400" b="0" i="0" u="none" strike="noStrike" dirty="0" smtClean="0">
                          <a:solidFill>
                            <a:schemeClr val="tx1"/>
                          </a:solidFill>
                          <a:effectLst/>
                          <a:latin typeface="Calibri"/>
                        </a:rPr>
                        <a:t>Accounting Assistant  I/II</a:t>
                      </a:r>
                      <a:endParaRPr lang="en-US" sz="1400" b="0" i="0" u="none" strike="noStrike" dirty="0">
                        <a:solidFill>
                          <a:schemeClr val="tx1"/>
                        </a:solidFill>
                        <a:effectLst/>
                        <a:latin typeface="Calibri"/>
                      </a:endParaRPr>
                    </a:p>
                  </a:txBody>
                  <a:tcPr marL="9525" marR="9525" marT="9525" marB="0" anchor="b"/>
                </a:tc>
                <a:tc>
                  <a:txBody>
                    <a:bodyPr/>
                    <a:lstStyle/>
                    <a:p>
                      <a:pPr algn="ctr" rtl="0" fontAlgn="b"/>
                      <a:r>
                        <a:rPr lang="en-US" sz="1400" b="0" i="0" u="none" strike="noStrike" dirty="0">
                          <a:solidFill>
                            <a:srgbClr val="000000"/>
                          </a:solidFill>
                          <a:effectLst/>
                          <a:latin typeface="Calibri"/>
                        </a:rPr>
                        <a:t>8</a:t>
                      </a:r>
                    </a:p>
                  </a:txBody>
                  <a:tcPr marL="9525" marR="9525" marT="9525" marB="0" anchor="b"/>
                </a:tc>
                <a:tc>
                  <a:txBody>
                    <a:bodyPr/>
                    <a:lstStyle/>
                    <a:p>
                      <a:pPr algn="ctr" rtl="0" fontAlgn="b"/>
                      <a:r>
                        <a:rPr lang="en-US" sz="1400" b="0" i="0" u="none" strike="noStrike" dirty="0">
                          <a:solidFill>
                            <a:srgbClr val="000000"/>
                          </a:solidFill>
                          <a:effectLst/>
                          <a:latin typeface="Calibri"/>
                        </a:rPr>
                        <a:t>8</a:t>
                      </a:r>
                    </a:p>
                  </a:txBody>
                  <a:tcPr marL="9525" marR="9525" marT="9525" marB="0" anchor="b"/>
                </a:tc>
              </a:tr>
              <a:tr h="294005">
                <a:tc>
                  <a:txBody>
                    <a:bodyPr/>
                    <a:lstStyle/>
                    <a:p>
                      <a:pPr marL="0" algn="l" defTabSz="914400" rtl="0" eaLnBrk="1" fontAlgn="b" latinLnBrk="0" hangingPunct="1"/>
                      <a:r>
                        <a:rPr lang="en-US" sz="1400" b="0" i="0" u="none" strike="noStrike" kern="1200" dirty="0" smtClean="0">
                          <a:solidFill>
                            <a:schemeClr val="tx1"/>
                          </a:solidFill>
                          <a:effectLst/>
                          <a:latin typeface="Calibri"/>
                          <a:ea typeface="+mn-ea"/>
                          <a:cs typeface="+mn-cs"/>
                        </a:rPr>
                        <a:t>Accounting Manager</a:t>
                      </a:r>
                      <a:endParaRPr lang="en-US" sz="1400" b="0" i="0" u="none" strike="noStrike" kern="1200" dirty="0">
                        <a:solidFill>
                          <a:schemeClr val="tx1"/>
                        </a:solidFill>
                        <a:effectLst/>
                        <a:latin typeface="Calibri"/>
                        <a:ea typeface="+mn-ea"/>
                        <a:cs typeface="+mn-cs"/>
                      </a:endParaRPr>
                    </a:p>
                  </a:txBody>
                  <a:tcPr marL="9525" marR="9525" marT="9525" marB="0" anchor="b"/>
                </a:tc>
                <a:tc>
                  <a:txBody>
                    <a:bodyPr/>
                    <a:lstStyle/>
                    <a:p>
                      <a:pPr algn="ctr" rtl="0" fontAlgn="b"/>
                      <a:r>
                        <a:rPr lang="en-US" sz="1400" b="0" i="0" u="none" strike="noStrike">
                          <a:solidFill>
                            <a:srgbClr val="000000"/>
                          </a:solidFill>
                          <a:effectLst/>
                          <a:latin typeface="Calibri"/>
                        </a:rPr>
                        <a:t>2.4</a:t>
                      </a:r>
                    </a:p>
                  </a:txBody>
                  <a:tcPr marL="9525" marR="9525" marT="9525" marB="0" anchor="b"/>
                </a:tc>
                <a:tc>
                  <a:txBody>
                    <a:bodyPr/>
                    <a:lstStyle/>
                    <a:p>
                      <a:pPr algn="ctr" rtl="0" fontAlgn="b"/>
                      <a:r>
                        <a:rPr lang="en-US" sz="1400" b="0" i="0" u="none" strike="noStrike" dirty="0">
                          <a:solidFill>
                            <a:srgbClr val="000000"/>
                          </a:solidFill>
                          <a:effectLst/>
                          <a:latin typeface="Calibri"/>
                        </a:rPr>
                        <a:t>3</a:t>
                      </a:r>
                    </a:p>
                  </a:txBody>
                  <a:tcPr marL="9525" marR="9525" marT="9525" marB="0" anchor="b"/>
                </a:tc>
              </a:tr>
              <a:tr h="294005">
                <a:tc>
                  <a:txBody>
                    <a:bodyPr/>
                    <a:lstStyle/>
                    <a:p>
                      <a:pPr marL="0" algn="l" defTabSz="914400" rtl="0" eaLnBrk="1" fontAlgn="b" latinLnBrk="0" hangingPunct="1"/>
                      <a:r>
                        <a:rPr lang="en-US" sz="1400" b="0" i="0" u="none" strike="noStrike" kern="1200" dirty="0" smtClean="0">
                          <a:solidFill>
                            <a:schemeClr val="tx1"/>
                          </a:solidFill>
                          <a:effectLst/>
                          <a:latin typeface="Calibri"/>
                          <a:ea typeface="+mn-ea"/>
                          <a:cs typeface="+mn-cs"/>
                        </a:rPr>
                        <a:t>Administrative Services Analyst</a:t>
                      </a:r>
                      <a:endParaRPr lang="en-US" sz="1400" b="0" i="0" u="none" strike="noStrike" kern="1200" dirty="0">
                        <a:solidFill>
                          <a:schemeClr val="tx1"/>
                        </a:solidFill>
                        <a:effectLst/>
                        <a:latin typeface="Calibri"/>
                        <a:ea typeface="+mn-ea"/>
                        <a:cs typeface="+mn-cs"/>
                      </a:endParaRPr>
                    </a:p>
                  </a:txBody>
                  <a:tcPr marL="9525" marR="9525" marT="9525" marB="0" anchor="b"/>
                </a:tc>
                <a:tc>
                  <a:txBody>
                    <a:bodyPr/>
                    <a:lstStyle/>
                    <a:p>
                      <a:pPr algn="ctr" rtl="0" fontAlgn="b"/>
                      <a:r>
                        <a:rPr lang="en-US" sz="1400" b="0" i="0" u="none" strike="noStrike">
                          <a:solidFill>
                            <a:srgbClr val="000000"/>
                          </a:solidFill>
                          <a:effectLst/>
                          <a:latin typeface="Calibri"/>
                        </a:rPr>
                        <a:t>1</a:t>
                      </a:r>
                    </a:p>
                  </a:txBody>
                  <a:tcPr marL="9525" marR="9525" marT="9525" marB="0" anchor="b"/>
                </a:tc>
                <a:tc>
                  <a:txBody>
                    <a:bodyPr/>
                    <a:lstStyle/>
                    <a:p>
                      <a:pPr algn="ctr" rtl="0" fontAlgn="b"/>
                      <a:r>
                        <a:rPr lang="en-US" sz="1400" b="0" i="0" u="none" strike="noStrike" dirty="0">
                          <a:solidFill>
                            <a:srgbClr val="000000"/>
                          </a:solidFill>
                          <a:effectLst/>
                          <a:latin typeface="Calibri"/>
                        </a:rPr>
                        <a:t>1</a:t>
                      </a:r>
                    </a:p>
                  </a:txBody>
                  <a:tcPr marL="9525" marR="9525" marT="9525" marB="0" anchor="b"/>
                </a:tc>
              </a:tr>
              <a:tr h="294005">
                <a:tc>
                  <a:txBody>
                    <a:bodyPr/>
                    <a:lstStyle/>
                    <a:p>
                      <a:pPr algn="l" fontAlgn="b"/>
                      <a:r>
                        <a:rPr lang="en-US" sz="1400" b="0" i="0" u="none" strike="noStrike" dirty="0" smtClean="0">
                          <a:solidFill>
                            <a:schemeClr val="tx1"/>
                          </a:solidFill>
                          <a:effectLst/>
                          <a:latin typeface="Calibri"/>
                        </a:rPr>
                        <a:t>Budget &amp;</a:t>
                      </a:r>
                      <a:r>
                        <a:rPr lang="en-US" sz="1400" b="0" i="0" u="none" strike="noStrike" baseline="0" dirty="0" smtClean="0">
                          <a:solidFill>
                            <a:schemeClr val="tx1"/>
                          </a:solidFill>
                          <a:effectLst/>
                          <a:latin typeface="Calibri"/>
                        </a:rPr>
                        <a:t> Finance Services Agency Director</a:t>
                      </a:r>
                      <a:endParaRPr lang="en-US" sz="1400" b="0" i="0" u="none" strike="noStrike" dirty="0">
                        <a:solidFill>
                          <a:schemeClr val="tx1"/>
                        </a:solidFill>
                        <a:effectLst/>
                        <a:latin typeface="Calibri"/>
                      </a:endParaRPr>
                    </a:p>
                  </a:txBody>
                  <a:tcPr marL="9525" marR="9525" marT="9525" marB="0" anchor="b"/>
                </a:tc>
                <a:tc>
                  <a:txBody>
                    <a:bodyPr/>
                    <a:lstStyle/>
                    <a:p>
                      <a:pPr algn="ctr" rtl="0" fontAlgn="b"/>
                      <a:r>
                        <a:rPr lang="en-US" sz="1400" b="0" i="0" u="none" strike="noStrike">
                          <a:solidFill>
                            <a:srgbClr val="000000"/>
                          </a:solidFill>
                          <a:effectLst/>
                          <a:latin typeface="Calibri"/>
                        </a:rPr>
                        <a:t>1</a:t>
                      </a:r>
                    </a:p>
                  </a:txBody>
                  <a:tcPr marL="9525" marR="9525" marT="9525" marB="0" anchor="b"/>
                </a:tc>
                <a:tc>
                  <a:txBody>
                    <a:bodyPr/>
                    <a:lstStyle/>
                    <a:p>
                      <a:pPr algn="ctr" rtl="0" fontAlgn="b"/>
                      <a:r>
                        <a:rPr lang="en-US" sz="1400" b="0" i="0" u="none" strike="noStrike" dirty="0">
                          <a:solidFill>
                            <a:srgbClr val="000000"/>
                          </a:solidFill>
                          <a:effectLst/>
                          <a:latin typeface="Calibri"/>
                        </a:rPr>
                        <a:t>1</a:t>
                      </a:r>
                    </a:p>
                  </a:txBody>
                  <a:tcPr marL="9525" marR="9525" marT="9525" marB="0" anchor="b"/>
                </a:tc>
              </a:tr>
              <a:tr h="294005">
                <a:tc>
                  <a:txBody>
                    <a:bodyPr/>
                    <a:lstStyle/>
                    <a:p>
                      <a:pPr algn="l" fontAlgn="b"/>
                      <a:r>
                        <a:rPr lang="en-US" sz="1400" b="0" i="0" u="none" strike="noStrike" dirty="0" smtClean="0">
                          <a:solidFill>
                            <a:schemeClr val="tx1"/>
                          </a:solidFill>
                          <a:effectLst/>
                          <a:latin typeface="Calibri"/>
                        </a:rPr>
                        <a:t>Budget Administrator</a:t>
                      </a:r>
                      <a:endParaRPr lang="en-US" sz="1400" b="0" i="0" u="none" strike="noStrike" dirty="0">
                        <a:solidFill>
                          <a:schemeClr val="tx1"/>
                        </a:solidFill>
                        <a:effectLst/>
                        <a:latin typeface="Calibri"/>
                      </a:endParaRPr>
                    </a:p>
                  </a:txBody>
                  <a:tcPr marL="9525" marR="9525" marT="9525" marB="0" anchor="b"/>
                </a:tc>
                <a:tc>
                  <a:txBody>
                    <a:bodyPr/>
                    <a:lstStyle/>
                    <a:p>
                      <a:pPr algn="ctr" rtl="0" fontAlgn="b"/>
                      <a:r>
                        <a:rPr lang="en-US" sz="1400" b="0" i="0" u="none" strike="noStrike">
                          <a:solidFill>
                            <a:srgbClr val="000000"/>
                          </a:solidFill>
                          <a:effectLst/>
                          <a:latin typeface="Calibri"/>
                        </a:rPr>
                        <a:t>1</a:t>
                      </a:r>
                    </a:p>
                  </a:txBody>
                  <a:tcPr marL="9525" marR="9525" marT="9525" marB="0" anchor="b"/>
                </a:tc>
                <a:tc>
                  <a:txBody>
                    <a:bodyPr/>
                    <a:lstStyle/>
                    <a:p>
                      <a:pPr algn="ctr" rtl="0" fontAlgn="b"/>
                      <a:r>
                        <a:rPr lang="en-US" sz="1400" b="0" i="0" u="none" strike="noStrike" dirty="0">
                          <a:solidFill>
                            <a:srgbClr val="000000"/>
                          </a:solidFill>
                          <a:effectLst/>
                          <a:latin typeface="Calibri"/>
                        </a:rPr>
                        <a:t>1</a:t>
                      </a:r>
                    </a:p>
                  </a:txBody>
                  <a:tcPr marL="9525" marR="9525" marT="9525" marB="0" anchor="b"/>
                </a:tc>
              </a:tr>
              <a:tr h="294005">
                <a:tc>
                  <a:txBody>
                    <a:bodyPr/>
                    <a:lstStyle/>
                    <a:p>
                      <a:pPr algn="l" fontAlgn="b"/>
                      <a:r>
                        <a:rPr lang="en-US" sz="1400" b="0" i="0" u="none" strike="noStrike" dirty="0" smtClean="0">
                          <a:solidFill>
                            <a:schemeClr val="tx1"/>
                          </a:solidFill>
                          <a:effectLst/>
                          <a:latin typeface="Calibri"/>
                        </a:rPr>
                        <a:t>Budget Analyst I/II</a:t>
                      </a:r>
                      <a:endParaRPr lang="en-US" sz="1400" b="0" i="0" u="none" strike="noStrike" dirty="0">
                        <a:solidFill>
                          <a:schemeClr val="tx1"/>
                        </a:solidFill>
                        <a:effectLst/>
                        <a:latin typeface="Calibri"/>
                      </a:endParaRPr>
                    </a:p>
                  </a:txBody>
                  <a:tcPr marL="9525" marR="9525" marT="9525" marB="0" anchor="b"/>
                </a:tc>
                <a:tc>
                  <a:txBody>
                    <a:bodyPr/>
                    <a:lstStyle/>
                    <a:p>
                      <a:pPr algn="ctr" rtl="0" fontAlgn="b"/>
                      <a:r>
                        <a:rPr lang="en-US" sz="1400" b="0" i="0" u="none" strike="noStrike">
                          <a:solidFill>
                            <a:srgbClr val="000000"/>
                          </a:solidFill>
                          <a:effectLst/>
                          <a:latin typeface="Calibri"/>
                        </a:rPr>
                        <a:t>3</a:t>
                      </a:r>
                    </a:p>
                  </a:txBody>
                  <a:tcPr marL="9525" marR="9525" marT="9525" marB="0" anchor="b"/>
                </a:tc>
                <a:tc>
                  <a:txBody>
                    <a:bodyPr/>
                    <a:lstStyle/>
                    <a:p>
                      <a:pPr algn="ctr" rtl="0" fontAlgn="b"/>
                      <a:r>
                        <a:rPr lang="en-US" sz="1400" b="0" i="0" u="none" strike="noStrike" dirty="0">
                          <a:solidFill>
                            <a:srgbClr val="000000"/>
                          </a:solidFill>
                          <a:effectLst/>
                          <a:latin typeface="Calibri"/>
                        </a:rPr>
                        <a:t>3</a:t>
                      </a:r>
                    </a:p>
                  </a:txBody>
                  <a:tcPr marL="9525" marR="9525" marT="9525" marB="0" anchor="b"/>
                </a:tc>
              </a:tr>
              <a:tr h="294005">
                <a:tc>
                  <a:txBody>
                    <a:bodyPr/>
                    <a:lstStyle/>
                    <a:p>
                      <a:pPr algn="l" fontAlgn="b"/>
                      <a:r>
                        <a:rPr lang="en-US" sz="1400" b="0" i="0" u="none" strike="noStrike" dirty="0" smtClean="0">
                          <a:solidFill>
                            <a:schemeClr val="tx1"/>
                          </a:solidFill>
                          <a:effectLst/>
                          <a:latin typeface="Calibri"/>
                        </a:rPr>
                        <a:t>Business Licenses Specialist</a:t>
                      </a:r>
                      <a:endParaRPr lang="en-US" sz="1400" b="0" i="0" u="none" strike="noStrike" dirty="0">
                        <a:solidFill>
                          <a:schemeClr val="tx1"/>
                        </a:solidFill>
                        <a:effectLst/>
                        <a:latin typeface="Calibri"/>
                      </a:endParaRPr>
                    </a:p>
                  </a:txBody>
                  <a:tcPr marL="9525" marR="9525" marT="9525" marB="0" anchor="b"/>
                </a:tc>
                <a:tc>
                  <a:txBody>
                    <a:bodyPr/>
                    <a:lstStyle/>
                    <a:p>
                      <a:pPr algn="ctr" rtl="0" fontAlgn="b"/>
                      <a:r>
                        <a:rPr lang="en-US" sz="1400" b="0" i="0" u="none" strike="noStrike" dirty="0">
                          <a:solidFill>
                            <a:srgbClr val="000000"/>
                          </a:solidFill>
                          <a:effectLst/>
                          <a:latin typeface="Calibri"/>
                        </a:rPr>
                        <a:t>1</a:t>
                      </a:r>
                    </a:p>
                  </a:txBody>
                  <a:tcPr marL="9525" marR="9525" marT="9525" marB="0" anchor="b"/>
                </a:tc>
                <a:tc>
                  <a:txBody>
                    <a:bodyPr/>
                    <a:lstStyle/>
                    <a:p>
                      <a:pPr algn="ctr" rtl="0" fontAlgn="b"/>
                      <a:r>
                        <a:rPr lang="en-US" sz="1400" b="0" i="0" u="none" strike="noStrike" dirty="0">
                          <a:solidFill>
                            <a:srgbClr val="000000"/>
                          </a:solidFill>
                          <a:effectLst/>
                          <a:latin typeface="Calibri"/>
                        </a:rPr>
                        <a:t>2</a:t>
                      </a:r>
                    </a:p>
                  </a:txBody>
                  <a:tcPr marL="9525" marR="9525" marT="9525" marB="0" anchor="b"/>
                </a:tc>
              </a:tr>
              <a:tr h="294005">
                <a:tc>
                  <a:txBody>
                    <a:bodyPr/>
                    <a:lstStyle/>
                    <a:p>
                      <a:pPr algn="l" fontAlgn="b"/>
                      <a:r>
                        <a:rPr lang="en-US" sz="1400" b="0" i="0" u="none" strike="noStrike" dirty="0" smtClean="0">
                          <a:solidFill>
                            <a:schemeClr val="tx1"/>
                          </a:solidFill>
                          <a:effectLst/>
                          <a:latin typeface="Calibri"/>
                        </a:rPr>
                        <a:t>Buyer</a:t>
                      </a:r>
                      <a:r>
                        <a:rPr lang="en-US" sz="1400" b="0" i="0" u="none" strike="noStrike" baseline="0" dirty="0" smtClean="0">
                          <a:solidFill>
                            <a:schemeClr val="tx1"/>
                          </a:solidFill>
                          <a:effectLst/>
                          <a:latin typeface="Calibri"/>
                        </a:rPr>
                        <a:t> II</a:t>
                      </a:r>
                      <a:endParaRPr lang="en-US" sz="1400" b="0" i="0" u="none" strike="noStrike" dirty="0">
                        <a:solidFill>
                          <a:schemeClr val="tx1"/>
                        </a:solidFill>
                        <a:effectLst/>
                        <a:latin typeface="Calibri"/>
                      </a:endParaRPr>
                    </a:p>
                  </a:txBody>
                  <a:tcPr marL="9525" marR="9525" marT="9525" marB="0" anchor="b"/>
                </a:tc>
                <a:tc>
                  <a:txBody>
                    <a:bodyPr/>
                    <a:lstStyle/>
                    <a:p>
                      <a:pPr algn="ctr" rtl="0" fontAlgn="b"/>
                      <a:r>
                        <a:rPr lang="en-US" sz="1400" b="0" i="0" u="none" strike="noStrike">
                          <a:solidFill>
                            <a:srgbClr val="000000"/>
                          </a:solidFill>
                          <a:effectLst/>
                          <a:latin typeface="Calibri"/>
                        </a:rPr>
                        <a:t>1</a:t>
                      </a:r>
                    </a:p>
                  </a:txBody>
                  <a:tcPr marL="9525" marR="9525" marT="9525" marB="0" anchor="b"/>
                </a:tc>
                <a:tc>
                  <a:txBody>
                    <a:bodyPr/>
                    <a:lstStyle/>
                    <a:p>
                      <a:pPr algn="ctr" rtl="0" fontAlgn="b"/>
                      <a:r>
                        <a:rPr lang="en-US" sz="1400" b="0" i="0" u="none" strike="noStrike" dirty="0">
                          <a:solidFill>
                            <a:srgbClr val="000000"/>
                          </a:solidFill>
                          <a:effectLst/>
                          <a:latin typeface="Calibri"/>
                        </a:rPr>
                        <a:t>1</a:t>
                      </a:r>
                    </a:p>
                  </a:txBody>
                  <a:tcPr marL="9525" marR="9525" marT="9525" marB="0" anchor="b"/>
                </a:tc>
              </a:tr>
              <a:tr h="294005">
                <a:tc>
                  <a:txBody>
                    <a:bodyPr/>
                    <a:lstStyle/>
                    <a:p>
                      <a:pPr algn="l" fontAlgn="b"/>
                      <a:r>
                        <a:rPr lang="en-US" sz="1400" b="0" i="0" u="none" strike="noStrike" dirty="0" smtClean="0">
                          <a:solidFill>
                            <a:schemeClr val="tx1"/>
                          </a:solidFill>
                          <a:effectLst/>
                          <a:latin typeface="Calibri"/>
                        </a:rPr>
                        <a:t>Executive Secretary </a:t>
                      </a:r>
                      <a:endParaRPr lang="en-US" sz="1400" b="0" i="0" u="none" strike="noStrike" dirty="0">
                        <a:solidFill>
                          <a:schemeClr val="tx1"/>
                        </a:solidFill>
                        <a:effectLst/>
                        <a:latin typeface="Calibri"/>
                      </a:endParaRPr>
                    </a:p>
                  </a:txBody>
                  <a:tcPr marL="9525" marR="9525" marT="9525" marB="0" anchor="b"/>
                </a:tc>
                <a:tc>
                  <a:txBody>
                    <a:bodyPr/>
                    <a:lstStyle/>
                    <a:p>
                      <a:pPr algn="ctr" rtl="0" fontAlgn="b"/>
                      <a:r>
                        <a:rPr lang="en-US" sz="1400" b="0" i="0" u="none" strike="noStrike">
                          <a:solidFill>
                            <a:srgbClr val="000000"/>
                          </a:solidFill>
                          <a:effectLst/>
                          <a:latin typeface="Calibri"/>
                        </a:rPr>
                        <a:t>1</a:t>
                      </a:r>
                    </a:p>
                  </a:txBody>
                  <a:tcPr marL="9525" marR="9525" marT="9525" marB="0" anchor="b"/>
                </a:tc>
                <a:tc>
                  <a:txBody>
                    <a:bodyPr/>
                    <a:lstStyle/>
                    <a:p>
                      <a:pPr algn="ctr" rtl="0" fontAlgn="b"/>
                      <a:r>
                        <a:rPr lang="en-US" sz="1400" b="0" i="0" u="none" strike="noStrike" dirty="0">
                          <a:solidFill>
                            <a:srgbClr val="000000"/>
                          </a:solidFill>
                          <a:effectLst/>
                          <a:latin typeface="Calibri"/>
                        </a:rPr>
                        <a:t>1</a:t>
                      </a:r>
                    </a:p>
                  </a:txBody>
                  <a:tcPr marL="9525" marR="9525" marT="9525" marB="0" anchor="b"/>
                </a:tc>
              </a:tr>
              <a:tr h="294005">
                <a:tc>
                  <a:txBody>
                    <a:bodyPr/>
                    <a:lstStyle/>
                    <a:p>
                      <a:pPr algn="l" fontAlgn="b"/>
                      <a:r>
                        <a:rPr lang="en-US" sz="1400" b="0" i="0" u="none" strike="noStrike" dirty="0" smtClean="0">
                          <a:solidFill>
                            <a:schemeClr val="tx1"/>
                          </a:solidFill>
                          <a:effectLst/>
                          <a:latin typeface="Calibri"/>
                        </a:rPr>
                        <a:t>Payroll Coordinator</a:t>
                      </a:r>
                      <a:endParaRPr lang="en-US" sz="1400" b="0" i="0" u="none" strike="noStrike" dirty="0">
                        <a:solidFill>
                          <a:schemeClr val="tx1"/>
                        </a:solidFill>
                        <a:effectLst/>
                        <a:latin typeface="Calibri"/>
                      </a:endParaRPr>
                    </a:p>
                  </a:txBody>
                  <a:tcPr marL="9525" marR="9525" marT="9525" marB="0" anchor="b"/>
                </a:tc>
                <a:tc>
                  <a:txBody>
                    <a:bodyPr/>
                    <a:lstStyle/>
                    <a:p>
                      <a:pPr algn="ctr" rtl="0" fontAlgn="b"/>
                      <a:r>
                        <a:rPr lang="en-US" sz="1400" b="0" i="0" u="none" strike="noStrike">
                          <a:solidFill>
                            <a:srgbClr val="000000"/>
                          </a:solidFill>
                          <a:effectLst/>
                          <a:latin typeface="Calibri"/>
                        </a:rPr>
                        <a:t>2</a:t>
                      </a:r>
                    </a:p>
                  </a:txBody>
                  <a:tcPr marL="9525" marR="9525" marT="9525" marB="0" anchor="b"/>
                </a:tc>
                <a:tc>
                  <a:txBody>
                    <a:bodyPr/>
                    <a:lstStyle/>
                    <a:p>
                      <a:pPr algn="ctr" rtl="0" fontAlgn="b"/>
                      <a:r>
                        <a:rPr lang="en-US" sz="1400" b="0" i="0" u="none" strike="noStrike" dirty="0">
                          <a:solidFill>
                            <a:srgbClr val="000000"/>
                          </a:solidFill>
                          <a:effectLst/>
                          <a:latin typeface="Calibri"/>
                        </a:rPr>
                        <a:t>2</a:t>
                      </a:r>
                    </a:p>
                  </a:txBody>
                  <a:tcPr marL="9525" marR="9525" marT="9525" marB="0" anchor="b"/>
                </a:tc>
              </a:tr>
              <a:tr h="294005">
                <a:tc>
                  <a:txBody>
                    <a:bodyPr/>
                    <a:lstStyle/>
                    <a:p>
                      <a:pPr algn="l" fontAlgn="b"/>
                      <a:r>
                        <a:rPr lang="en-US" sz="1400" b="0" i="0" u="none" strike="noStrike" dirty="0" smtClean="0">
                          <a:solidFill>
                            <a:schemeClr val="tx1"/>
                          </a:solidFill>
                          <a:effectLst/>
                          <a:latin typeface="Calibri"/>
                        </a:rPr>
                        <a:t>Payroll Supervisor</a:t>
                      </a:r>
                      <a:endParaRPr lang="en-US" sz="1400" b="0" i="0" u="none" strike="noStrike" dirty="0">
                        <a:solidFill>
                          <a:schemeClr val="tx1"/>
                        </a:solidFill>
                        <a:effectLst/>
                        <a:latin typeface="Calibri"/>
                      </a:endParaRPr>
                    </a:p>
                  </a:txBody>
                  <a:tcPr marL="9525" marR="9525" marT="9525" marB="0" anchor="b"/>
                </a:tc>
                <a:tc>
                  <a:txBody>
                    <a:bodyPr/>
                    <a:lstStyle/>
                    <a:p>
                      <a:pPr algn="ctr" rtl="0" fontAlgn="b"/>
                      <a:r>
                        <a:rPr lang="en-US" sz="1400" b="0" i="0" u="none" strike="noStrike">
                          <a:solidFill>
                            <a:srgbClr val="000000"/>
                          </a:solidFill>
                          <a:effectLst/>
                          <a:latin typeface="Calibri"/>
                        </a:rPr>
                        <a:t>1</a:t>
                      </a:r>
                    </a:p>
                  </a:txBody>
                  <a:tcPr marL="9525" marR="9525" marT="9525" marB="0" anchor="b"/>
                </a:tc>
                <a:tc>
                  <a:txBody>
                    <a:bodyPr/>
                    <a:lstStyle/>
                    <a:p>
                      <a:pPr algn="ctr" rtl="0" fontAlgn="b"/>
                      <a:r>
                        <a:rPr lang="en-US" sz="1400" b="0" i="0" u="none" strike="noStrike" dirty="0">
                          <a:solidFill>
                            <a:srgbClr val="000000"/>
                          </a:solidFill>
                          <a:effectLst/>
                          <a:latin typeface="Calibri"/>
                        </a:rPr>
                        <a:t>1</a:t>
                      </a:r>
                    </a:p>
                  </a:txBody>
                  <a:tcPr marL="9525" marR="9525" marT="9525" marB="0" anchor="b"/>
                </a:tc>
              </a:tr>
              <a:tr h="294005">
                <a:tc>
                  <a:txBody>
                    <a:bodyPr/>
                    <a:lstStyle/>
                    <a:p>
                      <a:pPr algn="l" fontAlgn="b"/>
                      <a:r>
                        <a:rPr lang="en-US" sz="1400" b="0" i="0" u="none" strike="noStrike" dirty="0" smtClean="0">
                          <a:solidFill>
                            <a:schemeClr val="tx1"/>
                          </a:solidFill>
                          <a:effectLst/>
                          <a:latin typeface="Calibri"/>
                        </a:rPr>
                        <a:t>Revenue Manager</a:t>
                      </a:r>
                      <a:endParaRPr lang="en-US" sz="1400" b="0" i="0" u="none" strike="noStrike" dirty="0">
                        <a:solidFill>
                          <a:schemeClr val="tx1"/>
                        </a:solidFill>
                        <a:effectLst/>
                        <a:latin typeface="Calibri"/>
                      </a:endParaRPr>
                    </a:p>
                  </a:txBody>
                  <a:tcPr marL="9525" marR="9525" marT="9525" marB="0" anchor="b"/>
                </a:tc>
                <a:tc>
                  <a:txBody>
                    <a:bodyPr/>
                    <a:lstStyle/>
                    <a:p>
                      <a:pPr algn="ctr" rtl="0" fontAlgn="b"/>
                      <a:r>
                        <a:rPr lang="en-US" sz="1400" b="0" i="0" u="none" strike="noStrike">
                          <a:solidFill>
                            <a:srgbClr val="000000"/>
                          </a:solidFill>
                          <a:effectLst/>
                          <a:latin typeface="Calibri"/>
                        </a:rPr>
                        <a:t>1</a:t>
                      </a:r>
                    </a:p>
                  </a:txBody>
                  <a:tcPr marL="9525" marR="9525" marT="9525" marB="0" anchor="b"/>
                </a:tc>
                <a:tc>
                  <a:txBody>
                    <a:bodyPr/>
                    <a:lstStyle/>
                    <a:p>
                      <a:pPr algn="ctr" rtl="0" fontAlgn="b"/>
                      <a:r>
                        <a:rPr lang="en-US" sz="1400" b="0" i="0" u="none" strike="noStrike" dirty="0">
                          <a:solidFill>
                            <a:srgbClr val="000000"/>
                          </a:solidFill>
                          <a:effectLst/>
                          <a:latin typeface="Calibri"/>
                        </a:rPr>
                        <a:t>0</a:t>
                      </a:r>
                    </a:p>
                  </a:txBody>
                  <a:tcPr marL="9525" marR="9525" marT="9525" marB="0" anchor="b"/>
                </a:tc>
              </a:tr>
              <a:tr h="294005">
                <a:tc>
                  <a:txBody>
                    <a:bodyPr/>
                    <a:lstStyle/>
                    <a:p>
                      <a:pPr algn="l" fontAlgn="b"/>
                      <a:r>
                        <a:rPr lang="en-US" sz="1400" b="0" i="0" u="none" strike="noStrike" dirty="0" smtClean="0">
                          <a:solidFill>
                            <a:schemeClr val="tx1"/>
                          </a:solidFill>
                          <a:effectLst/>
                          <a:latin typeface="Calibri"/>
                        </a:rPr>
                        <a:t>Senior Accountant</a:t>
                      </a:r>
                      <a:endParaRPr lang="en-US" sz="1400" b="0" i="0" u="none" strike="noStrike" dirty="0">
                        <a:solidFill>
                          <a:schemeClr val="tx1"/>
                        </a:solidFill>
                        <a:effectLst/>
                        <a:latin typeface="Calibri"/>
                      </a:endParaRPr>
                    </a:p>
                  </a:txBody>
                  <a:tcPr marL="9525" marR="9525" marT="9525" marB="0" anchor="b"/>
                </a:tc>
                <a:tc>
                  <a:txBody>
                    <a:bodyPr/>
                    <a:lstStyle/>
                    <a:p>
                      <a:pPr algn="ctr" rtl="0" fontAlgn="b"/>
                      <a:r>
                        <a:rPr lang="en-US" sz="1400" b="0" i="0" u="none" strike="noStrike">
                          <a:solidFill>
                            <a:srgbClr val="000000"/>
                          </a:solidFill>
                          <a:effectLst/>
                          <a:latin typeface="Calibri"/>
                        </a:rPr>
                        <a:t>1.5</a:t>
                      </a:r>
                    </a:p>
                  </a:txBody>
                  <a:tcPr marL="9525" marR="9525" marT="9525" marB="0" anchor="b"/>
                </a:tc>
                <a:tc>
                  <a:txBody>
                    <a:bodyPr/>
                    <a:lstStyle/>
                    <a:p>
                      <a:pPr algn="ctr" rtl="0" fontAlgn="b"/>
                      <a:r>
                        <a:rPr lang="en-US" sz="1400" b="0" i="0" u="none" strike="noStrike" dirty="0">
                          <a:solidFill>
                            <a:srgbClr val="000000"/>
                          </a:solidFill>
                          <a:effectLst/>
                          <a:latin typeface="Calibri"/>
                        </a:rPr>
                        <a:t>2</a:t>
                      </a:r>
                    </a:p>
                  </a:txBody>
                  <a:tcPr marL="9525" marR="9525" marT="9525" marB="0" anchor="b"/>
                </a:tc>
              </a:tr>
              <a:tr h="294005">
                <a:tc>
                  <a:txBody>
                    <a:bodyPr/>
                    <a:lstStyle/>
                    <a:p>
                      <a:pPr algn="l" fontAlgn="b"/>
                      <a:r>
                        <a:rPr lang="en-US" sz="1400" b="0" i="0" u="none" strike="noStrike" dirty="0" smtClean="0">
                          <a:solidFill>
                            <a:schemeClr val="tx1"/>
                          </a:solidFill>
                          <a:effectLst/>
                          <a:latin typeface="Calibri"/>
                        </a:rPr>
                        <a:t>Senior Budget Analyst</a:t>
                      </a:r>
                      <a:endParaRPr lang="en-US" sz="1400" b="0" i="0" u="none" strike="noStrike" dirty="0">
                        <a:solidFill>
                          <a:schemeClr val="tx1"/>
                        </a:solidFill>
                        <a:effectLst/>
                        <a:latin typeface="Calibri"/>
                      </a:endParaRPr>
                    </a:p>
                  </a:txBody>
                  <a:tcPr marL="9525" marR="9525" marT="9525" marB="0" anchor="b"/>
                </a:tc>
                <a:tc>
                  <a:txBody>
                    <a:bodyPr/>
                    <a:lstStyle/>
                    <a:p>
                      <a:pPr algn="ctr" rtl="0" fontAlgn="b"/>
                      <a:r>
                        <a:rPr lang="en-US" sz="1400" b="0" i="0" u="none" strike="noStrike">
                          <a:solidFill>
                            <a:srgbClr val="000000"/>
                          </a:solidFill>
                          <a:effectLst/>
                          <a:latin typeface="Calibri"/>
                        </a:rPr>
                        <a:t>1</a:t>
                      </a:r>
                    </a:p>
                  </a:txBody>
                  <a:tcPr marL="9525" marR="9525" marT="9525" marB="0" anchor="b"/>
                </a:tc>
                <a:tc>
                  <a:txBody>
                    <a:bodyPr/>
                    <a:lstStyle/>
                    <a:p>
                      <a:pPr algn="ctr" rtl="0" fontAlgn="b"/>
                      <a:r>
                        <a:rPr lang="en-US" sz="1400" b="0" i="0" u="none" strike="noStrike" dirty="0">
                          <a:solidFill>
                            <a:srgbClr val="000000"/>
                          </a:solidFill>
                          <a:effectLst/>
                          <a:latin typeface="Calibri"/>
                        </a:rPr>
                        <a:t>1</a:t>
                      </a:r>
                    </a:p>
                  </a:txBody>
                  <a:tcPr marL="9525" marR="9525" marT="9525" marB="0" anchor="b"/>
                </a:tc>
              </a:tr>
              <a:tr h="294005">
                <a:tc>
                  <a:txBody>
                    <a:bodyPr/>
                    <a:lstStyle/>
                    <a:p>
                      <a:pPr algn="l" fontAlgn="b"/>
                      <a:r>
                        <a:rPr lang="en-US" sz="1400" b="0" i="0" u="none" strike="noStrike" dirty="0" smtClean="0">
                          <a:solidFill>
                            <a:schemeClr val="tx1"/>
                          </a:solidFill>
                          <a:effectLst/>
                          <a:latin typeface="Calibri"/>
                        </a:rPr>
                        <a:t>Senior Buyer</a:t>
                      </a:r>
                      <a:endParaRPr lang="en-US" sz="1400" b="0" i="0" u="none" strike="noStrike" dirty="0">
                        <a:solidFill>
                          <a:schemeClr val="tx1"/>
                        </a:solidFill>
                        <a:effectLst/>
                        <a:latin typeface="Calibri"/>
                      </a:endParaRPr>
                    </a:p>
                  </a:txBody>
                  <a:tcPr marL="9525" marR="9525" marT="9525" marB="0" anchor="b"/>
                </a:tc>
                <a:tc>
                  <a:txBody>
                    <a:bodyPr/>
                    <a:lstStyle/>
                    <a:p>
                      <a:pPr algn="ctr" rtl="0" fontAlgn="b"/>
                      <a:r>
                        <a:rPr lang="en-US" sz="1400" b="0" i="0" u="none" strike="noStrike">
                          <a:solidFill>
                            <a:srgbClr val="000000"/>
                          </a:solidFill>
                          <a:effectLst/>
                          <a:latin typeface="Calibri"/>
                        </a:rPr>
                        <a:t>1</a:t>
                      </a:r>
                    </a:p>
                  </a:txBody>
                  <a:tcPr marL="9525" marR="9525" marT="9525" marB="0" anchor="b"/>
                </a:tc>
                <a:tc>
                  <a:txBody>
                    <a:bodyPr/>
                    <a:lstStyle/>
                    <a:p>
                      <a:pPr algn="ctr" rtl="0" fontAlgn="b"/>
                      <a:r>
                        <a:rPr lang="en-US" sz="1400" b="0" i="0" u="none" strike="noStrike" dirty="0">
                          <a:solidFill>
                            <a:srgbClr val="000000"/>
                          </a:solidFill>
                          <a:effectLst/>
                          <a:latin typeface="Calibri"/>
                        </a:rPr>
                        <a:t>1</a:t>
                      </a:r>
                    </a:p>
                  </a:txBody>
                  <a:tcPr marL="9525" marR="9525" marT="9525" marB="0" anchor="b"/>
                </a:tc>
              </a:tr>
              <a:tr h="294005">
                <a:tc>
                  <a:txBody>
                    <a:bodyPr/>
                    <a:lstStyle/>
                    <a:p>
                      <a:pPr algn="ctr" fontAlgn="b"/>
                      <a:r>
                        <a:rPr lang="en-US" sz="1400" b="1" u="none" strike="noStrike" dirty="0">
                          <a:solidFill>
                            <a:schemeClr val="bg1"/>
                          </a:solidFill>
                          <a:effectLst/>
                        </a:rPr>
                        <a:t>Total </a:t>
                      </a:r>
                      <a:r>
                        <a:rPr lang="en-US" sz="1400" b="1" u="none" strike="noStrike" dirty="0" smtClean="0">
                          <a:solidFill>
                            <a:schemeClr val="bg1"/>
                          </a:solidFill>
                          <a:effectLst/>
                        </a:rPr>
                        <a:t>Full-Time</a:t>
                      </a:r>
                      <a:r>
                        <a:rPr lang="en-US" sz="1400" b="1" u="none" strike="noStrike" baseline="0" dirty="0" smtClean="0">
                          <a:solidFill>
                            <a:schemeClr val="bg1"/>
                          </a:solidFill>
                          <a:effectLst/>
                        </a:rPr>
                        <a:t> Equivalent </a:t>
                      </a:r>
                      <a:r>
                        <a:rPr lang="en-US" sz="1400" b="1" u="none" strike="noStrike" baseline="0" smtClean="0">
                          <a:solidFill>
                            <a:schemeClr val="bg1"/>
                          </a:solidFill>
                          <a:effectLst/>
                        </a:rPr>
                        <a:t>(FTEs)</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32.9</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34.0</a:t>
                      </a:r>
                      <a:endParaRPr lang="en-US" sz="1400" b="1" i="0" u="none" strike="noStrike" dirty="0">
                        <a:solidFill>
                          <a:schemeClr val="bg1"/>
                        </a:solidFill>
                        <a:effectLst/>
                        <a:latin typeface="Calibri"/>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Finance Department</a:t>
            </a:r>
            <a:endParaRPr lang="en-US"/>
          </a:p>
        </p:txBody>
      </p:sp>
      <p:sp>
        <p:nvSpPr>
          <p:cNvPr id="5" name="Slide Number Placeholder 4"/>
          <p:cNvSpPr>
            <a:spLocks noGrp="1"/>
          </p:cNvSpPr>
          <p:nvPr>
            <p:ph type="sldNum" sz="quarter" idx="12"/>
          </p:nvPr>
        </p:nvSpPr>
        <p:spPr/>
        <p:txBody>
          <a:bodyPr/>
          <a:lstStyle/>
          <a:p>
            <a:fld id="{0D90F0D5-AFB6-4C34-B13B-CC446EBB2E05}" type="slidenum">
              <a:rPr lang="en-US" smtClean="0"/>
              <a:t>46</a:t>
            </a:fld>
            <a:endParaRPr lang="en-US" dirty="0"/>
          </a:p>
        </p:txBody>
      </p:sp>
    </p:spTree>
    <p:extLst>
      <p:ext uri="{BB962C8B-B14F-4D97-AF65-F5344CB8AC3E}">
        <p14:creationId xmlns:p14="http://schemas.microsoft.com/office/powerpoint/2010/main" val="491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12171155"/>
              </p:ext>
            </p:extLst>
          </p:nvPr>
        </p:nvGraphicFramePr>
        <p:xfrm>
          <a:off x="685800" y="990600"/>
          <a:ext cx="7630087" cy="4473917"/>
        </p:xfrm>
        <a:graphic>
          <a:graphicData uri="http://schemas.openxmlformats.org/drawingml/2006/table">
            <a:tbl>
              <a:tblPr firstRow="1" firstCol="1" lastRow="1" bandRow="1">
                <a:tableStyleId>{5C22544A-7EE6-4342-B048-85BDC9FD1C3A}</a:tableStyleId>
              </a:tblPr>
              <a:tblGrid>
                <a:gridCol w="1600200"/>
                <a:gridCol w="2776475"/>
                <a:gridCol w="1626706"/>
                <a:gridCol w="1626706"/>
              </a:tblGrid>
              <a:tr h="2551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algn="r"/>
                      <a:endParaRPr lang="en-US" sz="16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206685">
                <a:tc>
                  <a:txBody>
                    <a:bodyPr/>
                    <a:lstStyle/>
                    <a:p>
                      <a:pPr algn="l" fontAlgn="b"/>
                      <a:r>
                        <a:rPr lang="en-US" sz="1600" u="none" strike="noStrike" dirty="0" smtClean="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1" i="0" u="none" strike="noStrike" dirty="0">
                        <a:solidFill>
                          <a:schemeClr val="accent6">
                            <a:lumMod val="50000"/>
                          </a:schemeClr>
                        </a:solidFill>
                        <a:effectLst/>
                        <a:latin typeface="+mn-lt"/>
                      </a:endParaRPr>
                    </a:p>
                  </a:txBody>
                  <a:tcPr marL="6675" marR="6675" marT="6675" marB="0" anchor="b"/>
                </a:tc>
                <a:tc>
                  <a:txBody>
                    <a:bodyPr/>
                    <a:lstStyle/>
                    <a:p>
                      <a:pPr algn="r" fontAlgn="b"/>
                      <a:endParaRPr lang="en-US" sz="1600" b="0" i="0" u="none" strike="noStrike" dirty="0">
                        <a:solidFill>
                          <a:schemeClr val="tx1"/>
                        </a:solidFill>
                        <a:effectLst/>
                        <a:latin typeface="+mn-lt"/>
                      </a:endParaRPr>
                    </a:p>
                  </a:txBody>
                  <a:tcPr marL="6675" marR="6675" marT="6675" marB="0" anchor="b"/>
                </a:tc>
                <a:tc>
                  <a:txBody>
                    <a:bodyPr/>
                    <a:lstStyle/>
                    <a:p>
                      <a:pPr algn="r" fontAlgn="b"/>
                      <a:endParaRPr lang="en-US" sz="1600" b="0" i="0" u="none" strike="noStrike" dirty="0">
                        <a:solidFill>
                          <a:schemeClr val="tx1"/>
                        </a:solidFill>
                        <a:effectLst/>
                        <a:latin typeface="+mn-lt"/>
                      </a:endParaRPr>
                    </a:p>
                  </a:txBody>
                  <a:tcPr marL="6675" marR="6675" marT="6675" marB="0" anchor="b"/>
                </a:tc>
              </a:tr>
              <a:tr h="206685">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latin typeface="+mn-lt"/>
                        </a:rPr>
                        <a:t>Total Revenue</a:t>
                      </a:r>
                      <a:endParaRPr lang="en-US" sz="1600" b="1" i="0" u="none" strike="noStrike" dirty="0">
                        <a:solidFill>
                          <a:schemeClr val="accent6">
                            <a:lumMod val="50000"/>
                          </a:schemeClr>
                        </a:solidFill>
                        <a:effectLst/>
                        <a:latin typeface="+mn-lt"/>
                      </a:endParaRPr>
                    </a:p>
                  </a:txBody>
                  <a:tcPr marL="6675" marR="6675" marT="6675" marB="0" anchor="b"/>
                </a:tc>
                <a:tc>
                  <a:txBody>
                    <a:bodyPr/>
                    <a:lstStyle/>
                    <a:p>
                      <a:pPr algn="r" fontAlgn="b"/>
                      <a:endParaRPr lang="en-US" sz="1600" b="1" i="0" u="none" strike="noStrike" dirty="0">
                        <a:solidFill>
                          <a:schemeClr val="tx1"/>
                        </a:solidFill>
                        <a:effectLst/>
                        <a:latin typeface="+mn-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1" dirty="0" smtClean="0">
                        <a:solidFill>
                          <a:schemeClr val="tx1"/>
                        </a:solidFill>
                        <a:latin typeface="+mn-lt"/>
                      </a:endParaRPr>
                    </a:p>
                  </a:txBody>
                  <a:tcPr marL="6675" marR="6675" marT="6675" marB="0" anchor="b"/>
                </a:tc>
              </a:tr>
              <a:tr h="10392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chemeClr val="accent6">
                            <a:lumMod val="50000"/>
                          </a:schemeClr>
                        </a:solidFill>
                        <a:effectLst/>
                        <a:latin typeface="+mn-lt"/>
                      </a:endParaRPr>
                    </a:p>
                  </a:txBody>
                  <a:tcPr marL="6675" marR="6675" marT="6675" marB="0" anchor="b"/>
                </a:tc>
                <a:tc>
                  <a:txBody>
                    <a:bodyPr/>
                    <a:lstStyle/>
                    <a:p>
                      <a:pPr algn="r" fontAlgn="b"/>
                      <a:endParaRPr lang="en-US" sz="1600" b="0" i="0" u="none" strike="noStrike" dirty="0">
                        <a:solidFill>
                          <a:schemeClr val="tx1"/>
                        </a:solidFill>
                        <a:effectLst/>
                        <a:latin typeface="+mn-lt"/>
                      </a:endParaRPr>
                    </a:p>
                  </a:txBody>
                  <a:tcPr marL="6675" marR="6675" marT="6675" marB="0" anchor="b"/>
                </a:tc>
                <a:tc>
                  <a:txBody>
                    <a:bodyPr/>
                    <a:lstStyle/>
                    <a:p>
                      <a:pPr algn="r" fontAlgn="b"/>
                      <a:endParaRPr lang="en-US" sz="1600" b="0" i="0" u="none" strike="noStrike" dirty="0">
                        <a:solidFill>
                          <a:schemeClr val="tx1"/>
                        </a:solidFill>
                        <a:effectLst/>
                        <a:latin typeface="+mn-lt"/>
                      </a:endParaRPr>
                    </a:p>
                  </a:txBody>
                  <a:tcPr marL="6675" marR="6675" marT="6675" marB="0" anchor="b"/>
                </a:tc>
              </a:tr>
              <a:tr h="26401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lt1"/>
                          </a:solidFill>
                          <a:effectLst/>
                          <a:latin typeface="+mn-lt"/>
                          <a:ea typeface="+mn-ea"/>
                          <a:cs typeface="+mn-cs"/>
                        </a:rPr>
                        <a:t>Expenditures</a:t>
                      </a:r>
                    </a:p>
                  </a:txBody>
                  <a:tcPr marL="6675" marR="6675" marT="6675" marB="0" anchor="b"/>
                </a:tc>
                <a:tc>
                  <a:txBody>
                    <a:bodyPr/>
                    <a:lstStyle/>
                    <a:p>
                      <a:pPr algn="l" fontAlgn="b"/>
                      <a:r>
                        <a:rPr lang="en-US" sz="1600" u="none" strike="noStrike" dirty="0">
                          <a:effectLst/>
                          <a:latin typeface="+mn-lt"/>
                        </a:rPr>
                        <a:t>Salaries &amp; </a:t>
                      </a:r>
                      <a:r>
                        <a:rPr lang="en-US" sz="1600" u="none" strike="noStrike" dirty="0" smtClean="0">
                          <a:effectLst/>
                          <a:latin typeface="+mn-lt"/>
                        </a:rPr>
                        <a:t>Wages</a:t>
                      </a:r>
                      <a:endParaRPr lang="en-US" sz="1600" b="1" i="0" u="none" strike="noStrike" dirty="0" smtClean="0">
                        <a:solidFill>
                          <a:schemeClr val="accent6">
                            <a:lumMod val="50000"/>
                          </a:schemeClr>
                        </a:solidFill>
                        <a:effectLst/>
                        <a:latin typeface="+mn-lt"/>
                      </a:endParaRPr>
                    </a:p>
                  </a:txBody>
                  <a:tcPr marL="6675" marR="6675" marT="6675" marB="0" anchor="b"/>
                </a:tc>
                <a:tc>
                  <a:txBody>
                    <a:bodyPr/>
                    <a:lstStyle/>
                    <a:p>
                      <a:pPr algn="r" fontAlgn="b"/>
                      <a:r>
                        <a:rPr lang="en-US" sz="1600" b="0" i="0" u="none" strike="noStrike" dirty="0" smtClean="0">
                          <a:solidFill>
                            <a:srgbClr val="000000"/>
                          </a:solidFill>
                          <a:effectLst/>
                          <a:latin typeface="+mn-lt"/>
                        </a:rPr>
                        <a:t>2,651,870</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b="0" i="0" u="none" strike="noStrike" dirty="0" smtClean="0">
                          <a:solidFill>
                            <a:srgbClr val="000000"/>
                          </a:solidFill>
                          <a:effectLst/>
                          <a:latin typeface="+mn-lt"/>
                        </a:rPr>
                        <a:t>2,904,218</a:t>
                      </a:r>
                      <a:endParaRPr lang="en-US" sz="1600" b="0" i="0" u="none" strike="noStrike" dirty="0">
                        <a:solidFill>
                          <a:srgbClr val="000000"/>
                        </a:solidFill>
                        <a:effectLst/>
                        <a:latin typeface="+mn-lt"/>
                      </a:endParaRPr>
                    </a:p>
                  </a:txBody>
                  <a:tcPr marL="9525" marR="9525" marT="9525" marB="0" anchor="b"/>
                </a:tc>
              </a:tr>
              <a:tr h="29401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latin typeface="+mn-lt"/>
                        </a:rPr>
                        <a:t>Benefits</a:t>
                      </a:r>
                      <a:endParaRPr lang="en-US" sz="1600" b="1" i="0" u="none" strike="noStrike" dirty="0">
                        <a:solidFill>
                          <a:schemeClr val="accent6">
                            <a:lumMod val="50000"/>
                          </a:schemeClr>
                        </a:solidFill>
                        <a:effectLst/>
                        <a:latin typeface="+mn-lt"/>
                      </a:endParaRPr>
                    </a:p>
                  </a:txBody>
                  <a:tcPr marL="6675" marR="6675" marT="6675" marB="0" anchor="b"/>
                </a:tc>
                <a:tc>
                  <a:txBody>
                    <a:bodyPr/>
                    <a:lstStyle/>
                    <a:p>
                      <a:pPr algn="r" fontAlgn="b"/>
                      <a:r>
                        <a:rPr lang="en-US" sz="1600" b="0" i="0" u="none" strike="noStrike" dirty="0" smtClean="0">
                          <a:solidFill>
                            <a:srgbClr val="000000"/>
                          </a:solidFill>
                          <a:effectLst/>
                          <a:latin typeface="+mn-lt"/>
                        </a:rPr>
                        <a:t>1,866,837</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b="0" i="0" u="none" strike="noStrike" dirty="0" smtClean="0">
                          <a:solidFill>
                            <a:srgbClr val="000000"/>
                          </a:solidFill>
                          <a:effectLst/>
                          <a:latin typeface="+mn-lt"/>
                        </a:rPr>
                        <a:t>2,047,730</a:t>
                      </a:r>
                      <a:endParaRPr lang="en-US" sz="1600" b="0" i="0" u="none" strike="noStrike" dirty="0">
                        <a:solidFill>
                          <a:srgbClr val="000000"/>
                        </a:solidFill>
                        <a:effectLst/>
                        <a:latin typeface="+mn-lt"/>
                      </a:endParaRPr>
                    </a:p>
                  </a:txBody>
                  <a:tcPr marL="9525" marR="9525" marT="952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latin typeface="+mn-lt"/>
                        </a:rPr>
                        <a:t>Professional &amp; Admin</a:t>
                      </a:r>
                      <a:endParaRPr lang="en-US" sz="1600" b="1" i="0" u="none" strike="noStrike" dirty="0">
                        <a:solidFill>
                          <a:schemeClr val="accent6">
                            <a:lumMod val="50000"/>
                          </a:schemeClr>
                        </a:solidFill>
                        <a:effectLst/>
                        <a:latin typeface="+mn-lt"/>
                      </a:endParaRPr>
                    </a:p>
                  </a:txBody>
                  <a:tcPr marL="6675" marR="6675" marT="6675" marB="0" anchor="b"/>
                </a:tc>
                <a:tc>
                  <a:txBody>
                    <a:bodyPr/>
                    <a:lstStyle/>
                    <a:p>
                      <a:pPr algn="r" fontAlgn="b"/>
                      <a:r>
                        <a:rPr lang="en-US" sz="1600" b="0" i="0" u="none" strike="noStrike" dirty="0" smtClean="0">
                          <a:solidFill>
                            <a:srgbClr val="000000"/>
                          </a:solidFill>
                          <a:effectLst/>
                          <a:latin typeface="+mn-lt"/>
                        </a:rPr>
                        <a:t>956,203</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b="0" i="0" u="none" strike="noStrike" dirty="0" smtClean="0">
                          <a:solidFill>
                            <a:srgbClr val="000000"/>
                          </a:solidFill>
                          <a:effectLst/>
                          <a:latin typeface="+mn-lt"/>
                        </a:rPr>
                        <a:t>809,969</a:t>
                      </a:r>
                      <a:endParaRPr lang="en-US" sz="1600" b="0" i="0" u="none" strike="noStrike" dirty="0">
                        <a:solidFill>
                          <a:srgbClr val="000000"/>
                        </a:solidFill>
                        <a:effectLst/>
                        <a:latin typeface="+mn-lt"/>
                      </a:endParaRPr>
                    </a:p>
                  </a:txBody>
                  <a:tcPr marL="9525" marR="9525" marT="9525" marB="0" anchor="b"/>
                </a:tc>
              </a:tr>
              <a:tr h="112350">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latin typeface="+mn-lt"/>
                        </a:rPr>
                        <a:t>Other Operating</a:t>
                      </a:r>
                      <a:endParaRPr lang="en-US" sz="1600" b="1" i="0" u="none" strike="noStrike" dirty="0">
                        <a:solidFill>
                          <a:schemeClr val="accent6">
                            <a:lumMod val="50000"/>
                          </a:schemeClr>
                        </a:solidFill>
                        <a:effectLst/>
                        <a:latin typeface="+mn-lt"/>
                      </a:endParaRPr>
                    </a:p>
                  </a:txBody>
                  <a:tcPr marL="6675" marR="6675" marT="6675" marB="0" anchor="b"/>
                </a:tc>
                <a:tc>
                  <a:txBody>
                    <a:bodyPr/>
                    <a:lstStyle/>
                    <a:p>
                      <a:pPr algn="r" fontAlgn="b"/>
                      <a:r>
                        <a:rPr lang="en-US" sz="1600" b="0" i="0" u="none" strike="noStrike" dirty="0" smtClean="0">
                          <a:solidFill>
                            <a:srgbClr val="000000"/>
                          </a:solidFill>
                          <a:effectLst/>
                          <a:latin typeface="+mn-lt"/>
                        </a:rPr>
                        <a:t>68,607</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b="0" i="0" u="none" strike="noStrike" dirty="0" smtClean="0">
                          <a:solidFill>
                            <a:srgbClr val="000000"/>
                          </a:solidFill>
                          <a:effectLst/>
                          <a:latin typeface="+mn-lt"/>
                        </a:rPr>
                        <a:t>69,110</a:t>
                      </a:r>
                      <a:endParaRPr lang="en-US" sz="1600" b="0" i="0" u="none" strike="noStrike" dirty="0">
                        <a:solidFill>
                          <a:srgbClr val="000000"/>
                        </a:solidFill>
                        <a:effectLst/>
                        <a:latin typeface="+mn-lt"/>
                      </a:endParaRPr>
                    </a:p>
                  </a:txBody>
                  <a:tcPr marL="9525" marR="9525" marT="9525" marB="0" anchor="b"/>
                </a:tc>
              </a:tr>
              <a:tr h="158826">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latin typeface="+mn-lt"/>
                        </a:rPr>
                        <a:t>Utilities</a:t>
                      </a:r>
                      <a:endParaRPr lang="en-US" sz="1600" b="1" i="0" u="none" strike="noStrike" dirty="0" smtClean="0">
                        <a:solidFill>
                          <a:schemeClr val="accent6">
                            <a:lumMod val="50000"/>
                          </a:schemeClr>
                        </a:solidFill>
                        <a:effectLst/>
                        <a:latin typeface="+mn-lt"/>
                      </a:endParaRPr>
                    </a:p>
                  </a:txBody>
                  <a:tcPr marL="6675" marR="6675" marT="6675" marB="0" anchor="b"/>
                </a:tc>
                <a:tc>
                  <a:txBody>
                    <a:bodyPr/>
                    <a:lstStyle/>
                    <a:p>
                      <a:pPr algn="r" fontAlgn="b"/>
                      <a:r>
                        <a:rPr lang="en-US" sz="1600" b="0" i="0" u="none" strike="noStrike" dirty="0" smtClean="0">
                          <a:solidFill>
                            <a:srgbClr val="000000"/>
                          </a:solidFill>
                          <a:effectLst/>
                          <a:latin typeface="+mn-lt"/>
                        </a:rPr>
                        <a:t>2,166</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b="0" i="0" u="none" strike="noStrike" dirty="0" smtClean="0">
                          <a:solidFill>
                            <a:srgbClr val="000000"/>
                          </a:solidFill>
                          <a:effectLst/>
                          <a:latin typeface="+mn-lt"/>
                        </a:rPr>
                        <a:t>1,400</a:t>
                      </a:r>
                      <a:endParaRPr lang="en-US" sz="1600" b="0" i="0" u="none" strike="noStrike" dirty="0">
                        <a:solidFill>
                          <a:srgbClr val="000000"/>
                        </a:solidFill>
                        <a:effectLst/>
                        <a:latin typeface="+mn-lt"/>
                      </a:endParaRPr>
                    </a:p>
                  </a:txBody>
                  <a:tcPr marL="9525" marR="9525" marT="952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mn-lt"/>
                      </a:endParaRPr>
                    </a:p>
                  </a:txBody>
                  <a:tcPr marL="6675" marR="6675" marT="6675" marB="0" anchor="b"/>
                </a:tc>
                <a:tc>
                  <a:txBody>
                    <a:bodyPr/>
                    <a:lstStyle/>
                    <a:p>
                      <a:pPr algn="r" fontAlgn="b"/>
                      <a:r>
                        <a:rPr lang="en-US" sz="1600" b="0" i="0" u="none" strike="noStrike" dirty="0" smtClean="0">
                          <a:solidFill>
                            <a:srgbClr val="000000"/>
                          </a:solidFill>
                          <a:effectLst/>
                          <a:latin typeface="+mn-lt"/>
                        </a:rPr>
                        <a:t>2,625</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b="0" i="0" u="none" strike="noStrike" dirty="0" smtClean="0">
                          <a:solidFill>
                            <a:srgbClr val="000000"/>
                          </a:solidFill>
                          <a:effectLst/>
                          <a:latin typeface="+mn-lt"/>
                        </a:rPr>
                        <a:t>125</a:t>
                      </a:r>
                      <a:endParaRPr lang="en-US" sz="1600" b="0" i="0" u="none" strike="noStrike" dirty="0">
                        <a:solidFill>
                          <a:srgbClr val="000000"/>
                        </a:solidFill>
                        <a:effectLst/>
                        <a:latin typeface="+mn-lt"/>
                      </a:endParaRPr>
                    </a:p>
                  </a:txBody>
                  <a:tcPr marL="9525" marR="9525" marT="952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latin typeface="+mn-lt"/>
                        </a:rPr>
                        <a:t>Cost Pool</a:t>
                      </a:r>
                      <a:endParaRPr lang="en-US" sz="1600" b="1" i="0" u="none" strike="noStrike" dirty="0">
                        <a:solidFill>
                          <a:schemeClr val="accent6">
                            <a:lumMod val="50000"/>
                          </a:schemeClr>
                        </a:solidFill>
                        <a:effectLst/>
                        <a:latin typeface="+mn-lt"/>
                      </a:endParaRPr>
                    </a:p>
                  </a:txBody>
                  <a:tcPr marL="6675" marR="6675" marT="6675" marB="0" anchor="b"/>
                </a:tc>
                <a:tc>
                  <a:txBody>
                    <a:bodyPr/>
                    <a:lstStyle/>
                    <a:p>
                      <a:pPr algn="r" fontAlgn="b"/>
                      <a:r>
                        <a:rPr lang="en-US" sz="1600" b="0" i="0" u="none" strike="noStrike" dirty="0" smtClean="0">
                          <a:solidFill>
                            <a:srgbClr val="000000"/>
                          </a:solidFill>
                          <a:effectLst/>
                          <a:latin typeface="+mn-lt"/>
                        </a:rPr>
                        <a:t>277,589</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b="0" i="0" u="none" strike="noStrike" dirty="0" smtClean="0">
                          <a:solidFill>
                            <a:srgbClr val="000000"/>
                          </a:solidFill>
                          <a:effectLst/>
                          <a:latin typeface="+mn-lt"/>
                        </a:rPr>
                        <a:t>241,897</a:t>
                      </a:r>
                      <a:endParaRPr lang="en-US" sz="1600" b="0" i="0" u="none" strike="noStrike" dirty="0">
                        <a:solidFill>
                          <a:srgbClr val="000000"/>
                        </a:solidFill>
                        <a:effectLst/>
                        <a:latin typeface="+mn-lt"/>
                      </a:endParaRPr>
                    </a:p>
                  </a:txBody>
                  <a:tcPr marL="9525" marR="9525" marT="9525" marB="0" anchor="b"/>
                </a:tc>
              </a:tr>
              <a:tr h="270270">
                <a:tc>
                  <a:txBody>
                    <a:bodyPr/>
                    <a:lstStyle/>
                    <a:p>
                      <a:pPr marL="0" algn="l" defTabSz="914400" rtl="0" eaLnBrk="1" fontAlgn="b" latinLnBrk="0" hangingPunct="1"/>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Asset/Capital Outlay</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rgbClr val="000000"/>
                          </a:solidFill>
                          <a:effectLst/>
                          <a:latin typeface="+mn-lt"/>
                        </a:rPr>
                        <a:t>2,122</a:t>
                      </a:r>
                      <a:endParaRPr lang="en-US" sz="1600" b="0" i="0" u="none" strike="noStrike" dirty="0">
                        <a:solidFill>
                          <a:srgbClr val="000000"/>
                        </a:solidFill>
                        <a:effectLst/>
                        <a:latin typeface="+mn-lt"/>
                      </a:endParaRPr>
                    </a:p>
                  </a:txBody>
                  <a:tcPr marL="9525" marR="9525" marT="9525" marB="0" anchor="b"/>
                </a:tc>
                <a:tc>
                  <a:txBody>
                    <a:bodyPr/>
                    <a:lstStyle/>
                    <a:p>
                      <a:pPr algn="r" fontAlgn="b"/>
                      <a:endParaRPr lang="en-US" sz="1600" b="0" i="0" u="none" strike="noStrike" dirty="0" smtClean="0">
                        <a:solidFill>
                          <a:srgbClr val="000000"/>
                        </a:solidFill>
                        <a:effectLst/>
                        <a:latin typeface="+mn-lt"/>
                      </a:endParaRPr>
                    </a:p>
                  </a:txBody>
                  <a:tcPr marL="9525" marR="9525" marT="9525" marB="0" anchor="b"/>
                </a:tc>
              </a:tr>
              <a:tr h="270270">
                <a:tc>
                  <a:txBody>
                    <a:bodyPr/>
                    <a:lstStyle/>
                    <a:p>
                      <a:pPr marL="0" algn="l" defTabSz="914400" rtl="0" eaLnBrk="1" fontAlgn="b" latinLnBrk="0" hangingPunct="1"/>
                      <a:r>
                        <a:rPr lang="en-US" sz="1600" u="none" strike="noStrike" kern="1200" dirty="0">
                          <a:solidFill>
                            <a:schemeClr val="dk1"/>
                          </a:solidFill>
                          <a:effectLst/>
                          <a:latin typeface="+mn-lt"/>
                          <a:ea typeface="+mn-ea"/>
                          <a:cs typeface="+mn-cs"/>
                        </a:rPr>
                        <a:t> </a:t>
                      </a: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A87 Cost Plan </a:t>
                      </a:r>
                      <a:r>
                        <a:rPr lang="en-US" sz="1600" u="none" strike="noStrike" kern="1200" dirty="0" err="1" smtClean="0">
                          <a:solidFill>
                            <a:schemeClr val="dk1"/>
                          </a:solidFill>
                          <a:effectLst/>
                          <a:latin typeface="+mn-lt"/>
                          <a:ea typeface="+mn-ea"/>
                          <a:cs typeface="+mn-cs"/>
                        </a:rPr>
                        <a:t>Reimbs</a:t>
                      </a:r>
                      <a:r>
                        <a:rPr lang="en-US" sz="1600" u="none" strike="noStrike" kern="1200" dirty="0" smtClean="0">
                          <a:solidFill>
                            <a:schemeClr val="dk1"/>
                          </a:solidFill>
                          <a:effectLst/>
                          <a:latin typeface="+mn-lt"/>
                          <a:ea typeface="+mn-ea"/>
                          <a:cs typeface="+mn-cs"/>
                        </a:rPr>
                        <a:t> </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rgbClr val="000000"/>
                          </a:solidFill>
                          <a:effectLst/>
                          <a:latin typeface="+mn-lt"/>
                        </a:rPr>
                        <a:t>(1,297,995)</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b="0" i="0" u="none" strike="noStrike" dirty="0" smtClean="0">
                          <a:solidFill>
                            <a:srgbClr val="000000"/>
                          </a:solidFill>
                          <a:effectLst/>
                          <a:latin typeface="+mn-lt"/>
                        </a:rPr>
                        <a:t>(1,559,376)</a:t>
                      </a:r>
                    </a:p>
                  </a:txBody>
                  <a:tcPr marL="9525" marR="9525" marT="9525" marB="0" anchor="b"/>
                </a:tc>
              </a:tr>
              <a:tr h="36915">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Expenditures</a:t>
                      </a:r>
                      <a:endParaRPr lang="en-US" sz="1600" b="1"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rgbClr val="000000"/>
                          </a:solidFill>
                          <a:effectLst/>
                          <a:latin typeface="+mn-lt"/>
                        </a:rPr>
                        <a:t>4,530,024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b="0" i="0" u="none" strike="noStrike" dirty="0" smtClean="0">
                          <a:solidFill>
                            <a:srgbClr val="000000"/>
                          </a:solidFill>
                          <a:effectLst/>
                          <a:latin typeface="+mn-lt"/>
                        </a:rPr>
                        <a:t>4,515,073</a:t>
                      </a:r>
                      <a:endParaRPr lang="en-US" sz="1600" b="0" i="0" u="none" strike="noStrike" dirty="0">
                        <a:solidFill>
                          <a:srgbClr val="000000"/>
                        </a:solidFill>
                        <a:effectLst/>
                        <a:latin typeface="+mn-lt"/>
                      </a:endParaRPr>
                    </a:p>
                  </a:txBody>
                  <a:tcPr marL="9525" marR="9525" marT="9525" marB="0" anchor="b"/>
                </a:tc>
              </a:tr>
              <a:tr h="45879">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mn-lt"/>
                      </a:endParaRPr>
                    </a:p>
                  </a:txBody>
                  <a:tcPr marL="6675" marR="6675" marT="6675" marB="0" anchor="b"/>
                </a:tc>
                <a:tc>
                  <a:txBody>
                    <a:bodyPr/>
                    <a:lstStyle/>
                    <a:p>
                      <a:pPr marL="0" algn="r" defTabSz="914400" rtl="0" eaLnBrk="1" fontAlgn="b" latinLnBrk="0" hangingPunct="1"/>
                      <a:r>
                        <a:rPr lang="en-US" sz="1600" b="1" u="none" strike="noStrike" kern="1200" smtClean="0">
                          <a:solidFill>
                            <a:schemeClr val="bg1"/>
                          </a:solidFill>
                          <a:effectLst/>
                          <a:latin typeface="+mn-lt"/>
                          <a:ea typeface="+mn-ea"/>
                          <a:cs typeface="+mn-cs"/>
                        </a:rPr>
                        <a:t>(4,530,024</a:t>
                      </a:r>
                      <a:r>
                        <a:rPr lang="en-US" sz="1600" b="1" u="none" strike="noStrike" kern="1200" dirty="0" smtClean="0">
                          <a:solidFill>
                            <a:schemeClr val="bg1"/>
                          </a:solidFill>
                          <a:effectLst/>
                          <a:latin typeface="+mn-lt"/>
                          <a:ea typeface="+mn-ea"/>
                          <a:cs typeface="+mn-cs"/>
                        </a:rPr>
                        <a:t>)</a:t>
                      </a:r>
                      <a:endParaRPr lang="en-US" sz="1600" b="1" u="none" strike="noStrike" kern="1200" dirty="0">
                        <a:solidFill>
                          <a:schemeClr val="bg1"/>
                        </a:solidFill>
                        <a:effectLst/>
                        <a:latin typeface="+mn-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n-lt"/>
                          <a:ea typeface="+mn-ea"/>
                          <a:cs typeface="+mn-cs"/>
                        </a:rPr>
                        <a:t>(4,515,073)</a:t>
                      </a:r>
                      <a:endParaRPr lang="en-US" sz="1600" b="1" u="none" strike="noStrike" kern="1200" dirty="0">
                        <a:solidFill>
                          <a:schemeClr val="bg1"/>
                        </a:solidFill>
                        <a:effectLst/>
                        <a:latin typeface="+mn-lt"/>
                        <a:ea typeface="+mn-ea"/>
                        <a:cs typeface="+mn-cs"/>
                      </a:endParaRPr>
                    </a:p>
                  </a:txBody>
                  <a:tcPr marL="6675" marR="6675" marT="667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t>General Fund Budget</a:t>
            </a:r>
            <a:endParaRPr lang="en-US" sz="3600" dirty="0"/>
          </a:p>
        </p:txBody>
      </p:sp>
      <p:sp>
        <p:nvSpPr>
          <p:cNvPr id="5" name="Footer Placeholder 4"/>
          <p:cNvSpPr>
            <a:spLocks noGrp="1"/>
          </p:cNvSpPr>
          <p:nvPr>
            <p:ph type="ftr" sz="quarter" idx="11"/>
          </p:nvPr>
        </p:nvSpPr>
        <p:spPr/>
        <p:txBody>
          <a:bodyPr/>
          <a:lstStyle/>
          <a:p>
            <a:r>
              <a:rPr lang="en-US" smtClean="0"/>
              <a:t>Finance Department</a:t>
            </a:r>
            <a:endParaRPr lang="en-US"/>
          </a:p>
        </p:txBody>
      </p:sp>
      <p:sp>
        <p:nvSpPr>
          <p:cNvPr id="4" name="Slide Number Placeholder 3"/>
          <p:cNvSpPr>
            <a:spLocks noGrp="1"/>
          </p:cNvSpPr>
          <p:nvPr>
            <p:ph type="sldNum" sz="quarter" idx="12"/>
          </p:nvPr>
        </p:nvSpPr>
        <p:spPr/>
        <p:txBody>
          <a:bodyPr/>
          <a:lstStyle/>
          <a:p>
            <a:fld id="{0D90F0D5-AFB6-4C34-B13B-CC446EBB2E05}" type="slidenum">
              <a:rPr lang="en-US" smtClean="0"/>
              <a:t>47</a:t>
            </a:fld>
            <a:endParaRPr lang="en-US" dirty="0"/>
          </a:p>
        </p:txBody>
      </p:sp>
    </p:spTree>
    <p:extLst>
      <p:ext uri="{BB962C8B-B14F-4D97-AF65-F5344CB8AC3E}">
        <p14:creationId xmlns:p14="http://schemas.microsoft.com/office/powerpoint/2010/main" val="150714227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7290" y="304800"/>
            <a:ext cx="6858001" cy="533400"/>
          </a:xfrm>
        </p:spPr>
        <p:txBody>
          <a:bodyPr>
            <a:noAutofit/>
          </a:bodyPr>
          <a:lstStyle/>
          <a:p>
            <a:pPr algn="ctr"/>
            <a:r>
              <a:rPr lang="en-US" sz="4000" dirty="0" smtClean="0"/>
              <a:t>Human Resources Management</a:t>
            </a:r>
            <a:endParaRPr lang="en-US" sz="4000"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84" y="5105399"/>
            <a:ext cx="1418412" cy="129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4231758" y="5333999"/>
            <a:ext cx="3845442" cy="836483"/>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3600" dirty="0" smtClean="0"/>
              <a:t>Human Resources Management</a:t>
            </a:r>
          </a:p>
          <a:p>
            <a:pPr algn="r"/>
            <a:r>
              <a:rPr lang="en-US" sz="3600" dirty="0" smtClean="0"/>
              <a:t>FY2019-20 Draft Budget Presentation</a:t>
            </a:r>
          </a:p>
          <a:p>
            <a:pPr algn="r"/>
            <a:r>
              <a:rPr lang="en-US" dirty="0" smtClean="0"/>
              <a:t>May 21, 2019</a:t>
            </a:r>
            <a:endParaRPr lang="en-US" dirty="0"/>
          </a:p>
        </p:txBody>
      </p:sp>
      <p:pic>
        <p:nvPicPr>
          <p:cNvPr id="6" name="Picture 2" descr="C:\Users\taylors\Downloads\iStock-4949401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290" y="1216132"/>
            <a:ext cx="6781800" cy="358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10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3600" dirty="0" smtClean="0"/>
              <a:t>Mission</a:t>
            </a:r>
            <a:endParaRPr lang="en-US" dirty="0"/>
          </a:p>
        </p:txBody>
      </p:sp>
      <p:sp>
        <p:nvSpPr>
          <p:cNvPr id="3" name="Content Placeholder 2"/>
          <p:cNvSpPr>
            <a:spLocks noGrp="1"/>
          </p:cNvSpPr>
          <p:nvPr>
            <p:ph idx="1"/>
          </p:nvPr>
        </p:nvSpPr>
        <p:spPr>
          <a:xfrm>
            <a:off x="381000" y="1600200"/>
            <a:ext cx="8382000" cy="3657600"/>
          </a:xfrm>
        </p:spPr>
        <p:txBody>
          <a:bodyPr>
            <a:normAutofit/>
          </a:bodyPr>
          <a:lstStyle/>
          <a:p>
            <a:pPr marL="0" indent="0" algn="ctr">
              <a:buNone/>
            </a:pPr>
            <a:r>
              <a:rPr lang="en-US" sz="2400" dirty="0"/>
              <a:t>The Human Resources Management Department supports our customers in accomplishing their missions by attracting, training, and retaining a highly-skilled and diversified workforce that is fairly compensated and rewarded for its effort in an equitable, safe and responsible work environment. This is accomplished within existing resources, in an environment of change, with integrity, and in a manner that is consistent with City policies, Code of Ethics, merit system principles, collective bargaining agreements, and federal and state </a:t>
            </a:r>
            <a:r>
              <a:rPr lang="en-US" sz="2400" dirty="0" smtClean="0"/>
              <a:t>laws.</a:t>
            </a:r>
            <a:endParaRPr lang="en-US" sz="2400" dirty="0"/>
          </a:p>
        </p:txBody>
      </p:sp>
      <p:sp>
        <p:nvSpPr>
          <p:cNvPr id="4" name="Footer Placeholder 3"/>
          <p:cNvSpPr>
            <a:spLocks noGrp="1"/>
          </p:cNvSpPr>
          <p:nvPr>
            <p:ph type="ftr" sz="quarter" idx="11"/>
          </p:nvPr>
        </p:nvSpPr>
        <p:spPr/>
        <p:txBody>
          <a:bodyPr/>
          <a:lstStyle/>
          <a:p>
            <a:r>
              <a:rPr lang="en-US" smtClean="0"/>
              <a:t>Human Resources Management</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49</a:t>
            </a:fld>
            <a:endParaRPr lang="en-US" dirty="0"/>
          </a:p>
        </p:txBody>
      </p:sp>
    </p:spTree>
    <p:extLst>
      <p:ext uri="{BB962C8B-B14F-4D97-AF65-F5344CB8AC3E}">
        <p14:creationId xmlns:p14="http://schemas.microsoft.com/office/powerpoint/2010/main" val="147700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FY2018-19 Accomplishments</a:t>
            </a:r>
          </a:p>
        </p:txBody>
      </p:sp>
      <p:sp>
        <p:nvSpPr>
          <p:cNvPr id="3" name="Content Placeholder 2"/>
          <p:cNvSpPr>
            <a:spLocks noGrp="1"/>
          </p:cNvSpPr>
          <p:nvPr>
            <p:ph idx="1"/>
          </p:nvPr>
        </p:nvSpPr>
        <p:spPr/>
        <p:txBody>
          <a:bodyPr>
            <a:normAutofit fontScale="92500"/>
          </a:bodyPr>
          <a:lstStyle/>
          <a:p>
            <a:r>
              <a:rPr lang="en-US" dirty="0" smtClean="0"/>
              <a:t>Major Projects</a:t>
            </a:r>
          </a:p>
          <a:p>
            <a:pPr lvl="1"/>
            <a:r>
              <a:rPr lang="en-US" dirty="0" smtClean="0"/>
              <a:t>Completed hiring and transition to new City Manager.</a:t>
            </a:r>
          </a:p>
          <a:p>
            <a:pPr lvl="1"/>
            <a:r>
              <a:rPr lang="en-US" dirty="0" smtClean="0"/>
              <a:t>Established Downtown Richmond Visitor Center.</a:t>
            </a:r>
          </a:p>
          <a:p>
            <a:pPr lvl="1"/>
            <a:r>
              <a:rPr lang="en-US" dirty="0" smtClean="0"/>
              <a:t>Supported marketing/outreach for Richmond ferry service with great success.</a:t>
            </a:r>
          </a:p>
          <a:p>
            <a:pPr lvl="1"/>
            <a:r>
              <a:rPr lang="en-US" dirty="0" smtClean="0"/>
              <a:t>Secured funding for GRIP Warming Center, and launched initiative to establish managed homeless encampment.</a:t>
            </a:r>
          </a:p>
          <a:p>
            <a:pPr lvl="1"/>
            <a:r>
              <a:rPr lang="en-US" dirty="0" smtClean="0"/>
              <a:t>Protected plans to open multi-use bike/</a:t>
            </a:r>
            <a:r>
              <a:rPr lang="en-US" dirty="0" err="1" smtClean="0"/>
              <a:t>ped</a:t>
            </a:r>
            <a:r>
              <a:rPr lang="en-US" dirty="0" smtClean="0"/>
              <a:t> path on Richmond-San Rafael Bridge.</a:t>
            </a:r>
          </a:p>
          <a:p>
            <a:pPr lvl="1"/>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5</a:t>
            </a:fld>
            <a:endParaRPr lang="en-US" dirty="0"/>
          </a:p>
        </p:txBody>
      </p:sp>
      <p:sp>
        <p:nvSpPr>
          <p:cNvPr id="5" name="Footer Placeholder 4"/>
          <p:cNvSpPr>
            <a:spLocks noGrp="1"/>
          </p:cNvSpPr>
          <p:nvPr>
            <p:ph type="ftr" sz="quarter" idx="11"/>
          </p:nvPr>
        </p:nvSpPr>
        <p:spPr/>
        <p:txBody>
          <a:bodyPr/>
          <a:lstStyle/>
          <a:p>
            <a:r>
              <a:rPr lang="en-US" smtClean="0"/>
              <a:t>Mayor's Office</a:t>
            </a:r>
            <a:endParaRPr lang="en-US" dirty="0"/>
          </a:p>
        </p:txBody>
      </p:sp>
    </p:spTree>
    <p:extLst>
      <p:ext uri="{BB962C8B-B14F-4D97-AF65-F5344CB8AC3E}">
        <p14:creationId xmlns:p14="http://schemas.microsoft.com/office/powerpoint/2010/main" val="3606986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vert="horz" lIns="91440" tIns="45720" rIns="91440" bIns="45720" rtlCol="0" anchor="ctr">
            <a:normAutofit/>
          </a:bodyPr>
          <a:lstStyle/>
          <a:p>
            <a:r>
              <a:rPr lang="en-US" sz="3600" dirty="0" smtClean="0"/>
              <a:t>FY2018-19 </a:t>
            </a:r>
            <a:r>
              <a:rPr lang="en-US" sz="3600" dirty="0"/>
              <a:t>Accomplishments</a:t>
            </a:r>
          </a:p>
        </p:txBody>
      </p:sp>
      <p:sp>
        <p:nvSpPr>
          <p:cNvPr id="3" name="Content Placeholder 2"/>
          <p:cNvSpPr>
            <a:spLocks noGrp="1"/>
          </p:cNvSpPr>
          <p:nvPr>
            <p:ph idx="1"/>
          </p:nvPr>
        </p:nvSpPr>
        <p:spPr>
          <a:xfrm>
            <a:off x="533400" y="1219200"/>
            <a:ext cx="8229600" cy="5334000"/>
          </a:xfrm>
        </p:spPr>
        <p:txBody>
          <a:bodyPr>
            <a:normAutofit/>
          </a:bodyPr>
          <a:lstStyle/>
          <a:p>
            <a:endParaRPr lang="en-US" sz="2400" dirty="0" smtClean="0"/>
          </a:p>
          <a:p>
            <a:endParaRPr lang="en-US" sz="2400" dirty="0"/>
          </a:p>
        </p:txBody>
      </p:sp>
      <p:sp>
        <p:nvSpPr>
          <p:cNvPr id="5" name="Content Placeholder 2"/>
          <p:cNvSpPr txBox="1">
            <a:spLocks/>
          </p:cNvSpPr>
          <p:nvPr/>
        </p:nvSpPr>
        <p:spPr>
          <a:xfrm>
            <a:off x="457200" y="1066800"/>
            <a:ext cx="82296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eaLnBrk="0" fontAlgn="base" hangingPunct="0">
              <a:spcAft>
                <a:spcPct val="0"/>
              </a:spcAft>
              <a:buClr>
                <a:srgbClr val="4F81BD"/>
              </a:buClr>
              <a:buFont typeface="Arial" charset="0"/>
              <a:buChar char="•"/>
            </a:pPr>
            <a:endParaRPr lang="en-US" sz="1800" dirty="0" smtClean="0"/>
          </a:p>
          <a:p>
            <a:pPr lvl="0" eaLnBrk="0" fontAlgn="base" hangingPunct="0">
              <a:spcAft>
                <a:spcPct val="0"/>
              </a:spcAft>
              <a:buClr>
                <a:srgbClr val="4F81BD"/>
              </a:buClr>
              <a:buFont typeface="Arial" charset="0"/>
              <a:buChar char="•"/>
            </a:pPr>
            <a:r>
              <a:rPr lang="en-US" sz="2400" dirty="0" smtClean="0"/>
              <a:t>Conducted </a:t>
            </a:r>
            <a:r>
              <a:rPr lang="en-US" sz="2400" dirty="0"/>
              <a:t>executive and exempt recruitments in-house which </a:t>
            </a:r>
            <a:r>
              <a:rPr lang="en-US" sz="2400" dirty="0" smtClean="0"/>
              <a:t>resulted </a:t>
            </a:r>
            <a:r>
              <a:rPr lang="en-US" sz="2400" dirty="0"/>
              <a:t>in significant savings for the City of </a:t>
            </a:r>
            <a:r>
              <a:rPr lang="en-US" sz="2400" dirty="0" smtClean="0"/>
              <a:t>Richmond.</a:t>
            </a:r>
            <a:endParaRPr lang="en-US" sz="2400" dirty="0"/>
          </a:p>
          <a:p>
            <a:pPr lvl="0" eaLnBrk="0" fontAlgn="base" hangingPunct="0">
              <a:spcAft>
                <a:spcPct val="0"/>
              </a:spcAft>
              <a:buClr>
                <a:srgbClr val="4F81BD"/>
              </a:buClr>
              <a:buFont typeface="Arial" charset="0"/>
              <a:buChar char="•"/>
            </a:pPr>
            <a:endParaRPr lang="en-US" sz="2400" dirty="0" smtClean="0"/>
          </a:p>
          <a:p>
            <a:pPr lvl="0" eaLnBrk="0" fontAlgn="base" hangingPunct="0">
              <a:spcAft>
                <a:spcPct val="0"/>
              </a:spcAft>
              <a:buClr>
                <a:srgbClr val="4F81BD"/>
              </a:buClr>
              <a:buFont typeface="Arial" charset="0"/>
              <a:buChar char="•"/>
            </a:pPr>
            <a:r>
              <a:rPr lang="en-US" sz="2400" dirty="0" smtClean="0"/>
              <a:t>Updated </a:t>
            </a:r>
            <a:r>
              <a:rPr lang="en-US" sz="2400" dirty="0"/>
              <a:t>the departmental intranet site to include all HR and Risk Management forms</a:t>
            </a:r>
            <a:r>
              <a:rPr lang="en-US" sz="2400" dirty="0" smtClean="0"/>
              <a:t>.</a:t>
            </a:r>
          </a:p>
          <a:p>
            <a:pPr lvl="0" eaLnBrk="0" fontAlgn="base" hangingPunct="0">
              <a:spcAft>
                <a:spcPct val="0"/>
              </a:spcAft>
              <a:buClr>
                <a:srgbClr val="4F81BD"/>
              </a:buClr>
              <a:buFont typeface="Arial" charset="0"/>
              <a:buChar char="•"/>
            </a:pPr>
            <a:endParaRPr lang="en-US" sz="2400" dirty="0"/>
          </a:p>
          <a:p>
            <a:pPr lvl="0" eaLnBrk="0" fontAlgn="base" hangingPunct="0">
              <a:spcAft>
                <a:spcPct val="0"/>
              </a:spcAft>
              <a:buClr>
                <a:srgbClr val="4F81BD"/>
              </a:buClr>
              <a:buFont typeface="Arial" charset="0"/>
              <a:buChar char="•"/>
            </a:pPr>
            <a:r>
              <a:rPr lang="en-US" sz="2400" dirty="0" smtClean="0"/>
              <a:t>Ensured City of Richmond was compliant with AB1825 (Sexual Harassment Training ) requirement.</a:t>
            </a:r>
            <a:endParaRPr lang="en-US" sz="2400" dirty="0"/>
          </a:p>
          <a:p>
            <a:endParaRPr lang="en-US" sz="2400" dirty="0" smtClean="0"/>
          </a:p>
          <a:p>
            <a:r>
              <a:rPr lang="en-US" sz="2400" dirty="0" smtClean="0"/>
              <a:t>Expanded </a:t>
            </a:r>
            <a:r>
              <a:rPr lang="en-US" sz="2400" dirty="0"/>
              <a:t>the Public Safety Alternative Dispute Resolution Program for the Workers’ Compensation program.</a:t>
            </a:r>
          </a:p>
          <a:p>
            <a:endParaRPr lang="en-US" sz="1800" dirty="0"/>
          </a:p>
        </p:txBody>
      </p:sp>
      <p:sp>
        <p:nvSpPr>
          <p:cNvPr id="6" name="Footer Placeholder 5"/>
          <p:cNvSpPr>
            <a:spLocks noGrp="1"/>
          </p:cNvSpPr>
          <p:nvPr>
            <p:ph type="ftr" sz="quarter" idx="11"/>
          </p:nvPr>
        </p:nvSpPr>
        <p:spPr/>
        <p:txBody>
          <a:bodyPr/>
          <a:lstStyle/>
          <a:p>
            <a:r>
              <a:rPr lang="en-US" smtClean="0"/>
              <a:t>Human Resources Management</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50</a:t>
            </a:fld>
            <a:endParaRPr lang="en-US" dirty="0"/>
          </a:p>
        </p:txBody>
      </p:sp>
    </p:spTree>
    <p:extLst>
      <p:ext uri="{BB962C8B-B14F-4D97-AF65-F5344CB8AC3E}">
        <p14:creationId xmlns:p14="http://schemas.microsoft.com/office/powerpoint/2010/main" val="42135121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r>
              <a:rPr lang="en-US" sz="3600" dirty="0" smtClean="0"/>
              <a:t>FY2019-20 Goals</a:t>
            </a:r>
            <a:endParaRPr lang="en-US" sz="3600" dirty="0"/>
          </a:p>
        </p:txBody>
      </p:sp>
      <p:sp>
        <p:nvSpPr>
          <p:cNvPr id="3" name="Content Placeholder 2"/>
          <p:cNvSpPr>
            <a:spLocks noGrp="1"/>
          </p:cNvSpPr>
          <p:nvPr>
            <p:ph idx="1"/>
          </p:nvPr>
        </p:nvSpPr>
        <p:spPr>
          <a:xfrm>
            <a:off x="457200" y="1066800"/>
            <a:ext cx="8229600" cy="4525963"/>
          </a:xfrm>
        </p:spPr>
        <p:txBody>
          <a:bodyPr>
            <a:normAutofit fontScale="55000" lnSpcReduction="20000"/>
          </a:bodyPr>
          <a:lstStyle/>
          <a:p>
            <a:r>
              <a:rPr lang="en-US" dirty="0">
                <a:latin typeface="+mj-lt"/>
                <a:cs typeface="Arial" panose="020B0604020202020204" pitchFamily="34" charset="0"/>
              </a:rPr>
              <a:t>Complete the Leadership Academy that Human Resources Management Department will provide to Supervisors and above. This Leadership Academy will consist of eight (8) modules that will be provided throughout the year</a:t>
            </a:r>
            <a:r>
              <a:rPr lang="en-US" dirty="0" smtClean="0">
                <a:latin typeface="+mj-lt"/>
                <a:cs typeface="Arial" panose="020B0604020202020204" pitchFamily="34" charset="0"/>
              </a:rPr>
              <a:t>. (1F)</a:t>
            </a:r>
          </a:p>
          <a:p>
            <a:pPr marL="0" indent="0">
              <a:buNone/>
            </a:pPr>
            <a:endParaRPr lang="en-US" dirty="0" smtClean="0">
              <a:latin typeface="+mj-lt"/>
              <a:cs typeface="Arial" panose="020B0604020202020204" pitchFamily="34" charset="0"/>
            </a:endParaRPr>
          </a:p>
          <a:p>
            <a:r>
              <a:rPr lang="en-US" dirty="0" smtClean="0">
                <a:latin typeface="+mj-lt"/>
                <a:cs typeface="Arial" panose="020B0604020202020204" pitchFamily="34" charset="0"/>
              </a:rPr>
              <a:t>Institute an online onboarding process in our efforts to go paperless. (1G) </a:t>
            </a:r>
          </a:p>
          <a:p>
            <a:pPr marL="0" indent="0">
              <a:buNone/>
            </a:pPr>
            <a:endParaRPr lang="en-US" dirty="0" smtClean="0">
              <a:latin typeface="+mj-lt"/>
              <a:cs typeface="Arial" panose="020B0604020202020204" pitchFamily="34" charset="0"/>
            </a:endParaRPr>
          </a:p>
          <a:p>
            <a:r>
              <a:rPr lang="en-US" dirty="0" smtClean="0">
                <a:latin typeface="+mj-lt"/>
                <a:cs typeface="Arial" panose="020B0604020202020204" pitchFamily="34" charset="0"/>
              </a:rPr>
              <a:t>Reduce </a:t>
            </a:r>
            <a:r>
              <a:rPr lang="en-US" dirty="0">
                <a:latin typeface="+mj-lt"/>
                <a:cs typeface="Arial" panose="020B0604020202020204" pitchFamily="34" charset="0"/>
              </a:rPr>
              <a:t>the number of vacant Police Officer, Lateral, Trainee positions in the City of Richmond and increase the number of women and other underrepresented groups in the Police Department</a:t>
            </a:r>
            <a:r>
              <a:rPr lang="en-US" dirty="0" smtClean="0">
                <a:latin typeface="+mj-lt"/>
                <a:cs typeface="Arial" panose="020B0604020202020204" pitchFamily="34" charset="0"/>
              </a:rPr>
              <a:t>. (1H)</a:t>
            </a:r>
          </a:p>
          <a:p>
            <a:pPr marL="0" indent="0">
              <a:buNone/>
            </a:pPr>
            <a:endParaRPr lang="en-US" dirty="0" smtClean="0">
              <a:latin typeface="+mj-lt"/>
              <a:cs typeface="Arial" panose="020B0604020202020204" pitchFamily="34" charset="0"/>
            </a:endParaRPr>
          </a:p>
          <a:p>
            <a:r>
              <a:rPr lang="en-US" dirty="0" smtClean="0">
                <a:latin typeface="+mj-lt"/>
                <a:cs typeface="Arial" panose="020B0604020202020204" pitchFamily="34" charset="0"/>
              </a:rPr>
              <a:t>Reduce </a:t>
            </a:r>
            <a:r>
              <a:rPr lang="en-US" dirty="0">
                <a:latin typeface="+mj-lt"/>
                <a:cs typeface="Arial" panose="020B0604020202020204" pitchFamily="34" charset="0"/>
              </a:rPr>
              <a:t>the number of vacant Communications Dispatcher I positions in the City of </a:t>
            </a:r>
            <a:r>
              <a:rPr lang="en-US" dirty="0" smtClean="0">
                <a:latin typeface="+mj-lt"/>
                <a:cs typeface="Arial" panose="020B0604020202020204" pitchFamily="34" charset="0"/>
              </a:rPr>
              <a:t>Richmond. (1I)</a:t>
            </a:r>
          </a:p>
          <a:p>
            <a:pPr marL="0" indent="0">
              <a:buNone/>
            </a:pPr>
            <a:endParaRPr lang="en-US" dirty="0" smtClean="0">
              <a:latin typeface="+mj-lt"/>
              <a:cs typeface="Arial" panose="020B0604020202020204" pitchFamily="34" charset="0"/>
            </a:endParaRPr>
          </a:p>
          <a:p>
            <a:r>
              <a:rPr lang="en-US" dirty="0" smtClean="0">
                <a:latin typeface="+mj-lt"/>
                <a:cs typeface="Arial" panose="020B0604020202020204" pitchFamily="34" charset="0"/>
              </a:rPr>
              <a:t>In </a:t>
            </a:r>
            <a:r>
              <a:rPr lang="en-US" dirty="0">
                <a:latin typeface="+mj-lt"/>
                <a:cs typeface="Arial" panose="020B0604020202020204" pitchFamily="34" charset="0"/>
              </a:rPr>
              <a:t>an effort to increase the number of women and other underrepresented groups in the Fire Department, the Human Resources Management Department testing process will include the use of the California Firefighter Joint Apprenticeship Committee’s (Cal-JAC) Firefighter Candidate Testing Center to reach a more diverse pool of qualified candidates</a:t>
            </a:r>
            <a:r>
              <a:rPr lang="en-US" dirty="0" smtClean="0">
                <a:latin typeface="+mj-lt"/>
                <a:cs typeface="Arial" panose="020B0604020202020204" pitchFamily="34" charset="0"/>
              </a:rPr>
              <a:t>. </a:t>
            </a:r>
            <a:r>
              <a:rPr lang="en-US" smtClean="0">
                <a:latin typeface="+mj-lt"/>
                <a:cs typeface="Arial" panose="020B0604020202020204" pitchFamily="34" charset="0"/>
              </a:rPr>
              <a:t>(1J)</a:t>
            </a:r>
            <a:endParaRPr lang="en-US" dirty="0">
              <a:latin typeface="+mj-lt"/>
              <a:cs typeface="Arial" panose="020B0604020202020204" pitchFamily="34" charset="0"/>
            </a:endParaRPr>
          </a:p>
          <a:p>
            <a:endParaRPr lang="en-US" dirty="0">
              <a:latin typeface="+mj-lt"/>
            </a:endParaRPr>
          </a:p>
        </p:txBody>
      </p:sp>
      <p:sp>
        <p:nvSpPr>
          <p:cNvPr id="4" name="Footer Placeholder 3"/>
          <p:cNvSpPr>
            <a:spLocks noGrp="1"/>
          </p:cNvSpPr>
          <p:nvPr>
            <p:ph type="ftr" sz="quarter" idx="11"/>
          </p:nvPr>
        </p:nvSpPr>
        <p:spPr/>
        <p:txBody>
          <a:bodyPr/>
          <a:lstStyle/>
          <a:p>
            <a:r>
              <a:rPr lang="en-US" smtClean="0"/>
              <a:t>Human Resources Management</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51</a:t>
            </a:fld>
            <a:endParaRPr lang="en-US" dirty="0"/>
          </a:p>
        </p:txBody>
      </p:sp>
    </p:spTree>
    <p:extLst>
      <p:ext uri="{BB962C8B-B14F-4D97-AF65-F5344CB8AC3E}">
        <p14:creationId xmlns:p14="http://schemas.microsoft.com/office/powerpoint/2010/main" val="20461184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74184058"/>
              </p:ext>
            </p:extLst>
          </p:nvPr>
        </p:nvGraphicFramePr>
        <p:xfrm>
          <a:off x="914400" y="838200"/>
          <a:ext cx="7239000" cy="3763010"/>
        </p:xfrm>
        <a:graphic>
          <a:graphicData uri="http://schemas.openxmlformats.org/drawingml/2006/table">
            <a:tbl>
              <a:tblPr firstRow="1" lastRow="1">
                <a:tableStyleId>{5C22544A-7EE6-4342-B048-85BDC9FD1C3A}</a:tableStyleId>
              </a:tblPr>
              <a:tblGrid>
                <a:gridCol w="4136572"/>
                <a:gridCol w="1551214"/>
                <a:gridCol w="1551214"/>
              </a:tblGrid>
              <a:tr h="457200">
                <a:tc>
                  <a:txBody>
                    <a:bodyPr/>
                    <a:lstStyle/>
                    <a:p>
                      <a:pPr algn="ctr" fontAlgn="b"/>
                      <a:r>
                        <a:rPr lang="en-US" sz="1600" u="none" strike="noStrike" dirty="0" smtClean="0">
                          <a:effectLst/>
                          <a:latin typeface="+mn-lt"/>
                        </a:rPr>
                        <a:t>Position</a:t>
                      </a:r>
                      <a:endParaRPr lang="en-US" sz="1600" b="1" i="0" u="none" strike="noStrike" dirty="0">
                        <a:solidFill>
                          <a:schemeClr val="bg1"/>
                        </a:solidFill>
                        <a:effectLst/>
                        <a:latin typeface="+mn-lt"/>
                      </a:endParaRPr>
                    </a:p>
                  </a:txBody>
                  <a:tcPr marL="9525" marR="9525" marT="9525" marB="0" anchor="b"/>
                </a:tc>
                <a:tc>
                  <a:txBody>
                    <a:bodyPr/>
                    <a:lstStyle/>
                    <a:p>
                      <a:pPr algn="ctr" fontAlgn="b"/>
                      <a:r>
                        <a:rPr lang="en-US" sz="1600" u="none" strike="noStrike" dirty="0" smtClean="0">
                          <a:effectLst/>
                          <a:latin typeface="+mn-lt"/>
                        </a:rPr>
                        <a:t>FY2018-19           Mid-Year</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smtClean="0">
                          <a:effectLst/>
                          <a:latin typeface="+mn-lt"/>
                        </a:rPr>
                        <a:t>FY2019-20  Proposed</a:t>
                      </a:r>
                      <a:endParaRPr lang="en-US" sz="1600" b="1" u="none" strike="noStrike" dirty="0" smtClean="0">
                        <a:effectLst/>
                        <a:latin typeface="+mn-lt"/>
                      </a:endParaRPr>
                    </a:p>
                  </a:txBody>
                  <a:tcPr marL="9525" marR="9525" marT="9525" marB="0" anchor="b"/>
                </a:tc>
              </a:tr>
              <a:tr h="294005">
                <a:tc>
                  <a:txBody>
                    <a:bodyPr/>
                    <a:lstStyle/>
                    <a:p>
                      <a:pPr algn="l" fontAlgn="b"/>
                      <a:r>
                        <a:rPr lang="en-US" sz="1400" b="0" i="0" u="none" strike="noStrike" dirty="0">
                          <a:effectLst/>
                          <a:latin typeface="+mn-lt"/>
                        </a:rPr>
                        <a:t>Human Resources </a:t>
                      </a:r>
                      <a:r>
                        <a:rPr lang="en-US" sz="1400" b="0" i="0" u="none" strike="noStrike" dirty="0" smtClean="0">
                          <a:effectLst/>
                          <a:latin typeface="+mn-lt"/>
                        </a:rPr>
                        <a:t>Management </a:t>
                      </a:r>
                      <a:r>
                        <a:rPr lang="en-US" sz="1400" b="0" i="0" u="none" strike="noStrike" dirty="0">
                          <a:effectLst/>
                          <a:latin typeface="+mn-lt"/>
                        </a:rPr>
                        <a:t>Director</a:t>
                      </a:r>
                    </a:p>
                  </a:txBody>
                  <a:tcPr marL="9525" marR="9525" marT="9525" marB="0" anchor="b"/>
                </a:tc>
                <a:tc>
                  <a:txBody>
                    <a:bodyPr/>
                    <a:lstStyle/>
                    <a:p>
                      <a:pPr algn="ctr" fontAlgn="b"/>
                      <a:r>
                        <a:rPr lang="en-US" sz="1400" b="0" i="0" u="none" strike="noStrike" dirty="0" smtClean="0">
                          <a:effectLst/>
                          <a:latin typeface="+mn-lt"/>
                        </a:rPr>
                        <a:t>1.0</a:t>
                      </a:r>
                      <a:endParaRPr lang="en-US" sz="1400" b="0" i="0" u="none" strike="noStrike" dirty="0">
                        <a:effectLst/>
                        <a:latin typeface="+mn-lt"/>
                      </a:endParaRPr>
                    </a:p>
                  </a:txBody>
                  <a:tcPr marL="9525" marR="9525" marT="9525" marB="0" anchor="b"/>
                </a:tc>
                <a:tc>
                  <a:txBody>
                    <a:bodyPr/>
                    <a:lstStyle/>
                    <a:p>
                      <a:pPr algn="ctr" fontAlgn="b"/>
                      <a:r>
                        <a:rPr lang="en-US" sz="1400" b="0" i="0" u="none" strike="noStrike" dirty="0" smtClean="0">
                          <a:effectLst/>
                          <a:latin typeface="+mn-lt"/>
                        </a:rPr>
                        <a:t>1.0</a:t>
                      </a:r>
                      <a:endParaRPr lang="en-US" sz="1400" b="0" i="0" u="none" strike="noStrike" dirty="0">
                        <a:effectLst/>
                        <a:latin typeface="+mn-lt"/>
                      </a:endParaRPr>
                    </a:p>
                  </a:txBody>
                  <a:tcPr marL="9525" marR="9525" marT="9525" marB="0" anchor="b"/>
                </a:tc>
              </a:tr>
              <a:tr h="294005">
                <a:tc>
                  <a:txBody>
                    <a:bodyPr/>
                    <a:lstStyle/>
                    <a:p>
                      <a:pPr algn="l" fontAlgn="b"/>
                      <a:r>
                        <a:rPr lang="en-US" sz="1400" b="0" i="0" u="none" strike="noStrike" dirty="0">
                          <a:effectLst/>
                          <a:latin typeface="+mn-lt"/>
                        </a:rPr>
                        <a:t>Human Resources Personnel Officer</a:t>
                      </a:r>
                    </a:p>
                  </a:txBody>
                  <a:tcPr marL="9525" marR="9525" marT="9525" marB="0" anchor="b"/>
                </a:tc>
                <a:tc>
                  <a:txBody>
                    <a:bodyPr/>
                    <a:lstStyle/>
                    <a:p>
                      <a:pPr algn="ctr" fontAlgn="b"/>
                      <a:r>
                        <a:rPr lang="en-US" sz="1400" b="0" i="0" u="none" strike="noStrike" dirty="0" smtClean="0">
                          <a:effectLst/>
                          <a:latin typeface="+mn-lt"/>
                        </a:rPr>
                        <a:t>2.0</a:t>
                      </a:r>
                    </a:p>
                  </a:txBody>
                  <a:tcPr marL="9525" marR="9525" marT="9525" marB="0" anchor="b"/>
                </a:tc>
                <a:tc>
                  <a:txBody>
                    <a:bodyPr/>
                    <a:lstStyle/>
                    <a:p>
                      <a:pPr algn="ctr" fontAlgn="b"/>
                      <a:r>
                        <a:rPr lang="en-US" sz="1400" b="0" i="0" u="none" strike="noStrike" dirty="0">
                          <a:effectLst/>
                          <a:latin typeface="+mn-lt"/>
                        </a:rPr>
                        <a:t>2.0</a:t>
                      </a:r>
                    </a:p>
                  </a:txBody>
                  <a:tcPr marL="9525" marR="9525" marT="9525" marB="0" anchor="b"/>
                </a:tc>
              </a:tr>
              <a:tr h="294005">
                <a:tc>
                  <a:txBody>
                    <a:bodyPr/>
                    <a:lstStyle/>
                    <a:p>
                      <a:pPr algn="l" fontAlgn="b"/>
                      <a:r>
                        <a:rPr lang="en-US" sz="1400" b="0" i="0" u="none" strike="noStrike" dirty="0">
                          <a:effectLst/>
                          <a:latin typeface="+mn-lt"/>
                        </a:rPr>
                        <a:t>Human Resources Technician II</a:t>
                      </a:r>
                    </a:p>
                  </a:txBody>
                  <a:tcPr marL="9525" marR="9525" marT="9525" marB="0" anchor="b"/>
                </a:tc>
                <a:tc>
                  <a:txBody>
                    <a:bodyPr/>
                    <a:lstStyle/>
                    <a:p>
                      <a:pPr algn="ctr" fontAlgn="b"/>
                      <a:r>
                        <a:rPr lang="en-US" sz="1400" b="0" i="0" u="none" strike="noStrike" dirty="0" smtClean="0">
                          <a:effectLst/>
                          <a:latin typeface="+mn-lt"/>
                        </a:rPr>
                        <a:t>2.0</a:t>
                      </a:r>
                      <a:endParaRPr lang="en-US" sz="1400" b="0" i="0" u="none" strike="noStrike" dirty="0">
                        <a:effectLst/>
                        <a:latin typeface="+mn-lt"/>
                      </a:endParaRPr>
                    </a:p>
                  </a:txBody>
                  <a:tcPr marL="9525" marR="9525" marT="9525" marB="0" anchor="b"/>
                </a:tc>
                <a:tc>
                  <a:txBody>
                    <a:bodyPr/>
                    <a:lstStyle/>
                    <a:p>
                      <a:pPr algn="ctr" fontAlgn="b"/>
                      <a:r>
                        <a:rPr lang="en-US" sz="1400" b="0" i="0" u="none" strike="noStrike" dirty="0" smtClean="0">
                          <a:effectLst/>
                          <a:latin typeface="+mn-lt"/>
                        </a:rPr>
                        <a:t>2.0</a:t>
                      </a:r>
                      <a:endParaRPr lang="en-US" sz="1400" b="0" i="0" u="none" strike="noStrike" dirty="0">
                        <a:effectLst/>
                        <a:latin typeface="+mn-lt"/>
                      </a:endParaRPr>
                    </a:p>
                  </a:txBody>
                  <a:tcPr marL="9525" marR="9525" marT="9525" marB="0" anchor="b"/>
                </a:tc>
              </a:tr>
              <a:tr h="294005">
                <a:tc>
                  <a:txBody>
                    <a:bodyPr/>
                    <a:lstStyle/>
                    <a:p>
                      <a:pPr algn="l" fontAlgn="b"/>
                      <a:r>
                        <a:rPr lang="en-US" sz="1400" b="0" i="0" u="none" strike="noStrike" dirty="0">
                          <a:effectLst/>
                          <a:latin typeface="+mn-lt"/>
                        </a:rPr>
                        <a:t>Labor Relations / Training Manager</a:t>
                      </a:r>
                    </a:p>
                  </a:txBody>
                  <a:tcPr marL="9525" marR="9525" marT="9525" marB="0" anchor="b"/>
                </a:tc>
                <a:tc>
                  <a:txBody>
                    <a:bodyPr/>
                    <a:lstStyle/>
                    <a:p>
                      <a:pPr algn="ctr" fontAlgn="b"/>
                      <a:r>
                        <a:rPr lang="en-US" sz="1400" b="0" i="0" u="none" strike="noStrike" dirty="0" smtClean="0">
                          <a:effectLst/>
                          <a:latin typeface="+mn-lt"/>
                        </a:rPr>
                        <a:t>1.0</a:t>
                      </a:r>
                      <a:endParaRPr lang="en-US" sz="1400" b="0" i="0" u="none" strike="noStrike" dirty="0">
                        <a:effectLst/>
                        <a:latin typeface="+mn-lt"/>
                      </a:endParaRPr>
                    </a:p>
                  </a:txBody>
                  <a:tcPr marL="9525" marR="9525" marT="9525" marB="0" anchor="b"/>
                </a:tc>
                <a:tc>
                  <a:txBody>
                    <a:bodyPr/>
                    <a:lstStyle/>
                    <a:p>
                      <a:pPr algn="ctr" fontAlgn="b"/>
                      <a:r>
                        <a:rPr lang="en-US" sz="1400" b="0" i="0" u="none" strike="noStrike" dirty="0" smtClean="0">
                          <a:effectLst/>
                          <a:latin typeface="+mn-lt"/>
                        </a:rPr>
                        <a:t>1.0</a:t>
                      </a:r>
                      <a:endParaRPr lang="en-US" sz="1400" b="0" i="0" u="none" strike="noStrike" dirty="0">
                        <a:effectLst/>
                        <a:latin typeface="+mn-lt"/>
                      </a:endParaRPr>
                    </a:p>
                  </a:txBody>
                  <a:tcPr marL="9525" marR="9525" marT="9525" marB="0" anchor="b"/>
                </a:tc>
              </a:tr>
              <a:tr h="294005">
                <a:tc>
                  <a:txBody>
                    <a:bodyPr/>
                    <a:lstStyle/>
                    <a:p>
                      <a:pPr algn="l" fontAlgn="b"/>
                      <a:r>
                        <a:rPr lang="en-US" sz="1400" b="0" i="0" u="none" strike="noStrike" dirty="0">
                          <a:effectLst/>
                          <a:latin typeface="+mn-lt"/>
                        </a:rPr>
                        <a:t>Personnel Analyst I</a:t>
                      </a:r>
                    </a:p>
                  </a:txBody>
                  <a:tcPr marL="9525" marR="9525" marT="9525" marB="0" anchor="b"/>
                </a:tc>
                <a:tc>
                  <a:txBody>
                    <a:bodyPr/>
                    <a:lstStyle/>
                    <a:p>
                      <a:pPr algn="ctr" fontAlgn="b"/>
                      <a:r>
                        <a:rPr lang="en-US" sz="1400" b="0" i="0" u="none" strike="noStrike" dirty="0" smtClean="0">
                          <a:effectLst/>
                          <a:latin typeface="+mn-lt"/>
                        </a:rPr>
                        <a:t>2.0</a:t>
                      </a:r>
                      <a:endParaRPr lang="en-US" sz="1400" b="0" i="0" u="none" strike="noStrike" dirty="0">
                        <a:effectLst/>
                        <a:latin typeface="+mn-lt"/>
                      </a:endParaRPr>
                    </a:p>
                  </a:txBody>
                  <a:tcPr marL="9525" marR="9525" marT="9525" marB="0" anchor="b"/>
                </a:tc>
                <a:tc>
                  <a:txBody>
                    <a:bodyPr/>
                    <a:lstStyle/>
                    <a:p>
                      <a:pPr marL="0" algn="ctr" defTabSz="914400" rtl="0" eaLnBrk="1" fontAlgn="b" latinLnBrk="0" hangingPunct="1"/>
                      <a:r>
                        <a:rPr lang="en-US" sz="1400" b="0" i="0" u="none" strike="noStrike" kern="1200" dirty="0" smtClean="0">
                          <a:solidFill>
                            <a:schemeClr val="dk1"/>
                          </a:solidFill>
                          <a:effectLst/>
                          <a:latin typeface="+mn-lt"/>
                          <a:ea typeface="+mn-ea"/>
                          <a:cs typeface="+mn-cs"/>
                        </a:rPr>
                        <a:t>2.0</a:t>
                      </a:r>
                    </a:p>
                  </a:txBody>
                  <a:tcPr marL="9525" marR="9525" marT="9525" marB="0" anchor="b"/>
                </a:tc>
              </a:tr>
              <a:tr h="294005">
                <a:tc>
                  <a:txBody>
                    <a:bodyPr/>
                    <a:lstStyle/>
                    <a:p>
                      <a:pPr algn="l" fontAlgn="b"/>
                      <a:r>
                        <a:rPr lang="en-US" sz="1400" b="0" i="0" u="none" strike="noStrike" dirty="0">
                          <a:effectLst/>
                          <a:latin typeface="+mn-lt"/>
                        </a:rPr>
                        <a:t>Personnel Analyst II</a:t>
                      </a:r>
                    </a:p>
                  </a:txBody>
                  <a:tcPr marL="9525" marR="9525" marT="9525" marB="0" anchor="b"/>
                </a:tc>
                <a:tc>
                  <a:txBody>
                    <a:bodyPr/>
                    <a:lstStyle/>
                    <a:p>
                      <a:pPr algn="ctr" fontAlgn="b"/>
                      <a:r>
                        <a:rPr lang="en-US" sz="1400" b="0" i="0" u="none" strike="noStrike" dirty="0" smtClean="0">
                          <a:effectLst/>
                          <a:latin typeface="+mn-lt"/>
                        </a:rPr>
                        <a:t>1.0</a:t>
                      </a:r>
                    </a:p>
                  </a:txBody>
                  <a:tcPr marL="9525" marR="9525" marT="9525" marB="0" anchor="b"/>
                </a:tc>
                <a:tc>
                  <a:txBody>
                    <a:bodyPr/>
                    <a:lstStyle/>
                    <a:p>
                      <a:pPr marL="0" algn="ctr" defTabSz="914400" rtl="0" eaLnBrk="1" fontAlgn="b" latinLnBrk="0" hangingPunct="1"/>
                      <a:r>
                        <a:rPr lang="en-US" sz="1400" b="0" i="0" u="none" strike="noStrike" kern="1200" dirty="0" smtClean="0">
                          <a:solidFill>
                            <a:schemeClr val="dk1"/>
                          </a:solidFill>
                          <a:effectLst/>
                          <a:latin typeface="+mn-lt"/>
                          <a:ea typeface="+mn-ea"/>
                          <a:cs typeface="+mn-cs"/>
                        </a:rPr>
                        <a:t>1.0</a:t>
                      </a:r>
                    </a:p>
                  </a:txBody>
                  <a:tcPr marL="9525" marR="9525" marT="9525" marB="0" anchor="b"/>
                </a:tc>
              </a:tr>
              <a:tr h="294005">
                <a:tc>
                  <a:txBody>
                    <a:bodyPr/>
                    <a:lstStyle/>
                    <a:p>
                      <a:pPr algn="l" fontAlgn="b"/>
                      <a:r>
                        <a:rPr lang="en-US" sz="1400" b="0" i="0" u="none" strike="noStrike" dirty="0">
                          <a:effectLst/>
                          <a:latin typeface="+mn-lt"/>
                        </a:rPr>
                        <a:t>Principal Personnel Analyst</a:t>
                      </a:r>
                    </a:p>
                  </a:txBody>
                  <a:tcPr marL="9525" marR="9525" marT="9525" marB="0" anchor="b"/>
                </a:tc>
                <a:tc>
                  <a:txBody>
                    <a:bodyPr/>
                    <a:lstStyle/>
                    <a:p>
                      <a:pPr algn="ctr" fontAlgn="b"/>
                      <a:r>
                        <a:rPr lang="en-US" sz="1400" b="0" i="0" u="none" strike="noStrike" dirty="0" smtClean="0">
                          <a:effectLst/>
                          <a:latin typeface="+mn-lt"/>
                        </a:rPr>
                        <a:t>3.0</a:t>
                      </a:r>
                      <a:endParaRPr lang="en-US" sz="1400" b="0" i="0" u="none" strike="noStrike" dirty="0">
                        <a:effectLst/>
                        <a:latin typeface="+mn-lt"/>
                      </a:endParaRPr>
                    </a:p>
                  </a:txBody>
                  <a:tcPr marL="9525" marR="9525" marT="9525" marB="0" anchor="b"/>
                </a:tc>
                <a:tc>
                  <a:txBody>
                    <a:bodyPr/>
                    <a:lstStyle/>
                    <a:p>
                      <a:pPr marL="0" algn="ctr" defTabSz="914400" rtl="0" eaLnBrk="1" fontAlgn="b" latinLnBrk="0" hangingPunct="1"/>
                      <a:r>
                        <a:rPr lang="en-US" sz="1400" b="0" i="0" u="none" strike="noStrike" kern="1200" dirty="0" smtClean="0">
                          <a:solidFill>
                            <a:schemeClr val="dk1"/>
                          </a:solidFill>
                          <a:effectLst/>
                          <a:latin typeface="+mn-lt"/>
                          <a:ea typeface="+mn-ea"/>
                          <a:cs typeface="+mn-cs"/>
                        </a:rPr>
                        <a:t>3.0</a:t>
                      </a:r>
                      <a:endParaRPr lang="en-US" sz="1400" b="0" i="0" u="none" strike="noStrike" kern="1200" dirty="0">
                        <a:solidFill>
                          <a:schemeClr val="dk1"/>
                        </a:solidFill>
                        <a:effectLst/>
                        <a:latin typeface="+mn-lt"/>
                        <a:ea typeface="+mn-ea"/>
                        <a:cs typeface="+mn-cs"/>
                      </a:endParaRPr>
                    </a:p>
                  </a:txBody>
                  <a:tcPr marL="9525" marR="9525" marT="9525" marB="0" anchor="b"/>
                </a:tc>
              </a:tr>
              <a:tr h="294005">
                <a:tc>
                  <a:txBody>
                    <a:bodyPr/>
                    <a:lstStyle/>
                    <a:p>
                      <a:pPr algn="l" fontAlgn="b"/>
                      <a:r>
                        <a:rPr lang="en-US" sz="1400" b="0" i="0" u="none" strike="noStrike">
                          <a:effectLst/>
                          <a:latin typeface="+mn-lt"/>
                        </a:rPr>
                        <a:t>Project Manager I</a:t>
                      </a:r>
                    </a:p>
                  </a:txBody>
                  <a:tcPr marL="9525" marR="9525" marT="9525" marB="0" anchor="b"/>
                </a:tc>
                <a:tc>
                  <a:txBody>
                    <a:bodyPr/>
                    <a:lstStyle/>
                    <a:p>
                      <a:pPr algn="ctr" fontAlgn="b"/>
                      <a:r>
                        <a:rPr lang="en-US" sz="1400" b="0" i="0" u="none" strike="noStrike" dirty="0" smtClean="0">
                          <a:effectLst/>
                          <a:latin typeface="+mn-lt"/>
                        </a:rPr>
                        <a:t>1.0</a:t>
                      </a:r>
                      <a:endParaRPr lang="en-US" sz="1400" b="0" i="0" u="none" strike="noStrike" dirty="0">
                        <a:effectLst/>
                        <a:latin typeface="+mn-lt"/>
                      </a:endParaRPr>
                    </a:p>
                  </a:txBody>
                  <a:tcPr marL="9525" marR="9525" marT="9525" marB="0" anchor="b"/>
                </a:tc>
                <a:tc>
                  <a:txBody>
                    <a:bodyPr/>
                    <a:lstStyle/>
                    <a:p>
                      <a:pPr marL="0" algn="ctr" defTabSz="914400" rtl="0" eaLnBrk="1" fontAlgn="b" latinLnBrk="0" hangingPunct="1"/>
                      <a:r>
                        <a:rPr lang="en-US" sz="1400" b="0" i="0" u="none" strike="noStrike" kern="1200" dirty="0" smtClean="0">
                          <a:solidFill>
                            <a:schemeClr val="dk1"/>
                          </a:solidFill>
                          <a:effectLst/>
                          <a:latin typeface="+mn-lt"/>
                          <a:ea typeface="+mn-ea"/>
                          <a:cs typeface="+mn-cs"/>
                        </a:rPr>
                        <a:t>1.0</a:t>
                      </a:r>
                      <a:endParaRPr lang="en-US" sz="1400" b="0" i="0" u="none" strike="noStrike" kern="1200" dirty="0">
                        <a:solidFill>
                          <a:schemeClr val="dk1"/>
                        </a:solidFill>
                        <a:effectLst/>
                        <a:latin typeface="+mn-lt"/>
                        <a:ea typeface="+mn-ea"/>
                        <a:cs typeface="+mn-cs"/>
                      </a:endParaRPr>
                    </a:p>
                  </a:txBody>
                  <a:tcPr marL="9525" marR="9525" marT="9525" marB="0" anchor="b"/>
                </a:tc>
              </a:tr>
              <a:tr h="294005">
                <a:tc>
                  <a:txBody>
                    <a:bodyPr/>
                    <a:lstStyle/>
                    <a:p>
                      <a:pPr algn="l" fontAlgn="b"/>
                      <a:r>
                        <a:rPr lang="en-US" sz="1400" b="0" i="0" u="none" strike="noStrike" dirty="0">
                          <a:effectLst/>
                          <a:latin typeface="+mn-lt"/>
                        </a:rPr>
                        <a:t>Risk Manager</a:t>
                      </a:r>
                    </a:p>
                  </a:txBody>
                  <a:tcPr marL="9525" marR="9525" marT="9525" marB="0" anchor="b"/>
                </a:tc>
                <a:tc>
                  <a:txBody>
                    <a:bodyPr/>
                    <a:lstStyle/>
                    <a:p>
                      <a:pPr algn="ctr" fontAlgn="b"/>
                      <a:r>
                        <a:rPr lang="en-US" sz="1400" b="0" i="0" u="none" strike="noStrike" dirty="0" smtClean="0">
                          <a:effectLst/>
                          <a:latin typeface="+mn-lt"/>
                        </a:rPr>
                        <a:t>1.0</a:t>
                      </a:r>
                      <a:endParaRPr lang="en-US" sz="1400" b="0" i="0" u="none" strike="noStrike" dirty="0">
                        <a:effectLst/>
                        <a:latin typeface="+mn-lt"/>
                      </a:endParaRPr>
                    </a:p>
                  </a:txBody>
                  <a:tcPr marL="9525" marR="9525" marT="9525" marB="0" anchor="b"/>
                </a:tc>
                <a:tc>
                  <a:txBody>
                    <a:bodyPr/>
                    <a:lstStyle/>
                    <a:p>
                      <a:pPr marL="0" algn="ctr" defTabSz="914400" rtl="0" eaLnBrk="1" fontAlgn="b" latinLnBrk="0" hangingPunct="1"/>
                      <a:r>
                        <a:rPr lang="en-US" sz="1400" b="0" i="0" u="none" strike="noStrike" kern="1200" dirty="0" smtClean="0">
                          <a:solidFill>
                            <a:schemeClr val="dk1"/>
                          </a:solidFill>
                          <a:effectLst/>
                          <a:latin typeface="+mn-lt"/>
                          <a:ea typeface="+mn-ea"/>
                          <a:cs typeface="+mn-cs"/>
                        </a:rPr>
                        <a:t>1.0</a:t>
                      </a:r>
                      <a:endParaRPr lang="en-US" sz="1400" b="0" i="0" u="none" strike="noStrike" kern="1200" dirty="0">
                        <a:solidFill>
                          <a:schemeClr val="dk1"/>
                        </a:solidFill>
                        <a:effectLst/>
                        <a:latin typeface="+mn-lt"/>
                        <a:ea typeface="+mn-ea"/>
                        <a:cs typeface="+mn-cs"/>
                      </a:endParaRPr>
                    </a:p>
                  </a:txBody>
                  <a:tcPr marL="9525" marR="9525" marT="9525" marB="0" anchor="b"/>
                </a:tc>
              </a:tr>
              <a:tr h="325755">
                <a:tc>
                  <a:txBody>
                    <a:bodyPr/>
                    <a:lstStyle/>
                    <a:p>
                      <a:pPr algn="l" fontAlgn="b"/>
                      <a:r>
                        <a:rPr lang="en-US" sz="1400" b="0" i="0" u="none" strike="noStrike" dirty="0">
                          <a:effectLst/>
                          <a:latin typeface="+mn-lt"/>
                        </a:rPr>
                        <a:t>Senior Personnel Analyst</a:t>
                      </a:r>
                    </a:p>
                  </a:txBody>
                  <a:tcPr marL="9525" marR="9525" marT="9525" marB="0" anchor="b"/>
                </a:tc>
                <a:tc>
                  <a:txBody>
                    <a:bodyPr/>
                    <a:lstStyle/>
                    <a:p>
                      <a:pPr algn="ctr" fontAlgn="b"/>
                      <a:r>
                        <a:rPr lang="en-US" sz="1400" b="0" i="0" u="none" strike="noStrike" dirty="0" smtClean="0">
                          <a:effectLst/>
                          <a:latin typeface="+mn-lt"/>
                        </a:rPr>
                        <a:t>1.0</a:t>
                      </a:r>
                      <a:endParaRPr lang="en-US" sz="1400" b="0" i="0" u="none" strike="noStrike" dirty="0">
                        <a:effectLst/>
                        <a:latin typeface="+mn-lt"/>
                      </a:endParaRPr>
                    </a:p>
                  </a:txBody>
                  <a:tcPr marL="9525" marR="9525" marT="9525" marB="0" anchor="b"/>
                </a:tc>
                <a:tc>
                  <a:txBody>
                    <a:bodyPr/>
                    <a:lstStyle/>
                    <a:p>
                      <a:pPr marL="0" algn="ctr" defTabSz="914400" rtl="0" eaLnBrk="1" fontAlgn="b" latinLnBrk="0" hangingPunct="1"/>
                      <a:r>
                        <a:rPr lang="en-US" sz="1400" b="0" i="0" u="none" strike="noStrike" kern="1200" dirty="0" smtClean="0">
                          <a:solidFill>
                            <a:schemeClr val="dk1"/>
                          </a:solidFill>
                          <a:effectLst/>
                          <a:latin typeface="+mn-lt"/>
                          <a:ea typeface="+mn-ea"/>
                          <a:cs typeface="+mn-cs"/>
                        </a:rPr>
                        <a:t>1.0</a:t>
                      </a:r>
                      <a:endParaRPr lang="en-US" sz="1400" b="0" i="0" u="none" strike="noStrike" kern="1200" dirty="0">
                        <a:solidFill>
                          <a:schemeClr val="dk1"/>
                        </a:solidFill>
                        <a:effectLst/>
                        <a:latin typeface="+mn-lt"/>
                        <a:ea typeface="+mn-ea"/>
                        <a:cs typeface="+mn-cs"/>
                      </a:endParaRPr>
                    </a:p>
                  </a:txBody>
                  <a:tcPr marL="9525" marR="9525" marT="9525" marB="0" anchor="b"/>
                </a:tc>
              </a:tr>
              <a:tr h="294005">
                <a:tc>
                  <a:txBody>
                    <a:bodyPr/>
                    <a:lstStyle/>
                    <a:p>
                      <a:pPr algn="l" fontAlgn="b"/>
                      <a:r>
                        <a:rPr lang="en-US" sz="1400" b="1" i="0" u="none" strike="noStrike" dirty="0" smtClean="0">
                          <a:effectLst/>
                          <a:latin typeface="+mn-lt"/>
                        </a:rPr>
                        <a:t>Total Fulltime Equivalents (FTEs)</a:t>
                      </a:r>
                      <a:endParaRPr lang="en-US" sz="1400" b="1" i="0" u="none" strike="noStrike" dirty="0">
                        <a:effectLst/>
                        <a:latin typeface="+mn-lt"/>
                      </a:endParaRPr>
                    </a:p>
                  </a:txBody>
                  <a:tcPr marL="9525" marR="9525" marT="9525" marB="0" anchor="b"/>
                </a:tc>
                <a:tc>
                  <a:txBody>
                    <a:bodyPr/>
                    <a:lstStyle/>
                    <a:p>
                      <a:pPr algn="ctr"/>
                      <a:r>
                        <a:rPr lang="en-US" sz="1400" dirty="0" smtClean="0">
                          <a:latin typeface="+mn-lt"/>
                        </a:rPr>
                        <a:t>15.0</a:t>
                      </a:r>
                      <a:endParaRPr lang="en-US" sz="1400" dirty="0">
                        <a:latin typeface="+mn-lt"/>
                      </a:endParaRPr>
                    </a:p>
                  </a:txBody>
                  <a:tcPr marL="9525" marR="9525" marT="9525" marB="0" anchor="b"/>
                </a:tc>
                <a:tc>
                  <a:txBody>
                    <a:bodyPr/>
                    <a:lstStyle/>
                    <a:p>
                      <a:pPr algn="ctr"/>
                      <a:r>
                        <a:rPr lang="en-US" sz="1400" dirty="0" smtClean="0">
                          <a:latin typeface="+mn-lt"/>
                        </a:rPr>
                        <a:t>15.0</a:t>
                      </a:r>
                      <a:endParaRPr lang="en-US" sz="1400" dirty="0">
                        <a:latin typeface="+mn-lt"/>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Human Resources Management</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52</a:t>
            </a:fld>
            <a:endParaRPr lang="en-US" dirty="0"/>
          </a:p>
        </p:txBody>
      </p:sp>
    </p:spTree>
    <p:extLst>
      <p:ext uri="{BB962C8B-B14F-4D97-AF65-F5344CB8AC3E}">
        <p14:creationId xmlns:p14="http://schemas.microsoft.com/office/powerpoint/2010/main" val="318382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25925694"/>
              </p:ext>
            </p:extLst>
          </p:nvPr>
        </p:nvGraphicFramePr>
        <p:xfrm>
          <a:off x="685800" y="990600"/>
          <a:ext cx="7630087" cy="3976616"/>
        </p:xfrm>
        <a:graphic>
          <a:graphicData uri="http://schemas.openxmlformats.org/drawingml/2006/table">
            <a:tbl>
              <a:tblPr firstRow="1" firstCol="1" lastRow="1" bandRow="1">
                <a:tableStyleId>{5C22544A-7EE6-4342-B048-85BDC9FD1C3A}</a:tableStyleId>
              </a:tblPr>
              <a:tblGrid>
                <a:gridCol w="2398178"/>
                <a:gridCol w="1978497"/>
                <a:gridCol w="1626706"/>
                <a:gridCol w="1626706"/>
              </a:tblGrid>
              <a:tr h="2551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algn="r"/>
                      <a:endParaRPr lang="en-US" sz="16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r"/>
                      <a:r>
                        <a:rPr lang="en-US" sz="1600" b="1" dirty="0" smtClean="0"/>
                        <a:t>FY2018-19 </a:t>
                      </a:r>
                    </a:p>
                    <a:p>
                      <a:pPr algn="r"/>
                      <a:r>
                        <a:rPr lang="en-US" sz="1600" b="1" dirty="0" smtClean="0"/>
                        <a:t>Mid-Year</a:t>
                      </a: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206685">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206685">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1"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1" dirty="0" smtClean="0">
                        <a:solidFill>
                          <a:schemeClr val="tx1"/>
                        </a:solidFill>
                        <a:latin typeface="+mj-lt"/>
                      </a:endParaRPr>
                    </a:p>
                  </a:txBody>
                  <a:tcPr marL="6675" marR="6675" marT="6675" marB="0" anchor="b"/>
                </a:tc>
              </a:tr>
              <a:tr h="10392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26401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lt1"/>
                          </a:solidFill>
                          <a:effectLst/>
                          <a:latin typeface="+mn-lt"/>
                          <a:ea typeface="+mn-ea"/>
                          <a:cs typeface="+mn-cs"/>
                        </a:rPr>
                        <a:t>Expenditures</a:t>
                      </a: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1,038,520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1,109,031</a:t>
                      </a:r>
                      <a:endParaRPr lang="en-US" sz="1600" b="0" i="0" u="none" strike="noStrike" dirty="0">
                        <a:solidFill>
                          <a:schemeClr val="tx1"/>
                        </a:solidFill>
                        <a:effectLst/>
                        <a:latin typeface="+mj-lt"/>
                      </a:endParaRPr>
                    </a:p>
                  </a:txBody>
                  <a:tcPr marL="6675" marR="6675" marT="6675" marB="0" anchor="b"/>
                </a:tc>
              </a:tr>
              <a:tr h="29401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529,009</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604,864</a:t>
                      </a:r>
                      <a:endParaRPr lang="en-US" sz="1600" b="0" i="0" u="none" strike="noStrike" dirty="0">
                        <a:solidFill>
                          <a:schemeClr val="tx1"/>
                        </a:solidFill>
                        <a:effectLst/>
                        <a:latin typeface="+mj-lt"/>
                      </a:endParaRPr>
                    </a:p>
                  </a:txBody>
                  <a:tcPr marL="6675" marR="6675" marT="667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138,600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125,600</a:t>
                      </a:r>
                      <a:endParaRPr lang="en-US" sz="1600" b="0" i="0" u="none" strike="noStrike" dirty="0">
                        <a:solidFill>
                          <a:schemeClr val="tx1"/>
                        </a:solidFill>
                        <a:effectLst/>
                        <a:latin typeface="+mj-lt"/>
                      </a:endParaRPr>
                    </a:p>
                  </a:txBody>
                  <a:tcPr marL="6675" marR="6675" marT="6675" marB="0" anchor="b"/>
                </a:tc>
              </a:tr>
              <a:tr h="112350">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18,625</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17,625</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kern="1200" dirty="0" smtClean="0">
                          <a:solidFill>
                            <a:schemeClr val="dk1"/>
                          </a:solidFill>
                          <a:effectLst/>
                          <a:latin typeface="+mn-lt"/>
                          <a:ea typeface="+mn-ea"/>
                          <a:cs typeface="+mn-cs"/>
                        </a:rPr>
                        <a:t>Utilities</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1,000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Cost Pool</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370,978</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387,252</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A87 Cost Plan Reimb.</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(271,920)</a:t>
                      </a:r>
                      <a:endParaRPr lang="en-US" sz="16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(300,772)</a:t>
                      </a:r>
                      <a:endParaRPr lang="en-US" sz="1600" b="0" u="none" strike="noStrike" kern="1200" dirty="0">
                        <a:solidFill>
                          <a:schemeClr val="tx1"/>
                        </a:solidFill>
                        <a:effectLst/>
                        <a:latin typeface="+mj-lt"/>
                        <a:ea typeface="+mn-ea"/>
                        <a:cs typeface="+mn-cs"/>
                      </a:endParaRPr>
                    </a:p>
                  </a:txBody>
                  <a:tcPr marL="6675" marR="6675" marT="6675" marB="0" anchor="b"/>
                </a:tc>
              </a:tr>
              <a:tr h="36915">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Expenditures</a:t>
                      </a:r>
                      <a:endParaRPr lang="en-US" sz="1600" b="1" u="none" strike="noStrike" kern="1200" dirty="0">
                        <a:solidFill>
                          <a:schemeClr val="dk1"/>
                        </a:solidFill>
                        <a:effectLst/>
                        <a:latin typeface="+mn-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tx1"/>
                          </a:solidFill>
                          <a:effectLst/>
                          <a:latin typeface="+mj-lt"/>
                          <a:ea typeface="+mn-ea"/>
                          <a:cs typeface="+mn-cs"/>
                        </a:rPr>
                        <a:t>1,824,812</a:t>
                      </a:r>
                      <a:endParaRPr lang="en-US" sz="1600" b="1"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tx1"/>
                          </a:solidFill>
                          <a:effectLst/>
                          <a:latin typeface="+mj-lt"/>
                          <a:ea typeface="+mn-ea"/>
                          <a:cs typeface="+mn-cs"/>
                        </a:rPr>
                        <a:t>1,943,600</a:t>
                      </a:r>
                      <a:endParaRPr lang="en-US" sz="1600" b="1" u="none" strike="noStrike" kern="1200" dirty="0">
                        <a:solidFill>
                          <a:schemeClr val="tx1"/>
                        </a:solidFill>
                        <a:effectLst/>
                        <a:latin typeface="+mj-lt"/>
                        <a:ea typeface="+mn-ea"/>
                        <a:cs typeface="+mn-cs"/>
                      </a:endParaRPr>
                    </a:p>
                  </a:txBody>
                  <a:tcPr marL="6675" marR="6675" marT="6675" marB="0" anchor="b"/>
                </a:tc>
              </a:tr>
              <a:tr h="45879">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(1,824,812)</a:t>
                      </a:r>
                      <a:endParaRPr lang="en-US" sz="1600" b="1" u="none" strike="noStrike" kern="1200" dirty="0">
                        <a:solidFill>
                          <a:schemeClr val="bg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(1,943,600)</a:t>
                      </a:r>
                      <a:endParaRPr lang="en-US" sz="1600" b="1" u="none" strike="noStrike" kern="1200" dirty="0">
                        <a:solidFill>
                          <a:schemeClr val="bg1"/>
                        </a:solidFill>
                        <a:effectLst/>
                        <a:latin typeface="+mj-lt"/>
                        <a:ea typeface="+mn-ea"/>
                        <a:cs typeface="+mn-cs"/>
                      </a:endParaRPr>
                    </a:p>
                  </a:txBody>
                  <a:tcPr marL="6675" marR="6675" marT="667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t>General Fund Budget</a:t>
            </a:r>
            <a:endParaRPr lang="en-US" sz="3600" dirty="0"/>
          </a:p>
        </p:txBody>
      </p:sp>
      <p:sp>
        <p:nvSpPr>
          <p:cNvPr id="5" name="Footer Placeholder 4"/>
          <p:cNvSpPr>
            <a:spLocks noGrp="1"/>
          </p:cNvSpPr>
          <p:nvPr>
            <p:ph type="ftr" sz="quarter" idx="11"/>
          </p:nvPr>
        </p:nvSpPr>
        <p:spPr/>
        <p:txBody>
          <a:bodyPr/>
          <a:lstStyle/>
          <a:p>
            <a:r>
              <a:rPr lang="en-US" smtClean="0"/>
              <a:t>Human Resources Management</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53</a:t>
            </a:fld>
            <a:endParaRPr lang="en-US" dirty="0"/>
          </a:p>
        </p:txBody>
      </p:sp>
    </p:spTree>
    <p:extLst>
      <p:ext uri="{BB962C8B-B14F-4D97-AF65-F5344CB8AC3E}">
        <p14:creationId xmlns:p14="http://schemas.microsoft.com/office/powerpoint/2010/main" val="58039548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91279881"/>
              </p:ext>
            </p:extLst>
          </p:nvPr>
        </p:nvGraphicFramePr>
        <p:xfrm>
          <a:off x="685800" y="990600"/>
          <a:ext cx="7630087" cy="5045777"/>
        </p:xfrm>
        <a:graphic>
          <a:graphicData uri="http://schemas.openxmlformats.org/drawingml/2006/table">
            <a:tbl>
              <a:tblPr firstRow="1" firstCol="1" lastRow="1" bandRow="1">
                <a:tableStyleId>{5C22544A-7EE6-4342-B048-85BDC9FD1C3A}</a:tableStyleId>
              </a:tblPr>
              <a:tblGrid>
                <a:gridCol w="2398178"/>
                <a:gridCol w="1978497"/>
                <a:gridCol w="1626706"/>
                <a:gridCol w="1626706"/>
              </a:tblGrid>
              <a:tr h="3313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r"/>
                      <a:r>
                        <a:rPr lang="en-US" sz="1600" b="1" dirty="0" smtClean="0"/>
                        <a:t>FY2018-19 </a:t>
                      </a:r>
                    </a:p>
                    <a:p>
                      <a:pPr algn="r"/>
                      <a:r>
                        <a:rPr lang="en-US" sz="1600" b="1" dirty="0" smtClean="0"/>
                        <a:t>Mid-Year</a:t>
                      </a: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327874">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b="0" i="0" u="none" strike="noStrike" dirty="0" smtClean="0">
                          <a:solidFill>
                            <a:schemeClr val="dk1"/>
                          </a:solidFill>
                          <a:effectLst/>
                          <a:latin typeface="+mn-lt"/>
                        </a:rPr>
                        <a:t>Use</a:t>
                      </a:r>
                      <a:r>
                        <a:rPr lang="en-US" sz="1600" b="0" i="0" u="none" strike="noStrike" baseline="0" dirty="0" smtClean="0">
                          <a:solidFill>
                            <a:schemeClr val="dk1"/>
                          </a:solidFill>
                          <a:effectLst/>
                          <a:latin typeface="+mn-lt"/>
                        </a:rPr>
                        <a:t> of Money &amp; Prop</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100,000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100,000</a:t>
                      </a:r>
                      <a:endParaRPr lang="en-US" sz="1600" b="0" i="0" u="none" strike="noStrike" dirty="0">
                        <a:solidFill>
                          <a:schemeClr val="tx1"/>
                        </a:solidFill>
                        <a:effectLst/>
                        <a:latin typeface="+mj-lt"/>
                      </a:endParaRPr>
                    </a:p>
                  </a:txBody>
                  <a:tcPr marL="6675" marR="6675" marT="6675" marB="0" anchor="b"/>
                </a:tc>
              </a:tr>
              <a:tr h="10392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Charges for</a:t>
                      </a:r>
                      <a:r>
                        <a:rPr lang="en-US" sz="1600" u="none" strike="noStrike" baseline="0" dirty="0" smtClean="0">
                          <a:effectLst/>
                        </a:rPr>
                        <a:t> Services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u="none" strike="noStrike" dirty="0" smtClean="0">
                          <a:solidFill>
                            <a:schemeClr val="tx1"/>
                          </a:solidFill>
                          <a:effectLst/>
                          <a:latin typeface="+mj-lt"/>
                        </a:rPr>
                        <a:t>21,368,269</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21,872,219</a:t>
                      </a:r>
                      <a:endParaRPr lang="en-US" sz="1600" b="0" i="0" u="none" strike="noStrike" dirty="0">
                        <a:solidFill>
                          <a:schemeClr val="tx1"/>
                        </a:solidFill>
                        <a:effectLst/>
                        <a:latin typeface="+mj-lt"/>
                      </a:endParaRPr>
                    </a:p>
                  </a:txBody>
                  <a:tcPr marL="6675" marR="6675" marT="6675" marB="0" anchor="b"/>
                </a:tc>
              </a:tr>
              <a:tr h="17809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Operating</a:t>
                      </a:r>
                      <a:r>
                        <a:rPr lang="en-US" sz="1600" u="none" strike="noStrike" kern="1200" baseline="0" dirty="0" smtClean="0">
                          <a:solidFill>
                            <a:schemeClr val="dk1"/>
                          </a:solidFill>
                          <a:effectLst/>
                          <a:latin typeface="+mn-lt"/>
                          <a:ea typeface="+mn-ea"/>
                          <a:cs typeface="+mn-cs"/>
                        </a:rPr>
                        <a:t> Transfers In</a:t>
                      </a:r>
                      <a:endParaRPr lang="en-US" sz="1600" u="none" strike="noStrike" kern="1200" dirty="0" smtClean="0">
                        <a:solidFill>
                          <a:schemeClr val="dk1"/>
                        </a:solidFill>
                        <a:effectLst/>
                        <a:latin typeface="+mn-lt"/>
                        <a:ea typeface="+mn-ea"/>
                        <a:cs typeface="+mn-cs"/>
                      </a:endParaRPr>
                    </a:p>
                  </a:txBody>
                  <a:tcPr marL="6675" marR="6675" marT="6675" marB="0" anchor="b"/>
                </a:tc>
                <a:tc>
                  <a:txBody>
                    <a:bodyPr/>
                    <a:lstStyle/>
                    <a:p>
                      <a:pPr marL="0" algn="r" defTabSz="914400" rtl="0" eaLnBrk="1" fontAlgn="b" latinLnBrk="0" hangingPunct="1"/>
                      <a:endParaRPr lang="en-US" sz="1600" b="0"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a:t>
                      </a:r>
                      <a:endParaRPr lang="en-US" sz="1600" b="0" u="none" strike="noStrike" kern="1200" dirty="0">
                        <a:solidFill>
                          <a:schemeClr val="tx1"/>
                        </a:solidFill>
                        <a:effectLst/>
                        <a:latin typeface="+mj-lt"/>
                        <a:ea typeface="+mn-ea"/>
                        <a:cs typeface="+mn-cs"/>
                      </a:endParaRPr>
                    </a:p>
                  </a:txBody>
                  <a:tcPr marL="6675" marR="6675" marT="6675" marB="0" anchor="b"/>
                </a:tc>
              </a:tr>
              <a:tr h="7998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j-lt"/>
                        </a:rPr>
                        <a:t>21,468,269</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j-lt"/>
                        </a:rPr>
                        <a:t>21,972,219</a:t>
                      </a:r>
                    </a:p>
                  </a:txBody>
                  <a:tcPr marL="6675" marR="6675" marT="667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endParaRPr lang="en-US" sz="1600" dirty="0"/>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r>
              <a:tr h="112350">
                <a:tc>
                  <a:txBody>
                    <a:bodyPr/>
                    <a:lstStyle/>
                    <a:p>
                      <a:pPr algn="l" fontAlgn="b"/>
                      <a:r>
                        <a:rPr lang="en-US" sz="1600" u="none" strike="noStrike" dirty="0">
                          <a:effectLst/>
                        </a:rPr>
                        <a:t>Expenditures</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1,137,342</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1,178,760</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606,385</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613,365</a:t>
                      </a: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1,029,602</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907,700</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31,000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31,000</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Prov</a:t>
                      </a:r>
                      <a:r>
                        <a:rPr lang="en-US" sz="1600" b="0" i="0" u="none" strike="noStrike" baseline="0" dirty="0" smtClean="0">
                          <a:solidFill>
                            <a:schemeClr val="dk1"/>
                          </a:solidFill>
                          <a:effectLst/>
                          <a:latin typeface="+mn-lt"/>
                        </a:rPr>
                        <a:t> for Insurance Loss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16,933,712</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18,439,858</a:t>
                      </a:r>
                    </a:p>
                  </a:txBody>
                  <a:tcPr marL="6675" marR="6675" marT="667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kern="1200" dirty="0" smtClean="0">
                          <a:solidFill>
                            <a:schemeClr val="dk1"/>
                          </a:solidFill>
                          <a:effectLst/>
                          <a:latin typeface="+mn-lt"/>
                          <a:ea typeface="+mn-ea"/>
                          <a:cs typeface="+mn-cs"/>
                        </a:rPr>
                        <a:t>Cost Pool</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511,100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smtClean="0">
                          <a:solidFill>
                            <a:schemeClr val="tx1"/>
                          </a:solidFill>
                          <a:effectLst/>
                          <a:latin typeface="+mj-lt"/>
                        </a:rPr>
                        <a:t>508,992</a:t>
                      </a:r>
                      <a:endParaRPr lang="en-US" sz="1600" b="0" i="0" u="none" strike="noStrike" dirty="0" smtClean="0">
                        <a:solidFill>
                          <a:schemeClr val="tx1"/>
                        </a:solidFill>
                        <a:effectLst/>
                        <a:latin typeface="+mj-lt"/>
                      </a:endParaRPr>
                    </a:p>
                  </a:txBody>
                  <a:tcPr marL="6675" marR="6675" marT="667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Asset/Capital</a:t>
                      </a:r>
                      <a:r>
                        <a:rPr lang="en-US" sz="1600" b="0" i="0" u="none" strike="noStrike" baseline="0" dirty="0" smtClean="0">
                          <a:solidFill>
                            <a:schemeClr val="dk1"/>
                          </a:solidFill>
                          <a:effectLst/>
                          <a:latin typeface="+mn-lt"/>
                        </a:rPr>
                        <a:t> Outlay</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817,319</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10,000</a:t>
                      </a:r>
                    </a:p>
                  </a:txBody>
                  <a:tcPr marL="6675" marR="6675" marT="667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u="none" strike="noStrike" kern="1200" dirty="0" smtClean="0">
                          <a:solidFill>
                            <a:schemeClr val="dk1"/>
                          </a:solidFill>
                          <a:effectLst/>
                          <a:latin typeface="+mn-lt"/>
                          <a:ea typeface="+mn-ea"/>
                          <a:cs typeface="+mn-cs"/>
                        </a:rPr>
                        <a:t>Grant Expenditures</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a:t>
                      </a:r>
                    </a:p>
                  </a:txBody>
                  <a:tcPr marL="6675" marR="6675" marT="667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dk1"/>
                          </a:solidFill>
                          <a:effectLst/>
                          <a:latin typeface="+mn-lt"/>
                          <a:ea typeface="+mn-ea"/>
                          <a:cs typeface="+mn-cs"/>
                        </a:rPr>
                        <a:t>Total Expenditures</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mj-lt"/>
                        </a:rPr>
                        <a:t>21,066,461</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mj-lt"/>
                        </a:rPr>
                        <a:t>21,689,675</a:t>
                      </a:r>
                    </a:p>
                  </a:txBody>
                  <a:tcPr marL="6675" marR="6675" marT="6675" marB="0" anchor="b"/>
                </a:tc>
              </a:tr>
              <a:tr h="337914">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401,808</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282,544</a:t>
                      </a:r>
                    </a:p>
                  </a:txBody>
                  <a:tcPr marL="6675" marR="6675" marT="6675" marB="0" anchor="b"/>
                </a:tc>
              </a:tr>
            </a:tbl>
          </a:graphicData>
        </a:graphic>
      </p:graphicFrame>
      <p:sp>
        <p:nvSpPr>
          <p:cNvPr id="3" name="Title 2"/>
          <p:cNvSpPr>
            <a:spLocks noGrp="1"/>
          </p:cNvSpPr>
          <p:nvPr>
            <p:ph type="title"/>
          </p:nvPr>
        </p:nvSpPr>
        <p:spPr>
          <a:xfrm>
            <a:off x="457200" y="274638"/>
            <a:ext cx="8229600" cy="639762"/>
          </a:xfrm>
        </p:spPr>
        <p:txBody>
          <a:bodyPr>
            <a:noAutofit/>
          </a:bodyPr>
          <a:lstStyle/>
          <a:p>
            <a:pPr algn="ctr"/>
            <a:r>
              <a:rPr lang="en-US" sz="3600" dirty="0" smtClean="0"/>
              <a:t>Non-General Fund Budget</a:t>
            </a:r>
            <a:endParaRPr lang="en-US" sz="3600" dirty="0"/>
          </a:p>
        </p:txBody>
      </p:sp>
      <p:sp>
        <p:nvSpPr>
          <p:cNvPr id="5" name="Footer Placeholder 4"/>
          <p:cNvSpPr>
            <a:spLocks noGrp="1"/>
          </p:cNvSpPr>
          <p:nvPr>
            <p:ph type="ftr" sz="quarter" idx="11"/>
          </p:nvPr>
        </p:nvSpPr>
        <p:spPr/>
        <p:txBody>
          <a:bodyPr/>
          <a:lstStyle/>
          <a:p>
            <a:r>
              <a:rPr lang="en-US" smtClean="0"/>
              <a:t>Human Resources Management</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54</a:t>
            </a:fld>
            <a:endParaRPr lang="en-US" dirty="0"/>
          </a:p>
        </p:txBody>
      </p:sp>
    </p:spTree>
    <p:extLst>
      <p:ext uri="{BB962C8B-B14F-4D97-AF65-F5344CB8AC3E}">
        <p14:creationId xmlns:p14="http://schemas.microsoft.com/office/powerpoint/2010/main" val="57410477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381000"/>
            <a:ext cx="5939414" cy="533400"/>
          </a:xfrm>
        </p:spPr>
        <p:txBody>
          <a:bodyPr>
            <a:noAutofit/>
          </a:bodyPr>
          <a:lstStyle/>
          <a:p>
            <a:pPr algn="ctr"/>
            <a:r>
              <a:rPr lang="en-US" sz="4000" dirty="0" smtClean="0"/>
              <a:t>Information Technology</a:t>
            </a:r>
            <a:endParaRPr lang="en-US" sz="4000"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84" y="5105399"/>
            <a:ext cx="1418412" cy="129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4231758" y="5333999"/>
            <a:ext cx="3845442" cy="836483"/>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en-US" sz="3600" dirty="0" smtClean="0"/>
          </a:p>
          <a:p>
            <a:pPr algn="r"/>
            <a:r>
              <a:rPr lang="en-US" sz="3600" dirty="0" smtClean="0"/>
              <a:t>FY2019-20 Draft Budget Presentation</a:t>
            </a:r>
          </a:p>
          <a:p>
            <a:pPr algn="r"/>
            <a:r>
              <a:rPr lang="en-US" dirty="0" smtClean="0"/>
              <a:t>May 21, 2019</a:t>
            </a:r>
            <a:endParaRPr lang="en-US" dirty="0"/>
          </a:p>
        </p:txBody>
      </p:sp>
      <p:sp>
        <p:nvSpPr>
          <p:cNvPr id="3" name="TextBox 2"/>
          <p:cNvSpPr txBox="1"/>
          <p:nvPr/>
        </p:nvSpPr>
        <p:spPr>
          <a:xfrm>
            <a:off x="457200" y="1143000"/>
            <a:ext cx="7391400" cy="369332"/>
          </a:xfrm>
          <a:prstGeom prst="rect">
            <a:avLst/>
          </a:prstGeom>
          <a:noFill/>
        </p:spPr>
        <p:txBody>
          <a:bodyPr wrap="square" rtlCol="0">
            <a:spAutoFit/>
          </a:bodyPr>
          <a:lstStyle/>
          <a:p>
            <a:r>
              <a:rPr lang="en-US" dirty="0" smtClean="0">
                <a:solidFill>
                  <a:schemeClr val="bg1"/>
                </a:solidFill>
              </a:rPr>
              <a:t>Insert picture</a:t>
            </a:r>
            <a:endParaRPr lang="en-US" dirty="0">
              <a:solidFill>
                <a:schemeClr val="bg1"/>
              </a:solidFill>
            </a:endParaRPr>
          </a:p>
        </p:txBody>
      </p:sp>
      <p:pic>
        <p:nvPicPr>
          <p:cNvPr id="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5000" contrast="12000"/>
                    </a14:imgEffect>
                  </a14:imgLayer>
                </a14:imgProps>
              </a:ext>
              <a:ext uri="{28A0092B-C50C-407E-A947-70E740481C1C}">
                <a14:useLocalDpi xmlns:a14="http://schemas.microsoft.com/office/drawing/2010/main" val="0"/>
              </a:ext>
            </a:extLst>
          </a:blip>
          <a:srcRect/>
          <a:stretch>
            <a:fillRect/>
          </a:stretch>
        </p:blipFill>
        <p:spPr bwMode="auto">
          <a:xfrm>
            <a:off x="1202795" y="1110356"/>
            <a:ext cx="6722005" cy="3766444"/>
          </a:xfrm>
          <a:prstGeom prst="rect">
            <a:avLst/>
          </a:prstGeom>
          <a:noFill/>
          <a:ln w="22225">
            <a:solidFill>
              <a:schemeClr val="tx1"/>
            </a:solidFill>
            <a:miter lim="800000"/>
            <a:headEnd/>
            <a:tailEnd/>
          </a:ln>
          <a:effectLst>
            <a:outerShdw blurRad="50800" dist="38100" dir="2700000" algn="tl" rotWithShape="0">
              <a:schemeClr val="accent5">
                <a:lumMod val="75000"/>
                <a:alpha val="40000"/>
              </a:scheme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600200" y="1960456"/>
            <a:ext cx="6324600" cy="1754326"/>
          </a:xfrm>
          <a:prstGeom prst="rect">
            <a:avLst/>
          </a:prstGeom>
          <a:noFill/>
          <a:effectLst>
            <a:glow rad="63500">
              <a:schemeClr val="accent5">
                <a:satMod val="175000"/>
                <a:alpha val="40000"/>
              </a:schemeClr>
            </a:glow>
          </a:effectLst>
        </p:spPr>
        <p:txBody>
          <a:bodyPr wrap="square" rtlCol="0">
            <a:spAutoFit/>
            <a:scene3d>
              <a:camera prst="orthographicFront"/>
              <a:lightRig rig="threePt" dir="t"/>
            </a:scene3d>
            <a:sp3d extrusionH="57150">
              <a:bevelT w="38100" h="38100"/>
            </a:sp3d>
          </a:bodyPr>
          <a:lstStyle/>
          <a:p>
            <a:r>
              <a:rPr lang="en-US" sz="3600" b="1" cap="all" dirty="0" smtClean="0">
                <a:solidFill>
                  <a:schemeClr val="bg1"/>
                </a:solidFill>
                <a:effectLst>
                  <a:glow rad="63500">
                    <a:schemeClr val="accent5">
                      <a:satMod val="175000"/>
                      <a:alpha val="40000"/>
                    </a:schemeClr>
                  </a:glow>
                </a:effectLst>
                <a:latin typeface="Arial" panose="020B0604020202020204" pitchFamily="34" charset="0"/>
                <a:cs typeface="Arial" panose="020B0604020202020204" pitchFamily="34" charset="0"/>
              </a:rPr>
              <a:t>OPEN  DATA KEY  </a:t>
            </a:r>
            <a:r>
              <a:rPr lang="en-US" sz="3600" b="1" cap="all" dirty="0">
                <a:solidFill>
                  <a:schemeClr val="bg1"/>
                </a:solidFill>
                <a:effectLst>
                  <a:glow rad="63500">
                    <a:schemeClr val="accent5">
                      <a:satMod val="175000"/>
                      <a:alpha val="40000"/>
                    </a:schemeClr>
                  </a:glow>
                </a:effectLst>
                <a:latin typeface="Arial" panose="020B0604020202020204" pitchFamily="34" charset="0"/>
                <a:cs typeface="Arial" panose="020B0604020202020204" pitchFamily="34" charset="0"/>
              </a:rPr>
              <a:t>PERFORMANCE  indicators</a:t>
            </a:r>
          </a:p>
        </p:txBody>
      </p:sp>
    </p:spTree>
    <p:extLst>
      <p:ext uri="{BB962C8B-B14F-4D97-AF65-F5344CB8AC3E}">
        <p14:creationId xmlns:p14="http://schemas.microsoft.com/office/powerpoint/2010/main" val="273715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3600" dirty="0" smtClean="0"/>
              <a:t>Mission</a:t>
            </a:r>
            <a:endParaRPr lang="en-US" dirty="0"/>
          </a:p>
        </p:txBody>
      </p:sp>
      <p:sp>
        <p:nvSpPr>
          <p:cNvPr id="3" name="Content Placeholder 2"/>
          <p:cNvSpPr>
            <a:spLocks noGrp="1"/>
          </p:cNvSpPr>
          <p:nvPr>
            <p:ph idx="1"/>
          </p:nvPr>
        </p:nvSpPr>
        <p:spPr>
          <a:xfrm>
            <a:off x="381000" y="914400"/>
            <a:ext cx="8382000" cy="5791200"/>
          </a:xfrm>
        </p:spPr>
        <p:txBody>
          <a:bodyPr>
            <a:normAutofit/>
          </a:bodyPr>
          <a:lstStyle/>
          <a:p>
            <a:pPr>
              <a:lnSpc>
                <a:spcPct val="80000"/>
              </a:lnSpc>
              <a:buFont typeface="Wingdings" pitchFamily="2" charset="2"/>
              <a:buNone/>
            </a:pPr>
            <a:endParaRPr lang="en-US" sz="2400" dirty="0" smtClean="0">
              <a:solidFill>
                <a:srgbClr val="0000FF"/>
              </a:solidFill>
            </a:endParaRPr>
          </a:p>
          <a:p>
            <a:pPr marL="114300" indent="0">
              <a:lnSpc>
                <a:spcPct val="80000"/>
              </a:lnSpc>
              <a:buNone/>
            </a:pPr>
            <a:r>
              <a:rPr lang="en-US" sz="2400" dirty="0"/>
              <a:t>Information Technology manages and maintains technology infrastructure that is secure, reliable, adaptable, scalable, and driven by best practices and technological requirements.</a:t>
            </a:r>
          </a:p>
          <a:p>
            <a:pPr marL="114300" indent="0">
              <a:lnSpc>
                <a:spcPct val="80000"/>
              </a:lnSpc>
              <a:buNone/>
            </a:pPr>
            <a:endParaRPr lang="en-US" sz="1200" dirty="0"/>
          </a:p>
          <a:p>
            <a:pPr>
              <a:lnSpc>
                <a:spcPct val="80000"/>
              </a:lnSpc>
            </a:pPr>
            <a:r>
              <a:rPr lang="en-US" sz="2400" dirty="0"/>
              <a:t>Manage network and communications for 47 sites.</a:t>
            </a:r>
          </a:p>
          <a:p>
            <a:pPr>
              <a:lnSpc>
                <a:spcPct val="80000"/>
              </a:lnSpc>
            </a:pPr>
            <a:r>
              <a:rPr lang="en-US" sz="2400" dirty="0"/>
              <a:t>Manage Business systems and GIS for City departments.</a:t>
            </a:r>
          </a:p>
          <a:p>
            <a:pPr>
              <a:lnSpc>
                <a:spcPct val="80000"/>
              </a:lnSpc>
            </a:pPr>
            <a:r>
              <a:rPr lang="en-US" sz="2400" dirty="0"/>
              <a:t>Manage hardware and software for 700 desktops, 150 laptops, and 450 mobile devices for City departments</a:t>
            </a:r>
            <a:r>
              <a:rPr lang="en-US" sz="2400" dirty="0" smtClean="0"/>
              <a:t>.</a:t>
            </a:r>
          </a:p>
          <a:p>
            <a:pPr>
              <a:lnSpc>
                <a:spcPct val="80000"/>
              </a:lnSpc>
            </a:pPr>
            <a:r>
              <a:rPr lang="en-US" sz="2400" dirty="0" smtClean="0"/>
              <a:t>Provide and maintain Open Data platform, internally and externally.</a:t>
            </a:r>
            <a:endParaRPr lang="en-US" sz="2400" dirty="0"/>
          </a:p>
          <a:p>
            <a:pPr>
              <a:lnSpc>
                <a:spcPct val="80000"/>
              </a:lnSpc>
            </a:pPr>
            <a:r>
              <a:rPr lang="en-US" sz="2400" dirty="0"/>
              <a:t>Manage communications to the public through KCRT, print services, website, and social media.</a:t>
            </a:r>
          </a:p>
          <a:p>
            <a:pPr>
              <a:spcAft>
                <a:spcPts val="400"/>
              </a:spcAft>
            </a:pPr>
            <a:r>
              <a:rPr lang="en-US" sz="2400" dirty="0"/>
              <a:t>Collaborate  with City and community partners to provide Free Internet in support of underserved communities and youth education</a:t>
            </a:r>
            <a:r>
              <a:rPr lang="en-US" sz="2400" dirty="0" smtClean="0"/>
              <a:t>.</a:t>
            </a:r>
          </a:p>
          <a:p>
            <a:pPr>
              <a:spcAft>
                <a:spcPts val="400"/>
              </a:spcAft>
            </a:pPr>
            <a:endParaRPr lang="en-US" sz="2400" dirty="0"/>
          </a:p>
          <a:p>
            <a:pPr>
              <a:lnSpc>
                <a:spcPct val="80000"/>
              </a:lnSpc>
              <a:buFont typeface="Wingdings" pitchFamily="2" charset="2"/>
              <a:buNone/>
            </a:pPr>
            <a:endParaRPr lang="en-US" sz="2400" dirty="0">
              <a:solidFill>
                <a:srgbClr val="0000FF"/>
              </a:solidFill>
            </a:endParaRPr>
          </a:p>
          <a:p>
            <a:pPr marL="114300" indent="0">
              <a:lnSpc>
                <a:spcPct val="80000"/>
              </a:lnSpc>
              <a:buNone/>
            </a:pPr>
            <a:endParaRPr lang="en-US" sz="2400" dirty="0">
              <a:solidFill>
                <a:schemeClr val="tx2">
                  <a:lumMod val="60000"/>
                  <a:lumOff val="40000"/>
                </a:schemeClr>
              </a:solidFill>
            </a:endParaRPr>
          </a:p>
          <a:p>
            <a:endParaRPr lang="en-US" dirty="0"/>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rcRect b="11656"/>
          <a:stretch>
            <a:fillRect/>
          </a:stretch>
        </p:blipFill>
        <p:spPr bwMode="auto">
          <a:xfrm>
            <a:off x="533400" y="304800"/>
            <a:ext cx="146685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Information Technology</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56</a:t>
            </a:fld>
            <a:endParaRPr lang="en-US" dirty="0"/>
          </a:p>
        </p:txBody>
      </p:sp>
    </p:spTree>
    <p:extLst>
      <p:ext uri="{BB962C8B-B14F-4D97-AF65-F5344CB8AC3E}">
        <p14:creationId xmlns:p14="http://schemas.microsoft.com/office/powerpoint/2010/main" val="106429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vert="horz" lIns="91440" tIns="45720" rIns="91440" bIns="45720" rtlCol="0" anchor="ctr">
            <a:normAutofit/>
          </a:bodyPr>
          <a:lstStyle/>
          <a:p>
            <a:r>
              <a:rPr lang="en-US" sz="3600" dirty="0" smtClean="0"/>
              <a:t>FY2018-19 </a:t>
            </a:r>
            <a:r>
              <a:rPr lang="en-US" sz="3600" dirty="0"/>
              <a:t>Accomplishments</a:t>
            </a:r>
          </a:p>
        </p:txBody>
      </p:sp>
      <p:sp>
        <p:nvSpPr>
          <p:cNvPr id="3" name="Content Placeholder 2"/>
          <p:cNvSpPr>
            <a:spLocks noGrp="1"/>
          </p:cNvSpPr>
          <p:nvPr>
            <p:ph idx="1"/>
          </p:nvPr>
        </p:nvSpPr>
        <p:spPr>
          <a:xfrm>
            <a:off x="533400" y="1219200"/>
            <a:ext cx="8229600" cy="5334000"/>
          </a:xfrm>
        </p:spPr>
        <p:txBody>
          <a:bodyPr>
            <a:normAutofit/>
          </a:bodyPr>
          <a:lstStyle/>
          <a:p>
            <a:pPr marL="114300" indent="0">
              <a:buNone/>
            </a:pPr>
            <a:r>
              <a:rPr lang="en-US" sz="2400" b="1" dirty="0" smtClean="0"/>
              <a:t>Governance</a:t>
            </a:r>
            <a:r>
              <a:rPr lang="en-US" sz="2400" b="1" dirty="0"/>
              <a:t>, Finance and Leadership</a:t>
            </a:r>
            <a:endParaRPr lang="en-US" sz="2400" dirty="0"/>
          </a:p>
          <a:p>
            <a:pPr lvl="0"/>
            <a:r>
              <a:rPr lang="en-US" sz="2400" dirty="0" smtClean="0"/>
              <a:t>Replaced </a:t>
            </a:r>
            <a:r>
              <a:rPr lang="en-US" sz="2400" dirty="0"/>
              <a:t>critical network </a:t>
            </a:r>
            <a:r>
              <a:rPr lang="en-US" sz="2400" dirty="0" smtClean="0"/>
              <a:t>servers and </a:t>
            </a:r>
            <a:r>
              <a:rPr lang="en-US" sz="2400" dirty="0"/>
              <a:t>critical aging security </a:t>
            </a:r>
            <a:r>
              <a:rPr lang="en-US" sz="2400" dirty="0" smtClean="0"/>
              <a:t>cameras in City Hall and Council Chambers. </a:t>
            </a:r>
            <a:endParaRPr lang="en-US" sz="2400" dirty="0"/>
          </a:p>
          <a:p>
            <a:pPr lvl="0"/>
            <a:r>
              <a:rPr lang="en-US" sz="2400" dirty="0"/>
              <a:t>Completed Network Infrastructure audit of City wide network and communications equipment.</a:t>
            </a:r>
          </a:p>
          <a:p>
            <a:pPr lvl="0"/>
            <a:r>
              <a:rPr lang="en-US" sz="2400" dirty="0" smtClean="0"/>
              <a:t>Improved </a:t>
            </a:r>
            <a:r>
              <a:rPr lang="en-US" sz="2400" dirty="0"/>
              <a:t>bandwidth for the Fire Stations.</a:t>
            </a:r>
          </a:p>
          <a:p>
            <a:pPr lvl="0"/>
            <a:r>
              <a:rPr lang="en-US" sz="2400" dirty="0"/>
              <a:t>Implemented Open Data Systems for government transparency.</a:t>
            </a:r>
          </a:p>
          <a:p>
            <a:pPr lvl="0"/>
            <a:r>
              <a:rPr lang="en-US" sz="2400" dirty="0"/>
              <a:t>Developed departmental GIS applications for capital improvement and major development projects.</a:t>
            </a:r>
          </a:p>
          <a:p>
            <a:pPr lvl="0"/>
            <a:r>
              <a:rPr lang="en-US" sz="2400" dirty="0"/>
              <a:t>Expanded Wi-Fi in City facilities.</a:t>
            </a:r>
          </a:p>
          <a:p>
            <a:pPr lvl="0"/>
            <a:r>
              <a:rPr lang="en-US" sz="2400" dirty="0"/>
              <a:t>Enhanced Richmond Rent Program systems.</a:t>
            </a:r>
          </a:p>
          <a:p>
            <a:pPr marL="0" indent="0">
              <a:buNone/>
            </a:pPr>
            <a:endParaRPr lang="en-US" sz="2400" dirty="0" smtClean="0"/>
          </a:p>
          <a:p>
            <a:endParaRPr lang="en-US" sz="2400" dirty="0"/>
          </a:p>
        </p:txBody>
      </p:sp>
      <p:sp>
        <p:nvSpPr>
          <p:cNvPr id="5" name="Content Placeholder 2"/>
          <p:cNvSpPr txBox="1">
            <a:spLocks/>
          </p:cNvSpPr>
          <p:nvPr/>
        </p:nvSpPr>
        <p:spPr>
          <a:xfrm>
            <a:off x="457200" y="1066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6" name="Footer Placeholder 5"/>
          <p:cNvSpPr>
            <a:spLocks noGrp="1"/>
          </p:cNvSpPr>
          <p:nvPr>
            <p:ph type="ftr" sz="quarter" idx="11"/>
          </p:nvPr>
        </p:nvSpPr>
        <p:spPr/>
        <p:txBody>
          <a:bodyPr/>
          <a:lstStyle/>
          <a:p>
            <a:r>
              <a:rPr lang="en-US" smtClean="0"/>
              <a:t>Information Technology</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57</a:t>
            </a:fld>
            <a:endParaRPr lang="en-US" dirty="0"/>
          </a:p>
        </p:txBody>
      </p:sp>
    </p:spTree>
    <p:extLst>
      <p:ext uri="{BB962C8B-B14F-4D97-AF65-F5344CB8AC3E}">
        <p14:creationId xmlns:p14="http://schemas.microsoft.com/office/powerpoint/2010/main" val="22873437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r>
              <a:rPr lang="en-US" sz="3600" dirty="0" smtClean="0"/>
              <a:t>FY2019-20 Goals</a:t>
            </a:r>
            <a:endParaRPr lang="en-US" sz="3600" dirty="0"/>
          </a:p>
        </p:txBody>
      </p:sp>
      <p:sp>
        <p:nvSpPr>
          <p:cNvPr id="3" name="Content Placeholder 2"/>
          <p:cNvSpPr>
            <a:spLocks noGrp="1"/>
          </p:cNvSpPr>
          <p:nvPr>
            <p:ph idx="1"/>
          </p:nvPr>
        </p:nvSpPr>
        <p:spPr>
          <a:xfrm>
            <a:off x="457200" y="1066800"/>
            <a:ext cx="8229600" cy="5257800"/>
          </a:xfrm>
        </p:spPr>
        <p:txBody>
          <a:bodyPr>
            <a:normAutofit fontScale="85000" lnSpcReduction="10000"/>
          </a:bodyPr>
          <a:lstStyle/>
          <a:p>
            <a:pPr marL="114300" indent="0">
              <a:buNone/>
            </a:pPr>
            <a:r>
              <a:rPr lang="en-US" b="1" dirty="0" smtClean="0"/>
              <a:t>Governance</a:t>
            </a:r>
            <a:r>
              <a:rPr lang="en-US" b="1" dirty="0"/>
              <a:t>, Finance and Leadership</a:t>
            </a:r>
            <a:endParaRPr lang="en-US" dirty="0"/>
          </a:p>
          <a:p>
            <a:pPr lvl="0"/>
            <a:r>
              <a:rPr lang="en-US" dirty="0" smtClean="0"/>
              <a:t>Continue </a:t>
            </a:r>
            <a:r>
              <a:rPr lang="en-US" dirty="0"/>
              <a:t>maintenance and replacement for critical systems.</a:t>
            </a:r>
          </a:p>
          <a:p>
            <a:pPr lvl="0"/>
            <a:r>
              <a:rPr lang="en-US" dirty="0" smtClean="0"/>
              <a:t>Develop </a:t>
            </a:r>
            <a:r>
              <a:rPr lang="en-US" dirty="0"/>
              <a:t>departmental GIS web mapping applications.</a:t>
            </a:r>
          </a:p>
          <a:p>
            <a:pPr lvl="0"/>
            <a:r>
              <a:rPr lang="en-US" dirty="0" smtClean="0"/>
              <a:t>Upgrade </a:t>
            </a:r>
            <a:r>
              <a:rPr lang="en-US" dirty="0"/>
              <a:t>ERP Systems to satisfy additional reporting functionality and meet regulatory requirements.</a:t>
            </a:r>
          </a:p>
          <a:p>
            <a:pPr lvl="0"/>
            <a:r>
              <a:rPr lang="en-US" dirty="0"/>
              <a:t>Enhance and upgrade sound equipment and high definition video.</a:t>
            </a:r>
          </a:p>
          <a:p>
            <a:pPr lvl="0"/>
            <a:r>
              <a:rPr lang="en-US" dirty="0" smtClean="0"/>
              <a:t>Expand </a:t>
            </a:r>
            <a:r>
              <a:rPr lang="en-US" dirty="0"/>
              <a:t>Open Data Systems for government </a:t>
            </a:r>
            <a:r>
              <a:rPr lang="en-US" dirty="0" smtClean="0"/>
              <a:t>transparency.</a:t>
            </a:r>
          </a:p>
          <a:p>
            <a:pPr lvl="0"/>
            <a:r>
              <a:rPr lang="en-US" dirty="0" smtClean="0"/>
              <a:t>Expand </a:t>
            </a:r>
            <a:r>
              <a:rPr lang="en-US" dirty="0"/>
              <a:t>Community Wi-Fi funded by the ECIA grant</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Information Technology</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58</a:t>
            </a:fld>
            <a:endParaRPr lang="en-US" dirty="0"/>
          </a:p>
        </p:txBody>
      </p:sp>
    </p:spTree>
    <p:extLst>
      <p:ext uri="{BB962C8B-B14F-4D97-AF65-F5344CB8AC3E}">
        <p14:creationId xmlns:p14="http://schemas.microsoft.com/office/powerpoint/2010/main" val="25109025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65056951"/>
              </p:ext>
            </p:extLst>
          </p:nvPr>
        </p:nvGraphicFramePr>
        <p:xfrm>
          <a:off x="838200" y="838200"/>
          <a:ext cx="7239000" cy="4726490"/>
        </p:xfrm>
        <a:graphic>
          <a:graphicData uri="http://schemas.openxmlformats.org/drawingml/2006/table">
            <a:tbl>
              <a:tblPr firstRow="1" lastRow="1">
                <a:tableStyleId>{5C22544A-7EE6-4342-B048-85BDC9FD1C3A}</a:tableStyleId>
              </a:tblPr>
              <a:tblGrid>
                <a:gridCol w="4136572"/>
                <a:gridCol w="1551214"/>
                <a:gridCol w="1551214"/>
              </a:tblGrid>
              <a:tr h="457200">
                <a:tc>
                  <a:txBody>
                    <a:bodyPr/>
                    <a:lstStyle/>
                    <a:p>
                      <a:pPr algn="ctr" fontAlgn="b"/>
                      <a:r>
                        <a:rPr lang="en-US" sz="1400" b="1" i="0" u="none" strike="noStrike" dirty="0" smtClean="0">
                          <a:solidFill>
                            <a:schemeClr val="bg1"/>
                          </a:solidFill>
                          <a:effectLst/>
                          <a:latin typeface="Calibri"/>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u="none" strike="noStrike" dirty="0" smtClean="0">
                          <a:effectLst/>
                        </a:rPr>
                        <a:t>FY2018-19           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smtClean="0">
                          <a:effectLst/>
                        </a:rPr>
                        <a:t>FY2019-20  Proposed</a:t>
                      </a:r>
                      <a:endParaRPr lang="en-US" sz="1400" b="1" i="0" u="none" strike="noStrike" dirty="0">
                        <a:solidFill>
                          <a:srgbClr val="000000"/>
                        </a:solidFill>
                        <a:effectLst/>
                        <a:latin typeface="Calibri"/>
                      </a:endParaRPr>
                    </a:p>
                  </a:txBody>
                  <a:tcPr marL="9525" marR="9525" marT="9525" marB="0" anchor="b"/>
                </a:tc>
              </a:tr>
              <a:tr h="243130">
                <a:tc>
                  <a:txBody>
                    <a:bodyPr/>
                    <a:lstStyle/>
                    <a:p>
                      <a:pPr algn="l" fontAlgn="b"/>
                      <a:r>
                        <a:rPr lang="en-US" sz="1100" b="0" i="0" u="none" strike="noStrike" cap="none" dirty="0">
                          <a:solidFill>
                            <a:srgbClr val="000000"/>
                          </a:solidFill>
                          <a:effectLst/>
                          <a:latin typeface="Calibri"/>
                        </a:rPr>
                        <a:t>BUSINESS </a:t>
                      </a:r>
                      <a:r>
                        <a:rPr lang="en-US" sz="1100" b="0" i="0" u="none" strike="noStrike" cap="none" dirty="0" smtClean="0">
                          <a:solidFill>
                            <a:srgbClr val="000000"/>
                          </a:solidFill>
                          <a:effectLst/>
                          <a:latin typeface="Calibri"/>
                        </a:rPr>
                        <a:t>SYSTEMS MANAGER</a:t>
                      </a:r>
                      <a:endParaRPr lang="en-US" sz="1100" b="0" i="0" u="none" strike="noStrike" cap="non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43130">
                <a:tc>
                  <a:txBody>
                    <a:bodyPr/>
                    <a:lstStyle/>
                    <a:p>
                      <a:pPr algn="l" fontAlgn="b"/>
                      <a:r>
                        <a:rPr lang="en-US" sz="1100" b="0" i="0" u="none" strike="noStrike" cap="none" dirty="0">
                          <a:solidFill>
                            <a:srgbClr val="000000"/>
                          </a:solidFill>
                          <a:effectLst/>
                          <a:latin typeface="Calibri"/>
                        </a:rPr>
                        <a:t>CABLE TV </a:t>
                      </a:r>
                      <a:r>
                        <a:rPr lang="en-US" sz="1100" b="0" i="0" u="none" strike="noStrike" cap="none" dirty="0" smtClean="0">
                          <a:solidFill>
                            <a:srgbClr val="000000"/>
                          </a:solidFill>
                          <a:effectLst/>
                          <a:latin typeface="Calibri"/>
                        </a:rPr>
                        <a:t>ADMINISTRATOR</a:t>
                      </a:r>
                      <a:endParaRPr lang="en-US" sz="1100" b="0" i="0" u="none" strike="noStrike" cap="non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43130">
                <a:tc>
                  <a:txBody>
                    <a:bodyPr/>
                    <a:lstStyle/>
                    <a:p>
                      <a:pPr algn="l" fontAlgn="b"/>
                      <a:r>
                        <a:rPr lang="en-US" sz="1100" b="0" i="0" u="none" strike="noStrike" cap="none" dirty="0">
                          <a:solidFill>
                            <a:srgbClr val="000000"/>
                          </a:solidFill>
                          <a:effectLst/>
                          <a:latin typeface="Calibri"/>
                        </a:rPr>
                        <a:t>CABLE TV </a:t>
                      </a:r>
                      <a:r>
                        <a:rPr lang="en-US" sz="1100" b="0" i="0" u="none" strike="noStrike" cap="none" dirty="0" smtClean="0">
                          <a:solidFill>
                            <a:srgbClr val="000000"/>
                          </a:solidFill>
                          <a:effectLst/>
                          <a:latin typeface="Calibri"/>
                        </a:rPr>
                        <a:t>PROGRAMMING COORDINATOR</a:t>
                      </a:r>
                      <a:endParaRPr lang="en-US" sz="1100" b="0" i="0" u="none" strike="noStrike" cap="non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43130">
                <a:tc>
                  <a:txBody>
                    <a:bodyPr/>
                    <a:lstStyle/>
                    <a:p>
                      <a:pPr algn="l" fontAlgn="b"/>
                      <a:r>
                        <a:rPr lang="en-US" sz="1100" b="0" i="0" u="none" strike="noStrike" cap="none" dirty="0" smtClean="0">
                          <a:solidFill>
                            <a:srgbClr val="000000"/>
                          </a:solidFill>
                          <a:effectLst/>
                          <a:latin typeface="Calibri"/>
                        </a:rPr>
                        <a:t>CABLE</a:t>
                      </a:r>
                      <a:r>
                        <a:rPr lang="en-US" sz="1100" b="0" i="0" u="none" strike="noStrike" cap="none" baseline="0" dirty="0" smtClean="0">
                          <a:solidFill>
                            <a:srgbClr val="000000"/>
                          </a:solidFill>
                          <a:effectLst/>
                          <a:latin typeface="Calibri"/>
                        </a:rPr>
                        <a:t> TV</a:t>
                      </a:r>
                      <a:r>
                        <a:rPr lang="en-US" sz="1100" b="0" i="0" u="none" strike="noStrike" cap="none" dirty="0" smtClean="0">
                          <a:solidFill>
                            <a:srgbClr val="000000"/>
                          </a:solidFill>
                          <a:effectLst/>
                          <a:latin typeface="Calibri"/>
                        </a:rPr>
                        <a:t> ENGINEER SUPPORT ASSISTANT</a:t>
                      </a:r>
                      <a:endParaRPr lang="en-US" sz="1100" b="0" i="0" u="none" strike="noStrike" cap="non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28600">
                <a:tc>
                  <a:txBody>
                    <a:bodyPr/>
                    <a:lstStyle/>
                    <a:p>
                      <a:pPr algn="l" fontAlgn="b"/>
                      <a:r>
                        <a:rPr lang="en-US" sz="1100" b="0" i="0" u="none" strike="noStrike" cap="none" dirty="0" smtClean="0">
                          <a:solidFill>
                            <a:srgbClr val="000000"/>
                          </a:solidFill>
                          <a:effectLst/>
                          <a:latin typeface="Calibri"/>
                        </a:rPr>
                        <a:t>CABLE</a:t>
                      </a:r>
                      <a:r>
                        <a:rPr lang="en-US" sz="1100" b="0" i="0" u="none" strike="noStrike" cap="none" baseline="0" dirty="0" smtClean="0">
                          <a:solidFill>
                            <a:srgbClr val="000000"/>
                          </a:solidFill>
                          <a:effectLst/>
                          <a:latin typeface="Calibri"/>
                        </a:rPr>
                        <a:t> TV</a:t>
                      </a:r>
                      <a:r>
                        <a:rPr lang="en-US" sz="1100" b="0" i="0" u="none" strike="noStrike" cap="none" dirty="0" smtClean="0">
                          <a:solidFill>
                            <a:srgbClr val="000000"/>
                          </a:solidFill>
                          <a:effectLst/>
                          <a:latin typeface="Calibri"/>
                        </a:rPr>
                        <a:t> PRODUCTION SUPPORT ASSISTANT</a:t>
                      </a:r>
                      <a:endParaRPr lang="en-US" sz="1100" b="0" i="0" u="none" strike="noStrike" cap="non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304800">
                <a:tc>
                  <a:txBody>
                    <a:bodyPr/>
                    <a:lstStyle/>
                    <a:p>
                      <a:pPr algn="l" fontAlgn="b"/>
                      <a:r>
                        <a:rPr lang="en-US" sz="1100" b="0" i="0" u="none" strike="noStrike" cap="none" dirty="0" smtClean="0">
                          <a:solidFill>
                            <a:srgbClr val="000000"/>
                          </a:solidFill>
                          <a:effectLst/>
                          <a:latin typeface="Calibri"/>
                        </a:rPr>
                        <a:t>DUPLICATING </a:t>
                      </a:r>
                      <a:r>
                        <a:rPr lang="en-US" sz="1100" b="0" i="0" u="none" strike="noStrike" cap="none" dirty="0">
                          <a:solidFill>
                            <a:srgbClr val="000000"/>
                          </a:solidFill>
                          <a:effectLst/>
                          <a:latin typeface="Calibri"/>
                        </a:rPr>
                        <a:t>MAIL </a:t>
                      </a:r>
                      <a:r>
                        <a:rPr lang="en-US" sz="1100" b="0" i="0" u="none" strike="noStrike" cap="none" dirty="0" smtClean="0">
                          <a:solidFill>
                            <a:srgbClr val="000000"/>
                          </a:solidFill>
                          <a:effectLst/>
                          <a:latin typeface="Calibri"/>
                        </a:rPr>
                        <a:t>ASSISTANT </a:t>
                      </a:r>
                      <a:r>
                        <a:rPr lang="en-US" sz="1100" b="0" i="0" u="none" strike="noStrike" cap="none" dirty="0">
                          <a:solidFill>
                            <a:srgbClr val="000000"/>
                          </a:solidFill>
                          <a:effectLst/>
                          <a:latin typeface="Calibri"/>
                        </a:rPr>
                        <a:t>II</a:t>
                      </a: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100" b="0" i="0" u="none" strike="noStrike" cap="none" dirty="0">
                          <a:solidFill>
                            <a:srgbClr val="000000"/>
                          </a:solidFill>
                          <a:effectLst/>
                          <a:latin typeface="Calibri"/>
                        </a:rPr>
                        <a:t>GIS ADMINISTRATOR</a:t>
                      </a: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100" b="0" i="0" u="none" strike="noStrike" cap="none" dirty="0">
                          <a:solidFill>
                            <a:srgbClr val="000000"/>
                          </a:solidFill>
                          <a:effectLst/>
                          <a:latin typeface="Calibri"/>
                        </a:rPr>
                        <a:t>I T TECH ASSISTANT</a:t>
                      </a: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100" b="0" i="0" u="none" strike="noStrike" cap="none" dirty="0">
                          <a:solidFill>
                            <a:srgbClr val="000000"/>
                          </a:solidFill>
                          <a:effectLst/>
                          <a:latin typeface="Calibri"/>
                        </a:rPr>
                        <a:t>IT DIRECTOR</a:t>
                      </a: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100" b="0" i="0" u="none" strike="noStrike" cap="none" dirty="0">
                          <a:solidFill>
                            <a:srgbClr val="000000"/>
                          </a:solidFill>
                          <a:effectLst/>
                          <a:latin typeface="Calibri"/>
                        </a:rPr>
                        <a:t>NETWORKING &amp; </a:t>
                      </a:r>
                      <a:r>
                        <a:rPr lang="en-US" sz="1100" b="0" i="0" u="none" strike="noStrike" cap="none" dirty="0" smtClean="0">
                          <a:solidFill>
                            <a:srgbClr val="000000"/>
                          </a:solidFill>
                          <a:effectLst/>
                          <a:latin typeface="Calibri"/>
                        </a:rPr>
                        <a:t>SYSTEMS</a:t>
                      </a:r>
                      <a:r>
                        <a:rPr lang="en-US" sz="1100" b="0" i="0" u="none" strike="noStrike" cap="none" baseline="0" dirty="0" smtClean="0">
                          <a:solidFill>
                            <a:srgbClr val="000000"/>
                          </a:solidFill>
                          <a:effectLst/>
                          <a:latin typeface="Calibri"/>
                        </a:rPr>
                        <a:t> ENGINEER</a:t>
                      </a:r>
                      <a:endParaRPr lang="en-US" sz="1100" b="0" i="0" u="none" strike="noStrike" cap="non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82575">
                <a:tc>
                  <a:txBody>
                    <a:bodyPr/>
                    <a:lstStyle/>
                    <a:p>
                      <a:pPr algn="l" fontAlgn="b"/>
                      <a:r>
                        <a:rPr lang="en-US" sz="1100" b="0" i="0" u="none" strike="noStrike" cap="none" dirty="0" smtClean="0">
                          <a:solidFill>
                            <a:srgbClr val="000000"/>
                          </a:solidFill>
                          <a:effectLst/>
                          <a:latin typeface="Calibri"/>
                        </a:rPr>
                        <a:t>NETWORK </a:t>
                      </a:r>
                      <a:r>
                        <a:rPr lang="en-US" sz="1100" b="0" i="0" u="none" strike="noStrike" cap="none" dirty="0">
                          <a:solidFill>
                            <a:srgbClr val="000000"/>
                          </a:solidFill>
                          <a:effectLst/>
                          <a:latin typeface="Calibri"/>
                        </a:rPr>
                        <a:t>&amp; </a:t>
                      </a:r>
                      <a:r>
                        <a:rPr lang="en-US" sz="1100" b="0" i="0" u="none" strike="noStrike" cap="none" dirty="0" smtClean="0">
                          <a:solidFill>
                            <a:srgbClr val="000000"/>
                          </a:solidFill>
                          <a:effectLst/>
                          <a:latin typeface="Calibri"/>
                        </a:rPr>
                        <a:t>SYSTEMS </a:t>
                      </a:r>
                      <a:r>
                        <a:rPr lang="en-US" sz="1100" b="0" i="0" u="none" strike="noStrike" cap="none" dirty="0">
                          <a:solidFill>
                            <a:srgbClr val="000000"/>
                          </a:solidFill>
                          <a:effectLst/>
                          <a:latin typeface="Calibri"/>
                        </a:rPr>
                        <a:t>SPEC II</a:t>
                      </a: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39395">
                <a:tc>
                  <a:txBody>
                    <a:bodyPr/>
                    <a:lstStyle/>
                    <a:p>
                      <a:pPr algn="l" fontAlgn="b"/>
                      <a:r>
                        <a:rPr lang="en-US" sz="1100" b="0" i="0" u="none" strike="noStrike" cap="none" dirty="0" smtClean="0">
                          <a:solidFill>
                            <a:srgbClr val="000000"/>
                          </a:solidFill>
                          <a:effectLst/>
                          <a:latin typeface="Calibri"/>
                        </a:rPr>
                        <a:t>NETWORK </a:t>
                      </a:r>
                      <a:r>
                        <a:rPr lang="en-US" sz="1100" b="0" i="0" u="none" strike="noStrike" cap="none" dirty="0">
                          <a:solidFill>
                            <a:srgbClr val="000000"/>
                          </a:solidFill>
                          <a:effectLst/>
                          <a:latin typeface="Calibri"/>
                        </a:rPr>
                        <a:t>&amp; </a:t>
                      </a:r>
                      <a:r>
                        <a:rPr lang="en-US" sz="1100" b="0" i="0" u="none" strike="noStrike" cap="none" dirty="0" smtClean="0">
                          <a:solidFill>
                            <a:srgbClr val="000000"/>
                          </a:solidFill>
                          <a:effectLst/>
                          <a:latin typeface="Calibri"/>
                        </a:rPr>
                        <a:t>SYSTEMS MANAGER</a:t>
                      </a:r>
                      <a:endParaRPr lang="en-US" sz="1100" b="0" i="0" u="none" strike="noStrike" cap="non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100" b="0" i="0" u="none" strike="noStrike" cap="none" dirty="0" smtClean="0">
                          <a:solidFill>
                            <a:srgbClr val="000000"/>
                          </a:solidFill>
                          <a:effectLst/>
                          <a:latin typeface="Calibri"/>
                        </a:rPr>
                        <a:t>SENIOR PROGRAMMER ANALYST</a:t>
                      </a:r>
                      <a:endParaRPr lang="en-US" sz="1100" b="0" i="0" u="none" strike="noStrike" cap="non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74245">
                <a:tc>
                  <a:txBody>
                    <a:bodyPr/>
                    <a:lstStyle/>
                    <a:p>
                      <a:pPr algn="l" fontAlgn="b"/>
                      <a:r>
                        <a:rPr lang="en-US" sz="1100" b="0" i="0" u="none" strike="noStrike" cap="none" dirty="0" smtClean="0">
                          <a:solidFill>
                            <a:srgbClr val="000000"/>
                          </a:solidFill>
                          <a:effectLst/>
                          <a:latin typeface="Calibri"/>
                        </a:rPr>
                        <a:t>SENIOR</a:t>
                      </a:r>
                      <a:r>
                        <a:rPr lang="en-US" sz="1100" b="0" i="0" u="none" strike="noStrike" cap="none" baseline="0" dirty="0" smtClean="0">
                          <a:solidFill>
                            <a:srgbClr val="000000"/>
                          </a:solidFill>
                          <a:effectLst/>
                          <a:latin typeface="Calibri"/>
                        </a:rPr>
                        <a:t> </a:t>
                      </a:r>
                      <a:r>
                        <a:rPr lang="en-US" sz="1100" b="0" i="0" u="none" strike="noStrike" cap="none" dirty="0" smtClean="0">
                          <a:solidFill>
                            <a:srgbClr val="000000"/>
                          </a:solidFill>
                          <a:effectLst/>
                          <a:latin typeface="Calibri"/>
                        </a:rPr>
                        <a:t>CABLE </a:t>
                      </a:r>
                      <a:r>
                        <a:rPr lang="en-US" sz="1100" b="0" i="0" u="none" strike="noStrike" cap="none" dirty="0">
                          <a:solidFill>
                            <a:srgbClr val="000000"/>
                          </a:solidFill>
                          <a:effectLst/>
                          <a:latin typeface="Calibri"/>
                        </a:rPr>
                        <a:t>TV </a:t>
                      </a:r>
                      <a:r>
                        <a:rPr lang="en-US" sz="1100" b="0" i="0" u="none" strike="noStrike" cap="none" dirty="0" smtClean="0">
                          <a:solidFill>
                            <a:srgbClr val="000000"/>
                          </a:solidFill>
                          <a:effectLst/>
                          <a:latin typeface="Calibri"/>
                        </a:rPr>
                        <a:t>PRODUCTION ASSISTANT</a:t>
                      </a:r>
                      <a:endParaRPr lang="en-US" sz="1100" b="0" i="0" u="none" strike="noStrike" cap="non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7424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b="0" i="0" u="none" strike="noStrike" cap="none" dirty="0" smtClean="0">
                          <a:solidFill>
                            <a:srgbClr val="000000"/>
                          </a:solidFill>
                          <a:effectLst/>
                          <a:latin typeface="+mn-lt"/>
                        </a:rPr>
                        <a:t>TELEPHONE RADIO SPECIALIST</a:t>
                      </a: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82925">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15.0</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15.0</a:t>
                      </a:r>
                      <a:endParaRPr lang="en-US" sz="1400" b="1" i="0" u="none" strike="noStrike" dirty="0">
                        <a:solidFill>
                          <a:schemeClr val="bg1"/>
                        </a:solidFill>
                        <a:effectLst/>
                        <a:latin typeface="Calibri"/>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Information Technology</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59</a:t>
            </a:fld>
            <a:endParaRPr lang="en-US" dirty="0"/>
          </a:p>
        </p:txBody>
      </p:sp>
    </p:spTree>
    <p:extLst>
      <p:ext uri="{BB962C8B-B14F-4D97-AF65-F5344CB8AC3E}">
        <p14:creationId xmlns:p14="http://schemas.microsoft.com/office/powerpoint/2010/main" val="338557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r>
              <a:rPr lang="en-US" sz="3600" dirty="0" smtClean="0"/>
              <a:t>FY2019-20 Goals</a:t>
            </a:r>
            <a:endParaRPr lang="en-US" sz="3600" dirty="0"/>
          </a:p>
        </p:txBody>
      </p:sp>
      <p:sp>
        <p:nvSpPr>
          <p:cNvPr id="3" name="Content Placeholder 2"/>
          <p:cNvSpPr>
            <a:spLocks noGrp="1"/>
          </p:cNvSpPr>
          <p:nvPr>
            <p:ph idx="1"/>
          </p:nvPr>
        </p:nvSpPr>
        <p:spPr>
          <a:xfrm>
            <a:off x="457200" y="1066800"/>
            <a:ext cx="8229600" cy="5181600"/>
          </a:xfrm>
        </p:spPr>
        <p:txBody>
          <a:bodyPr>
            <a:normAutofit fontScale="92500"/>
          </a:bodyPr>
          <a:lstStyle/>
          <a:p>
            <a:pPr marL="457200"/>
            <a:r>
              <a:rPr lang="en-US" sz="2400" dirty="0"/>
              <a:t>Advance public policies to improve quality of </a:t>
            </a:r>
            <a:r>
              <a:rPr lang="en-US" sz="2400" dirty="0" smtClean="0"/>
              <a:t>life.</a:t>
            </a:r>
            <a:endParaRPr lang="en-US" sz="2400" dirty="0"/>
          </a:p>
          <a:p>
            <a:pPr marL="857250" lvl="1"/>
            <a:r>
              <a:rPr lang="en-US" sz="2000" dirty="0" smtClean="0"/>
              <a:t>Improve health and mobility by improving sidewalk conditions and pedestrian safety</a:t>
            </a:r>
            <a:endParaRPr lang="en-US" sz="2000" dirty="0"/>
          </a:p>
          <a:p>
            <a:pPr marL="857250" lvl="1"/>
            <a:r>
              <a:rPr lang="en-US" sz="2000" dirty="0" smtClean="0"/>
              <a:t>Advance climate change and resiliency policies</a:t>
            </a:r>
            <a:endParaRPr lang="en-US" sz="2000" dirty="0"/>
          </a:p>
          <a:p>
            <a:pPr marL="857250" lvl="1"/>
            <a:r>
              <a:rPr lang="en-US" sz="2000" dirty="0" smtClean="0"/>
              <a:t>Reduce trash/dumping </a:t>
            </a:r>
            <a:r>
              <a:rPr lang="en-US" sz="2000" dirty="0"/>
              <a:t>and blight</a:t>
            </a:r>
          </a:p>
          <a:p>
            <a:pPr marL="857250" lvl="1"/>
            <a:r>
              <a:rPr lang="en-US" sz="2000" dirty="0"/>
              <a:t>Housing and homelessness</a:t>
            </a:r>
            <a:endParaRPr lang="en-US" sz="2400" dirty="0"/>
          </a:p>
          <a:p>
            <a:pPr marL="457200"/>
            <a:r>
              <a:rPr lang="en-US" sz="2400" dirty="0"/>
              <a:t>Engage with business and development community to strengthen economic growth.</a:t>
            </a:r>
          </a:p>
          <a:p>
            <a:pPr marL="457200"/>
            <a:r>
              <a:rPr lang="en-US" sz="2400" dirty="0"/>
              <a:t>Support public land-use entitlement process for successful development at Pt. </a:t>
            </a:r>
            <a:r>
              <a:rPr lang="en-US" sz="2400" dirty="0" smtClean="0"/>
              <a:t>Molate.</a:t>
            </a:r>
            <a:endParaRPr lang="en-US" sz="2400" dirty="0"/>
          </a:p>
          <a:p>
            <a:pPr marL="457200"/>
            <a:r>
              <a:rPr lang="en-US" sz="2400" dirty="0"/>
              <a:t>Launch the new Richmond Visitor Center at the Transit Village.</a:t>
            </a:r>
          </a:p>
          <a:p>
            <a:pPr marL="457200"/>
            <a:r>
              <a:rPr lang="en-US" sz="2400" dirty="0" smtClean="0"/>
              <a:t>Represent Richmond at a regional, state and national level to influence polices favorable to Richmond and increase funding for Richmond projects and programs.</a:t>
            </a:r>
            <a:endParaRPr lang="en-US" sz="2400" dirty="0"/>
          </a:p>
        </p:txBody>
      </p:sp>
      <p:sp>
        <p:nvSpPr>
          <p:cNvPr id="5" name="Slide Number Placeholder 4"/>
          <p:cNvSpPr>
            <a:spLocks noGrp="1"/>
          </p:cNvSpPr>
          <p:nvPr>
            <p:ph type="sldNum" sz="quarter" idx="12"/>
          </p:nvPr>
        </p:nvSpPr>
        <p:spPr/>
        <p:txBody>
          <a:bodyPr/>
          <a:lstStyle/>
          <a:p>
            <a:fld id="{B6F2DC20-EF44-4108-885F-1E1F886043EF}" type="slidenum">
              <a:rPr lang="en-US" smtClean="0"/>
              <a:t>6</a:t>
            </a:fld>
            <a:endParaRPr lang="en-US" dirty="0"/>
          </a:p>
        </p:txBody>
      </p:sp>
      <p:sp>
        <p:nvSpPr>
          <p:cNvPr id="4" name="Footer Placeholder 3"/>
          <p:cNvSpPr>
            <a:spLocks noGrp="1"/>
          </p:cNvSpPr>
          <p:nvPr>
            <p:ph type="ftr" sz="quarter" idx="11"/>
          </p:nvPr>
        </p:nvSpPr>
        <p:spPr/>
        <p:txBody>
          <a:bodyPr/>
          <a:lstStyle/>
          <a:p>
            <a:r>
              <a:rPr lang="en-US" smtClean="0"/>
              <a:t>Mayor's Office</a:t>
            </a:r>
            <a:endParaRPr lang="en-US" dirty="0"/>
          </a:p>
        </p:txBody>
      </p:sp>
    </p:spTree>
    <p:extLst>
      <p:ext uri="{BB962C8B-B14F-4D97-AF65-F5344CB8AC3E}">
        <p14:creationId xmlns:p14="http://schemas.microsoft.com/office/powerpoint/2010/main" val="35379715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64025893"/>
              </p:ext>
            </p:extLst>
          </p:nvPr>
        </p:nvGraphicFramePr>
        <p:xfrm>
          <a:off x="685800" y="914400"/>
          <a:ext cx="7630087" cy="5039102"/>
        </p:xfrm>
        <a:graphic>
          <a:graphicData uri="http://schemas.openxmlformats.org/drawingml/2006/table">
            <a:tbl>
              <a:tblPr firstRow="1" firstCol="1" lastRow="1" bandRow="1">
                <a:tableStyleId>{5C22544A-7EE6-4342-B048-85BDC9FD1C3A}</a:tableStyleId>
              </a:tblPr>
              <a:tblGrid>
                <a:gridCol w="2398178"/>
                <a:gridCol w="1978497"/>
                <a:gridCol w="1626706"/>
                <a:gridCol w="1626706"/>
              </a:tblGrid>
              <a:tr h="3313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327874">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79646">
                            <a:lumMod val="50000"/>
                          </a:srgbClr>
                        </a:solidFill>
                        <a:effectLst/>
                        <a:uLnTx/>
                        <a:uFillTx/>
                        <a:latin typeface="Cambria"/>
                        <a:ea typeface="+mn-ea"/>
                        <a:cs typeface="+mn-cs"/>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7998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1" dirty="0" smtClean="0">
                        <a:solidFill>
                          <a:schemeClr val="tx1"/>
                        </a:solidFill>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1" dirty="0" smtClean="0">
                        <a:solidFill>
                          <a:schemeClr val="tx1"/>
                        </a:solidFill>
                        <a:latin typeface="+mj-lt"/>
                      </a:endParaRPr>
                    </a:p>
                  </a:txBody>
                  <a:tcPr marL="6675" marR="6675" marT="667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endParaRPr lang="en-US" sz="1600" dirty="0"/>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r>
              <a:tr h="112350">
                <a:tc>
                  <a:txBody>
                    <a:bodyPr/>
                    <a:lstStyle/>
                    <a:p>
                      <a:pPr algn="l" fontAlgn="b"/>
                      <a:r>
                        <a:rPr lang="en-US" sz="1600" u="none" strike="noStrike" dirty="0">
                          <a:effectLst/>
                        </a:rPr>
                        <a:t>Expenditures</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820,132</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1,070,791</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510,087</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689,819</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518,758</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509,876</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68,066</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68,121</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322,486</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381,226</a:t>
                      </a:r>
                    </a:p>
                  </a:txBody>
                  <a:tcPr marL="6675" marR="6675" marT="6675" marB="0" anchor="b"/>
                </a:tc>
              </a:tr>
              <a:tr h="305154">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608,000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733,733</a:t>
                      </a:r>
                    </a:p>
                  </a:txBody>
                  <a:tcPr marL="6675" marR="6675" marT="667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kern="1200" dirty="0" smtClean="0">
                          <a:solidFill>
                            <a:schemeClr val="dk1"/>
                          </a:solidFill>
                          <a:effectLst/>
                          <a:latin typeface="+mn-lt"/>
                          <a:ea typeface="+mn-ea"/>
                          <a:cs typeface="+mn-cs"/>
                        </a:rPr>
                        <a:t>Cost Pool</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143,009</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108,886</a:t>
                      </a:r>
                    </a:p>
                  </a:txBody>
                  <a:tcPr marL="6675" marR="6675" marT="667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Asset/Capital</a:t>
                      </a:r>
                      <a:r>
                        <a:rPr lang="en-US" sz="1600" b="0" i="0" u="none" strike="noStrike" baseline="0" dirty="0" smtClean="0">
                          <a:solidFill>
                            <a:schemeClr val="dk1"/>
                          </a:solidFill>
                          <a:effectLst/>
                          <a:latin typeface="+mn-lt"/>
                        </a:rPr>
                        <a:t> Outlay</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30,000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30,000</a:t>
                      </a:r>
                    </a:p>
                  </a:txBody>
                  <a:tcPr marL="6675" marR="6675" marT="6675" marB="0" anchor="b"/>
                </a:tc>
              </a:tr>
              <a:tr h="270270">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0" i="0" u="none" strike="noStrike" kern="1200" dirty="0">
                        <a:solidFill>
                          <a:schemeClr val="tx1"/>
                        </a:solidFill>
                        <a:effectLst/>
                        <a:latin typeface="+mj-lt"/>
                        <a:ea typeface="+mn-ea"/>
                        <a:cs typeface="+mn-cs"/>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kern="1200" dirty="0" smtClean="0">
                          <a:solidFill>
                            <a:schemeClr val="tx1"/>
                          </a:solidFill>
                          <a:effectLst/>
                          <a:latin typeface="+mj-lt"/>
                          <a:ea typeface="+mn-ea"/>
                          <a:cs typeface="+mn-cs"/>
                        </a:rPr>
                        <a:t>A87 Cost Plan Reimbs</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kern="1200" dirty="0" smtClean="0">
                          <a:solidFill>
                            <a:schemeClr val="tx1"/>
                          </a:solidFill>
                          <a:effectLst/>
                          <a:latin typeface="+mj-lt"/>
                          <a:ea typeface="+mn-ea"/>
                          <a:cs typeface="+mn-cs"/>
                        </a:rPr>
                        <a:t>(665,821)</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kern="1200" dirty="0" smtClean="0">
                          <a:solidFill>
                            <a:schemeClr val="tx1"/>
                          </a:solidFill>
                          <a:effectLst/>
                          <a:latin typeface="+mj-lt"/>
                          <a:ea typeface="+mn-ea"/>
                          <a:cs typeface="+mn-cs"/>
                        </a:rPr>
                        <a:t>(770,341)</a:t>
                      </a:r>
                    </a:p>
                  </a:txBody>
                  <a:tcPr marL="6675" marR="6675" marT="667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dk1"/>
                          </a:solidFill>
                          <a:effectLst/>
                          <a:latin typeface="+mn-lt"/>
                          <a:ea typeface="+mn-ea"/>
                          <a:cs typeface="+mn-cs"/>
                        </a:rPr>
                        <a:t>Total Expenditures</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mj-lt"/>
                        </a:rPr>
                        <a:t>2,354,717</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mj-lt"/>
                        </a:rPr>
                        <a:t>2,822,111</a:t>
                      </a:r>
                    </a:p>
                  </a:txBody>
                  <a:tcPr marL="6675" marR="6675" marT="6675" marB="0" anchor="b"/>
                </a:tc>
              </a:tr>
              <a:tr h="337914">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(2,354,717)</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(2,822,111)</a:t>
                      </a:r>
                    </a:p>
                  </a:txBody>
                  <a:tcPr marL="6675" marR="6675" marT="6675" marB="0" anchor="b"/>
                </a:tc>
              </a:tr>
            </a:tbl>
          </a:graphicData>
        </a:graphic>
      </p:graphicFrame>
      <p:sp>
        <p:nvSpPr>
          <p:cNvPr id="3" name="Title 2"/>
          <p:cNvSpPr>
            <a:spLocks noGrp="1"/>
          </p:cNvSpPr>
          <p:nvPr>
            <p:ph type="title"/>
          </p:nvPr>
        </p:nvSpPr>
        <p:spPr>
          <a:xfrm>
            <a:off x="457200" y="274638"/>
            <a:ext cx="8229600" cy="639762"/>
          </a:xfrm>
        </p:spPr>
        <p:txBody>
          <a:bodyPr>
            <a:noAutofit/>
          </a:bodyPr>
          <a:lstStyle/>
          <a:p>
            <a:pPr algn="ctr"/>
            <a:r>
              <a:rPr lang="en-US" sz="3600" dirty="0" smtClean="0"/>
              <a:t>General Fund Budget</a:t>
            </a:r>
            <a:endParaRPr lang="en-US" sz="3600" dirty="0"/>
          </a:p>
        </p:txBody>
      </p:sp>
      <p:sp>
        <p:nvSpPr>
          <p:cNvPr id="5" name="Footer Placeholder 4"/>
          <p:cNvSpPr>
            <a:spLocks noGrp="1"/>
          </p:cNvSpPr>
          <p:nvPr>
            <p:ph type="ftr" sz="quarter" idx="11"/>
          </p:nvPr>
        </p:nvSpPr>
        <p:spPr/>
        <p:txBody>
          <a:bodyPr/>
          <a:lstStyle/>
          <a:p>
            <a:r>
              <a:rPr lang="en-US" smtClean="0"/>
              <a:t>Information Technology</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60</a:t>
            </a:fld>
            <a:endParaRPr lang="en-US" dirty="0"/>
          </a:p>
        </p:txBody>
      </p:sp>
    </p:spTree>
    <p:extLst>
      <p:ext uri="{BB962C8B-B14F-4D97-AF65-F5344CB8AC3E}">
        <p14:creationId xmlns:p14="http://schemas.microsoft.com/office/powerpoint/2010/main" val="288409191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62235495"/>
              </p:ext>
            </p:extLst>
          </p:nvPr>
        </p:nvGraphicFramePr>
        <p:xfrm>
          <a:off x="685800" y="990600"/>
          <a:ext cx="7630087" cy="4810391"/>
        </p:xfrm>
        <a:graphic>
          <a:graphicData uri="http://schemas.openxmlformats.org/drawingml/2006/table">
            <a:tbl>
              <a:tblPr firstRow="1" firstCol="1" lastRow="1" bandRow="1">
                <a:tableStyleId>{5C22544A-7EE6-4342-B048-85BDC9FD1C3A}</a:tableStyleId>
              </a:tblPr>
              <a:tblGrid>
                <a:gridCol w="1752600"/>
                <a:gridCol w="2624075"/>
                <a:gridCol w="1626706"/>
                <a:gridCol w="1626706"/>
              </a:tblGrid>
              <a:tr h="3313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327874">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Licenses, Permits, Fees</a:t>
                      </a:r>
                      <a:endParaRPr kumimoji="0" lang="en-US" sz="1600" b="1" i="0" u="none" strike="noStrike" kern="1200" cap="none" spc="0" normalizeH="0" baseline="0" noProof="0" dirty="0">
                        <a:ln>
                          <a:noFill/>
                        </a:ln>
                        <a:solidFill>
                          <a:srgbClr val="F79646">
                            <a:lumMod val="50000"/>
                          </a:srgbClr>
                        </a:solidFill>
                        <a:effectLst/>
                        <a:uLnTx/>
                        <a:uFillTx/>
                        <a:latin typeface="Cambria"/>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1,325,000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1,250,000</a:t>
                      </a:r>
                      <a:endParaRPr lang="en-US" sz="1600" b="0" i="0" u="none" strike="noStrike" dirty="0">
                        <a:solidFill>
                          <a:schemeClr val="tx1"/>
                        </a:solidFill>
                        <a:effectLst/>
                        <a:latin typeface="+mj-lt"/>
                      </a:endParaRPr>
                    </a:p>
                  </a:txBody>
                  <a:tcPr marL="6675" marR="6675" marT="6675" marB="0" anchor="b"/>
                </a:tc>
              </a:tr>
              <a:tr h="178095">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Grants</a:t>
                      </a: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109,752</a:t>
                      </a:r>
                      <a:endParaRPr lang="en-US" sz="1600" b="0"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endParaRPr lang="en-US" sz="1600" b="0" u="none" strike="noStrike" kern="1200" dirty="0">
                        <a:solidFill>
                          <a:schemeClr val="tx1"/>
                        </a:solidFill>
                        <a:effectLst/>
                        <a:latin typeface="+mj-lt"/>
                        <a:ea typeface="+mn-ea"/>
                        <a:cs typeface="+mn-cs"/>
                      </a:endParaRPr>
                    </a:p>
                  </a:txBody>
                  <a:tcPr marL="6675" marR="6675" marT="6675" marB="0" anchor="b"/>
                </a:tc>
              </a:tr>
              <a:tr h="17809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Transfers</a:t>
                      </a:r>
                      <a:r>
                        <a:rPr lang="en-US" sz="1600" u="none" strike="noStrike" kern="1200" baseline="0" dirty="0" smtClean="0">
                          <a:solidFill>
                            <a:schemeClr val="dk1"/>
                          </a:solidFill>
                          <a:effectLst/>
                          <a:latin typeface="+mn-lt"/>
                          <a:ea typeface="+mn-ea"/>
                          <a:cs typeface="+mn-cs"/>
                        </a:rPr>
                        <a:t> In</a:t>
                      </a:r>
                      <a:endParaRPr lang="en-US" sz="1600" u="none" strike="noStrike" kern="1200" dirty="0" smtClean="0">
                        <a:solidFill>
                          <a:schemeClr val="dk1"/>
                        </a:solidFill>
                        <a:effectLst/>
                        <a:latin typeface="+mn-lt"/>
                        <a:ea typeface="+mn-ea"/>
                        <a:cs typeface="+mn-cs"/>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100,000</a:t>
                      </a:r>
                      <a:endParaRPr lang="en-US" sz="1600" b="0"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100,000</a:t>
                      </a:r>
                      <a:endParaRPr lang="en-US" sz="1600" b="0" u="none" strike="noStrike" kern="1200" dirty="0">
                        <a:solidFill>
                          <a:schemeClr val="tx1"/>
                        </a:solidFill>
                        <a:effectLst/>
                        <a:latin typeface="+mj-lt"/>
                        <a:ea typeface="+mn-ea"/>
                        <a:cs typeface="+mn-cs"/>
                      </a:endParaRPr>
                    </a:p>
                  </a:txBody>
                  <a:tcPr marL="6675" marR="6675" marT="6675" marB="0" anchor="b"/>
                </a:tc>
              </a:tr>
              <a:tr h="7998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j-lt"/>
                        </a:rPr>
                        <a:t>1,534,752</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j-lt"/>
                        </a:rPr>
                        <a:t>1,350,000</a:t>
                      </a:r>
                    </a:p>
                  </a:txBody>
                  <a:tcPr marL="6675" marR="6675" marT="667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endParaRPr lang="en-US" sz="1600" dirty="0"/>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r>
              <a:tr h="112350">
                <a:tc>
                  <a:txBody>
                    <a:bodyPr/>
                    <a:lstStyle/>
                    <a:p>
                      <a:pPr algn="l" fontAlgn="b"/>
                      <a:r>
                        <a:rPr lang="en-US" sz="1600" u="none" strike="noStrike" dirty="0">
                          <a:effectLst/>
                        </a:rPr>
                        <a:t>Expenditures</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573,824</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442,371</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391,967</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305,288</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339,759</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246,800</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39,400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39,400</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59,800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5,727</a:t>
                      </a:r>
                    </a:p>
                  </a:txBody>
                  <a:tcPr marL="6675" marR="6675" marT="6675" marB="0" anchor="b"/>
                </a:tc>
              </a:tr>
              <a:tr h="305154">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Cost Pool</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202,803</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191,571</a:t>
                      </a:r>
                    </a:p>
                  </a:txBody>
                  <a:tcPr marL="6675" marR="6675" marT="667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kern="1200" dirty="0" smtClean="0">
                          <a:solidFill>
                            <a:schemeClr val="dk1"/>
                          </a:solidFill>
                          <a:effectLst/>
                          <a:latin typeface="+mn-lt"/>
                          <a:ea typeface="+mn-ea"/>
                          <a:cs typeface="+mn-cs"/>
                        </a:rPr>
                        <a:t>Asset/Capital</a:t>
                      </a:r>
                      <a:r>
                        <a:rPr lang="en-US" sz="1600" b="0" i="0" u="none" strike="noStrike" kern="1200" baseline="0" dirty="0" smtClean="0">
                          <a:solidFill>
                            <a:schemeClr val="dk1"/>
                          </a:solidFill>
                          <a:effectLst/>
                          <a:latin typeface="+mn-lt"/>
                          <a:ea typeface="+mn-ea"/>
                          <a:cs typeface="+mn-cs"/>
                        </a:rPr>
                        <a:t> Outlay</a:t>
                      </a:r>
                      <a:endParaRPr lang="en-US" sz="1600" b="0" i="0" u="none" strike="noStrike" kern="1200" dirty="0" smtClean="0">
                        <a:solidFill>
                          <a:schemeClr val="dk1"/>
                        </a:solidFill>
                        <a:effectLst/>
                        <a:latin typeface="+mn-lt"/>
                        <a:ea typeface="+mn-ea"/>
                        <a:cs typeface="+mn-cs"/>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708,943</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533,317</a:t>
                      </a:r>
                    </a:p>
                  </a:txBody>
                  <a:tcPr marL="6675" marR="6675" marT="667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dk1"/>
                          </a:solidFill>
                          <a:effectLst/>
                          <a:latin typeface="+mn-lt"/>
                          <a:ea typeface="+mn-ea"/>
                          <a:cs typeface="+mn-cs"/>
                        </a:rPr>
                        <a:t>Total Expenditures</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mj-lt"/>
                        </a:rPr>
                        <a:t>2,316,496</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mj-lt"/>
                        </a:rPr>
                        <a:t>1,764,474</a:t>
                      </a:r>
                    </a:p>
                  </a:txBody>
                  <a:tcPr marL="6675" marR="6675" marT="6675" marB="0" anchor="b"/>
                </a:tc>
              </a:tr>
              <a:tr h="337914">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(781,744)</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(414,474)</a:t>
                      </a:r>
                    </a:p>
                  </a:txBody>
                  <a:tcPr marL="6675" marR="6675" marT="6675" marB="0" anchor="b"/>
                </a:tc>
              </a:tr>
            </a:tbl>
          </a:graphicData>
        </a:graphic>
      </p:graphicFrame>
      <p:sp>
        <p:nvSpPr>
          <p:cNvPr id="3" name="Title 2"/>
          <p:cNvSpPr>
            <a:spLocks noGrp="1"/>
          </p:cNvSpPr>
          <p:nvPr>
            <p:ph type="title"/>
          </p:nvPr>
        </p:nvSpPr>
        <p:spPr>
          <a:xfrm>
            <a:off x="457200" y="274638"/>
            <a:ext cx="8229600" cy="639762"/>
          </a:xfrm>
        </p:spPr>
        <p:txBody>
          <a:bodyPr>
            <a:noAutofit/>
          </a:bodyPr>
          <a:lstStyle/>
          <a:p>
            <a:pPr algn="ctr"/>
            <a:r>
              <a:rPr lang="en-US" sz="3600" dirty="0" smtClean="0"/>
              <a:t>Non-General Fund Budget</a:t>
            </a:r>
            <a:endParaRPr lang="en-US" sz="3600" dirty="0"/>
          </a:p>
        </p:txBody>
      </p:sp>
      <p:sp>
        <p:nvSpPr>
          <p:cNvPr id="5" name="Footer Placeholder 4"/>
          <p:cNvSpPr>
            <a:spLocks noGrp="1"/>
          </p:cNvSpPr>
          <p:nvPr>
            <p:ph type="ftr" sz="quarter" idx="11"/>
          </p:nvPr>
        </p:nvSpPr>
        <p:spPr/>
        <p:txBody>
          <a:bodyPr/>
          <a:lstStyle/>
          <a:p>
            <a:r>
              <a:rPr lang="en-US" smtClean="0"/>
              <a:t>Information Technology</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61</a:t>
            </a:fld>
            <a:endParaRPr lang="en-US" dirty="0"/>
          </a:p>
        </p:txBody>
      </p:sp>
    </p:spTree>
    <p:extLst>
      <p:ext uri="{BB962C8B-B14F-4D97-AF65-F5344CB8AC3E}">
        <p14:creationId xmlns:p14="http://schemas.microsoft.com/office/powerpoint/2010/main" val="351583598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707" y="381000"/>
            <a:ext cx="5771707" cy="533400"/>
          </a:xfrm>
        </p:spPr>
        <p:txBody>
          <a:bodyPr>
            <a:noAutofit/>
          </a:bodyPr>
          <a:lstStyle/>
          <a:p>
            <a:pPr algn="ctr"/>
            <a:r>
              <a:rPr lang="en-US" sz="4000" dirty="0" smtClean="0"/>
              <a:t>Employment and Training</a:t>
            </a:r>
            <a:endParaRPr lang="en-US" sz="4000"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84" y="5105399"/>
            <a:ext cx="1418412" cy="129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4231758" y="5333999"/>
            <a:ext cx="3845442" cy="836483"/>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en-US" sz="3600" dirty="0" smtClean="0"/>
          </a:p>
          <a:p>
            <a:pPr algn="r"/>
            <a:r>
              <a:rPr lang="en-US" sz="3600" dirty="0" smtClean="0"/>
              <a:t>FY2019-20 Draft Budget Presentation</a:t>
            </a:r>
          </a:p>
          <a:p>
            <a:pPr algn="r"/>
            <a:r>
              <a:rPr lang="en-US" dirty="0" smtClean="0"/>
              <a:t>May  21, </a:t>
            </a:r>
            <a:r>
              <a:rPr lang="en-US" dirty="0"/>
              <a:t>2019</a:t>
            </a:r>
          </a:p>
        </p:txBody>
      </p:sp>
      <p:pic>
        <p:nvPicPr>
          <p:cNvPr id="10" name="Picture 9" descr="C:\Users\phongbb\AppData\Local\Microsoft\Windows\Temporary Internet Files\Content.Outlook\X0OYJ2L2\DSC_0120.JPG"/>
          <p:cNvPicPr/>
          <p:nvPr/>
        </p:nvPicPr>
        <p:blipFill rotWithShape="1">
          <a:blip r:embed="rId4" cstate="print">
            <a:extLst>
              <a:ext uri="{BEBA8EAE-BF5A-486C-A8C5-ECC9F3942E4B}">
                <a14:imgProps xmlns:a14="http://schemas.microsoft.com/office/drawing/2010/main">
                  <a14:imgLayer r:embed="rId5">
                    <a14:imgEffect>
                      <a14:brightnessContrast bright="28000"/>
                    </a14:imgEffect>
                  </a14:imgLayer>
                </a14:imgProps>
              </a:ext>
              <a:ext uri="{28A0092B-C50C-407E-A947-70E740481C1C}">
                <a14:useLocalDpi xmlns:a14="http://schemas.microsoft.com/office/drawing/2010/main" val="0"/>
              </a:ext>
            </a:extLst>
          </a:blip>
          <a:srcRect t="16786"/>
          <a:stretch/>
        </p:blipFill>
        <p:spPr bwMode="auto">
          <a:xfrm>
            <a:off x="4488933" y="1371600"/>
            <a:ext cx="4558266" cy="2743200"/>
          </a:xfrm>
          <a:prstGeom prst="rect">
            <a:avLst/>
          </a:prstGeom>
          <a:noFill/>
          <a:ln>
            <a:noFill/>
          </a:ln>
        </p:spPr>
      </p:pic>
      <p:pic>
        <p:nvPicPr>
          <p:cNvPr id="13" name="Picture 58" descr="IMG_665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1138" y="1371600"/>
            <a:ext cx="42984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9301" y="4586181"/>
            <a:ext cx="1385536" cy="554214"/>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3495" y="4557820"/>
            <a:ext cx="1309142" cy="610933"/>
          </a:xfrm>
          <a:prstGeom prst="rect">
            <a:avLst/>
          </a:prstGeom>
        </p:spPr>
      </p:pic>
      <p:pic>
        <p:nvPicPr>
          <p:cNvPr id="16" name="Picture 2" descr="C:\Users\gonzalI\Desktop\E&amp;T's Logos - IG\YouthWORKS Logo.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84901" y="4557820"/>
            <a:ext cx="1456433" cy="58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86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3600" dirty="0" smtClean="0"/>
              <a:t>Mission</a:t>
            </a:r>
            <a:endParaRPr lang="en-US" dirty="0"/>
          </a:p>
        </p:txBody>
      </p:sp>
      <p:sp>
        <p:nvSpPr>
          <p:cNvPr id="3" name="Content Placeholder 2"/>
          <p:cNvSpPr>
            <a:spLocks noGrp="1"/>
          </p:cNvSpPr>
          <p:nvPr>
            <p:ph idx="1"/>
          </p:nvPr>
        </p:nvSpPr>
        <p:spPr>
          <a:xfrm>
            <a:off x="457200" y="1600200"/>
            <a:ext cx="8229600" cy="3657600"/>
          </a:xfrm>
        </p:spPr>
        <p:txBody>
          <a:bodyPr>
            <a:normAutofit lnSpcReduction="10000"/>
          </a:bodyPr>
          <a:lstStyle/>
          <a:p>
            <a:pPr marL="0" indent="0">
              <a:buNone/>
            </a:pPr>
            <a:r>
              <a:rPr lang="en-US" dirty="0"/>
              <a:t>The Employment &amp; Training Department is committed to the development and growth of our community that enhances the quality of life in Richmond. This will be accomplished through establishing effective private/public partnerships and implementing strategies and programs that develop a skilled, talented, educated, and competitive workforce.</a:t>
            </a:r>
          </a:p>
        </p:txBody>
      </p:sp>
      <p:sp>
        <p:nvSpPr>
          <p:cNvPr id="4" name="Footer Placeholder 3"/>
          <p:cNvSpPr>
            <a:spLocks noGrp="1"/>
          </p:cNvSpPr>
          <p:nvPr>
            <p:ph type="ftr" sz="quarter" idx="11"/>
          </p:nvPr>
        </p:nvSpPr>
        <p:spPr/>
        <p:txBody>
          <a:bodyPr/>
          <a:lstStyle/>
          <a:p>
            <a:r>
              <a:rPr lang="en-US" smtClean="0"/>
              <a:t>Employment and Training</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63</a:t>
            </a:fld>
            <a:endParaRPr lang="en-US" dirty="0"/>
          </a:p>
        </p:txBody>
      </p:sp>
    </p:spTree>
    <p:extLst>
      <p:ext uri="{BB962C8B-B14F-4D97-AF65-F5344CB8AC3E}">
        <p14:creationId xmlns:p14="http://schemas.microsoft.com/office/powerpoint/2010/main" val="137857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600" dirty="0"/>
              <a:t>FY2018-19 Accomplishments</a:t>
            </a:r>
          </a:p>
        </p:txBody>
      </p:sp>
      <p:sp>
        <p:nvSpPr>
          <p:cNvPr id="6" name="Content Placeholder 2"/>
          <p:cNvSpPr txBox="1">
            <a:spLocks/>
          </p:cNvSpPr>
          <p:nvPr/>
        </p:nvSpPr>
        <p:spPr>
          <a:xfrm>
            <a:off x="457200" y="1066800"/>
            <a:ext cx="8229600" cy="3429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smtClean="0"/>
              <a:t>RichmondWORKS:</a:t>
            </a:r>
          </a:p>
          <a:p>
            <a:pPr>
              <a:lnSpc>
                <a:spcPct val="110000"/>
              </a:lnSpc>
            </a:pPr>
            <a:r>
              <a:rPr lang="en-US" sz="2600" dirty="0" smtClean="0"/>
              <a:t>1500 job seekers participated in the Career Center services: assistance with resumes, interviewing, job/career counseling and job search/job placement</a:t>
            </a:r>
          </a:p>
          <a:p>
            <a:pPr>
              <a:lnSpc>
                <a:spcPct val="110000"/>
              </a:lnSpc>
            </a:pPr>
            <a:r>
              <a:rPr lang="en-US" sz="2600" dirty="0" smtClean="0"/>
              <a:t>Of the 1500, 116 job seekers were enrolled into ACES (Accelerating Careers through Essential Skills) or occupational skills training </a:t>
            </a:r>
          </a:p>
          <a:p>
            <a:pPr>
              <a:lnSpc>
                <a:spcPct val="110000"/>
              </a:lnSpc>
            </a:pPr>
            <a:r>
              <a:rPr lang="en-US" sz="2600" dirty="0" smtClean="0"/>
              <a:t>720 job placements in total with an average wage of $16.60/hr.</a:t>
            </a:r>
          </a:p>
        </p:txBody>
      </p:sp>
      <p:sp>
        <p:nvSpPr>
          <p:cNvPr id="3" name="TextBox 2"/>
          <p:cNvSpPr txBox="1"/>
          <p:nvPr/>
        </p:nvSpPr>
        <p:spPr>
          <a:xfrm>
            <a:off x="457200" y="4267200"/>
            <a:ext cx="6096000" cy="2308324"/>
          </a:xfrm>
          <a:prstGeom prst="rect">
            <a:avLst/>
          </a:prstGeom>
          <a:noFill/>
        </p:spPr>
        <p:txBody>
          <a:bodyPr wrap="square" rtlCol="0">
            <a:spAutoFit/>
          </a:bodyPr>
          <a:lstStyle/>
          <a:p>
            <a:r>
              <a:rPr lang="en-US" sz="2400" b="1" dirty="0"/>
              <a:t>YouthWORKS: </a:t>
            </a:r>
          </a:p>
          <a:p>
            <a:r>
              <a:rPr lang="en-US" sz="2400" dirty="0"/>
              <a:t>210 at risk youth were provided job prep, career exploration, education or training of which 175 were placed on summer employment with government, non-profits and local businesses; 20% of the 175 had </a:t>
            </a:r>
            <a:r>
              <a:rPr lang="en-US" sz="2400" dirty="0" smtClean="0"/>
              <a:t>disabilities</a:t>
            </a:r>
            <a:endParaRPr lang="en-US" sz="2400"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4026563"/>
            <a:ext cx="2590800" cy="1668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Footer Placeholder 3"/>
          <p:cNvSpPr>
            <a:spLocks noGrp="1"/>
          </p:cNvSpPr>
          <p:nvPr>
            <p:ph type="ftr" sz="quarter" idx="11"/>
          </p:nvPr>
        </p:nvSpPr>
        <p:spPr/>
        <p:txBody>
          <a:bodyPr/>
          <a:lstStyle/>
          <a:p>
            <a:r>
              <a:rPr lang="en-US" smtClean="0"/>
              <a:t>Employment and Training</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64</a:t>
            </a:fld>
            <a:endParaRPr lang="en-US" dirty="0"/>
          </a:p>
        </p:txBody>
      </p:sp>
    </p:spTree>
    <p:extLst>
      <p:ext uri="{BB962C8B-B14F-4D97-AF65-F5344CB8AC3E}">
        <p14:creationId xmlns:p14="http://schemas.microsoft.com/office/powerpoint/2010/main" val="5943465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vert="horz" lIns="91440" tIns="45720" rIns="91440" bIns="45720" rtlCol="0" anchor="ctr">
            <a:normAutofit/>
          </a:bodyPr>
          <a:lstStyle/>
          <a:p>
            <a:r>
              <a:rPr lang="en-US" sz="3600" dirty="0" smtClean="0"/>
              <a:t>FY2018-19 </a:t>
            </a:r>
            <a:r>
              <a:rPr lang="en-US" sz="3600" dirty="0"/>
              <a:t>Accomplishments</a:t>
            </a:r>
          </a:p>
        </p:txBody>
      </p:sp>
      <p:sp>
        <p:nvSpPr>
          <p:cNvPr id="5" name="Content Placeholder 2"/>
          <p:cNvSpPr txBox="1">
            <a:spLocks/>
          </p:cNvSpPr>
          <p:nvPr/>
        </p:nvSpPr>
        <p:spPr>
          <a:xfrm>
            <a:off x="457200" y="1066800"/>
            <a:ext cx="5715000" cy="5715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smtClean="0"/>
              <a:t>RichmondBUILD: </a:t>
            </a:r>
            <a:endParaRPr lang="en-US" sz="2800" b="1" dirty="0"/>
          </a:p>
          <a:p>
            <a:r>
              <a:rPr lang="en-US" sz="2800" dirty="0" smtClean="0"/>
              <a:t>Completed three cohorts training with over 60 graduates</a:t>
            </a:r>
          </a:p>
          <a:p>
            <a:r>
              <a:rPr lang="en-US" sz="2800" dirty="0" smtClean="0"/>
              <a:t>Was very successful in placing Richmond residents with various apprenticeship programs including Electricians, Carpenters-Local </a:t>
            </a:r>
            <a:r>
              <a:rPr lang="en-US" sz="2800" dirty="0"/>
              <a:t>152, Laborers Local 324,  Plumbers &amp; Steamfitters Local 342</a:t>
            </a:r>
            <a:r>
              <a:rPr lang="en-US" sz="2800" dirty="0" smtClean="0"/>
              <a:t>, </a:t>
            </a:r>
            <a:r>
              <a:rPr lang="en-US" sz="2800" dirty="0"/>
              <a:t>Iron Workers Local </a:t>
            </a:r>
            <a:r>
              <a:rPr lang="en-US" sz="2800" dirty="0" smtClean="0"/>
              <a:t>377, </a:t>
            </a:r>
            <a:r>
              <a:rPr lang="en-US" sz="2800" dirty="0"/>
              <a:t>Heat and Frost-Local </a:t>
            </a:r>
            <a:r>
              <a:rPr lang="en-US" sz="2800" dirty="0" smtClean="0"/>
              <a:t>16 </a:t>
            </a:r>
            <a:endParaRPr lang="en-US" sz="2800" dirty="0"/>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Effect>
                      <a14:saturation sat="150000"/>
                    </a14:imgEffect>
                    <a14:imgEffect>
                      <a14:brightnessContrast bright="35000" contrast="15000"/>
                    </a14:imgEffect>
                  </a14:imgLayer>
                </a14:imgProps>
              </a:ext>
              <a:ext uri="{28A0092B-C50C-407E-A947-70E740481C1C}">
                <a14:useLocalDpi xmlns:a14="http://schemas.microsoft.com/office/drawing/2010/main" val="0"/>
              </a:ext>
            </a:extLst>
          </a:blip>
          <a:stretch>
            <a:fillRect/>
          </a:stretch>
        </p:blipFill>
        <p:spPr>
          <a:xfrm>
            <a:off x="6836229" y="3657600"/>
            <a:ext cx="1958619" cy="2848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48400" y="1121201"/>
            <a:ext cx="1981200" cy="2841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11"/>
          </p:nvPr>
        </p:nvSpPr>
        <p:spPr/>
        <p:txBody>
          <a:bodyPr/>
          <a:lstStyle/>
          <a:p>
            <a:r>
              <a:rPr lang="en-US" smtClean="0"/>
              <a:t>Employment and Training</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65</a:t>
            </a:fld>
            <a:endParaRPr lang="en-US" dirty="0"/>
          </a:p>
        </p:txBody>
      </p:sp>
    </p:spTree>
    <p:extLst>
      <p:ext uri="{BB962C8B-B14F-4D97-AF65-F5344CB8AC3E}">
        <p14:creationId xmlns:p14="http://schemas.microsoft.com/office/powerpoint/2010/main" val="3200697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r>
              <a:rPr lang="en-US" sz="3600" dirty="0" smtClean="0"/>
              <a:t>FY2019-20 Goals</a:t>
            </a:r>
            <a:endParaRPr lang="en-US" sz="3600" dirty="0"/>
          </a:p>
        </p:txBody>
      </p:sp>
      <p:sp>
        <p:nvSpPr>
          <p:cNvPr id="7" name="Content Placeholder 2"/>
          <p:cNvSpPr>
            <a:spLocks noGrp="1"/>
          </p:cNvSpPr>
          <p:nvPr>
            <p:ph idx="1"/>
          </p:nvPr>
        </p:nvSpPr>
        <p:spPr>
          <a:xfrm>
            <a:off x="457200" y="1066800"/>
            <a:ext cx="8229600" cy="5181600"/>
          </a:xfrm>
        </p:spPr>
        <p:txBody>
          <a:bodyPr>
            <a:normAutofit/>
          </a:bodyPr>
          <a:lstStyle/>
          <a:p>
            <a:pPr marL="0" indent="0">
              <a:buNone/>
            </a:pPr>
            <a:r>
              <a:rPr lang="en-US" sz="2400" b="1" dirty="0" smtClean="0"/>
              <a:t>RichmondWORKS and YouthWORKS:</a:t>
            </a:r>
          </a:p>
          <a:p>
            <a:r>
              <a:rPr lang="en-US" sz="2400" dirty="0" smtClean="0"/>
              <a:t>Increase our community partnerships in order to leverage services for both our Adult and Youth programs</a:t>
            </a:r>
          </a:p>
          <a:p>
            <a:r>
              <a:rPr lang="en-US" sz="2400" dirty="0" smtClean="0"/>
              <a:t>Expand and market our Accelerating Careers thru Essential Skills (ACES) model to the business community to help businesses retain employees</a:t>
            </a:r>
          </a:p>
          <a:p>
            <a:r>
              <a:rPr lang="en-US" sz="2400" dirty="0" smtClean="0"/>
              <a:t>Continue to focus and design innovative programs to reach and serve community residents who face barriers to employment</a:t>
            </a:r>
            <a:endParaRPr lang="en-US" dirty="0"/>
          </a:p>
        </p:txBody>
      </p:sp>
      <p:pic>
        <p:nvPicPr>
          <p:cNvPr id="6" name="Picture 2" descr="C:\Users\pinedar\AppData\Local\Microsoft\Windows\Temporary Internet Files\Content.Outlook\WL20M223\IMG_222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32000"/>
                    </a14:imgEffect>
                    <a14:imgEffect>
                      <a14:brightnessContrast bright="70000"/>
                    </a14:imgEffect>
                  </a14:imgLayer>
                </a14:imgProps>
              </a:ext>
              <a:ext uri="{28A0092B-C50C-407E-A947-70E740481C1C}">
                <a14:useLocalDpi xmlns:a14="http://schemas.microsoft.com/office/drawing/2010/main" val="0"/>
              </a:ext>
            </a:extLst>
          </a:blip>
          <a:srcRect l="10955" t="39957" r="-117"/>
          <a:stretch/>
        </p:blipFill>
        <p:spPr bwMode="auto">
          <a:xfrm>
            <a:off x="174172" y="5199714"/>
            <a:ext cx="3308804" cy="15058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Dept\Employment_and_Training\YouthWORKS\SYEP 2018\SYEP 2018\Photos\Payroll workshop.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40000"/>
                    </a14:imgEffect>
                    <a14:imgEffect>
                      <a14:brightnessContrast bright="50000"/>
                    </a14:imgEffect>
                  </a14:imgLayer>
                </a14:imgProps>
              </a:ext>
              <a:ext uri="{28A0092B-C50C-407E-A947-70E740481C1C}">
                <a14:useLocalDpi xmlns:a14="http://schemas.microsoft.com/office/drawing/2010/main" val="0"/>
              </a:ext>
            </a:extLst>
          </a:blip>
          <a:srcRect t="24435"/>
          <a:stretch/>
        </p:blipFill>
        <p:spPr bwMode="auto">
          <a:xfrm>
            <a:off x="6121919" y="4343400"/>
            <a:ext cx="2869681" cy="15911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4685" y="4909459"/>
            <a:ext cx="2667233" cy="149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smtClean="0"/>
              <a:t>Employment and Training</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66</a:t>
            </a:fld>
            <a:endParaRPr lang="en-US" dirty="0"/>
          </a:p>
        </p:txBody>
      </p:sp>
    </p:spTree>
    <p:extLst>
      <p:ext uri="{BB962C8B-B14F-4D97-AF65-F5344CB8AC3E}">
        <p14:creationId xmlns:p14="http://schemas.microsoft.com/office/powerpoint/2010/main" val="12791993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r>
              <a:rPr lang="en-US" sz="3600" dirty="0" smtClean="0"/>
              <a:t>FY2019-20 Goals</a:t>
            </a:r>
            <a:endParaRPr lang="en-US" sz="3600" dirty="0"/>
          </a:p>
        </p:txBody>
      </p:sp>
      <p:sp>
        <p:nvSpPr>
          <p:cNvPr id="3" name="Content Placeholder 2"/>
          <p:cNvSpPr>
            <a:spLocks noGrp="1"/>
          </p:cNvSpPr>
          <p:nvPr>
            <p:ph idx="1"/>
          </p:nvPr>
        </p:nvSpPr>
        <p:spPr>
          <a:xfrm>
            <a:off x="457200" y="1600201"/>
            <a:ext cx="8458200" cy="2590800"/>
          </a:xfrm>
        </p:spPr>
        <p:txBody>
          <a:bodyPr>
            <a:normAutofit/>
          </a:bodyPr>
          <a:lstStyle/>
          <a:p>
            <a:pPr marL="0" lvl="1" indent="0">
              <a:buNone/>
            </a:pPr>
            <a:r>
              <a:rPr lang="en-US" sz="2400" b="1" dirty="0" smtClean="0"/>
              <a:t>RichmondBUILD: </a:t>
            </a:r>
            <a:endParaRPr lang="en-US" sz="2400" b="1" dirty="0"/>
          </a:p>
          <a:p>
            <a:r>
              <a:rPr lang="en-US" sz="2400" dirty="0" smtClean="0"/>
              <a:t>Operate three training cohorts and serve 75 Richmond residents</a:t>
            </a:r>
          </a:p>
          <a:p>
            <a:r>
              <a:rPr lang="en-US" sz="2400" dirty="0" smtClean="0"/>
              <a:t>Secure funding from Senate Bill 1 and the Environmental Protection Agency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429000"/>
            <a:ext cx="3962400" cy="295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3810000"/>
            <a:ext cx="4419600" cy="2154436"/>
          </a:xfrm>
          <a:prstGeom prst="rect">
            <a:avLst/>
          </a:prstGeom>
          <a:noFill/>
        </p:spPr>
        <p:txBody>
          <a:bodyPr wrap="square" rtlCol="0">
            <a:spAutoFit/>
          </a:bodyPr>
          <a:lstStyle/>
          <a:p>
            <a:pPr marL="457200" indent="-457200">
              <a:buFont typeface="Arial" panose="020B0604020202020204" pitchFamily="34" charset="0"/>
              <a:buChar char="•"/>
            </a:pPr>
            <a:r>
              <a:rPr lang="en-US" sz="2400" dirty="0"/>
              <a:t>We will continue to work with various apprenticeship coordinators to increase opportunities for our graduates</a:t>
            </a:r>
          </a:p>
          <a:p>
            <a:endParaRPr lang="en-US" sz="1400" dirty="0"/>
          </a:p>
        </p:txBody>
      </p:sp>
      <p:sp>
        <p:nvSpPr>
          <p:cNvPr id="6" name="Footer Placeholder 5"/>
          <p:cNvSpPr>
            <a:spLocks noGrp="1"/>
          </p:cNvSpPr>
          <p:nvPr>
            <p:ph type="ftr" sz="quarter" idx="11"/>
          </p:nvPr>
        </p:nvSpPr>
        <p:spPr/>
        <p:txBody>
          <a:bodyPr/>
          <a:lstStyle/>
          <a:p>
            <a:r>
              <a:rPr lang="en-US" smtClean="0"/>
              <a:t>Employment and Training</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67</a:t>
            </a:fld>
            <a:endParaRPr lang="en-US" dirty="0"/>
          </a:p>
        </p:txBody>
      </p:sp>
    </p:spTree>
    <p:extLst>
      <p:ext uri="{BB962C8B-B14F-4D97-AF65-F5344CB8AC3E}">
        <p14:creationId xmlns:p14="http://schemas.microsoft.com/office/powerpoint/2010/main" val="22920791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7040134"/>
              </p:ext>
            </p:extLst>
          </p:nvPr>
        </p:nvGraphicFramePr>
        <p:xfrm>
          <a:off x="914400" y="1066800"/>
          <a:ext cx="7086600" cy="4114800"/>
        </p:xfrm>
        <a:graphic>
          <a:graphicData uri="http://schemas.openxmlformats.org/drawingml/2006/table">
            <a:tbl>
              <a:tblPr firstRow="1" lastRow="1">
                <a:tableStyleId>{5C22544A-7EE6-4342-B048-85BDC9FD1C3A}</a:tableStyleId>
              </a:tblPr>
              <a:tblGrid>
                <a:gridCol w="4267201"/>
                <a:gridCol w="1447799"/>
                <a:gridCol w="1371600"/>
              </a:tblGrid>
              <a:tr h="509660">
                <a:tc>
                  <a:txBody>
                    <a:bodyPr/>
                    <a:lstStyle/>
                    <a:p>
                      <a:pPr algn="ctr" fontAlgn="b"/>
                      <a:r>
                        <a:rPr lang="en-US" sz="1400" b="1" i="0" u="none" strike="noStrike" dirty="0" smtClean="0">
                          <a:solidFill>
                            <a:schemeClr val="bg1"/>
                          </a:solidFill>
                          <a:effectLst/>
                          <a:latin typeface="Calibri"/>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u="none" strike="noStrike" dirty="0" smtClean="0">
                          <a:effectLst/>
                        </a:rPr>
                        <a:t>FY2018-19           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smtClean="0">
                          <a:effectLst/>
                        </a:rPr>
                        <a:t>FY2019-20 Proposed</a:t>
                      </a:r>
                      <a:endParaRPr lang="en-US" sz="1400" b="1" i="0" u="none" strike="noStrike" dirty="0">
                        <a:solidFill>
                          <a:srgbClr val="000000"/>
                        </a:solidFill>
                        <a:effectLst/>
                        <a:latin typeface="Calibri"/>
                      </a:endParaRPr>
                    </a:p>
                  </a:txBody>
                  <a:tcPr marL="9525" marR="9525" marT="9525" marB="0" anchor="b"/>
                </a:tc>
              </a:tr>
              <a:tr h="327740">
                <a:tc>
                  <a:txBody>
                    <a:bodyPr/>
                    <a:lstStyle/>
                    <a:p>
                      <a:pPr algn="l" fontAlgn="b"/>
                      <a:r>
                        <a:rPr lang="en-US" sz="1400" b="0" i="0" u="none" strike="noStrike" dirty="0">
                          <a:effectLst/>
                          <a:latin typeface="Arial"/>
                        </a:rPr>
                        <a:t>Administrative Aide</a:t>
                      </a:r>
                    </a:p>
                  </a:txBody>
                  <a:tcPr marL="9525" marR="9525" marT="9525" marB="0" anchor="b"/>
                </a:tc>
                <a:tc>
                  <a:txBody>
                    <a:bodyPr/>
                    <a:lstStyle/>
                    <a:p>
                      <a:pPr algn="ctr" fontAlgn="b"/>
                      <a:r>
                        <a:rPr lang="en-US" sz="1400" b="0" i="0" u="none" strike="noStrike" dirty="0">
                          <a:solidFill>
                            <a:srgbClr val="003300"/>
                          </a:solidFill>
                          <a:effectLst/>
                          <a:latin typeface="Arial"/>
                        </a:rPr>
                        <a:t>1.0</a:t>
                      </a:r>
                    </a:p>
                  </a:txBody>
                  <a:tcPr marL="9525" marR="9525" marT="9525" marB="0" anchor="b"/>
                </a:tc>
                <a:tc>
                  <a:txBody>
                    <a:bodyPr/>
                    <a:lstStyle/>
                    <a:p>
                      <a:pPr algn="ctr" fontAlgn="b"/>
                      <a:r>
                        <a:rPr lang="en-US" sz="1400" b="0" i="0" u="none" strike="noStrike">
                          <a:solidFill>
                            <a:srgbClr val="003300"/>
                          </a:solidFill>
                          <a:effectLst/>
                          <a:latin typeface="Arial"/>
                        </a:rPr>
                        <a:t>1.0</a:t>
                      </a:r>
                    </a:p>
                  </a:txBody>
                  <a:tcPr marL="9525" marR="9525" marT="9525" marB="0" anchor="b"/>
                </a:tc>
              </a:tr>
              <a:tr h="327740">
                <a:tc>
                  <a:txBody>
                    <a:bodyPr/>
                    <a:lstStyle/>
                    <a:p>
                      <a:pPr algn="l" fontAlgn="b"/>
                      <a:r>
                        <a:rPr lang="en-US" sz="1400" b="0" i="0" u="none" strike="noStrike">
                          <a:effectLst/>
                          <a:latin typeface="Arial"/>
                        </a:rPr>
                        <a:t>Administrative Services Analyst</a:t>
                      </a:r>
                    </a:p>
                  </a:txBody>
                  <a:tcPr marL="9525" marR="9525" marT="9525" marB="0" anchor="b"/>
                </a:tc>
                <a:tc>
                  <a:txBody>
                    <a:bodyPr/>
                    <a:lstStyle/>
                    <a:p>
                      <a:pPr algn="ctr" fontAlgn="b"/>
                      <a:r>
                        <a:rPr lang="en-US" sz="1400" b="0" i="0" u="none" strike="noStrike">
                          <a:solidFill>
                            <a:srgbClr val="003300"/>
                          </a:solidFill>
                          <a:effectLst/>
                          <a:latin typeface="Arial"/>
                        </a:rPr>
                        <a:t>2.0</a:t>
                      </a:r>
                    </a:p>
                  </a:txBody>
                  <a:tcPr marL="9525" marR="9525" marT="9525" marB="0" anchor="b"/>
                </a:tc>
                <a:tc>
                  <a:txBody>
                    <a:bodyPr/>
                    <a:lstStyle/>
                    <a:p>
                      <a:pPr algn="ctr" fontAlgn="b"/>
                      <a:r>
                        <a:rPr lang="en-US" sz="1400" b="0" i="0" u="none" strike="noStrike">
                          <a:solidFill>
                            <a:srgbClr val="003300"/>
                          </a:solidFill>
                          <a:effectLst/>
                          <a:latin typeface="Arial"/>
                        </a:rPr>
                        <a:t>2.0</a:t>
                      </a:r>
                    </a:p>
                  </a:txBody>
                  <a:tcPr marL="9525" marR="9525" marT="9525" marB="0" anchor="b"/>
                </a:tc>
              </a:tr>
              <a:tr h="327740">
                <a:tc>
                  <a:txBody>
                    <a:bodyPr/>
                    <a:lstStyle/>
                    <a:p>
                      <a:pPr algn="l" fontAlgn="b"/>
                      <a:r>
                        <a:rPr lang="en-US" sz="1400" b="0" i="0" u="none" strike="noStrike" dirty="0">
                          <a:effectLst/>
                          <a:latin typeface="Arial"/>
                        </a:rPr>
                        <a:t>Director, Employment &amp; Training</a:t>
                      </a:r>
                    </a:p>
                  </a:txBody>
                  <a:tcPr marL="9525" marR="9525" marT="9525" marB="0" anchor="b"/>
                </a:tc>
                <a:tc>
                  <a:txBody>
                    <a:bodyPr/>
                    <a:lstStyle/>
                    <a:p>
                      <a:pPr algn="ctr" fontAlgn="b"/>
                      <a:r>
                        <a:rPr lang="en-US" sz="1400" b="0" i="0" u="none" strike="noStrike">
                          <a:solidFill>
                            <a:srgbClr val="003300"/>
                          </a:solidFill>
                          <a:effectLst/>
                          <a:latin typeface="Arial"/>
                        </a:rPr>
                        <a:t>1.0</a:t>
                      </a:r>
                    </a:p>
                  </a:txBody>
                  <a:tcPr marL="9525" marR="9525" marT="9525" marB="0" anchor="b"/>
                </a:tc>
                <a:tc>
                  <a:txBody>
                    <a:bodyPr/>
                    <a:lstStyle/>
                    <a:p>
                      <a:pPr algn="ctr" fontAlgn="b"/>
                      <a:r>
                        <a:rPr lang="en-US" sz="1400" b="0" i="0" u="none" strike="noStrike">
                          <a:solidFill>
                            <a:srgbClr val="003300"/>
                          </a:solidFill>
                          <a:effectLst/>
                          <a:latin typeface="Arial"/>
                        </a:rPr>
                        <a:t>1.0</a:t>
                      </a:r>
                    </a:p>
                  </a:txBody>
                  <a:tcPr marL="9525" marR="9525" marT="9525" marB="0" anchor="b"/>
                </a:tc>
              </a:tr>
              <a:tr h="327740">
                <a:tc>
                  <a:txBody>
                    <a:bodyPr/>
                    <a:lstStyle/>
                    <a:p>
                      <a:pPr algn="l" fontAlgn="b"/>
                      <a:r>
                        <a:rPr lang="en-US" sz="1400" b="0" i="0" u="none" strike="noStrike">
                          <a:effectLst/>
                          <a:latin typeface="Arial"/>
                        </a:rPr>
                        <a:t>Employment Program Manager</a:t>
                      </a:r>
                    </a:p>
                  </a:txBody>
                  <a:tcPr marL="9525" marR="9525" marT="9525" marB="0" anchor="b"/>
                </a:tc>
                <a:tc>
                  <a:txBody>
                    <a:bodyPr/>
                    <a:lstStyle/>
                    <a:p>
                      <a:pPr algn="ctr" fontAlgn="b"/>
                      <a:r>
                        <a:rPr lang="en-US" sz="1400" b="0" i="0" u="none" strike="noStrike" dirty="0">
                          <a:solidFill>
                            <a:srgbClr val="003300"/>
                          </a:solidFill>
                          <a:effectLst/>
                          <a:latin typeface="Arial"/>
                        </a:rPr>
                        <a:t>3</a:t>
                      </a:r>
                      <a:r>
                        <a:rPr lang="en-US" sz="1400" b="0" i="0" u="none" strike="noStrike" dirty="0" smtClean="0">
                          <a:solidFill>
                            <a:srgbClr val="003300"/>
                          </a:solidFill>
                          <a:effectLst/>
                          <a:latin typeface="Arial"/>
                        </a:rPr>
                        <a:t>.0</a:t>
                      </a:r>
                      <a:endParaRPr lang="en-US" sz="1400" b="0" i="0" u="none" strike="noStrike" dirty="0">
                        <a:solidFill>
                          <a:srgbClr val="003300"/>
                        </a:solidFill>
                        <a:effectLst/>
                        <a:latin typeface="Arial"/>
                      </a:endParaRPr>
                    </a:p>
                  </a:txBody>
                  <a:tcPr marL="9525" marR="9525" marT="9525" marB="0" anchor="b"/>
                </a:tc>
                <a:tc>
                  <a:txBody>
                    <a:bodyPr/>
                    <a:lstStyle/>
                    <a:p>
                      <a:pPr algn="ctr" fontAlgn="b"/>
                      <a:r>
                        <a:rPr lang="en-US" sz="1400" b="0" i="0" u="none" strike="noStrike">
                          <a:solidFill>
                            <a:srgbClr val="003300"/>
                          </a:solidFill>
                          <a:effectLst/>
                          <a:latin typeface="Arial"/>
                        </a:rPr>
                        <a:t>3.0</a:t>
                      </a:r>
                    </a:p>
                  </a:txBody>
                  <a:tcPr marL="9525" marR="9525" marT="9525" marB="0" anchor="b"/>
                </a:tc>
              </a:tr>
              <a:tr h="327740">
                <a:tc>
                  <a:txBody>
                    <a:bodyPr/>
                    <a:lstStyle/>
                    <a:p>
                      <a:pPr algn="l" fontAlgn="b"/>
                      <a:r>
                        <a:rPr lang="en-US" sz="1400" b="0" i="0" u="none" strike="noStrike" dirty="0">
                          <a:effectLst/>
                          <a:latin typeface="Arial"/>
                        </a:rPr>
                        <a:t>Employment Program Specialist I</a:t>
                      </a:r>
                    </a:p>
                  </a:txBody>
                  <a:tcPr marL="9525" marR="9525" marT="9525" marB="0" anchor="b"/>
                </a:tc>
                <a:tc>
                  <a:txBody>
                    <a:bodyPr/>
                    <a:lstStyle/>
                    <a:p>
                      <a:pPr algn="ctr" fontAlgn="b"/>
                      <a:r>
                        <a:rPr lang="en-US" sz="1400" b="0" i="0" u="none" strike="noStrike">
                          <a:solidFill>
                            <a:srgbClr val="003300"/>
                          </a:solidFill>
                          <a:effectLst/>
                          <a:latin typeface="Arial"/>
                        </a:rPr>
                        <a:t>2.0</a:t>
                      </a:r>
                    </a:p>
                  </a:txBody>
                  <a:tcPr marL="9525" marR="9525" marT="9525" marB="0" anchor="b"/>
                </a:tc>
                <a:tc>
                  <a:txBody>
                    <a:bodyPr/>
                    <a:lstStyle/>
                    <a:p>
                      <a:pPr algn="ctr" fontAlgn="b"/>
                      <a:r>
                        <a:rPr lang="en-US" sz="1400" b="0" i="0" u="none" strike="noStrike">
                          <a:solidFill>
                            <a:srgbClr val="003300"/>
                          </a:solidFill>
                          <a:effectLst/>
                          <a:latin typeface="Arial"/>
                        </a:rPr>
                        <a:t>2.0</a:t>
                      </a:r>
                    </a:p>
                  </a:txBody>
                  <a:tcPr marL="9525" marR="9525" marT="9525" marB="0" anchor="b"/>
                </a:tc>
              </a:tr>
              <a:tr h="327740">
                <a:tc>
                  <a:txBody>
                    <a:bodyPr/>
                    <a:lstStyle/>
                    <a:p>
                      <a:pPr algn="l" fontAlgn="b"/>
                      <a:r>
                        <a:rPr lang="en-US" sz="1400" b="0" i="0" u="none" strike="noStrike">
                          <a:effectLst/>
                          <a:latin typeface="Arial"/>
                        </a:rPr>
                        <a:t>Employment Program Specialist II</a:t>
                      </a:r>
                    </a:p>
                  </a:txBody>
                  <a:tcPr marL="9525" marR="9525" marT="9525" marB="0" anchor="b"/>
                </a:tc>
                <a:tc>
                  <a:txBody>
                    <a:bodyPr/>
                    <a:lstStyle/>
                    <a:p>
                      <a:pPr algn="ctr" fontAlgn="b"/>
                      <a:r>
                        <a:rPr lang="en-US" sz="1400" b="0" i="0" u="none" strike="noStrike">
                          <a:solidFill>
                            <a:srgbClr val="003300"/>
                          </a:solidFill>
                          <a:effectLst/>
                          <a:latin typeface="Arial"/>
                        </a:rPr>
                        <a:t>6.0</a:t>
                      </a:r>
                    </a:p>
                  </a:txBody>
                  <a:tcPr marL="9525" marR="9525" marT="9525" marB="0" anchor="b"/>
                </a:tc>
                <a:tc>
                  <a:txBody>
                    <a:bodyPr/>
                    <a:lstStyle/>
                    <a:p>
                      <a:pPr algn="ctr" fontAlgn="b"/>
                      <a:r>
                        <a:rPr lang="en-US" sz="1400" b="0" i="0" u="none" strike="noStrike">
                          <a:solidFill>
                            <a:srgbClr val="003300"/>
                          </a:solidFill>
                          <a:effectLst/>
                          <a:latin typeface="Arial"/>
                        </a:rPr>
                        <a:t>6.0</a:t>
                      </a:r>
                    </a:p>
                  </a:txBody>
                  <a:tcPr marL="9525" marR="9525" marT="9525" marB="0" anchor="b"/>
                </a:tc>
              </a:tr>
              <a:tr h="327740">
                <a:tc>
                  <a:txBody>
                    <a:bodyPr/>
                    <a:lstStyle/>
                    <a:p>
                      <a:pPr algn="l" fontAlgn="b"/>
                      <a:r>
                        <a:rPr lang="en-US" sz="1400" b="0" i="0" u="none" strike="noStrike" dirty="0">
                          <a:effectLst/>
                          <a:latin typeface="Arial"/>
                        </a:rPr>
                        <a:t>Finance Manager </a:t>
                      </a:r>
                    </a:p>
                  </a:txBody>
                  <a:tcPr marL="9525" marR="9525" marT="9525" marB="0" anchor="b"/>
                </a:tc>
                <a:tc>
                  <a:txBody>
                    <a:bodyPr/>
                    <a:lstStyle/>
                    <a:p>
                      <a:pPr algn="ctr" fontAlgn="b"/>
                      <a:r>
                        <a:rPr lang="en-US" sz="1400" b="0" i="0" u="none" strike="noStrike">
                          <a:solidFill>
                            <a:srgbClr val="003300"/>
                          </a:solidFill>
                          <a:effectLst/>
                          <a:latin typeface="Arial"/>
                        </a:rPr>
                        <a:t>1.0</a:t>
                      </a:r>
                    </a:p>
                  </a:txBody>
                  <a:tcPr marL="9525" marR="9525" marT="9525" marB="0" anchor="b"/>
                </a:tc>
                <a:tc>
                  <a:txBody>
                    <a:bodyPr/>
                    <a:lstStyle/>
                    <a:p>
                      <a:pPr algn="ctr" fontAlgn="b"/>
                      <a:r>
                        <a:rPr lang="en-US" sz="1400" b="0" i="0" u="none" strike="noStrike">
                          <a:solidFill>
                            <a:srgbClr val="003300"/>
                          </a:solidFill>
                          <a:effectLst/>
                          <a:latin typeface="Arial"/>
                        </a:rPr>
                        <a:t>1.0</a:t>
                      </a:r>
                    </a:p>
                  </a:txBody>
                  <a:tcPr marL="9525" marR="9525" marT="9525" marB="0" anchor="b"/>
                </a:tc>
              </a:tr>
              <a:tr h="327740">
                <a:tc>
                  <a:txBody>
                    <a:bodyPr/>
                    <a:lstStyle/>
                    <a:p>
                      <a:pPr algn="l" fontAlgn="b"/>
                      <a:r>
                        <a:rPr lang="en-US" sz="1400" b="0" i="0" u="none" strike="noStrike" dirty="0">
                          <a:effectLst/>
                          <a:latin typeface="Arial"/>
                        </a:rPr>
                        <a:t>Office Assistant II</a:t>
                      </a:r>
                    </a:p>
                  </a:txBody>
                  <a:tcPr marL="9525" marR="9525" marT="9525" marB="0" anchor="b"/>
                </a:tc>
                <a:tc>
                  <a:txBody>
                    <a:bodyPr/>
                    <a:lstStyle/>
                    <a:p>
                      <a:pPr algn="ctr" fontAlgn="b"/>
                      <a:r>
                        <a:rPr lang="en-US" sz="1400" b="0" i="0" u="none" strike="noStrike">
                          <a:solidFill>
                            <a:srgbClr val="003300"/>
                          </a:solidFill>
                          <a:effectLst/>
                          <a:latin typeface="Arial"/>
                        </a:rPr>
                        <a:t>1.0</a:t>
                      </a:r>
                    </a:p>
                  </a:txBody>
                  <a:tcPr marL="9525" marR="9525" marT="9525" marB="0" anchor="b"/>
                </a:tc>
                <a:tc>
                  <a:txBody>
                    <a:bodyPr/>
                    <a:lstStyle/>
                    <a:p>
                      <a:pPr algn="ctr" fontAlgn="b"/>
                      <a:r>
                        <a:rPr lang="en-US" sz="1400" b="0" i="0" u="none" strike="noStrike">
                          <a:solidFill>
                            <a:srgbClr val="003300"/>
                          </a:solidFill>
                          <a:effectLst/>
                          <a:latin typeface="Arial"/>
                        </a:rPr>
                        <a:t>1.0</a:t>
                      </a:r>
                    </a:p>
                  </a:txBody>
                  <a:tcPr marL="9525" marR="9525" marT="9525" marB="0" anchor="b"/>
                </a:tc>
              </a:tr>
              <a:tr h="327740">
                <a:tc>
                  <a:txBody>
                    <a:bodyPr/>
                    <a:lstStyle/>
                    <a:p>
                      <a:pPr algn="l" fontAlgn="b"/>
                      <a:r>
                        <a:rPr lang="en-US" sz="1400" b="0" i="0" u="none" strike="noStrike">
                          <a:effectLst/>
                          <a:latin typeface="Arial"/>
                        </a:rPr>
                        <a:t>Project Coordinator</a:t>
                      </a:r>
                    </a:p>
                  </a:txBody>
                  <a:tcPr marL="9525" marR="9525" marT="9525" marB="0" anchor="b"/>
                </a:tc>
                <a:tc>
                  <a:txBody>
                    <a:bodyPr/>
                    <a:lstStyle/>
                    <a:p>
                      <a:pPr algn="ctr" fontAlgn="b"/>
                      <a:r>
                        <a:rPr lang="en-US" sz="1400" b="0" i="0" u="none" strike="noStrike">
                          <a:solidFill>
                            <a:srgbClr val="003300"/>
                          </a:solidFill>
                          <a:effectLst/>
                          <a:latin typeface="Arial"/>
                        </a:rPr>
                        <a:t>1.0</a:t>
                      </a:r>
                    </a:p>
                  </a:txBody>
                  <a:tcPr marL="9525" marR="9525" marT="9525" marB="0" anchor="b"/>
                </a:tc>
                <a:tc>
                  <a:txBody>
                    <a:bodyPr/>
                    <a:lstStyle/>
                    <a:p>
                      <a:pPr algn="ctr" fontAlgn="b"/>
                      <a:r>
                        <a:rPr lang="en-US" sz="1400" b="0" i="0" u="none" strike="noStrike">
                          <a:solidFill>
                            <a:srgbClr val="003300"/>
                          </a:solidFill>
                          <a:effectLst/>
                          <a:latin typeface="Arial"/>
                        </a:rPr>
                        <a:t>1.0</a:t>
                      </a:r>
                    </a:p>
                  </a:txBody>
                  <a:tcPr marL="9525" marR="9525" marT="9525" marB="0" anchor="b"/>
                </a:tc>
              </a:tr>
              <a:tr h="327740">
                <a:tc>
                  <a:txBody>
                    <a:bodyPr/>
                    <a:lstStyle/>
                    <a:p>
                      <a:pPr algn="l" fontAlgn="b"/>
                      <a:r>
                        <a:rPr lang="en-US" sz="1400" b="0" i="0" u="none" strike="noStrike" dirty="0">
                          <a:effectLst/>
                          <a:latin typeface="Arial"/>
                        </a:rPr>
                        <a:t>Senior Employment Program Specialist</a:t>
                      </a:r>
                    </a:p>
                  </a:txBody>
                  <a:tcPr marL="9525" marR="9525" marT="9525" marB="0" anchor="b"/>
                </a:tc>
                <a:tc>
                  <a:txBody>
                    <a:bodyPr/>
                    <a:lstStyle/>
                    <a:p>
                      <a:pPr algn="ctr" fontAlgn="b"/>
                      <a:r>
                        <a:rPr lang="en-US" sz="1400" b="0" i="0" u="none" strike="noStrike">
                          <a:solidFill>
                            <a:srgbClr val="003300"/>
                          </a:solidFill>
                          <a:effectLst/>
                          <a:latin typeface="Arial"/>
                        </a:rPr>
                        <a:t>1.0</a:t>
                      </a:r>
                    </a:p>
                  </a:txBody>
                  <a:tcPr marL="9525" marR="9525" marT="9525" marB="0" anchor="b"/>
                </a:tc>
                <a:tc>
                  <a:txBody>
                    <a:bodyPr/>
                    <a:lstStyle/>
                    <a:p>
                      <a:pPr algn="ctr" fontAlgn="b"/>
                      <a:r>
                        <a:rPr lang="en-US" sz="1400" b="0" i="0" u="none" strike="noStrike" dirty="0">
                          <a:solidFill>
                            <a:srgbClr val="003300"/>
                          </a:solidFill>
                          <a:effectLst/>
                          <a:latin typeface="Arial"/>
                        </a:rPr>
                        <a:t>1.0</a:t>
                      </a:r>
                    </a:p>
                  </a:txBody>
                  <a:tcPr marL="9525" marR="9525" marT="9525" marB="0" anchor="b"/>
                </a:tc>
              </a:tr>
              <a:tr h="327740">
                <a:tc>
                  <a:txBody>
                    <a:bodyPr/>
                    <a:lstStyle/>
                    <a:p>
                      <a:pPr algn="ctr" fontAlgn="b"/>
                      <a:r>
                        <a:rPr lang="en-US" sz="1400" b="1" u="none" strike="noStrike" dirty="0">
                          <a:effectLst/>
                        </a:rPr>
                        <a:t>Total </a:t>
                      </a:r>
                      <a:r>
                        <a:rPr lang="en-US" sz="1400" b="1" u="none" strike="noStrike" dirty="0" smtClean="0">
                          <a:effectLst/>
                        </a:rPr>
                        <a:t>Full-Time</a:t>
                      </a:r>
                      <a:r>
                        <a:rPr lang="en-US" sz="1400" b="1" u="none" strike="noStrike" baseline="0" dirty="0" smtClean="0">
                          <a:effectLst/>
                        </a:rPr>
                        <a:t> Equivalent </a:t>
                      </a:r>
                      <a:r>
                        <a:rPr lang="en-US" sz="1400" b="1" u="none" strike="noStrike" baseline="0" smtClean="0">
                          <a:effectLst/>
                        </a:rPr>
                        <a:t>(FTEs)</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19.0</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19.0</a:t>
                      </a:r>
                      <a:endParaRPr lang="en-US" sz="1400" b="1" i="0" u="none" strike="noStrike" dirty="0">
                        <a:solidFill>
                          <a:schemeClr val="bg1"/>
                        </a:solidFill>
                        <a:effectLst/>
                        <a:latin typeface="Calibri"/>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Employment and Training</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68</a:t>
            </a:fld>
            <a:endParaRPr lang="en-US" dirty="0"/>
          </a:p>
        </p:txBody>
      </p:sp>
    </p:spTree>
    <p:extLst>
      <p:ext uri="{BB962C8B-B14F-4D97-AF65-F5344CB8AC3E}">
        <p14:creationId xmlns:p14="http://schemas.microsoft.com/office/powerpoint/2010/main" val="257108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83612499"/>
              </p:ext>
            </p:extLst>
          </p:nvPr>
        </p:nvGraphicFramePr>
        <p:xfrm>
          <a:off x="685801" y="990601"/>
          <a:ext cx="7543801" cy="4812088"/>
        </p:xfrm>
        <a:graphic>
          <a:graphicData uri="http://schemas.openxmlformats.org/drawingml/2006/table">
            <a:tbl>
              <a:tblPr firstRow="1" firstCol="1" lastRow="1" bandRow="1">
                <a:tableStyleId>{5C22544A-7EE6-4342-B048-85BDC9FD1C3A}</a:tableStyleId>
              </a:tblPr>
              <a:tblGrid>
                <a:gridCol w="1280751"/>
                <a:gridCol w="3046430"/>
                <a:gridCol w="1608310"/>
                <a:gridCol w="1608310"/>
              </a:tblGrid>
              <a:tr h="298127">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44477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r"/>
                      <a:r>
                        <a:rPr lang="en-US" sz="1600" b="1" dirty="0" smtClean="0"/>
                        <a:t>FY2018-19 </a:t>
                      </a:r>
                    </a:p>
                    <a:p>
                      <a:pPr algn="r"/>
                      <a:r>
                        <a:rPr lang="en-US" sz="1600" b="1" dirty="0" smtClean="0"/>
                        <a:t>Mid-Year</a:t>
                      </a: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274317">
                <a:tc>
                  <a:txBody>
                    <a:bodyPr/>
                    <a:lstStyle/>
                    <a:p>
                      <a:pPr algn="l" fontAlgn="b"/>
                      <a:r>
                        <a:rPr lang="en-US" sz="1600" u="none" strike="noStrike" dirty="0" smtClean="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Grants</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200" b="0" i="0" u="none" strike="noStrike" dirty="0" smtClean="0">
                          <a:solidFill>
                            <a:schemeClr val="tx1"/>
                          </a:solidFill>
                          <a:effectLst/>
                          <a:latin typeface="+mj-lt"/>
                        </a:rPr>
                        <a:t>5,983,883</a:t>
                      </a:r>
                      <a:endParaRPr lang="en-US" sz="1200" b="0" i="0" u="none" strike="noStrike" dirty="0">
                        <a:solidFill>
                          <a:schemeClr val="tx1"/>
                        </a:solidFill>
                        <a:effectLst/>
                        <a:latin typeface="+mj-lt"/>
                      </a:endParaRPr>
                    </a:p>
                  </a:txBody>
                  <a:tcPr marL="6675" marR="6675" marT="6675" marB="0" anchor="b"/>
                </a:tc>
                <a:tc>
                  <a:txBody>
                    <a:bodyPr/>
                    <a:lstStyle/>
                    <a:p>
                      <a:pPr algn="r" fontAlgn="b"/>
                      <a:r>
                        <a:rPr lang="en-US" sz="1200" b="0" i="0" u="none" strike="noStrike" dirty="0" smtClean="0">
                          <a:solidFill>
                            <a:schemeClr val="tx1"/>
                          </a:solidFill>
                          <a:effectLst/>
                          <a:latin typeface="+mj-lt"/>
                        </a:rPr>
                        <a:t>4,574,068</a:t>
                      </a:r>
                      <a:endParaRPr lang="en-US" sz="1200" b="0" i="0" u="none" strike="noStrike" dirty="0">
                        <a:solidFill>
                          <a:schemeClr val="tx1"/>
                        </a:solidFill>
                        <a:effectLst/>
                        <a:latin typeface="+mj-lt"/>
                      </a:endParaRPr>
                    </a:p>
                  </a:txBody>
                  <a:tcPr marL="6675" marR="6675" marT="6675" marB="0" anchor="b"/>
                </a:tc>
              </a:tr>
              <a:tr h="22860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Operating Transfer In</a:t>
                      </a:r>
                    </a:p>
                  </a:txBody>
                  <a:tcPr marL="6675" marR="6675" marT="6675" marB="0" anchor="b"/>
                </a:tc>
                <a:tc>
                  <a:txBody>
                    <a:bodyPr/>
                    <a:lstStyle/>
                    <a:p>
                      <a:pPr algn="r" fontAlgn="b"/>
                      <a:r>
                        <a:rPr lang="en-US" sz="1200" b="0" i="0" u="none" strike="noStrike" dirty="0">
                          <a:solidFill>
                            <a:srgbClr val="000000"/>
                          </a:solidFill>
                          <a:effectLst/>
                          <a:latin typeface="Calibri"/>
                        </a:rPr>
                        <a:t>                      </a:t>
                      </a:r>
                      <a:r>
                        <a:rPr lang="en-US" sz="1200" b="0" i="0" u="none" strike="noStrike" dirty="0" smtClean="0">
                          <a:solidFill>
                            <a:srgbClr val="000000"/>
                          </a:solidFill>
                          <a:effectLst/>
                          <a:latin typeface="Calibri"/>
                        </a:rPr>
                        <a:t>1,038,102</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b="0" i="0" u="none" strike="noStrike" dirty="0">
                          <a:solidFill>
                            <a:srgbClr val="000000"/>
                          </a:solidFill>
                          <a:effectLst/>
                          <a:latin typeface="Calibri"/>
                        </a:rPr>
                        <a:t>    </a:t>
                      </a:r>
                      <a:r>
                        <a:rPr lang="en-US" sz="1200" b="0" i="0" u="none" strike="noStrike" dirty="0" smtClean="0">
                          <a:solidFill>
                            <a:srgbClr val="000000"/>
                          </a:solidFill>
                          <a:effectLst/>
                          <a:latin typeface="Calibri"/>
                        </a:rPr>
                        <a:t>1,425,197</a:t>
                      </a:r>
                      <a:endParaRPr lang="en-US" sz="1200" b="0" i="0" u="none" strike="noStrike" dirty="0">
                        <a:solidFill>
                          <a:srgbClr val="000000"/>
                        </a:solidFill>
                        <a:effectLst/>
                        <a:latin typeface="Calibri"/>
                      </a:endParaRPr>
                    </a:p>
                  </a:txBody>
                  <a:tcPr marL="9525" marR="9525" marT="9525" marB="0" anchor="b"/>
                </a:tc>
              </a:tr>
              <a:tr h="206685">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ECIA</a:t>
                      </a:r>
                    </a:p>
                  </a:txBody>
                  <a:tcPr marL="6675" marR="6675" marT="6675" marB="0" anchor="b"/>
                </a:tc>
                <a:tc>
                  <a:txBody>
                    <a:bodyPr/>
                    <a:lstStyle/>
                    <a:p>
                      <a:pPr marL="0" algn="r" defTabSz="914400" rtl="0" eaLnBrk="1" fontAlgn="b" latinLnBrk="0" hangingPunct="1"/>
                      <a:r>
                        <a:rPr lang="en-US" sz="1200" b="0" u="none" strike="noStrike" kern="1200" dirty="0" smtClean="0">
                          <a:solidFill>
                            <a:schemeClr val="tx1"/>
                          </a:solidFill>
                          <a:effectLst/>
                          <a:latin typeface="+mj-lt"/>
                          <a:ea typeface="+mn-ea"/>
                          <a:cs typeface="+mn-cs"/>
                        </a:rPr>
                        <a:t>950,000</a:t>
                      </a:r>
                      <a:endParaRPr lang="en-US" sz="1200" b="0"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200" b="0" u="none" strike="noStrike" kern="1200" dirty="0" smtClean="0">
                          <a:solidFill>
                            <a:schemeClr val="tx1"/>
                          </a:solidFill>
                          <a:effectLst/>
                          <a:latin typeface="+mj-lt"/>
                          <a:ea typeface="+mn-ea"/>
                          <a:cs typeface="+mn-cs"/>
                        </a:rPr>
                        <a:t>500,000</a:t>
                      </a:r>
                      <a:endParaRPr lang="en-US" sz="1200" b="0" u="none" strike="noStrike" kern="1200" dirty="0">
                        <a:solidFill>
                          <a:schemeClr val="tx1"/>
                        </a:solidFill>
                        <a:effectLst/>
                        <a:latin typeface="+mj-lt"/>
                        <a:ea typeface="+mn-ea"/>
                        <a:cs typeface="+mn-cs"/>
                      </a:endParaRPr>
                    </a:p>
                  </a:txBody>
                  <a:tcPr marL="6675" marR="6675" marT="6675" marB="0" anchor="b"/>
                </a:tc>
              </a:tr>
              <a:tr h="225388">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Other Revenue</a:t>
                      </a:r>
                    </a:p>
                  </a:txBody>
                  <a:tcPr marL="6675" marR="6675" marT="6675" marB="0" anchor="b"/>
                </a:tc>
                <a:tc>
                  <a:txBody>
                    <a:bodyPr/>
                    <a:lstStyle/>
                    <a:p>
                      <a:pPr marL="0" algn="r" defTabSz="914400" rtl="0" eaLnBrk="1" fontAlgn="b" latinLnBrk="0" hangingPunct="1"/>
                      <a:r>
                        <a:rPr lang="en-US" sz="1200" b="0" u="none" strike="noStrike" kern="1200" dirty="0" smtClean="0">
                          <a:solidFill>
                            <a:schemeClr val="tx1"/>
                          </a:solidFill>
                          <a:effectLst/>
                          <a:latin typeface="+mj-lt"/>
                          <a:ea typeface="+mn-ea"/>
                          <a:cs typeface="+mn-cs"/>
                        </a:rPr>
                        <a:t>997,994</a:t>
                      </a:r>
                      <a:endParaRPr lang="en-US" sz="1200" b="0"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200" b="0" u="none" strike="noStrike" kern="1200" dirty="0" smtClean="0">
                          <a:solidFill>
                            <a:schemeClr val="tx1"/>
                          </a:solidFill>
                          <a:effectLst/>
                          <a:latin typeface="+mj-lt"/>
                          <a:ea typeface="+mn-ea"/>
                          <a:cs typeface="+mn-cs"/>
                        </a:rPr>
                        <a:t>776,363</a:t>
                      </a:r>
                      <a:endParaRPr lang="en-US" sz="1200" b="0" u="none" strike="noStrike" kern="1200" dirty="0">
                        <a:solidFill>
                          <a:schemeClr val="tx1"/>
                        </a:solidFill>
                        <a:effectLst/>
                        <a:latin typeface="+mj-lt"/>
                        <a:ea typeface="+mn-ea"/>
                        <a:cs typeface="+mn-cs"/>
                      </a:endParaRPr>
                    </a:p>
                  </a:txBody>
                  <a:tcPr marL="6675" marR="6675" marT="6675" marB="0" anchor="b"/>
                </a:tc>
              </a:tr>
              <a:tr h="225388">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200" b="1" dirty="0" smtClean="0">
                          <a:solidFill>
                            <a:schemeClr val="tx1"/>
                          </a:solidFill>
                          <a:latin typeface="+mj-lt"/>
                        </a:rPr>
                        <a:t>8,114,979</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200" b="1" dirty="0" smtClean="0">
                          <a:solidFill>
                            <a:schemeClr val="tx1"/>
                          </a:solidFill>
                          <a:latin typeface="+mj-lt"/>
                        </a:rPr>
                        <a:t>7,275,628</a:t>
                      </a:r>
                    </a:p>
                  </a:txBody>
                  <a:tcPr marL="6675" marR="6675" marT="6675" marB="0" anchor="b"/>
                </a:tc>
              </a:tr>
              <a:tr h="14094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endParaRPr lang="en-US" sz="1600" dirty="0"/>
                    </a:p>
                  </a:txBody>
                  <a:tcPr marL="6675" marR="6675" marT="6675" marB="0" anchor="b"/>
                </a:tc>
                <a:tc>
                  <a:txBody>
                    <a:bodyPr/>
                    <a:lstStyle/>
                    <a:p>
                      <a:pPr algn="r"/>
                      <a:endParaRPr lang="en-US" sz="1200" b="0" dirty="0">
                        <a:solidFill>
                          <a:schemeClr val="tx1"/>
                        </a:solidFill>
                        <a:latin typeface="+mj-lt"/>
                      </a:endParaRPr>
                    </a:p>
                  </a:txBody>
                  <a:tcPr marL="6675" marR="6675" marT="6675" marB="0" anchor="b"/>
                </a:tc>
                <a:tc>
                  <a:txBody>
                    <a:bodyPr/>
                    <a:lstStyle/>
                    <a:p>
                      <a:pPr algn="r"/>
                      <a:endParaRPr lang="en-US" sz="1200" b="0" dirty="0">
                        <a:solidFill>
                          <a:schemeClr val="tx1"/>
                        </a:solidFill>
                        <a:latin typeface="+mj-lt"/>
                      </a:endParaRPr>
                    </a:p>
                  </a:txBody>
                  <a:tcPr marL="6675" marR="6675" marT="6675" marB="0" anchor="b"/>
                </a:tc>
              </a:tr>
              <a:tr h="271425">
                <a:tc>
                  <a:txBody>
                    <a:bodyPr/>
                    <a:lstStyle/>
                    <a:p>
                      <a:pPr algn="l" fontAlgn="b"/>
                      <a:r>
                        <a:rPr lang="en-US" sz="1600" u="none" strike="noStrike" dirty="0">
                          <a:effectLst/>
                        </a:rPr>
                        <a:t>Expenditures</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200" b="0" i="0" u="none" strike="noStrike" dirty="0">
                          <a:solidFill>
                            <a:srgbClr val="000000"/>
                          </a:solidFill>
                          <a:effectLst/>
                          <a:latin typeface="Calibri"/>
                        </a:rPr>
                        <a:t>                           1,614,215 </a:t>
                      </a:r>
                    </a:p>
                  </a:txBody>
                  <a:tcPr marL="9525" marR="9525" marT="9525" marB="0" anchor="b"/>
                </a:tc>
                <a:tc>
                  <a:txBody>
                    <a:bodyPr/>
                    <a:lstStyle/>
                    <a:p>
                      <a:pPr algn="r" fontAlgn="b"/>
                      <a:r>
                        <a:rPr lang="en-US" sz="1200" b="0" i="0" u="none" strike="noStrike" dirty="0">
                          <a:solidFill>
                            <a:srgbClr val="000000"/>
                          </a:solidFill>
                          <a:effectLst/>
                          <a:latin typeface="Calibri"/>
                        </a:rPr>
                        <a:t>       1,635,649 </a:t>
                      </a:r>
                    </a:p>
                  </a:txBody>
                  <a:tcPr marL="9525" marR="9525" marT="9525" marB="0" anchor="b"/>
                </a:tc>
              </a:tr>
              <a:tr h="281851">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200" b="0" i="0" u="none" strike="noStrike" dirty="0">
                          <a:solidFill>
                            <a:srgbClr val="000000"/>
                          </a:solidFill>
                          <a:effectLst/>
                          <a:latin typeface="Calibri"/>
                        </a:rPr>
                        <a:t>                           1,088,562 </a:t>
                      </a:r>
                    </a:p>
                  </a:txBody>
                  <a:tcPr marL="9525" marR="9525" marT="9525" marB="0" anchor="b"/>
                </a:tc>
                <a:tc>
                  <a:txBody>
                    <a:bodyPr/>
                    <a:lstStyle/>
                    <a:p>
                      <a:pPr algn="r" fontAlgn="b"/>
                      <a:r>
                        <a:rPr lang="en-US" sz="1200" b="0" i="0" u="none" strike="noStrike" dirty="0">
                          <a:solidFill>
                            <a:srgbClr val="000000"/>
                          </a:solidFill>
                          <a:effectLst/>
                          <a:latin typeface="Calibri"/>
                        </a:rPr>
                        <a:t>       1,165,156 </a:t>
                      </a:r>
                    </a:p>
                  </a:txBody>
                  <a:tcPr marL="9525" marR="9525" marT="9525" marB="0" anchor="b"/>
                </a:tc>
              </a:tr>
              <a:tr h="251549">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Grant</a:t>
                      </a:r>
                      <a:r>
                        <a:rPr lang="en-US" sz="1600" u="none" strike="noStrike" baseline="0" dirty="0" smtClean="0">
                          <a:effectLst/>
                        </a:rPr>
                        <a:t> Expenditures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200" b="0" i="0" u="none" strike="noStrike" dirty="0">
                          <a:solidFill>
                            <a:srgbClr val="000000"/>
                          </a:solidFill>
                          <a:effectLst/>
                          <a:latin typeface="Calibri"/>
                        </a:rPr>
                        <a:t>                           2,927,278 </a:t>
                      </a:r>
                    </a:p>
                  </a:txBody>
                  <a:tcPr marL="9525" marR="9525" marT="9525" marB="0" anchor="b"/>
                </a:tc>
                <a:tc>
                  <a:txBody>
                    <a:bodyPr/>
                    <a:lstStyle/>
                    <a:p>
                      <a:pPr algn="r" fontAlgn="b"/>
                      <a:r>
                        <a:rPr lang="en-US" sz="1200" b="0" i="0" u="none" strike="noStrike" dirty="0">
                          <a:solidFill>
                            <a:srgbClr val="000000"/>
                          </a:solidFill>
                          <a:effectLst/>
                          <a:latin typeface="Calibri"/>
                        </a:rPr>
                        <a:t>       </a:t>
                      </a:r>
                      <a:r>
                        <a:rPr lang="en-US" sz="1200" b="0" i="0" u="none" strike="noStrike" dirty="0" smtClean="0">
                          <a:solidFill>
                            <a:srgbClr val="000000"/>
                          </a:solidFill>
                          <a:effectLst/>
                          <a:latin typeface="Calibri"/>
                        </a:rPr>
                        <a:t>3,002,626 </a:t>
                      </a:r>
                      <a:endParaRPr lang="en-US" sz="1200" b="0" i="0" u="none" strike="noStrike" dirty="0">
                        <a:solidFill>
                          <a:srgbClr val="000000"/>
                        </a:solidFill>
                        <a:effectLst/>
                        <a:latin typeface="Calibri"/>
                      </a:endParaRPr>
                    </a:p>
                  </a:txBody>
                  <a:tcPr marL="9525" marR="9525" marT="9525" marB="0" anchor="b"/>
                </a:tc>
              </a:tr>
              <a:tr h="22860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200" b="0" i="0" u="none" strike="noStrike" dirty="0">
                          <a:solidFill>
                            <a:srgbClr val="000000"/>
                          </a:solidFill>
                          <a:effectLst/>
                          <a:latin typeface="Calibri"/>
                        </a:rPr>
                        <a:t>                                 14,300 </a:t>
                      </a:r>
                    </a:p>
                  </a:txBody>
                  <a:tcPr marL="9525" marR="9525" marT="9525" marB="0" anchor="b"/>
                </a:tc>
                <a:tc>
                  <a:txBody>
                    <a:bodyPr/>
                    <a:lstStyle/>
                    <a:p>
                      <a:pPr algn="r" fontAlgn="b"/>
                      <a:r>
                        <a:rPr lang="en-US" sz="1200" b="0" i="0" u="none" strike="noStrike" dirty="0">
                          <a:solidFill>
                            <a:srgbClr val="000000"/>
                          </a:solidFill>
                          <a:effectLst/>
                          <a:latin typeface="Calibri"/>
                        </a:rPr>
                        <a:t>             17,800 </a:t>
                      </a:r>
                    </a:p>
                  </a:txBody>
                  <a:tcPr marL="9525" marR="9525" marT="9525" marB="0" anchor="b"/>
                </a:tc>
              </a:tr>
              <a:tr h="20668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200" b="0" i="0" u="none" strike="noStrike" dirty="0">
                          <a:solidFill>
                            <a:srgbClr val="000000"/>
                          </a:solidFill>
                          <a:effectLst/>
                          <a:latin typeface="Calibri"/>
                        </a:rPr>
                        <a:t>                              140,000 </a:t>
                      </a:r>
                    </a:p>
                  </a:txBody>
                  <a:tcPr marL="9525" marR="9525" marT="9525" marB="0" anchor="b"/>
                </a:tc>
                <a:tc>
                  <a:txBody>
                    <a:bodyPr/>
                    <a:lstStyle/>
                    <a:p>
                      <a:pPr algn="r" fontAlgn="b"/>
                      <a:r>
                        <a:rPr lang="en-US" sz="1200" b="0" i="0" u="none" strike="noStrike" dirty="0">
                          <a:solidFill>
                            <a:srgbClr val="000000"/>
                          </a:solidFill>
                          <a:effectLst/>
                          <a:latin typeface="Calibri"/>
                        </a:rPr>
                        <a:t>          165,000 </a:t>
                      </a:r>
                    </a:p>
                  </a:txBody>
                  <a:tcPr marL="9525" marR="9525" marT="9525" marB="0" anchor="b"/>
                </a:tc>
              </a:tr>
              <a:tr h="2609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kern="1200" dirty="0" smtClean="0">
                          <a:solidFill>
                            <a:schemeClr val="dk1"/>
                          </a:solidFill>
                          <a:effectLst/>
                          <a:latin typeface="+mn-lt"/>
                          <a:ea typeface="+mn-ea"/>
                          <a:cs typeface="+mn-cs"/>
                        </a:rPr>
                        <a:t>Cost Pool</a:t>
                      </a:r>
                    </a:p>
                  </a:txBody>
                  <a:tcPr marL="6675" marR="6675" marT="6675" marB="0" anchor="b"/>
                </a:tc>
                <a:tc>
                  <a:txBody>
                    <a:bodyPr/>
                    <a:lstStyle/>
                    <a:p>
                      <a:pPr algn="r" fontAlgn="b"/>
                      <a:r>
                        <a:rPr lang="en-US" sz="1200" b="0" i="0" u="none" strike="noStrike" dirty="0">
                          <a:solidFill>
                            <a:srgbClr val="000000"/>
                          </a:solidFill>
                          <a:effectLst/>
                          <a:latin typeface="Calibri"/>
                        </a:rPr>
                        <a:t>                              517,002 </a:t>
                      </a:r>
                    </a:p>
                  </a:txBody>
                  <a:tcPr marL="9525" marR="9525" marT="9525" marB="0" anchor="b"/>
                </a:tc>
                <a:tc>
                  <a:txBody>
                    <a:bodyPr/>
                    <a:lstStyle/>
                    <a:p>
                      <a:pPr algn="r" fontAlgn="b"/>
                      <a:r>
                        <a:rPr lang="en-US" sz="1200" b="0" i="0" u="none" strike="noStrike" dirty="0">
                          <a:solidFill>
                            <a:srgbClr val="000000"/>
                          </a:solidFill>
                          <a:effectLst/>
                          <a:latin typeface="Calibri"/>
                        </a:rPr>
                        <a:t>          540,097 </a:t>
                      </a:r>
                    </a:p>
                  </a:txBody>
                  <a:tcPr marL="9525" marR="9525" marT="9525" marB="0" anchor="b"/>
                </a:tc>
              </a:tr>
              <a:tr h="243162">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Employment</a:t>
                      </a:r>
                      <a:r>
                        <a:rPr lang="en-US" sz="1600" b="0" i="0" u="none" strike="noStrike" baseline="0" dirty="0" smtClean="0">
                          <a:solidFill>
                            <a:schemeClr val="dk1"/>
                          </a:solidFill>
                          <a:effectLst/>
                          <a:latin typeface="+mn-lt"/>
                        </a:rPr>
                        <a:t> &amp; Training Allocation</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mj-lt"/>
                        </a:rPr>
                        <a:t>256,283</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200" b="0" i="0" u="none" strike="noStrike" dirty="0" smtClean="0">
                        <a:solidFill>
                          <a:schemeClr val="tx1"/>
                        </a:solidFill>
                        <a:effectLst/>
                        <a:latin typeface="+mj-lt"/>
                      </a:endParaRPr>
                    </a:p>
                  </a:txBody>
                  <a:tcPr marL="6675" marR="6675" marT="6675" marB="0" anchor="b"/>
                </a:tc>
              </a:tr>
              <a:tr h="282885">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dk1"/>
                          </a:solidFill>
                          <a:effectLst/>
                          <a:latin typeface="+mn-lt"/>
                          <a:ea typeface="+mn-ea"/>
                          <a:cs typeface="+mn-cs"/>
                        </a:rPr>
                        <a:t>Total Expenditures</a:t>
                      </a:r>
                    </a:p>
                  </a:txBody>
                  <a:tcPr marL="6675" marR="6675" marT="6675" marB="0" anchor="b"/>
                </a:tc>
                <a:tc>
                  <a:txBody>
                    <a:bodyPr/>
                    <a:lstStyle/>
                    <a:p>
                      <a:pPr algn="r" fontAlgn="b"/>
                      <a:r>
                        <a:rPr lang="en-US" sz="1200" b="1" i="0" u="none" strike="noStrike" dirty="0">
                          <a:solidFill>
                            <a:srgbClr val="000000"/>
                          </a:solidFill>
                          <a:effectLst/>
                          <a:latin typeface="Calibri"/>
                        </a:rPr>
                        <a:t>                           7,830,477 </a:t>
                      </a:r>
                    </a:p>
                  </a:txBody>
                  <a:tcPr marL="9525" marR="9525" marT="9525" marB="0" anchor="b"/>
                </a:tc>
                <a:tc>
                  <a:txBody>
                    <a:bodyPr/>
                    <a:lstStyle/>
                    <a:p>
                      <a:pPr algn="r" fontAlgn="b"/>
                      <a:r>
                        <a:rPr lang="en-US" sz="1200" b="1" i="0" u="none" strike="noStrike" dirty="0">
                          <a:solidFill>
                            <a:srgbClr val="000000"/>
                          </a:solidFill>
                          <a:effectLst/>
                          <a:latin typeface="Calibri"/>
                        </a:rPr>
                        <a:t>       7,267,258 </a:t>
                      </a:r>
                    </a:p>
                  </a:txBody>
                  <a:tcPr marL="9525" marR="9525" marT="9525" marB="0" anchor="b"/>
                </a:tc>
              </a:tr>
              <a:tr h="392489">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r" fontAlgn="b"/>
                      <a:r>
                        <a:rPr lang="en-US" sz="1200" b="1" i="0" u="none" strike="noStrike" dirty="0">
                          <a:solidFill>
                            <a:srgbClr val="FFFFFF"/>
                          </a:solidFill>
                          <a:effectLst/>
                          <a:latin typeface="Calibri"/>
                        </a:rPr>
                        <a:t>                             </a:t>
                      </a:r>
                      <a:r>
                        <a:rPr lang="en-US" sz="1200" b="1" i="0" u="none" strike="noStrike" dirty="0" smtClean="0">
                          <a:solidFill>
                            <a:srgbClr val="FFFFFF"/>
                          </a:solidFill>
                          <a:effectLst/>
                          <a:latin typeface="Calibri"/>
                        </a:rPr>
                        <a:t>284,502 </a:t>
                      </a:r>
                      <a:endParaRPr lang="en-US" sz="1200" b="1" i="0" u="none" strike="noStrike" dirty="0">
                        <a:solidFill>
                          <a:srgbClr val="FFFFFF"/>
                        </a:solidFill>
                        <a:effectLst/>
                        <a:latin typeface="Calibri"/>
                      </a:endParaRPr>
                    </a:p>
                  </a:txBody>
                  <a:tcPr marL="9525" marR="9525" marT="9525" marB="0" anchor="b"/>
                </a:tc>
                <a:tc>
                  <a:txBody>
                    <a:bodyPr/>
                    <a:lstStyle/>
                    <a:p>
                      <a:pPr algn="r" fontAlgn="b"/>
                      <a:r>
                        <a:rPr lang="en-US" sz="1200" b="1" i="0" u="none" strike="noStrike" dirty="0" smtClean="0">
                          <a:solidFill>
                            <a:srgbClr val="FFFFFF"/>
                          </a:solidFill>
                          <a:effectLst/>
                          <a:latin typeface="Calibri"/>
                        </a:rPr>
                        <a:t>8,370</a:t>
                      </a:r>
                      <a:endParaRPr lang="en-US" sz="1200" b="1" i="0" u="none" strike="noStrike" dirty="0">
                        <a:solidFill>
                          <a:srgbClr val="FFFFFF"/>
                        </a:solidFill>
                        <a:effectLst/>
                        <a:latin typeface="Calibri"/>
                      </a:endParaRPr>
                    </a:p>
                  </a:txBody>
                  <a:tcPr marL="9525" marR="9525" marT="9525" marB="0" anchor="b"/>
                </a:tc>
              </a:tr>
            </a:tbl>
          </a:graphicData>
        </a:graphic>
      </p:graphicFrame>
      <p:sp>
        <p:nvSpPr>
          <p:cNvPr id="3" name="Title 2"/>
          <p:cNvSpPr>
            <a:spLocks noGrp="1"/>
          </p:cNvSpPr>
          <p:nvPr>
            <p:ph type="title"/>
          </p:nvPr>
        </p:nvSpPr>
        <p:spPr>
          <a:xfrm>
            <a:off x="457200" y="274638"/>
            <a:ext cx="8229600" cy="639762"/>
          </a:xfrm>
        </p:spPr>
        <p:txBody>
          <a:bodyPr>
            <a:noAutofit/>
          </a:bodyPr>
          <a:lstStyle/>
          <a:p>
            <a:pPr algn="ctr"/>
            <a:r>
              <a:rPr lang="en-US" sz="3600" dirty="0" smtClean="0"/>
              <a:t>Non-General Fund Budget</a:t>
            </a:r>
            <a:endParaRPr lang="en-US" sz="3600" dirty="0"/>
          </a:p>
        </p:txBody>
      </p:sp>
      <p:sp>
        <p:nvSpPr>
          <p:cNvPr id="5" name="Footer Placeholder 4"/>
          <p:cNvSpPr>
            <a:spLocks noGrp="1"/>
          </p:cNvSpPr>
          <p:nvPr>
            <p:ph type="ftr" sz="quarter" idx="11"/>
          </p:nvPr>
        </p:nvSpPr>
        <p:spPr/>
        <p:txBody>
          <a:bodyPr/>
          <a:lstStyle/>
          <a:p>
            <a:r>
              <a:rPr lang="en-US" smtClean="0"/>
              <a:t>Employment and Training</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69</a:t>
            </a:fld>
            <a:endParaRPr lang="en-US" dirty="0"/>
          </a:p>
        </p:txBody>
      </p:sp>
    </p:spTree>
    <p:extLst>
      <p:ext uri="{BB962C8B-B14F-4D97-AF65-F5344CB8AC3E}">
        <p14:creationId xmlns:p14="http://schemas.microsoft.com/office/powerpoint/2010/main" val="107071016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Staff</a:t>
            </a:r>
            <a:endParaRPr lang="en-US" dirty="0"/>
          </a:p>
        </p:txBody>
      </p:sp>
      <p:sp>
        <p:nvSpPr>
          <p:cNvPr id="6" name="Slide Number Placeholder 5"/>
          <p:cNvSpPr>
            <a:spLocks noGrp="1"/>
          </p:cNvSpPr>
          <p:nvPr>
            <p:ph type="sldNum" sz="quarter" idx="12"/>
          </p:nvPr>
        </p:nvSpPr>
        <p:spPr>
          <a:xfrm>
            <a:off x="8382000" y="6492875"/>
            <a:ext cx="762000" cy="365125"/>
          </a:xfrm>
        </p:spPr>
        <p:txBody>
          <a:bodyPr/>
          <a:lstStyle/>
          <a:p>
            <a:fld id="{B6F2DC20-EF44-4108-885F-1E1F886043EF}" type="slidenum">
              <a:rPr lang="en-US" smtClean="0"/>
              <a:pPr/>
              <a:t>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5619147"/>
              </p:ext>
            </p:extLst>
          </p:nvPr>
        </p:nvGraphicFramePr>
        <p:xfrm>
          <a:off x="914400" y="914400"/>
          <a:ext cx="7239000" cy="1927225"/>
        </p:xfrm>
        <a:graphic>
          <a:graphicData uri="http://schemas.openxmlformats.org/drawingml/2006/table">
            <a:tbl>
              <a:tblPr firstRow="1" lastRow="1">
                <a:tableStyleId>{5C22544A-7EE6-4342-B048-85BDC9FD1C3A}</a:tableStyleId>
              </a:tblPr>
              <a:tblGrid>
                <a:gridCol w="4114800"/>
                <a:gridCol w="1572986"/>
                <a:gridCol w="1551214"/>
              </a:tblGrid>
              <a:tr h="457200">
                <a:tc>
                  <a:txBody>
                    <a:bodyPr/>
                    <a:lstStyle/>
                    <a:p>
                      <a:pPr algn="ctr" fontAlgn="b"/>
                      <a:r>
                        <a:rPr lang="en-US" sz="1400" u="none" strike="noStrike" dirty="0" smtClean="0">
                          <a:effectLst/>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u="none" strike="noStrike" dirty="0" smtClean="0">
                          <a:effectLst/>
                        </a:rPr>
                        <a:t>FY2018-19           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smtClean="0">
                          <a:effectLst/>
                        </a:rPr>
                        <a:t>FY2019-20  Proposed</a:t>
                      </a:r>
                      <a:endParaRPr lang="en-US" sz="1400" b="1" i="0" u="none" strike="noStrike" dirty="0">
                        <a:solidFill>
                          <a:srgbClr val="000000"/>
                        </a:solidFill>
                        <a:effectLst/>
                        <a:latin typeface="Calibri"/>
                      </a:endParaRPr>
                    </a:p>
                  </a:txBody>
                  <a:tcPr marL="9525" marR="9525" marT="9525" marB="0" anchor="b"/>
                </a:tc>
              </a:tr>
              <a:tr h="294005">
                <a:tc>
                  <a:txBody>
                    <a:bodyPr/>
                    <a:lstStyle/>
                    <a:p>
                      <a:pPr algn="l" fontAlgn="b"/>
                      <a:r>
                        <a:rPr lang="en-US" sz="1400" u="none" strike="noStrike" dirty="0" smtClean="0">
                          <a:effectLst/>
                        </a:rPr>
                        <a:t>Mayor</a:t>
                      </a:r>
                      <a:endParaRPr lang="en-US" sz="1400" b="0" i="0" u="none" strike="noStrike" dirty="0">
                        <a:solidFill>
                          <a:schemeClr val="bg1"/>
                        </a:solidFill>
                        <a:effectLst/>
                        <a:latin typeface="Calibri"/>
                      </a:endParaRPr>
                    </a:p>
                  </a:txBody>
                  <a:tcPr marL="9525" marR="9525" marT="9525" marB="0" anchor="b"/>
                </a:tc>
                <a:tc>
                  <a:txBody>
                    <a:bodyPr/>
                    <a:lstStyle/>
                    <a:p>
                      <a:pPr algn="ctr" fontAlgn="b"/>
                      <a:r>
                        <a:rPr lang="en-US" sz="1400" u="none" strike="noStrike" dirty="0" smtClean="0">
                          <a:effectLst/>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smtClean="0">
                          <a:effectLst/>
                        </a:rPr>
                        <a:t>1.0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u="none" strike="noStrike" dirty="0" smtClean="0">
                          <a:effectLst/>
                        </a:rPr>
                        <a:t>Admin</a:t>
                      </a:r>
                      <a:r>
                        <a:rPr lang="en-US" sz="1400" u="none" strike="noStrike" baseline="0" dirty="0" smtClean="0">
                          <a:effectLst/>
                        </a:rPr>
                        <a:t> Trainee</a:t>
                      </a:r>
                      <a:endParaRPr lang="en-US" sz="1400" b="0" i="0" u="none" strike="noStrike" dirty="0">
                        <a:solidFill>
                          <a:schemeClr val="bg1"/>
                        </a:solidFill>
                        <a:effectLst/>
                        <a:latin typeface="Calibri"/>
                      </a:endParaRPr>
                    </a:p>
                  </a:txBody>
                  <a:tcPr marL="9525" marR="9525" marT="9525" marB="0" anchor="b"/>
                </a:tc>
                <a:tc>
                  <a:txBody>
                    <a:bodyPr/>
                    <a:lstStyle/>
                    <a:p>
                      <a:pPr algn="ctr" fontAlgn="b"/>
                      <a:r>
                        <a:rPr lang="en-US" sz="1400" b="0" i="0" u="none" strike="noStrike" dirty="0" smtClean="0">
                          <a:solidFill>
                            <a:schemeClr val="dk1"/>
                          </a:solidFill>
                          <a:effectLst/>
                          <a:latin typeface="+mn-lt"/>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u="none" strike="noStrike" dirty="0" smtClean="0">
                          <a:effectLst/>
                        </a:rPr>
                        <a:t>Assistant Admin</a:t>
                      </a:r>
                      <a:r>
                        <a:rPr lang="en-US" sz="1400" u="none" strike="noStrike" baseline="0" dirty="0" smtClean="0">
                          <a:effectLst/>
                        </a:rPr>
                        <a:t> Analyst</a:t>
                      </a:r>
                      <a:endParaRPr lang="en-US" sz="1400" b="0" i="0" u="none" strike="noStrike" dirty="0">
                        <a:solidFill>
                          <a:schemeClr val="bg1"/>
                        </a:solidFill>
                        <a:effectLst/>
                        <a:latin typeface="Calibri"/>
                      </a:endParaRPr>
                    </a:p>
                  </a:txBody>
                  <a:tcPr marL="9525" marR="9525" marT="9525" marB="0" anchor="b"/>
                </a:tc>
                <a:tc>
                  <a:txBody>
                    <a:bodyPr/>
                    <a:lstStyle/>
                    <a:p>
                      <a:pPr algn="ctr" fontAlgn="b"/>
                      <a:r>
                        <a:rPr lang="en-US" sz="1400" u="none" strike="noStrike" dirty="0" smtClean="0">
                          <a:effectLst/>
                        </a:rPr>
                        <a:t>2.0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2.0</a:t>
                      </a:r>
                      <a:endParaRPr lang="en-US" sz="1400" b="0" i="0" u="none" strike="noStrike" dirty="0">
                        <a:solidFill>
                          <a:srgbClr val="000000"/>
                        </a:solidFill>
                        <a:effectLst/>
                        <a:latin typeface="Calibri"/>
                      </a:endParaRPr>
                    </a:p>
                  </a:txBody>
                  <a:tcPr marL="9525" marR="9525" marT="9525" marB="0" anchor="b"/>
                </a:tc>
              </a:tr>
              <a:tr h="294005">
                <a:tc>
                  <a:txBody>
                    <a:bodyPr/>
                    <a:lstStyle/>
                    <a:p>
                      <a:pPr marL="0" algn="l" defTabSz="914400" rtl="0" eaLnBrk="1" fontAlgn="b" latinLnBrk="0" hangingPunct="1"/>
                      <a:r>
                        <a:rPr lang="en-US" sz="1400" u="none" strike="noStrike" kern="1200" dirty="0" smtClean="0">
                          <a:effectLst/>
                        </a:rPr>
                        <a:t>Management</a:t>
                      </a:r>
                      <a:r>
                        <a:rPr lang="en-US" sz="1400" u="none" strike="noStrike" kern="1200" baseline="0" dirty="0" smtClean="0">
                          <a:effectLst/>
                        </a:rPr>
                        <a:t> Analyst I/II</a:t>
                      </a:r>
                      <a:endParaRPr lang="en-US" sz="1400" b="0" i="0" u="none" strike="noStrike" kern="1200" dirty="0">
                        <a:solidFill>
                          <a:schemeClr val="bg1"/>
                        </a:solidFill>
                        <a:effectLst/>
                        <a:latin typeface="Calibri"/>
                        <a:ea typeface="+mn-ea"/>
                        <a:cs typeface="+mn-cs"/>
                      </a:endParaRPr>
                    </a:p>
                  </a:txBody>
                  <a:tcPr marL="9525" marR="9525" marT="9525" marB="0" anchor="b"/>
                </a:tc>
                <a:tc>
                  <a:txBody>
                    <a:bodyPr/>
                    <a:lstStyle/>
                    <a:p>
                      <a:pPr algn="ctr" fontAlgn="b"/>
                      <a:r>
                        <a:rPr lang="en-US" sz="1400" u="none" strike="noStrike" dirty="0" smtClean="0">
                          <a:effectLst/>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94005">
                <a:tc>
                  <a:txBody>
                    <a:bodyPr/>
                    <a:lstStyle/>
                    <a:p>
                      <a:pPr algn="ctr" fontAlgn="b"/>
                      <a:r>
                        <a:rPr lang="en-US" sz="1400" u="none" strike="noStrike" dirty="0">
                          <a:effectLst/>
                        </a:rPr>
                        <a:t>Total </a:t>
                      </a:r>
                      <a:r>
                        <a:rPr lang="en-US" sz="1400" u="none" strike="noStrike" dirty="0" smtClean="0">
                          <a:effectLst/>
                        </a:rPr>
                        <a:t>Full-Time</a:t>
                      </a:r>
                      <a:r>
                        <a:rPr lang="en-US" sz="1400" u="none" strike="noStrike" baseline="0" dirty="0" smtClean="0">
                          <a:effectLst/>
                        </a:rPr>
                        <a:t> Equivalent (FTEs)</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i="0" u="none" strike="noStrike" dirty="0" smtClean="0">
                          <a:solidFill>
                            <a:schemeClr val="lt1"/>
                          </a:solidFill>
                          <a:effectLst/>
                          <a:latin typeface="+mn-lt"/>
                        </a:rPr>
                        <a:t>5.0</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u="none" strike="noStrike" dirty="0" smtClean="0">
                          <a:effectLst/>
                        </a:rPr>
                        <a:t>4.0</a:t>
                      </a:r>
                      <a:endParaRPr lang="en-US" sz="1400" b="1" i="0" u="none" strike="noStrike" dirty="0">
                        <a:solidFill>
                          <a:schemeClr val="bg1"/>
                        </a:solidFill>
                        <a:effectLst/>
                        <a:latin typeface="Calibri"/>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Mayor's Office</a:t>
            </a:r>
            <a:endParaRPr lang="en-US" dirty="0"/>
          </a:p>
        </p:txBody>
      </p:sp>
    </p:spTree>
    <p:extLst>
      <p:ext uri="{BB962C8B-B14F-4D97-AF65-F5344CB8AC3E}">
        <p14:creationId xmlns:p14="http://schemas.microsoft.com/office/powerpoint/2010/main" val="191872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862519" cy="533400"/>
          </a:xfrm>
        </p:spPr>
        <p:txBody>
          <a:bodyPr>
            <a:noAutofit/>
          </a:bodyPr>
          <a:lstStyle/>
          <a:p>
            <a:pPr algn="ctr"/>
            <a:r>
              <a:rPr lang="en-US" sz="4000" b="1" dirty="0" smtClean="0"/>
              <a:t>Community Services</a:t>
            </a:r>
            <a:endParaRPr lang="en-US" sz="4000" b="1"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88" y="5528033"/>
            <a:ext cx="1418412" cy="129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5029200" y="5770382"/>
            <a:ext cx="3845442" cy="836483"/>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en-US" sz="3600" dirty="0" smtClean="0"/>
          </a:p>
          <a:p>
            <a:pPr algn="r"/>
            <a:r>
              <a:rPr lang="en-US" sz="3600" dirty="0" smtClean="0"/>
              <a:t>FY2019-20 Draft Budget Presentation</a:t>
            </a:r>
          </a:p>
          <a:p>
            <a:pPr algn="r"/>
            <a:r>
              <a:rPr lang="en-US" dirty="0" smtClean="0"/>
              <a:t>May 21, 2019</a:t>
            </a:r>
            <a:endParaRPr lang="en-US"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15458"/>
            <a:ext cx="3072117" cy="206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P:\Dept\Recreation\Photographs\2017\July 3rd Festival\1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6133"/>
          <a:stretch/>
        </p:blipFill>
        <p:spPr bwMode="auto">
          <a:xfrm>
            <a:off x="4867175" y="1215458"/>
            <a:ext cx="3128003" cy="206408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Dept\Recreation\Photographs\Shields-Reid\IMG_0608.jpg"/>
          <p:cNvPicPr>
            <a:picLocks noChangeAspect="1" noChangeArrowheads="1"/>
          </p:cNvPicPr>
          <p:nvPr/>
        </p:nvPicPr>
        <p:blipFill rotWithShape="1">
          <a:blip r:embed="rId6">
            <a:extLst>
              <a:ext uri="{28A0092B-C50C-407E-A947-70E740481C1C}">
                <a14:useLocalDpi xmlns:a14="http://schemas.microsoft.com/office/drawing/2010/main" val="0"/>
              </a:ext>
            </a:extLst>
          </a:blip>
          <a:srcRect l="30934" t="10000" r="1093" b="22500"/>
          <a:stretch/>
        </p:blipFill>
        <p:spPr bwMode="auto">
          <a:xfrm>
            <a:off x="4876800" y="3498974"/>
            <a:ext cx="3118378" cy="20290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Dept\Recreation\Photographs\Senior Annex\giftmaking workshop with library 2014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4171" y="3498973"/>
            <a:ext cx="3083346" cy="202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96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15962"/>
          </a:xfrm>
        </p:spPr>
        <p:txBody>
          <a:bodyPr>
            <a:normAutofit/>
          </a:bodyPr>
          <a:lstStyle/>
          <a:p>
            <a:pPr algn="ctr"/>
            <a:r>
              <a:rPr lang="en-US" sz="3600" b="1" dirty="0" smtClean="0"/>
              <a:t>Mission</a:t>
            </a:r>
            <a:endParaRPr lang="en-US" b="1" dirty="0"/>
          </a:p>
        </p:txBody>
      </p:sp>
      <p:sp>
        <p:nvSpPr>
          <p:cNvPr id="3" name="Content Placeholder 2"/>
          <p:cNvSpPr>
            <a:spLocks noGrp="1"/>
          </p:cNvSpPr>
          <p:nvPr>
            <p:ph idx="1"/>
          </p:nvPr>
        </p:nvSpPr>
        <p:spPr>
          <a:xfrm>
            <a:off x="381000" y="1600200"/>
            <a:ext cx="8382000" cy="3657600"/>
          </a:xfrm>
        </p:spPr>
        <p:txBody>
          <a:bodyPr>
            <a:normAutofit/>
          </a:bodyPr>
          <a:lstStyle/>
          <a:p>
            <a:pPr>
              <a:lnSpc>
                <a:spcPct val="80000"/>
              </a:lnSpc>
              <a:buFont typeface="Wingdings" pitchFamily="2" charset="2"/>
              <a:buNone/>
            </a:pPr>
            <a:endParaRPr lang="en-US" sz="2400" dirty="0" smtClean="0">
              <a:solidFill>
                <a:srgbClr val="0000FF"/>
              </a:solidFill>
            </a:endParaRPr>
          </a:p>
          <a:p>
            <a:pPr>
              <a:lnSpc>
                <a:spcPct val="80000"/>
              </a:lnSpc>
              <a:buFont typeface="Wingdings" pitchFamily="2" charset="2"/>
              <a:buNone/>
            </a:pPr>
            <a:endParaRPr lang="en-US" sz="2400" dirty="0">
              <a:solidFill>
                <a:srgbClr val="0000FF"/>
              </a:solidFill>
            </a:endParaRPr>
          </a:p>
          <a:p>
            <a:pPr marL="114300" indent="0">
              <a:lnSpc>
                <a:spcPct val="80000"/>
              </a:lnSpc>
              <a:buNone/>
            </a:pPr>
            <a:endParaRPr lang="en-US" sz="2400" dirty="0">
              <a:solidFill>
                <a:schemeClr val="tx2">
                  <a:lumMod val="60000"/>
                  <a:lumOff val="40000"/>
                </a:schemeClr>
              </a:solidFill>
            </a:endParaRPr>
          </a:p>
          <a:p>
            <a:endParaRPr lang="en-US" dirty="0"/>
          </a:p>
        </p:txBody>
      </p:sp>
      <p:sp>
        <p:nvSpPr>
          <p:cNvPr id="4" name="Rectangle 3"/>
          <p:cNvSpPr/>
          <p:nvPr/>
        </p:nvSpPr>
        <p:spPr>
          <a:xfrm>
            <a:off x="685801" y="1752599"/>
            <a:ext cx="7373256" cy="1815882"/>
          </a:xfrm>
          <a:prstGeom prst="rect">
            <a:avLst/>
          </a:prstGeom>
        </p:spPr>
        <p:txBody>
          <a:bodyPr wrap="square">
            <a:spAutoFit/>
          </a:bodyPr>
          <a:lstStyle/>
          <a:p>
            <a:pPr algn="ctr"/>
            <a:r>
              <a:rPr lang="en-US" sz="2800" dirty="0"/>
              <a:t>The Community Services Department is dedicated to </a:t>
            </a:r>
            <a:r>
              <a:rPr lang="en-US" sz="2800" dirty="0" smtClean="0"/>
              <a:t>enriching the</a:t>
            </a:r>
          </a:p>
          <a:p>
            <a:pPr algn="ctr"/>
            <a:r>
              <a:rPr lang="en-US" sz="2800" dirty="0" smtClean="0"/>
              <a:t>quality </a:t>
            </a:r>
            <a:r>
              <a:rPr lang="en-US" sz="2800" dirty="0"/>
              <a:t>of life in Richmond </a:t>
            </a:r>
            <a:r>
              <a:rPr lang="en-US" sz="2800" dirty="0" smtClean="0"/>
              <a:t>through its </a:t>
            </a:r>
            <a:r>
              <a:rPr lang="en-US" sz="2800" dirty="0"/>
              <a:t>recreation programs, </a:t>
            </a:r>
            <a:r>
              <a:rPr lang="en-US" sz="2800" dirty="0" smtClean="0"/>
              <a:t>facilities</a:t>
            </a:r>
            <a:r>
              <a:rPr lang="en-US" sz="2800" dirty="0"/>
              <a:t>, and cultural events.  </a:t>
            </a:r>
            <a:endParaRPr lang="en-US" sz="2800" strike="sngStrike" dirty="0">
              <a:solidFill>
                <a:srgbClr val="FF0000"/>
              </a:solidFill>
            </a:endParaRPr>
          </a:p>
        </p:txBody>
      </p:sp>
      <p:sp>
        <p:nvSpPr>
          <p:cNvPr id="5" name="Footer Placeholder 4"/>
          <p:cNvSpPr>
            <a:spLocks noGrp="1"/>
          </p:cNvSpPr>
          <p:nvPr>
            <p:ph type="ftr" sz="quarter" idx="11"/>
          </p:nvPr>
        </p:nvSpPr>
        <p:spPr/>
        <p:txBody>
          <a:bodyPr/>
          <a:lstStyle/>
          <a:p>
            <a:r>
              <a:rPr lang="en-US" smtClean="0"/>
              <a:t>Community Services</a:t>
            </a:r>
            <a:endParaRPr lang="en-US" dirty="0"/>
          </a:p>
        </p:txBody>
      </p:sp>
      <p:sp>
        <p:nvSpPr>
          <p:cNvPr id="6" name="Slide Number Placeholder 5"/>
          <p:cNvSpPr>
            <a:spLocks noGrp="1"/>
          </p:cNvSpPr>
          <p:nvPr>
            <p:ph type="sldNum" sz="quarter" idx="12"/>
          </p:nvPr>
        </p:nvSpPr>
        <p:spPr/>
        <p:txBody>
          <a:bodyPr/>
          <a:lstStyle/>
          <a:p>
            <a:fld id="{0D90F0D5-AFB6-4C34-B13B-CC446EBB2E05}" type="slidenum">
              <a:rPr lang="en-US" smtClean="0"/>
              <a:t>71</a:t>
            </a:fld>
            <a:endParaRPr lang="en-US" dirty="0"/>
          </a:p>
        </p:txBody>
      </p:sp>
    </p:spTree>
    <p:extLst>
      <p:ext uri="{BB962C8B-B14F-4D97-AF65-F5344CB8AC3E}">
        <p14:creationId xmlns:p14="http://schemas.microsoft.com/office/powerpoint/2010/main" val="226116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vert="horz" lIns="91440" tIns="45720" rIns="91440" bIns="45720" rtlCol="0" anchor="ctr">
            <a:normAutofit/>
          </a:bodyPr>
          <a:lstStyle/>
          <a:p>
            <a:r>
              <a:rPr lang="en-US" sz="3600" b="1" dirty="0" smtClean="0"/>
              <a:t>FY2018-19 </a:t>
            </a:r>
            <a:r>
              <a:rPr lang="en-US" sz="3600" b="1" dirty="0"/>
              <a:t>Accomplishments</a:t>
            </a:r>
          </a:p>
        </p:txBody>
      </p:sp>
      <p:sp>
        <p:nvSpPr>
          <p:cNvPr id="3" name="Content Placeholder 2"/>
          <p:cNvSpPr>
            <a:spLocks noGrp="1"/>
          </p:cNvSpPr>
          <p:nvPr>
            <p:ph idx="1"/>
          </p:nvPr>
        </p:nvSpPr>
        <p:spPr>
          <a:xfrm>
            <a:off x="533400" y="1219200"/>
            <a:ext cx="8229600" cy="5334000"/>
          </a:xfrm>
        </p:spPr>
        <p:txBody>
          <a:bodyPr>
            <a:normAutofit/>
          </a:bodyPr>
          <a:lstStyle/>
          <a:p>
            <a:endParaRPr lang="en-US" sz="2400" dirty="0" smtClean="0"/>
          </a:p>
          <a:p>
            <a:endParaRPr lang="en-US" sz="2400" dirty="0"/>
          </a:p>
        </p:txBody>
      </p:sp>
      <p:sp>
        <p:nvSpPr>
          <p:cNvPr id="5" name="Content Placeholder 2"/>
          <p:cNvSpPr txBox="1">
            <a:spLocks/>
          </p:cNvSpPr>
          <p:nvPr/>
        </p:nvSpPr>
        <p:spPr>
          <a:xfrm>
            <a:off x="457200" y="1066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6" name="TextBox 5"/>
          <p:cNvSpPr txBox="1"/>
          <p:nvPr/>
        </p:nvSpPr>
        <p:spPr>
          <a:xfrm>
            <a:off x="723900" y="1365504"/>
            <a:ext cx="7696200" cy="4801314"/>
          </a:xfrm>
          <a:prstGeom prst="rect">
            <a:avLst/>
          </a:prstGeom>
          <a:noFill/>
        </p:spPr>
        <p:txBody>
          <a:bodyPr wrap="square" rtlCol="0">
            <a:spAutoFit/>
          </a:bodyPr>
          <a:lstStyle/>
          <a:p>
            <a:pPr marL="342900" indent="-342900">
              <a:buAutoNum type="arabicPeriod"/>
            </a:pPr>
            <a:r>
              <a:rPr lang="en-US" dirty="0" smtClean="0"/>
              <a:t>Increased attendance at Camp Achieve Summer Program by 40</a:t>
            </a:r>
            <a:r>
              <a:rPr lang="en-US" dirty="0"/>
              <a:t>% and </a:t>
            </a:r>
            <a:r>
              <a:rPr lang="en-US" i="1" dirty="0"/>
              <a:t>demonstrated</a:t>
            </a:r>
            <a:r>
              <a:rPr lang="en-US" dirty="0"/>
              <a:t> </a:t>
            </a:r>
            <a:r>
              <a:rPr lang="en-US" dirty="0" smtClean="0"/>
              <a:t>10% literacy </a:t>
            </a:r>
            <a:r>
              <a:rPr lang="en-US" dirty="0"/>
              <a:t>gains for camp attendees</a:t>
            </a:r>
            <a:r>
              <a:rPr lang="en-US" dirty="0" smtClean="0"/>
              <a:t>.</a:t>
            </a:r>
          </a:p>
          <a:p>
            <a:pPr marL="342900" indent="-342900">
              <a:buAutoNum type="arabicPeriod"/>
            </a:pPr>
            <a:r>
              <a:rPr lang="en-US" dirty="0" smtClean="0"/>
              <a:t>Partnered with WCCUSD and two Charter Schools to provide tennis, basketball and soccer programs to 400 students.</a:t>
            </a:r>
          </a:p>
          <a:p>
            <a:pPr marL="342900" indent="-342900">
              <a:buAutoNum type="arabicPeriod"/>
            </a:pPr>
            <a:r>
              <a:rPr lang="en-US" dirty="0" smtClean="0"/>
              <a:t>Received a grant in the amount of $120,000 from United States Soccer Foundation to build two acrylic mini pitch surfaces with soccer goals at Wendell Park.</a:t>
            </a:r>
          </a:p>
          <a:p>
            <a:pPr marL="342900" indent="-342900">
              <a:buAutoNum type="arabicPeriod"/>
            </a:pPr>
            <a:r>
              <a:rPr lang="en-US" dirty="0" smtClean="0"/>
              <a:t>Rentals at the Richmond Auditorium increased from 91 in FY2017-18 to 93 in FY2018-19 </a:t>
            </a:r>
            <a:r>
              <a:rPr lang="en-US" i="1" dirty="0" smtClean="0"/>
              <a:t>(this does not include the rentals occurring in the remainder of this fiscal year)</a:t>
            </a:r>
            <a:r>
              <a:rPr lang="en-US" dirty="0" smtClean="0"/>
              <a:t>. </a:t>
            </a:r>
          </a:p>
          <a:p>
            <a:pPr marL="342900" indent="-342900">
              <a:buAutoNum type="arabicPeriod"/>
            </a:pPr>
            <a:r>
              <a:rPr lang="en-US" dirty="0" smtClean="0"/>
              <a:t>Disbursed ECIA mini grants to 10 organizations in FY2018-19. Each organization received $5,000.</a:t>
            </a:r>
          </a:p>
          <a:p>
            <a:pPr marL="342900" indent="-342900">
              <a:buAutoNum type="arabicPeriod"/>
            </a:pPr>
            <a:r>
              <a:rPr lang="en-US" dirty="0" smtClean="0"/>
              <a:t>Partnered with First Five of Contra Costa County and other Richmond-based organizations to engage Richmond residents to survey over 20 parks and to apply for Proposition 68 grant funds.</a:t>
            </a:r>
          </a:p>
          <a:p>
            <a:pPr marL="342900" indent="-342900">
              <a:buAutoNum type="arabicPeriod"/>
            </a:pPr>
            <a:r>
              <a:rPr lang="en-US" dirty="0" smtClean="0"/>
              <a:t>Collaborated with OES and the Red Cross to provide shelter management training for Community Services staff.</a:t>
            </a:r>
            <a:endParaRPr lang="en-US" dirty="0"/>
          </a:p>
        </p:txBody>
      </p:sp>
      <p:sp>
        <p:nvSpPr>
          <p:cNvPr id="7" name="Footer Placeholder 6"/>
          <p:cNvSpPr>
            <a:spLocks noGrp="1"/>
          </p:cNvSpPr>
          <p:nvPr>
            <p:ph type="ftr" sz="quarter" idx="11"/>
          </p:nvPr>
        </p:nvSpPr>
        <p:spPr/>
        <p:txBody>
          <a:bodyPr/>
          <a:lstStyle/>
          <a:p>
            <a:r>
              <a:rPr lang="en-US" smtClean="0"/>
              <a:t>Community Services</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72</a:t>
            </a:fld>
            <a:endParaRPr lang="en-US" dirty="0"/>
          </a:p>
        </p:txBody>
      </p:sp>
    </p:spTree>
    <p:extLst>
      <p:ext uri="{BB962C8B-B14F-4D97-AF65-F5344CB8AC3E}">
        <p14:creationId xmlns:p14="http://schemas.microsoft.com/office/powerpoint/2010/main" val="31981503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r>
              <a:rPr lang="en-US" sz="3600" dirty="0" smtClean="0"/>
              <a:t>FY2019-20 Goals</a:t>
            </a:r>
            <a:endParaRPr lang="en-US" sz="3600" dirty="0"/>
          </a:p>
        </p:txBody>
      </p:sp>
      <p:sp>
        <p:nvSpPr>
          <p:cNvPr id="3" name="Content Placeholder 2"/>
          <p:cNvSpPr>
            <a:spLocks noGrp="1"/>
          </p:cNvSpPr>
          <p:nvPr>
            <p:ph idx="1"/>
          </p:nvPr>
        </p:nvSpPr>
        <p:spPr>
          <a:xfrm>
            <a:off x="685800" y="1066800"/>
            <a:ext cx="8229600" cy="4525963"/>
          </a:xfrm>
        </p:spPr>
        <p:txBody>
          <a:bodyPr>
            <a:normAutofit fontScale="92500"/>
          </a:bodyPr>
          <a:lstStyle/>
          <a:p>
            <a:pPr marL="0" indent="0">
              <a:buNone/>
            </a:pPr>
            <a:r>
              <a:rPr lang="en-US" sz="1800" b="1" u="sng" dirty="0" smtClean="0"/>
              <a:t>Goal #1 Governance, Finance and Leadership</a:t>
            </a:r>
          </a:p>
          <a:p>
            <a:pPr marL="0" indent="0">
              <a:buNone/>
            </a:pPr>
            <a:r>
              <a:rPr lang="en-US" sz="1800" dirty="0" smtClean="0"/>
              <a:t>1. Enforce adherence to policy and fee guidelines according to the ECI Index.</a:t>
            </a:r>
          </a:p>
          <a:p>
            <a:pPr marL="0" indent="0">
              <a:buNone/>
            </a:pPr>
            <a:r>
              <a:rPr lang="en-US" sz="1800" dirty="0" smtClean="0"/>
              <a:t>2. Maintain clean and attractive facilities to increase rentals that </a:t>
            </a:r>
            <a:r>
              <a:rPr lang="en-US" sz="1800" dirty="0"/>
              <a:t>will generate </a:t>
            </a:r>
            <a:r>
              <a:rPr lang="en-US" sz="1800" dirty="0" smtClean="0"/>
              <a:t>revenues.</a:t>
            </a:r>
          </a:p>
          <a:p>
            <a:pPr marL="0" indent="0">
              <a:buNone/>
            </a:pPr>
            <a:endParaRPr lang="en-US" sz="1800" dirty="0"/>
          </a:p>
          <a:p>
            <a:pPr marL="0" indent="0">
              <a:buNone/>
            </a:pPr>
            <a:r>
              <a:rPr lang="en-US" sz="1800" b="1" u="sng" dirty="0" smtClean="0"/>
              <a:t>Goal #2  Environment, Health Equity and Sustainable Communities </a:t>
            </a:r>
            <a:endParaRPr lang="en-US" sz="1800" dirty="0" smtClean="0"/>
          </a:p>
          <a:p>
            <a:pPr marL="0" indent="0">
              <a:buNone/>
            </a:pPr>
            <a:r>
              <a:rPr lang="en-US" sz="1800" dirty="0" smtClean="0"/>
              <a:t>1.  Develop programs that enhance active health and wellness lifestyles for all participants.</a:t>
            </a:r>
          </a:p>
          <a:p>
            <a:pPr marL="0" lvl="0" indent="0">
              <a:buNone/>
            </a:pPr>
            <a:r>
              <a:rPr lang="en-US" sz="1800" dirty="0" smtClean="0"/>
              <a:t>2</a:t>
            </a:r>
            <a:r>
              <a:rPr lang="en-US" sz="1800" dirty="0"/>
              <a:t>. Maintain attendance </a:t>
            </a:r>
            <a:r>
              <a:rPr lang="en-US" sz="1800" dirty="0" smtClean="0"/>
              <a:t>records </a:t>
            </a:r>
            <a:r>
              <a:rPr lang="en-US" sz="1800" dirty="0"/>
              <a:t>of participants through computerized tracking system.</a:t>
            </a:r>
          </a:p>
          <a:p>
            <a:pPr marL="0" indent="0">
              <a:buNone/>
            </a:pPr>
            <a:endParaRPr lang="en-US" sz="1800" dirty="0"/>
          </a:p>
          <a:p>
            <a:pPr marL="0" indent="0">
              <a:buNone/>
            </a:pPr>
            <a:r>
              <a:rPr lang="en-US" sz="1800" b="1" u="sng" dirty="0" smtClean="0"/>
              <a:t>Goal #3  Economic Development and Education  </a:t>
            </a:r>
            <a:endParaRPr lang="en-US" sz="1800" dirty="0" smtClean="0"/>
          </a:p>
          <a:p>
            <a:pPr marL="0" indent="0">
              <a:buNone/>
            </a:pPr>
            <a:r>
              <a:rPr lang="en-US" sz="1800" dirty="0" smtClean="0"/>
              <a:t>1.  Continue collaboration with the WCCUSD to provide the Achieve </a:t>
            </a:r>
            <a:r>
              <a:rPr lang="en-US" sz="1800" dirty="0"/>
              <a:t>Summer </a:t>
            </a:r>
            <a:r>
              <a:rPr lang="en-US" sz="1800" dirty="0" smtClean="0"/>
              <a:t>Camp Program offering quality educational and recreational programs to prevent summer learning loss.</a:t>
            </a:r>
          </a:p>
          <a:p>
            <a:pPr marL="0" lvl="0" indent="0">
              <a:buNone/>
            </a:pPr>
            <a:r>
              <a:rPr lang="en-US" sz="1800" dirty="0" smtClean="0"/>
              <a:t>2.</a:t>
            </a:r>
            <a:r>
              <a:rPr lang="en-US" sz="1800" dirty="0"/>
              <a:t> Maintain and expand outside collaborative partnerships with human service organizations.</a:t>
            </a:r>
          </a:p>
          <a:p>
            <a:pPr marL="0" indent="0">
              <a:buNone/>
            </a:pPr>
            <a:endParaRPr lang="en-US" sz="1400" dirty="0" smtClean="0"/>
          </a:p>
          <a:p>
            <a:pPr marL="0" indent="0">
              <a:buNone/>
            </a:pPr>
            <a:endParaRPr lang="en-US" sz="1400" dirty="0"/>
          </a:p>
        </p:txBody>
      </p:sp>
      <p:sp>
        <p:nvSpPr>
          <p:cNvPr id="4" name="Footer Placeholder 3"/>
          <p:cNvSpPr>
            <a:spLocks noGrp="1"/>
          </p:cNvSpPr>
          <p:nvPr>
            <p:ph type="ftr" sz="quarter" idx="11"/>
          </p:nvPr>
        </p:nvSpPr>
        <p:spPr/>
        <p:txBody>
          <a:bodyPr/>
          <a:lstStyle/>
          <a:p>
            <a:r>
              <a:rPr lang="en-US" smtClean="0"/>
              <a:t>Community Services</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73</a:t>
            </a:fld>
            <a:endParaRPr lang="en-US" dirty="0"/>
          </a:p>
        </p:txBody>
      </p:sp>
    </p:spTree>
    <p:extLst>
      <p:ext uri="{BB962C8B-B14F-4D97-AF65-F5344CB8AC3E}">
        <p14:creationId xmlns:p14="http://schemas.microsoft.com/office/powerpoint/2010/main" val="41060179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50357074"/>
              </p:ext>
            </p:extLst>
          </p:nvPr>
        </p:nvGraphicFramePr>
        <p:xfrm>
          <a:off x="914400" y="1066800"/>
          <a:ext cx="7239000" cy="4867275"/>
        </p:xfrm>
        <a:graphic>
          <a:graphicData uri="http://schemas.openxmlformats.org/drawingml/2006/table">
            <a:tbl>
              <a:tblPr firstRow="1" lastRow="1">
                <a:tableStyleId>{5C22544A-7EE6-4342-B048-85BDC9FD1C3A}</a:tableStyleId>
              </a:tblPr>
              <a:tblGrid>
                <a:gridCol w="4136572"/>
                <a:gridCol w="1551214"/>
                <a:gridCol w="1551214"/>
              </a:tblGrid>
              <a:tr h="457200">
                <a:tc>
                  <a:txBody>
                    <a:bodyPr/>
                    <a:lstStyle/>
                    <a:p>
                      <a:pPr algn="ctr" fontAlgn="b"/>
                      <a:r>
                        <a:rPr lang="en-US" sz="1400" b="1" i="0" u="none" strike="noStrike" dirty="0" smtClean="0">
                          <a:solidFill>
                            <a:schemeClr val="bg1"/>
                          </a:solidFill>
                          <a:effectLst/>
                          <a:latin typeface="Calibri"/>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u="none" strike="noStrike" dirty="0" smtClean="0">
                          <a:effectLst/>
                        </a:rPr>
                        <a:t>FY2018-19           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smtClean="0">
                          <a:effectLst/>
                        </a:rPr>
                        <a:t>FY2019-20  Proposed</a:t>
                      </a:r>
                      <a:endParaRPr lang="en-US" sz="1400" b="1"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Calibri"/>
                        </a:rPr>
                        <a:t>Accountant II</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Calibri"/>
                        </a:rPr>
                        <a:t>Administrative Aide</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2.0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2.0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Calibri"/>
                        </a:rPr>
                        <a:t>Associate Administrative</a:t>
                      </a:r>
                      <a:r>
                        <a:rPr lang="en-US" sz="1400" b="0" i="0" u="none" strike="noStrike" baseline="0" dirty="0" smtClean="0">
                          <a:solidFill>
                            <a:srgbClr val="000000"/>
                          </a:solidFill>
                          <a:effectLst/>
                          <a:latin typeface="Calibri"/>
                        </a:rPr>
                        <a:t> Analyst</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Calibri"/>
                        </a:rPr>
                        <a:t>Auditorium Aide</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3.2</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3.2</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Calibri"/>
                        </a:rPr>
                        <a:t>Community Services Director</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Calibri"/>
                        </a:rPr>
                        <a:t>Community Services Administration Manager</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Calibri"/>
                        </a:rPr>
                        <a:t>Development Project Manager II</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.8</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Calibri"/>
                        </a:rPr>
                        <a:t>Executive Secretary II</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Calibri"/>
                        </a:rPr>
                        <a:t>Finance Manager II</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Calibri"/>
                        </a:rPr>
                        <a:t>Office Specialist</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2.0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2.0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Calibri"/>
                        </a:rPr>
                        <a:t>Recreation Program Coordinator</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9.0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9.0</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Calibri"/>
                        </a:rPr>
                        <a:t>Recreation Program Specialist</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1.6</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1.6</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Calibri"/>
                        </a:rPr>
                        <a:t>Recreation Supervisor</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3.0</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3</a:t>
                      </a:r>
                      <a:endParaRPr lang="en-US" sz="1400" b="0" i="0" u="none" strike="noStrike" dirty="0">
                        <a:solidFill>
                          <a:srgbClr val="000000"/>
                        </a:solidFill>
                        <a:effectLst/>
                        <a:latin typeface="Calibri"/>
                      </a:endParaRPr>
                    </a:p>
                  </a:txBody>
                  <a:tcPr marL="9525" marR="9525" marT="9525" marB="0" anchor="b"/>
                </a:tc>
              </a:tr>
              <a:tr h="294005">
                <a:tc>
                  <a:txBody>
                    <a:bodyPr/>
                    <a:lstStyle/>
                    <a:p>
                      <a:pPr algn="l" fontAlgn="b"/>
                      <a:r>
                        <a:rPr lang="en-US" sz="1400" b="0" i="0" u="none" strike="noStrike" dirty="0" smtClean="0">
                          <a:solidFill>
                            <a:srgbClr val="000000"/>
                          </a:solidFill>
                          <a:effectLst/>
                          <a:latin typeface="Calibri"/>
                        </a:rPr>
                        <a:t>Senior Lifeguard</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1.6</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b="0" i="0" u="none" strike="noStrike" dirty="0" smtClean="0">
                          <a:solidFill>
                            <a:srgbClr val="000000"/>
                          </a:solidFill>
                          <a:effectLst/>
                          <a:latin typeface="Calibri"/>
                        </a:rPr>
                        <a:t>1.6</a:t>
                      </a:r>
                      <a:endParaRPr lang="en-US" sz="1400" b="0" i="0" u="none" strike="noStrike" dirty="0">
                        <a:solidFill>
                          <a:srgbClr val="000000"/>
                        </a:solidFill>
                        <a:effectLst/>
                        <a:latin typeface="Calibri"/>
                      </a:endParaRPr>
                    </a:p>
                  </a:txBody>
                  <a:tcPr marL="9525" marR="9525" marT="9525" marB="0" anchor="b"/>
                </a:tc>
              </a:tr>
              <a:tr h="294005">
                <a:tc>
                  <a:txBody>
                    <a:bodyPr/>
                    <a:lstStyle/>
                    <a:p>
                      <a:pPr algn="ctr" fontAlgn="b"/>
                      <a:r>
                        <a:rPr lang="en-US" sz="1400" b="1" u="none" strike="noStrike" dirty="0">
                          <a:effectLst/>
                        </a:rPr>
                        <a:t>Total </a:t>
                      </a:r>
                      <a:r>
                        <a:rPr lang="en-US" sz="1400" b="1" u="none" strike="noStrike" dirty="0" smtClean="0">
                          <a:effectLst/>
                        </a:rPr>
                        <a:t>Full-Time</a:t>
                      </a:r>
                      <a:r>
                        <a:rPr lang="en-US" sz="1400" b="1" u="none" strike="noStrike" baseline="0" dirty="0" smtClean="0">
                          <a:effectLst/>
                        </a:rPr>
                        <a:t> Equivalent (FTEs)</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29.2</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i="0" u="none" strike="noStrike" dirty="0" smtClean="0">
                          <a:solidFill>
                            <a:schemeClr val="bg1"/>
                          </a:solidFill>
                          <a:effectLst/>
                          <a:latin typeface="Calibri"/>
                        </a:rPr>
                        <a:t>28.4</a:t>
                      </a:r>
                      <a:endParaRPr lang="en-US" sz="1400" b="1" i="0" u="none" strike="noStrike" dirty="0">
                        <a:solidFill>
                          <a:schemeClr val="bg1"/>
                        </a:solidFill>
                        <a:effectLst/>
                        <a:latin typeface="Calibri"/>
                      </a:endParaRPr>
                    </a:p>
                  </a:txBody>
                  <a:tcPr marL="9525" marR="9525" marT="9525" marB="0" anchor="b"/>
                </a:tc>
              </a:tr>
            </a:tbl>
          </a:graphicData>
        </a:graphic>
      </p:graphicFrame>
      <p:sp>
        <p:nvSpPr>
          <p:cNvPr id="5" name="TextBox 4"/>
          <p:cNvSpPr txBox="1"/>
          <p:nvPr/>
        </p:nvSpPr>
        <p:spPr>
          <a:xfrm>
            <a:off x="914400" y="6050893"/>
            <a:ext cx="7162800" cy="307777"/>
          </a:xfrm>
          <a:prstGeom prst="rect">
            <a:avLst/>
          </a:prstGeom>
          <a:noFill/>
        </p:spPr>
        <p:txBody>
          <a:bodyPr wrap="square" rtlCol="0">
            <a:spAutoFit/>
          </a:bodyPr>
          <a:lstStyle/>
          <a:p>
            <a:pPr fontAlgn="b"/>
            <a:r>
              <a:rPr lang="en-US" sz="1400" dirty="0" smtClean="0">
                <a:solidFill>
                  <a:srgbClr val="000000"/>
                </a:solidFill>
              </a:rPr>
              <a:t>New Request for:  .8 Recreation </a:t>
            </a:r>
            <a:r>
              <a:rPr lang="en-US" sz="1400" dirty="0">
                <a:solidFill>
                  <a:srgbClr val="000000"/>
                </a:solidFill>
              </a:rPr>
              <a:t>Program Specialist</a:t>
            </a:r>
          </a:p>
        </p:txBody>
      </p:sp>
      <p:sp>
        <p:nvSpPr>
          <p:cNvPr id="3" name="Footer Placeholder 2"/>
          <p:cNvSpPr>
            <a:spLocks noGrp="1"/>
          </p:cNvSpPr>
          <p:nvPr>
            <p:ph type="ftr" sz="quarter" idx="11"/>
          </p:nvPr>
        </p:nvSpPr>
        <p:spPr/>
        <p:txBody>
          <a:bodyPr/>
          <a:lstStyle/>
          <a:p>
            <a:r>
              <a:rPr lang="en-US" smtClean="0"/>
              <a:t>Community Services</a:t>
            </a:r>
            <a:endParaRPr lang="en-US" dirty="0"/>
          </a:p>
        </p:txBody>
      </p:sp>
      <p:sp>
        <p:nvSpPr>
          <p:cNvPr id="6" name="Slide Number Placeholder 5"/>
          <p:cNvSpPr>
            <a:spLocks noGrp="1"/>
          </p:cNvSpPr>
          <p:nvPr>
            <p:ph type="sldNum" sz="quarter" idx="12"/>
          </p:nvPr>
        </p:nvSpPr>
        <p:spPr/>
        <p:txBody>
          <a:bodyPr/>
          <a:lstStyle/>
          <a:p>
            <a:fld id="{0D90F0D5-AFB6-4C34-B13B-CC446EBB2E05}" type="slidenum">
              <a:rPr lang="en-US" smtClean="0"/>
              <a:t>74</a:t>
            </a:fld>
            <a:endParaRPr lang="en-US" dirty="0"/>
          </a:p>
        </p:txBody>
      </p:sp>
    </p:spTree>
    <p:extLst>
      <p:ext uri="{BB962C8B-B14F-4D97-AF65-F5344CB8AC3E}">
        <p14:creationId xmlns:p14="http://schemas.microsoft.com/office/powerpoint/2010/main" val="382927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73774437"/>
              </p:ext>
            </p:extLst>
          </p:nvPr>
        </p:nvGraphicFramePr>
        <p:xfrm>
          <a:off x="685800" y="990600"/>
          <a:ext cx="7630087" cy="5190548"/>
        </p:xfrm>
        <a:graphic>
          <a:graphicData uri="http://schemas.openxmlformats.org/drawingml/2006/table">
            <a:tbl>
              <a:tblPr firstRow="1" firstCol="1" lastRow="1" bandRow="1">
                <a:tableStyleId>{5C22544A-7EE6-4342-B048-85BDC9FD1C3A}</a:tableStyleId>
              </a:tblPr>
              <a:tblGrid>
                <a:gridCol w="2398178"/>
                <a:gridCol w="1978497"/>
                <a:gridCol w="1626706"/>
                <a:gridCol w="1626706"/>
              </a:tblGrid>
              <a:tr h="2551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algn="r"/>
                      <a:endParaRPr lang="en-US" sz="16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206685">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smtClean="0">
                          <a:effectLst/>
                        </a:rPr>
                        <a:t>Licenses, Permits, Fees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730,669</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622,551</a:t>
                      </a:r>
                      <a:endParaRPr lang="en-US" sz="1600" b="0" i="0" u="none" strike="noStrike" dirty="0">
                        <a:solidFill>
                          <a:schemeClr val="tx1"/>
                        </a:solidFill>
                        <a:effectLst/>
                        <a:latin typeface="+mj-lt"/>
                      </a:endParaRPr>
                    </a:p>
                  </a:txBody>
                  <a:tcPr marL="6675" marR="6675" marT="6675" marB="0" anchor="b"/>
                </a:tc>
              </a:tr>
              <a:tr h="206685">
                <a:tc>
                  <a:txBody>
                    <a:bodyPr/>
                    <a:lstStyle/>
                    <a:p>
                      <a:pPr algn="l" fontAlgn="b"/>
                      <a:endParaRPr lang="en-US" sz="1600" b="1" i="0" u="none" strike="noStrike" dirty="0">
                        <a:solidFill>
                          <a:schemeClr val="accent6">
                            <a:lumMod val="50000"/>
                          </a:schemeClr>
                        </a:solidFill>
                        <a:effectLst/>
                        <a:latin typeface="Cambria"/>
                      </a:endParaRPr>
                    </a:p>
                  </a:txBody>
                  <a:tcPr marL="6675" marR="6675" marT="6675" marB="0" anchor="b"/>
                </a:tc>
                <a:tc>
                  <a:txBody>
                    <a:bodyPr/>
                    <a:lstStyle/>
                    <a:p>
                      <a:r>
                        <a:rPr lang="en-US" sz="1600" dirty="0" smtClean="0"/>
                        <a:t>Other Revenue</a:t>
                      </a:r>
                      <a:endParaRPr lang="en-US" sz="1600" dirty="0"/>
                    </a:p>
                  </a:txBody>
                  <a:tcPr marL="6675" marR="6675" marT="6675" marB="0" anchor="b"/>
                </a:tc>
                <a:tc>
                  <a:txBody>
                    <a:bodyPr/>
                    <a:lstStyle/>
                    <a:p>
                      <a:pPr algn="r" fontAlgn="b"/>
                      <a:r>
                        <a:rPr lang="en-US" sz="1600" b="0" i="0" u="none" strike="noStrike" dirty="0" smtClean="0">
                          <a:solidFill>
                            <a:schemeClr val="tx1"/>
                          </a:solidFill>
                          <a:effectLst/>
                          <a:latin typeface="+mj-lt"/>
                        </a:rPr>
                        <a:t>3,000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25,000</a:t>
                      </a:r>
                      <a:endParaRPr lang="en-US" sz="1600" b="0" i="0" u="none" strike="noStrike" dirty="0">
                        <a:solidFill>
                          <a:schemeClr val="tx1"/>
                        </a:solidFill>
                        <a:effectLst/>
                        <a:latin typeface="+mj-lt"/>
                      </a:endParaRPr>
                    </a:p>
                  </a:txBody>
                  <a:tcPr marL="6675" marR="6675" marT="6675" marB="0" anchor="b"/>
                </a:tc>
              </a:tr>
              <a:tr h="206685">
                <a:tc>
                  <a:txBody>
                    <a:bodyPr/>
                    <a:lstStyle/>
                    <a:p>
                      <a:pPr algn="l" fontAlgn="b"/>
                      <a:endParaRPr lang="en-US" sz="1600" b="1" i="0" u="none" strike="noStrike" dirty="0">
                        <a:solidFill>
                          <a:schemeClr val="accent6">
                            <a:lumMod val="50000"/>
                          </a:schemeClr>
                        </a:solidFill>
                        <a:effectLst/>
                        <a:latin typeface="Cambria"/>
                      </a:endParaRPr>
                    </a:p>
                  </a:txBody>
                  <a:tcPr marL="6675" marR="6675" marT="6675" marB="0" anchor="b"/>
                </a:tc>
                <a:tc>
                  <a:txBody>
                    <a:bodyPr/>
                    <a:lstStyle/>
                    <a:p>
                      <a:r>
                        <a:rPr lang="en-US" sz="1600" dirty="0" smtClean="0"/>
                        <a:t>Rental Income</a:t>
                      </a:r>
                      <a:endParaRPr lang="en-US" sz="1600" dirty="0"/>
                    </a:p>
                  </a:txBody>
                  <a:tcPr marL="6675" marR="6675" marT="6675" marB="0" anchor="b"/>
                </a:tc>
                <a:tc>
                  <a:txBody>
                    <a:bodyPr/>
                    <a:lstStyle/>
                    <a:p>
                      <a:pPr algn="r" fontAlgn="b"/>
                      <a:r>
                        <a:rPr lang="en-US" sz="1600" b="0" i="0" u="none" strike="noStrike" dirty="0" smtClean="0">
                          <a:solidFill>
                            <a:schemeClr val="tx1"/>
                          </a:solidFill>
                          <a:effectLst/>
                          <a:latin typeface="+mj-lt"/>
                        </a:rPr>
                        <a:t>531,810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555,429</a:t>
                      </a:r>
                      <a:endParaRPr lang="en-US" sz="1600" b="0" i="0" u="none" strike="noStrike" dirty="0">
                        <a:solidFill>
                          <a:schemeClr val="tx1"/>
                        </a:solidFill>
                        <a:effectLst/>
                        <a:latin typeface="+mj-lt"/>
                      </a:endParaRPr>
                    </a:p>
                  </a:txBody>
                  <a:tcPr marL="6675" marR="6675" marT="6675" marB="0" anchor="b"/>
                </a:tc>
              </a:tr>
              <a:tr h="273186">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Grants</a:t>
                      </a:r>
                    </a:p>
                  </a:txBody>
                  <a:tcPr marL="6675" marR="6675" marT="6675" marB="0" anchor="b"/>
                </a:tc>
                <a:tc>
                  <a:txBody>
                    <a:bodyPr/>
                    <a:lstStyle/>
                    <a:p>
                      <a:pPr algn="r" fontAlgn="b"/>
                      <a:r>
                        <a:rPr lang="en-US" sz="1600" b="0" i="0" u="none" strike="noStrike" dirty="0" smtClean="0">
                          <a:solidFill>
                            <a:schemeClr val="tx1"/>
                          </a:solidFill>
                          <a:effectLst/>
                          <a:latin typeface="+mj-lt"/>
                        </a:rPr>
                        <a:t>29,270</a:t>
                      </a:r>
                      <a:endParaRPr lang="en-US" sz="16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26,250</a:t>
                      </a:r>
                      <a:endParaRPr lang="en-US" sz="1600" b="0" u="none" strike="noStrike" kern="1200" dirty="0">
                        <a:solidFill>
                          <a:schemeClr val="tx1"/>
                        </a:solidFill>
                        <a:effectLst/>
                        <a:latin typeface="+mj-lt"/>
                        <a:ea typeface="+mn-ea"/>
                        <a:cs typeface="+mn-cs"/>
                      </a:endParaRPr>
                    </a:p>
                  </a:txBody>
                  <a:tcPr marL="6675" marR="6675" marT="6675" marB="0" anchor="b"/>
                </a:tc>
              </a:tr>
              <a:tr h="206685">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1" i="0" u="none" strike="noStrike" dirty="0" smtClean="0">
                          <a:solidFill>
                            <a:schemeClr val="tx1"/>
                          </a:solidFill>
                          <a:effectLst/>
                          <a:latin typeface="+mj-lt"/>
                        </a:rPr>
                        <a:t>1,294,749</a:t>
                      </a:r>
                      <a:endParaRPr lang="en-US" sz="1600" b="1"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j-lt"/>
                        </a:rPr>
                        <a:t>1,229,230</a:t>
                      </a:r>
                    </a:p>
                  </a:txBody>
                  <a:tcPr marL="6675" marR="6675" marT="6675" marB="0" anchor="b"/>
                </a:tc>
              </a:tr>
              <a:tr h="10392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26401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lt1"/>
                          </a:solidFill>
                          <a:effectLst/>
                          <a:latin typeface="+mn-lt"/>
                          <a:ea typeface="+mn-ea"/>
                          <a:cs typeface="+mn-cs"/>
                        </a:rPr>
                        <a:t>Expenditures</a:t>
                      </a: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2,933,021</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3,005,416</a:t>
                      </a:r>
                      <a:endParaRPr lang="en-US" sz="1600" b="0" i="0" u="none" strike="noStrike" dirty="0">
                        <a:solidFill>
                          <a:schemeClr val="tx1"/>
                        </a:solidFill>
                        <a:effectLst/>
                        <a:latin typeface="+mj-lt"/>
                      </a:endParaRPr>
                    </a:p>
                  </a:txBody>
                  <a:tcPr marL="6675" marR="6675" marT="6675" marB="0" anchor="b"/>
                </a:tc>
              </a:tr>
              <a:tr h="29401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1,929,530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2,010,695</a:t>
                      </a:r>
                      <a:endParaRPr lang="en-US" sz="1600" b="0" i="0" u="none" strike="noStrike" dirty="0">
                        <a:solidFill>
                          <a:schemeClr val="tx1"/>
                        </a:solidFill>
                        <a:effectLst/>
                        <a:latin typeface="+mj-lt"/>
                      </a:endParaRPr>
                    </a:p>
                  </a:txBody>
                  <a:tcPr marL="6675" marR="6675" marT="667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451,476</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426,291</a:t>
                      </a:r>
                      <a:endParaRPr lang="en-US" sz="1600" b="0" i="0" u="none" strike="noStrike" dirty="0">
                        <a:solidFill>
                          <a:schemeClr val="tx1"/>
                        </a:solidFill>
                        <a:effectLst/>
                        <a:latin typeface="+mj-lt"/>
                      </a:endParaRPr>
                    </a:p>
                  </a:txBody>
                  <a:tcPr marL="6675" marR="6675" marT="6675" marB="0" anchor="b"/>
                </a:tc>
              </a:tr>
              <a:tr h="112350">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114,212</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88,332</a:t>
                      </a:r>
                      <a:endParaRPr lang="en-US" sz="1600" b="0" i="0" u="none" strike="noStrike" dirty="0">
                        <a:solidFill>
                          <a:schemeClr val="tx1"/>
                        </a:solidFill>
                        <a:effectLst/>
                        <a:latin typeface="+mj-lt"/>
                      </a:endParaRPr>
                    </a:p>
                  </a:txBody>
                  <a:tcPr marL="6675" marR="6675" marT="6675" marB="0" anchor="b"/>
                </a:tc>
              </a:tr>
              <a:tr h="158826">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16,212</a:t>
                      </a:r>
                      <a:endParaRPr lang="en-US" sz="1600" b="0"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13,705</a:t>
                      </a: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Equipment</a:t>
                      </a:r>
                      <a:r>
                        <a:rPr lang="en-US" sz="1600" b="0" i="0" u="none" strike="noStrike" baseline="0" dirty="0" smtClean="0">
                          <a:solidFill>
                            <a:schemeClr val="dk1"/>
                          </a:solidFill>
                          <a:effectLst/>
                          <a:latin typeface="+mn-lt"/>
                        </a:rPr>
                        <a:t> &amp; Contract Services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4,000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11,000</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Cost Pool</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746,846</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576,102</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Asset Capital Outlay</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34,966</a:t>
                      </a:r>
                      <a:endParaRPr lang="en-US" sz="16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8,402</a:t>
                      </a:r>
                      <a:endParaRPr lang="en-US" sz="1600" b="0" u="none" strike="noStrike" kern="1200" dirty="0">
                        <a:solidFill>
                          <a:schemeClr val="tx1"/>
                        </a:solidFill>
                        <a:effectLst/>
                        <a:latin typeface="+mj-lt"/>
                        <a:ea typeface="+mn-ea"/>
                        <a:cs typeface="+mn-cs"/>
                      </a:endParaRPr>
                    </a:p>
                  </a:txBody>
                  <a:tcPr marL="6675" marR="6675" marT="6675" marB="0" anchor="b"/>
                </a:tc>
              </a:tr>
              <a:tr h="36915">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Expenditures</a:t>
                      </a:r>
                      <a:endParaRPr lang="en-US" sz="1600" b="1" u="none" strike="noStrike" kern="1200" dirty="0">
                        <a:solidFill>
                          <a:schemeClr val="dk1"/>
                        </a:solidFill>
                        <a:effectLst/>
                        <a:latin typeface="+mn-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tx1"/>
                          </a:solidFill>
                          <a:effectLst/>
                          <a:latin typeface="+mj-lt"/>
                          <a:ea typeface="+mn-ea"/>
                          <a:cs typeface="+mn-cs"/>
                        </a:rPr>
                        <a:t>6,230,263</a:t>
                      </a:r>
                      <a:endParaRPr lang="en-US" sz="1600" b="1"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tx1"/>
                          </a:solidFill>
                          <a:effectLst/>
                          <a:latin typeface="+mj-lt"/>
                          <a:ea typeface="+mn-ea"/>
                          <a:cs typeface="+mn-cs"/>
                        </a:rPr>
                        <a:t>6,139,943</a:t>
                      </a:r>
                      <a:endParaRPr lang="en-US" sz="1600" b="1" u="none" strike="noStrike" kern="1200" dirty="0">
                        <a:solidFill>
                          <a:schemeClr val="tx1"/>
                        </a:solidFill>
                        <a:effectLst/>
                        <a:latin typeface="+mj-lt"/>
                        <a:ea typeface="+mn-ea"/>
                        <a:cs typeface="+mn-cs"/>
                      </a:endParaRPr>
                    </a:p>
                  </a:txBody>
                  <a:tcPr marL="6675" marR="6675" marT="6675" marB="0" anchor="b"/>
                </a:tc>
              </a:tr>
              <a:tr h="45879">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(4,935,514)</a:t>
                      </a:r>
                      <a:endParaRPr lang="en-US" sz="1600" b="1" u="none" strike="noStrike" kern="1200" dirty="0">
                        <a:solidFill>
                          <a:schemeClr val="bg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smtClean="0">
                          <a:solidFill>
                            <a:schemeClr val="bg1"/>
                          </a:solidFill>
                          <a:effectLst/>
                          <a:latin typeface="+mj-lt"/>
                          <a:ea typeface="+mn-ea"/>
                          <a:cs typeface="+mn-cs"/>
                        </a:rPr>
                        <a:t>(4,910,713)</a:t>
                      </a:r>
                      <a:endParaRPr lang="en-US" sz="1600" b="1" u="none" strike="noStrike" kern="1200" dirty="0">
                        <a:solidFill>
                          <a:schemeClr val="bg1"/>
                        </a:solidFill>
                        <a:effectLst/>
                        <a:latin typeface="+mj-lt"/>
                        <a:ea typeface="+mn-ea"/>
                        <a:cs typeface="+mn-cs"/>
                      </a:endParaRPr>
                    </a:p>
                  </a:txBody>
                  <a:tcPr marL="6675" marR="6675" marT="667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t>General Fund Budget</a:t>
            </a:r>
            <a:endParaRPr lang="en-US" sz="3600" dirty="0"/>
          </a:p>
        </p:txBody>
      </p:sp>
      <p:sp>
        <p:nvSpPr>
          <p:cNvPr id="5" name="Footer Placeholder 4"/>
          <p:cNvSpPr>
            <a:spLocks noGrp="1"/>
          </p:cNvSpPr>
          <p:nvPr>
            <p:ph type="ftr" sz="quarter" idx="11"/>
          </p:nvPr>
        </p:nvSpPr>
        <p:spPr/>
        <p:txBody>
          <a:bodyPr/>
          <a:lstStyle/>
          <a:p>
            <a:r>
              <a:rPr lang="en-US" smtClean="0"/>
              <a:t>Community Services</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75</a:t>
            </a:fld>
            <a:endParaRPr lang="en-US" dirty="0"/>
          </a:p>
        </p:txBody>
      </p:sp>
    </p:spTree>
    <p:extLst>
      <p:ext uri="{BB962C8B-B14F-4D97-AF65-F5344CB8AC3E}">
        <p14:creationId xmlns:p14="http://schemas.microsoft.com/office/powerpoint/2010/main" val="1326164562"/>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72218949"/>
              </p:ext>
            </p:extLst>
          </p:nvPr>
        </p:nvGraphicFramePr>
        <p:xfrm>
          <a:off x="685800" y="990600"/>
          <a:ext cx="7630087" cy="3586810"/>
        </p:xfrm>
        <a:graphic>
          <a:graphicData uri="http://schemas.openxmlformats.org/drawingml/2006/table">
            <a:tbl>
              <a:tblPr firstRow="1" firstCol="1" lastRow="1" bandRow="1">
                <a:tableStyleId>{5C22544A-7EE6-4342-B048-85BDC9FD1C3A}</a:tableStyleId>
              </a:tblPr>
              <a:tblGrid>
                <a:gridCol w="2398178"/>
                <a:gridCol w="1978497"/>
                <a:gridCol w="1626706"/>
                <a:gridCol w="1626706"/>
              </a:tblGrid>
              <a:tr h="3313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10392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 </a:t>
                      </a:r>
                      <a:r>
                        <a:rPr lang="en-US" sz="1600" u="none" strike="noStrike" dirty="0" smtClean="0">
                          <a:effectLst/>
                        </a:rPr>
                        <a:t>Revenue</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Licenses, Permits, Fees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u="none" strike="noStrike" dirty="0" smtClean="0">
                          <a:solidFill>
                            <a:schemeClr val="tx1"/>
                          </a:solidFill>
                          <a:effectLst/>
                          <a:latin typeface="+mj-lt"/>
                        </a:rPr>
                        <a:t>268,315</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0" i="0" u="none" strike="noStrike" dirty="0">
                        <a:solidFill>
                          <a:schemeClr val="tx1"/>
                        </a:solidFill>
                        <a:effectLst/>
                        <a:latin typeface="+mj-lt"/>
                      </a:endParaRPr>
                    </a:p>
                  </a:txBody>
                  <a:tcPr marL="6675" marR="6675" marT="6675" marB="0" anchor="b"/>
                </a:tc>
              </a:tr>
              <a:tr h="17809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Grants</a:t>
                      </a: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431,377</a:t>
                      </a:r>
                      <a:endParaRPr lang="en-US" sz="1600" b="0"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352,518</a:t>
                      </a:r>
                      <a:endParaRPr lang="en-US" sz="1600" b="0" u="none" strike="noStrike" kern="1200" dirty="0">
                        <a:solidFill>
                          <a:schemeClr val="tx1"/>
                        </a:solidFill>
                        <a:effectLst/>
                        <a:latin typeface="+mj-lt"/>
                        <a:ea typeface="+mn-ea"/>
                        <a:cs typeface="+mn-cs"/>
                      </a:endParaRPr>
                    </a:p>
                  </a:txBody>
                  <a:tcPr marL="6675" marR="6675" marT="6675" marB="0" anchor="b"/>
                </a:tc>
              </a:tr>
              <a:tr h="7998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j-lt"/>
                        </a:rPr>
                        <a:t>699,692</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j-lt"/>
                        </a:rPr>
                        <a:t>352,518</a:t>
                      </a:r>
                    </a:p>
                  </a:txBody>
                  <a:tcPr marL="6675" marR="6675" marT="667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endParaRPr lang="en-US" sz="1600" dirty="0"/>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r>
              <a:tr h="30515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 </a:t>
                      </a:r>
                      <a:r>
                        <a:rPr lang="en-US" sz="1600" u="none" strike="noStrike" dirty="0" smtClean="0">
                          <a:effectLst/>
                        </a:rPr>
                        <a:t>Expenditures</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53,664</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2,128</a:t>
                      </a: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11,713</a:t>
                      </a:r>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Asset/Capital</a:t>
                      </a:r>
                      <a:r>
                        <a:rPr lang="en-US" sz="1600" b="0" i="0" u="none" strike="noStrike" baseline="0" dirty="0" smtClean="0">
                          <a:solidFill>
                            <a:schemeClr val="dk1"/>
                          </a:solidFill>
                          <a:effectLst/>
                          <a:latin typeface="+mn-lt"/>
                        </a:rPr>
                        <a:t> Outlay</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947,494</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938,091</a:t>
                      </a:r>
                    </a:p>
                  </a:txBody>
                  <a:tcPr marL="6675" marR="6675" marT="6675" marB="0" anchor="b"/>
                </a:tc>
              </a:tr>
              <a:tr h="270270">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Grant</a:t>
                      </a:r>
                      <a:r>
                        <a:rPr lang="en-US" sz="1600" b="0" i="0" u="none" strike="noStrike" baseline="0" dirty="0" smtClean="0">
                          <a:solidFill>
                            <a:schemeClr val="dk1"/>
                          </a:solidFill>
                          <a:effectLst/>
                          <a:latin typeface="+mn-lt"/>
                        </a:rPr>
                        <a:t> Expenditures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72,500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50,000</a:t>
                      </a:r>
                    </a:p>
                  </a:txBody>
                  <a:tcPr marL="6675" marR="6675" marT="667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dk1"/>
                          </a:solidFill>
                          <a:effectLst/>
                          <a:latin typeface="+mn-lt"/>
                          <a:ea typeface="+mn-ea"/>
                          <a:cs typeface="+mn-cs"/>
                        </a:rPr>
                        <a:t>Total Expenditures</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mj-lt"/>
                        </a:rPr>
                        <a:t>1,085,371</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mj-lt"/>
                        </a:rPr>
                        <a:t>990,219</a:t>
                      </a:r>
                    </a:p>
                  </a:txBody>
                  <a:tcPr marL="6675" marR="6675" marT="6675" marB="0" anchor="b"/>
                </a:tc>
              </a:tr>
              <a:tr h="337914">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(385,679)</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(637,701)</a:t>
                      </a:r>
                    </a:p>
                  </a:txBody>
                  <a:tcPr marL="6675" marR="6675" marT="6675" marB="0" anchor="b"/>
                </a:tc>
              </a:tr>
            </a:tbl>
          </a:graphicData>
        </a:graphic>
      </p:graphicFrame>
      <p:sp>
        <p:nvSpPr>
          <p:cNvPr id="3" name="Title 2"/>
          <p:cNvSpPr>
            <a:spLocks noGrp="1"/>
          </p:cNvSpPr>
          <p:nvPr>
            <p:ph type="title"/>
          </p:nvPr>
        </p:nvSpPr>
        <p:spPr>
          <a:xfrm>
            <a:off x="457200" y="274638"/>
            <a:ext cx="8229600" cy="639762"/>
          </a:xfrm>
        </p:spPr>
        <p:txBody>
          <a:bodyPr>
            <a:noAutofit/>
          </a:bodyPr>
          <a:lstStyle/>
          <a:p>
            <a:pPr algn="ctr"/>
            <a:r>
              <a:rPr lang="en-US" sz="3600" dirty="0" smtClean="0"/>
              <a:t>Non-General Fund Budget</a:t>
            </a:r>
            <a:endParaRPr lang="en-US" sz="3600" dirty="0"/>
          </a:p>
        </p:txBody>
      </p:sp>
      <p:sp>
        <p:nvSpPr>
          <p:cNvPr id="5" name="Footer Placeholder 4"/>
          <p:cNvSpPr>
            <a:spLocks noGrp="1"/>
          </p:cNvSpPr>
          <p:nvPr>
            <p:ph type="ftr" sz="quarter" idx="11"/>
          </p:nvPr>
        </p:nvSpPr>
        <p:spPr/>
        <p:txBody>
          <a:bodyPr/>
          <a:lstStyle/>
          <a:p>
            <a:r>
              <a:rPr lang="en-US" smtClean="0"/>
              <a:t>Community Services</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76</a:t>
            </a:fld>
            <a:endParaRPr lang="en-US" dirty="0"/>
          </a:p>
        </p:txBody>
      </p:sp>
    </p:spTree>
    <p:extLst>
      <p:ext uri="{BB962C8B-B14F-4D97-AF65-F5344CB8AC3E}">
        <p14:creationId xmlns:p14="http://schemas.microsoft.com/office/powerpoint/2010/main" val="1217489389"/>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81000"/>
            <a:ext cx="7543799" cy="533400"/>
          </a:xfrm>
        </p:spPr>
        <p:txBody>
          <a:bodyPr>
            <a:noAutofit/>
          </a:bodyPr>
          <a:lstStyle/>
          <a:p>
            <a:pPr algn="ctr"/>
            <a:r>
              <a:rPr lang="en-US" sz="4000" dirty="0" smtClean="0"/>
              <a:t>Library &amp; Cultural Services</a:t>
            </a:r>
            <a:endParaRPr lang="en-US" sz="4000"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84" y="5105399"/>
            <a:ext cx="1418412" cy="129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4231758" y="5333999"/>
            <a:ext cx="3845442" cy="836483"/>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en-US" sz="3600" dirty="0" smtClean="0"/>
          </a:p>
          <a:p>
            <a:pPr algn="r"/>
            <a:r>
              <a:rPr lang="en-US" sz="3600" dirty="0" smtClean="0"/>
              <a:t>FY2019-20 Draft Budget Presentation</a:t>
            </a:r>
          </a:p>
          <a:p>
            <a:pPr algn="r"/>
            <a:r>
              <a:rPr lang="en-US" dirty="0" smtClean="0"/>
              <a:t>May 21, 2019</a:t>
            </a:r>
            <a:endParaRPr lang="en-US" dirty="0"/>
          </a:p>
        </p:txBody>
      </p:sp>
      <p:sp>
        <p:nvSpPr>
          <p:cNvPr id="3" name="TextBox 2"/>
          <p:cNvSpPr txBox="1"/>
          <p:nvPr/>
        </p:nvSpPr>
        <p:spPr>
          <a:xfrm>
            <a:off x="914400" y="1143000"/>
            <a:ext cx="7391400" cy="369332"/>
          </a:xfrm>
          <a:prstGeom prst="rect">
            <a:avLst/>
          </a:prstGeom>
          <a:noFill/>
        </p:spPr>
        <p:txBody>
          <a:bodyPr wrap="square" rtlCol="0">
            <a:spAutoFit/>
          </a:bodyPr>
          <a:lstStyle/>
          <a:p>
            <a:r>
              <a:rPr lang="en-US" dirty="0" smtClean="0"/>
              <a:t>Insert picture</a:t>
            </a:r>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046840"/>
            <a:ext cx="7543800" cy="4162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1067160"/>
            <a:ext cx="1174464" cy="1290793"/>
          </a:xfrm>
          <a:prstGeom prst="rect">
            <a:avLst/>
          </a:prstGeom>
          <a:ln w="38100"/>
          <a:effectLst>
            <a:glow rad="101600">
              <a:schemeClr val="accent3">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6916" t="11722" r="10791" b="23988"/>
          <a:stretch/>
        </p:blipFill>
        <p:spPr>
          <a:xfrm>
            <a:off x="762000" y="2590799"/>
            <a:ext cx="2741697" cy="1375209"/>
          </a:xfrm>
          <a:prstGeom prst="rect">
            <a:avLst/>
          </a:prstGeom>
          <a:ln w="38100"/>
          <a:effectLst>
            <a:glow rad="101600">
              <a:schemeClr val="accent3">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pic>
    </p:spTree>
    <p:extLst>
      <p:ext uri="{BB962C8B-B14F-4D97-AF65-F5344CB8AC3E}">
        <p14:creationId xmlns:p14="http://schemas.microsoft.com/office/powerpoint/2010/main" val="204509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3600" dirty="0" smtClean="0"/>
              <a:t>Mission</a:t>
            </a:r>
            <a:endParaRPr lang="en-US" dirty="0"/>
          </a:p>
        </p:txBody>
      </p:sp>
      <p:sp>
        <p:nvSpPr>
          <p:cNvPr id="3" name="Content Placeholder 2"/>
          <p:cNvSpPr>
            <a:spLocks noGrp="1"/>
          </p:cNvSpPr>
          <p:nvPr>
            <p:ph idx="1"/>
          </p:nvPr>
        </p:nvSpPr>
        <p:spPr>
          <a:xfrm>
            <a:off x="381000" y="914400"/>
            <a:ext cx="8382000" cy="5562600"/>
          </a:xfrm>
        </p:spPr>
        <p:txBody>
          <a:bodyPr>
            <a:normAutofit fontScale="62500" lnSpcReduction="20000"/>
          </a:bodyPr>
          <a:lstStyle/>
          <a:p>
            <a:pPr>
              <a:lnSpc>
                <a:spcPct val="80000"/>
              </a:lnSpc>
              <a:buFont typeface="Wingdings" pitchFamily="2" charset="2"/>
              <a:buNone/>
            </a:pPr>
            <a:endParaRPr lang="en-US" sz="2400" dirty="0" smtClean="0">
              <a:solidFill>
                <a:srgbClr val="0000FF"/>
              </a:solidFill>
            </a:endParaRPr>
          </a:p>
          <a:p>
            <a:pPr marL="114300" lvl="0" indent="0">
              <a:buClr>
                <a:srgbClr val="0F6FC6"/>
              </a:buClr>
              <a:buNone/>
            </a:pPr>
            <a:r>
              <a:rPr lang="en-US" sz="2800" i="1" dirty="0">
                <a:solidFill>
                  <a:prstClr val="black"/>
                </a:solidFill>
              </a:rPr>
              <a:t>The Library and Cultural Services Department provides diverse materials and services to meet the community’s personal, cultural, educational, and professional needs onsite and at locations throughout the community. Library and Cultural Services Department is committed to supporting a lifelong enjoyment of reading, learning and the arts</a:t>
            </a:r>
            <a:r>
              <a:rPr lang="en-US" sz="2800" i="1" dirty="0" smtClean="0">
                <a:solidFill>
                  <a:prstClr val="black"/>
                </a:solidFill>
              </a:rPr>
              <a:t>.</a:t>
            </a:r>
            <a:endParaRPr lang="en-US" sz="2800" i="1" dirty="0">
              <a:solidFill>
                <a:prstClr val="black"/>
              </a:solidFill>
            </a:endParaRPr>
          </a:p>
          <a:p>
            <a:pPr marL="114300" lvl="0" indent="0">
              <a:buClr>
                <a:srgbClr val="0F6FC6"/>
              </a:buClr>
              <a:buNone/>
            </a:pPr>
            <a:endParaRPr lang="en-US" sz="2000" dirty="0">
              <a:solidFill>
                <a:prstClr val="black"/>
              </a:solidFill>
            </a:endParaRPr>
          </a:p>
          <a:p>
            <a:pPr marL="114300" lvl="0" indent="0">
              <a:buClr>
                <a:srgbClr val="0F6FC6"/>
              </a:buClr>
              <a:buNone/>
            </a:pPr>
            <a:r>
              <a:rPr lang="en-US" sz="2600" b="1" dirty="0">
                <a:solidFill>
                  <a:prstClr val="black"/>
                </a:solidFill>
              </a:rPr>
              <a:t>LIBRARY SERVICES: </a:t>
            </a:r>
          </a:p>
          <a:p>
            <a:pPr lvl="0">
              <a:buClr>
                <a:srgbClr val="4F81BD"/>
              </a:buClr>
            </a:pPr>
            <a:r>
              <a:rPr lang="en-US" sz="2600" dirty="0" smtClean="0">
                <a:solidFill>
                  <a:prstClr val="black"/>
                </a:solidFill>
              </a:rPr>
              <a:t>Empower community members through free access to books, </a:t>
            </a:r>
            <a:r>
              <a:rPr lang="en-US" sz="2600" dirty="0">
                <a:solidFill>
                  <a:prstClr val="black"/>
                </a:solidFill>
              </a:rPr>
              <a:t>media, computers and high speed Internet and wifi @ the Library and with 24/7 online access to eBooks, audiobooks, Discover &amp; Go museum passes, l</a:t>
            </a:r>
            <a:r>
              <a:rPr lang="en-US" sz="2600" dirty="0" smtClean="0">
                <a:solidFill>
                  <a:prstClr val="black"/>
                </a:solidFill>
              </a:rPr>
              <a:t>anguage learning and video job training courses.</a:t>
            </a:r>
            <a:endParaRPr lang="en-US" sz="2600" dirty="0">
              <a:solidFill>
                <a:prstClr val="black"/>
              </a:solidFill>
            </a:endParaRPr>
          </a:p>
          <a:p>
            <a:pPr lvl="0">
              <a:buClr>
                <a:srgbClr val="4F81BD"/>
              </a:buClr>
            </a:pPr>
            <a:r>
              <a:rPr lang="en-US" sz="2600" dirty="0">
                <a:solidFill>
                  <a:prstClr val="black"/>
                </a:solidFill>
              </a:rPr>
              <a:t>Toddler to Teens and Beyond: Storytime, h</a:t>
            </a:r>
            <a:r>
              <a:rPr lang="en-US" sz="2600" dirty="0" smtClean="0">
                <a:solidFill>
                  <a:prstClr val="black"/>
                </a:solidFill>
              </a:rPr>
              <a:t>omework help, summer reading, college readiness, author talks and music, art, and health programs for adults all through the community</a:t>
            </a:r>
          </a:p>
          <a:p>
            <a:pPr marL="114300" lvl="0" indent="0">
              <a:buClr>
                <a:srgbClr val="0F6FC6"/>
              </a:buClr>
              <a:buNone/>
            </a:pPr>
            <a:endParaRPr lang="en-US" sz="2600" dirty="0">
              <a:solidFill>
                <a:prstClr val="black"/>
              </a:solidFill>
            </a:endParaRPr>
          </a:p>
          <a:p>
            <a:pPr marL="114300" lvl="0" indent="0">
              <a:buClr>
                <a:srgbClr val="0F6FC6"/>
              </a:buClr>
              <a:buNone/>
            </a:pPr>
            <a:r>
              <a:rPr lang="en-US" sz="2600" b="1" dirty="0">
                <a:solidFill>
                  <a:prstClr val="black"/>
                </a:solidFill>
              </a:rPr>
              <a:t>LITERACY FOR EVEY ADULT PROGRAM (LEAP)</a:t>
            </a:r>
          </a:p>
          <a:p>
            <a:pPr lvl="0">
              <a:buClr>
                <a:srgbClr val="4F81BD"/>
              </a:buClr>
            </a:pPr>
            <a:r>
              <a:rPr lang="en-US" sz="2600" dirty="0">
                <a:solidFill>
                  <a:prstClr val="black"/>
                </a:solidFill>
              </a:rPr>
              <a:t>LEAP’s mission is to raise the level of literacy among Richmond residents by providing programs to teach basic reading, writing and math skills, digital literacy skills, English language skills and </a:t>
            </a:r>
            <a:r>
              <a:rPr lang="en-US" sz="2600" dirty="0" smtClean="0">
                <a:solidFill>
                  <a:prstClr val="black"/>
                </a:solidFill>
              </a:rPr>
              <a:t>career </a:t>
            </a:r>
            <a:r>
              <a:rPr lang="en-US" sz="2600" dirty="0">
                <a:solidFill>
                  <a:prstClr val="black"/>
                </a:solidFill>
              </a:rPr>
              <a:t>and college </a:t>
            </a:r>
            <a:r>
              <a:rPr lang="en-US" sz="2600" dirty="0" smtClean="0">
                <a:solidFill>
                  <a:prstClr val="black"/>
                </a:solidFill>
              </a:rPr>
              <a:t>readiness including the GED </a:t>
            </a:r>
            <a:r>
              <a:rPr lang="en-US" sz="2600" dirty="0">
                <a:solidFill>
                  <a:prstClr val="black"/>
                </a:solidFill>
              </a:rPr>
              <a:t>and High School Diploma programs.  </a:t>
            </a:r>
          </a:p>
          <a:p>
            <a:pPr marL="114300" lvl="0" indent="0">
              <a:buClr>
                <a:srgbClr val="0F6FC6"/>
              </a:buClr>
              <a:buNone/>
            </a:pPr>
            <a:endParaRPr lang="en-US" sz="2600" dirty="0">
              <a:solidFill>
                <a:prstClr val="black"/>
              </a:solidFill>
            </a:endParaRPr>
          </a:p>
          <a:p>
            <a:pPr marL="114300" lvl="0" indent="0">
              <a:buClr>
                <a:srgbClr val="0F6FC6"/>
              </a:buClr>
              <a:buNone/>
            </a:pPr>
            <a:r>
              <a:rPr lang="en-US" sz="2600" b="1" dirty="0">
                <a:solidFill>
                  <a:prstClr val="black"/>
                </a:solidFill>
              </a:rPr>
              <a:t>PUBLIC ART:</a:t>
            </a:r>
          </a:p>
          <a:p>
            <a:pPr lvl="0">
              <a:buClr>
                <a:srgbClr val="0F6FC6"/>
              </a:buClr>
            </a:pPr>
            <a:r>
              <a:rPr lang="en-US" sz="2600" dirty="0">
                <a:solidFill>
                  <a:prstClr val="black"/>
                </a:solidFill>
              </a:rPr>
              <a:t>Implement the City CIP </a:t>
            </a:r>
            <a:r>
              <a:rPr lang="en-US" sz="2600" i="1" dirty="0">
                <a:solidFill>
                  <a:prstClr val="black"/>
                </a:solidFill>
              </a:rPr>
              <a:t>Percent for Public Art</a:t>
            </a:r>
            <a:r>
              <a:rPr lang="en-US" sz="2600" dirty="0">
                <a:solidFill>
                  <a:prstClr val="black"/>
                </a:solidFill>
              </a:rPr>
              <a:t> and the </a:t>
            </a:r>
            <a:r>
              <a:rPr lang="en-US" sz="2600" i="1" dirty="0">
                <a:solidFill>
                  <a:prstClr val="black"/>
                </a:solidFill>
              </a:rPr>
              <a:t>Percent for Public Art in Private Development</a:t>
            </a:r>
            <a:r>
              <a:rPr lang="en-US" sz="2600" dirty="0">
                <a:solidFill>
                  <a:prstClr val="black"/>
                </a:solidFill>
              </a:rPr>
              <a:t> programs</a:t>
            </a:r>
          </a:p>
          <a:p>
            <a:pPr lvl="0">
              <a:buClr>
                <a:srgbClr val="0F6FC6"/>
              </a:buClr>
            </a:pPr>
            <a:r>
              <a:rPr lang="en-US" sz="2600" dirty="0">
                <a:solidFill>
                  <a:prstClr val="black"/>
                </a:solidFill>
              </a:rPr>
              <a:t>Support local art non-profits, and community based arts and culture programs</a:t>
            </a:r>
          </a:p>
          <a:p>
            <a:pPr marL="114300" indent="0">
              <a:lnSpc>
                <a:spcPct val="80000"/>
              </a:lnSpc>
              <a:buNone/>
            </a:pPr>
            <a:endParaRPr lang="en-US" sz="2400" dirty="0">
              <a:solidFill>
                <a:schemeClr val="tx2">
                  <a:lumMod val="60000"/>
                  <a:lumOff val="40000"/>
                </a:schemeClr>
              </a:solidFill>
            </a:endParaRPr>
          </a:p>
          <a:p>
            <a:endParaRPr lang="en-US" dirty="0"/>
          </a:p>
        </p:txBody>
      </p:sp>
      <p:sp>
        <p:nvSpPr>
          <p:cNvPr id="6" name="Slide Number Placeholder 5"/>
          <p:cNvSpPr>
            <a:spLocks noGrp="1"/>
          </p:cNvSpPr>
          <p:nvPr>
            <p:ph type="sldNum" sz="quarter" idx="12"/>
          </p:nvPr>
        </p:nvSpPr>
        <p:spPr/>
        <p:txBody>
          <a:bodyPr/>
          <a:lstStyle/>
          <a:p>
            <a:fld id="{B6F2DC20-EF44-4108-885F-1E1F886043EF}" type="slidenum">
              <a:rPr lang="en-US" smtClean="0"/>
              <a:t>78</a:t>
            </a:fld>
            <a:endParaRPr lang="en-US" dirty="0"/>
          </a:p>
        </p:txBody>
      </p:sp>
      <p:sp>
        <p:nvSpPr>
          <p:cNvPr id="4" name="Footer Placeholder 3"/>
          <p:cNvSpPr>
            <a:spLocks noGrp="1"/>
          </p:cNvSpPr>
          <p:nvPr>
            <p:ph type="ftr" sz="quarter" idx="11"/>
          </p:nvPr>
        </p:nvSpPr>
        <p:spPr/>
        <p:txBody>
          <a:bodyPr/>
          <a:lstStyle/>
          <a:p>
            <a:r>
              <a:rPr lang="en-US" smtClean="0"/>
              <a:t>Library &amp; Cultural Services</a:t>
            </a:r>
            <a:endParaRPr lang="en-US" dirty="0"/>
          </a:p>
        </p:txBody>
      </p:sp>
    </p:spTree>
    <p:extLst>
      <p:ext uri="{BB962C8B-B14F-4D97-AF65-F5344CB8AC3E}">
        <p14:creationId xmlns:p14="http://schemas.microsoft.com/office/powerpoint/2010/main" val="188217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vert="horz" lIns="91440" tIns="45720" rIns="91440" bIns="45720" rtlCol="0" anchor="ctr">
            <a:normAutofit/>
          </a:bodyPr>
          <a:lstStyle/>
          <a:p>
            <a:r>
              <a:rPr lang="en-US" sz="3600" dirty="0" smtClean="0"/>
              <a:t>FY2018-19 </a:t>
            </a:r>
            <a:r>
              <a:rPr lang="en-US" sz="3600" dirty="0"/>
              <a:t>Accomplishments</a:t>
            </a:r>
          </a:p>
        </p:txBody>
      </p:sp>
      <p:sp>
        <p:nvSpPr>
          <p:cNvPr id="3" name="Content Placeholder 2"/>
          <p:cNvSpPr>
            <a:spLocks noGrp="1"/>
          </p:cNvSpPr>
          <p:nvPr>
            <p:ph idx="1"/>
          </p:nvPr>
        </p:nvSpPr>
        <p:spPr>
          <a:xfrm>
            <a:off x="533400" y="1219200"/>
            <a:ext cx="8229600" cy="4876800"/>
          </a:xfrm>
        </p:spPr>
        <p:txBody>
          <a:bodyPr>
            <a:normAutofit/>
          </a:bodyPr>
          <a:lstStyle/>
          <a:p>
            <a:endParaRPr lang="en-US" sz="2400" dirty="0" smtClean="0"/>
          </a:p>
          <a:p>
            <a:endParaRPr lang="en-US" sz="2400" dirty="0"/>
          </a:p>
        </p:txBody>
      </p:sp>
      <p:sp>
        <p:nvSpPr>
          <p:cNvPr id="4" name="Slide Number Placeholder 5"/>
          <p:cNvSpPr>
            <a:spLocks noGrp="1"/>
          </p:cNvSpPr>
          <p:nvPr>
            <p:ph type="sldNum" sz="quarter" idx="12"/>
          </p:nvPr>
        </p:nvSpPr>
        <p:spPr>
          <a:xfrm>
            <a:off x="8382000" y="6483617"/>
            <a:ext cx="762000" cy="365125"/>
          </a:xfrm>
        </p:spPr>
        <p:txBody>
          <a:bodyPr/>
          <a:lstStyle/>
          <a:p>
            <a:fld id="{B6F2DC20-EF44-4108-885F-1E1F886043EF}" type="slidenum">
              <a:rPr lang="en-US" sz="1400" smtClean="0"/>
              <a:t>79</a:t>
            </a:fld>
            <a:endParaRPr lang="en-US" sz="1400" dirty="0"/>
          </a:p>
        </p:txBody>
      </p:sp>
      <p:sp>
        <p:nvSpPr>
          <p:cNvPr id="5" name="Content Placeholder 2"/>
          <p:cNvSpPr txBox="1">
            <a:spLocks/>
          </p:cNvSpPr>
          <p:nvPr/>
        </p:nvSpPr>
        <p:spPr>
          <a:xfrm>
            <a:off x="457200" y="1066800"/>
            <a:ext cx="8229600" cy="5562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sz="1800" b="1" u="sng" dirty="0"/>
              <a:t>Workforce Development</a:t>
            </a:r>
          </a:p>
          <a:p>
            <a:pPr>
              <a:spcBef>
                <a:spcPts val="0"/>
              </a:spcBef>
            </a:pPr>
            <a:r>
              <a:rPr lang="en-US" sz="1600" b="1" i="1" dirty="0"/>
              <a:t>Y-Plan Project</a:t>
            </a:r>
            <a:r>
              <a:rPr lang="en-US" sz="1600" dirty="0"/>
              <a:t>: LEAP learners </a:t>
            </a:r>
            <a:r>
              <a:rPr lang="en-US" sz="1600" dirty="0" smtClean="0"/>
              <a:t>used research </a:t>
            </a:r>
            <a:r>
              <a:rPr lang="en-US" sz="1600" dirty="0"/>
              <a:t>and evaluation tools </a:t>
            </a:r>
            <a:r>
              <a:rPr lang="en-US" sz="1600" dirty="0" smtClean="0"/>
              <a:t>to solve identified problem</a:t>
            </a:r>
          </a:p>
          <a:p>
            <a:pPr>
              <a:spcBef>
                <a:spcPts val="0"/>
              </a:spcBef>
            </a:pPr>
            <a:r>
              <a:rPr lang="en-US" sz="1600" dirty="0" smtClean="0"/>
              <a:t>Launched </a:t>
            </a:r>
            <a:r>
              <a:rPr lang="en-US" sz="1600" b="1" i="1" dirty="0"/>
              <a:t>PACE 4 the Workplace Initiative: </a:t>
            </a:r>
            <a:r>
              <a:rPr lang="en-US" sz="1600" dirty="0"/>
              <a:t>LEAP partnered with local employers to ensure residents attain necessary skills and education to make a living wage. </a:t>
            </a:r>
          </a:p>
          <a:p>
            <a:pPr>
              <a:spcBef>
                <a:spcPts val="0"/>
              </a:spcBef>
            </a:pPr>
            <a:r>
              <a:rPr lang="en-US" sz="1600" i="1" dirty="0" smtClean="0"/>
              <a:t>NEW @ Library: </a:t>
            </a:r>
            <a:r>
              <a:rPr lang="en-US" sz="1600" b="1" i="1" dirty="0" smtClean="0"/>
              <a:t>Knowledge City </a:t>
            </a:r>
            <a:r>
              <a:rPr lang="en-US" sz="1600" dirty="0" smtClean="0"/>
              <a:t>a offers hundreds of online video courses in Business, IT, Safety and More. Available 24/7—free with a library card. </a:t>
            </a:r>
            <a:endParaRPr lang="en-US" sz="1600" u="sng" dirty="0" smtClean="0">
              <a:solidFill>
                <a:prstClr val="black"/>
              </a:solidFill>
            </a:endParaRPr>
          </a:p>
          <a:p>
            <a:pPr marL="0" lvl="2" indent="0">
              <a:spcBef>
                <a:spcPts val="0"/>
              </a:spcBef>
              <a:buClr>
                <a:schemeClr val="accent1"/>
              </a:buClr>
              <a:buSzPct val="85000"/>
              <a:buNone/>
            </a:pPr>
            <a:r>
              <a:rPr lang="en-US" sz="1800" b="1" u="sng" dirty="0" smtClean="0"/>
              <a:t>Educating </a:t>
            </a:r>
            <a:r>
              <a:rPr lang="en-US" sz="1800" b="1" u="sng" dirty="0"/>
              <a:t>the Next Generation Workforce</a:t>
            </a:r>
          </a:p>
          <a:p>
            <a:pPr>
              <a:spcBef>
                <a:spcPts val="0"/>
              </a:spcBef>
            </a:pPr>
            <a:r>
              <a:rPr lang="en-US" sz="1600" dirty="0" smtClean="0"/>
              <a:t>Monthly STEAM </a:t>
            </a:r>
            <a:r>
              <a:rPr lang="en-US" sz="1600" dirty="0"/>
              <a:t>(Science, Technology, Engineering, Art and Math) programs </a:t>
            </a:r>
            <a:r>
              <a:rPr lang="en-US" sz="1600" dirty="0" smtClean="0"/>
              <a:t>at Main Library</a:t>
            </a:r>
            <a:endParaRPr lang="en-US" sz="1600" dirty="0"/>
          </a:p>
          <a:p>
            <a:pPr>
              <a:spcBef>
                <a:spcPts val="0"/>
              </a:spcBef>
            </a:pPr>
            <a:r>
              <a:rPr lang="en-US" sz="1600" dirty="0"/>
              <a:t>Expanded </a:t>
            </a:r>
            <a:r>
              <a:rPr lang="en-US" sz="1600" b="1" i="1" dirty="0"/>
              <a:t>Reading Buddies </a:t>
            </a:r>
            <a:r>
              <a:rPr lang="en-US" sz="1600" dirty="0"/>
              <a:t>program to year around</a:t>
            </a:r>
          </a:p>
          <a:p>
            <a:pPr>
              <a:spcBef>
                <a:spcPts val="0"/>
              </a:spcBef>
            </a:pPr>
            <a:r>
              <a:rPr lang="en-US" sz="1600" dirty="0"/>
              <a:t>NEW: </a:t>
            </a:r>
            <a:r>
              <a:rPr lang="en-US" sz="1600" b="1" i="1" dirty="0"/>
              <a:t>ABC Mouse </a:t>
            </a:r>
            <a:r>
              <a:rPr lang="en-US" sz="1600" dirty="0"/>
              <a:t>24/7 </a:t>
            </a:r>
            <a:r>
              <a:rPr lang="en-US" sz="1600" dirty="0" smtClean="0"/>
              <a:t>Online early learning academy</a:t>
            </a:r>
          </a:p>
          <a:p>
            <a:pPr>
              <a:spcBef>
                <a:spcPts val="0"/>
              </a:spcBef>
            </a:pPr>
            <a:r>
              <a:rPr lang="en-US" sz="1600" dirty="0" smtClean="0"/>
              <a:t>Pilot </a:t>
            </a:r>
            <a:r>
              <a:rPr lang="en-US" sz="1600" b="1" i="1" dirty="0" smtClean="0"/>
              <a:t>Student Success Initiative</a:t>
            </a:r>
            <a:r>
              <a:rPr lang="en-US" sz="1600" dirty="0" smtClean="0"/>
              <a:t> to provide student library cards at a local school </a:t>
            </a:r>
          </a:p>
          <a:p>
            <a:pPr marL="0" indent="0">
              <a:spcBef>
                <a:spcPts val="0"/>
              </a:spcBef>
              <a:buNone/>
            </a:pPr>
            <a:r>
              <a:rPr lang="en-US" sz="1800" b="1" u="sng" dirty="0" smtClean="0"/>
              <a:t>Beyond Books- </a:t>
            </a:r>
            <a:r>
              <a:rPr lang="en-US" sz="1800" b="1" i="1" u="sng" dirty="0" smtClean="0"/>
              <a:t>Free</a:t>
            </a:r>
            <a:r>
              <a:rPr lang="en-US" sz="1800" b="1" u="sng" dirty="0" smtClean="0"/>
              <a:t> </a:t>
            </a:r>
            <a:r>
              <a:rPr lang="en-US" sz="1800" b="1" u="sng" dirty="0"/>
              <a:t>in 2018</a:t>
            </a:r>
          </a:p>
          <a:p>
            <a:pPr>
              <a:spcBef>
                <a:spcPts val="0"/>
              </a:spcBef>
            </a:pPr>
            <a:r>
              <a:rPr lang="en-US" sz="1500" dirty="0" smtClean="0"/>
              <a:t>Eye exams and glasses for </a:t>
            </a:r>
            <a:r>
              <a:rPr lang="en-US" sz="1500" dirty="0"/>
              <a:t>kids </a:t>
            </a:r>
            <a:r>
              <a:rPr lang="en-US" sz="1500" dirty="0" smtClean="0"/>
              <a:t>3-18 @ the Library</a:t>
            </a:r>
          </a:p>
          <a:p>
            <a:pPr>
              <a:spcBef>
                <a:spcPts val="0"/>
              </a:spcBef>
            </a:pPr>
            <a:r>
              <a:rPr lang="en-US" sz="1500" dirty="0" smtClean="0"/>
              <a:t>Bike repair clinics</a:t>
            </a:r>
          </a:p>
          <a:p>
            <a:pPr>
              <a:spcBef>
                <a:spcPts val="0"/>
              </a:spcBef>
            </a:pPr>
            <a:r>
              <a:rPr lang="en-US" sz="1500" dirty="0" smtClean="0"/>
              <a:t>Weekly at LEAP: </a:t>
            </a:r>
            <a:r>
              <a:rPr lang="en-US" sz="1500" b="1" i="1" dirty="0" smtClean="0"/>
              <a:t>Fresh Approach </a:t>
            </a:r>
            <a:r>
              <a:rPr lang="en-US" sz="1500" dirty="0" smtClean="0"/>
              <a:t>produce truck (attendance earns free produce),  and a Yoga Class</a:t>
            </a:r>
          </a:p>
          <a:p>
            <a:pPr>
              <a:spcBef>
                <a:spcPts val="0"/>
              </a:spcBef>
            </a:pPr>
            <a:r>
              <a:rPr lang="en-US" sz="1600" dirty="0" smtClean="0"/>
              <a:t>Online Access to </a:t>
            </a:r>
            <a:r>
              <a:rPr lang="en-US" sz="1600" b="1" i="1" dirty="0" smtClean="0"/>
              <a:t>New York Times</a:t>
            </a:r>
            <a:endParaRPr lang="en-US" sz="1600" b="1" i="1" dirty="0"/>
          </a:p>
          <a:p>
            <a:pPr marL="0" lvl="2" indent="0">
              <a:spcBef>
                <a:spcPts val="0"/>
              </a:spcBef>
              <a:buClr>
                <a:schemeClr val="accent1"/>
              </a:buClr>
              <a:buSzPct val="85000"/>
              <a:buNone/>
            </a:pPr>
            <a:r>
              <a:rPr lang="en-US" sz="1800" b="1" u="sng" dirty="0"/>
              <a:t>Connecting the Community through Art</a:t>
            </a:r>
          </a:p>
          <a:p>
            <a:pPr>
              <a:spcBef>
                <a:spcPts val="0"/>
              </a:spcBef>
            </a:pPr>
            <a:r>
              <a:rPr lang="en-US" sz="1500" dirty="0"/>
              <a:t>Weekly and Monthly Art Projects @ the Library</a:t>
            </a:r>
          </a:p>
          <a:p>
            <a:pPr>
              <a:spcBef>
                <a:spcPts val="0"/>
              </a:spcBef>
            </a:pPr>
            <a:r>
              <a:rPr lang="en-US" sz="1500" i="1" dirty="0" smtClean="0"/>
              <a:t>10 </a:t>
            </a:r>
            <a:r>
              <a:rPr lang="en-US" sz="1500" b="1" i="1" dirty="0" smtClean="0"/>
              <a:t>Neighborhood Public Art Mini-Grants: </a:t>
            </a:r>
            <a:r>
              <a:rPr lang="en-US" sz="1500" dirty="0" smtClean="0"/>
              <a:t>Visual, multi-media, and performing arts projects </a:t>
            </a:r>
          </a:p>
          <a:p>
            <a:pPr>
              <a:spcBef>
                <a:spcPts val="0"/>
              </a:spcBef>
            </a:pPr>
            <a:r>
              <a:rPr lang="en-US" sz="1500" b="1" i="1" dirty="0" smtClean="0"/>
              <a:t>Chalk Art Event </a:t>
            </a:r>
            <a:r>
              <a:rPr lang="en-US" sz="1500" dirty="0" smtClean="0"/>
              <a:t>for </a:t>
            </a:r>
            <a:r>
              <a:rPr lang="en-US" sz="1500" i="1" dirty="0" smtClean="0"/>
              <a:t>National </a:t>
            </a:r>
            <a:r>
              <a:rPr lang="en-US" sz="1500" i="1" dirty="0"/>
              <a:t>A</a:t>
            </a:r>
            <a:r>
              <a:rPr lang="en-US" sz="1500" i="1" dirty="0" smtClean="0"/>
              <a:t>udubon </a:t>
            </a:r>
            <a:r>
              <a:rPr lang="en-US" sz="1500" i="1" dirty="0"/>
              <a:t>S</a:t>
            </a:r>
            <a:r>
              <a:rPr lang="en-US" sz="1500" i="1" dirty="0" smtClean="0"/>
              <a:t>ociety’s </a:t>
            </a:r>
            <a:r>
              <a:rPr lang="en-US" sz="1500" dirty="0" smtClean="0"/>
              <a:t>100</a:t>
            </a:r>
            <a:r>
              <a:rPr lang="en-US" sz="1500" baseline="30000" dirty="0" smtClean="0"/>
              <a:t>th</a:t>
            </a:r>
            <a:r>
              <a:rPr lang="en-US" sz="1500" dirty="0" smtClean="0"/>
              <a:t> birthday held in Civic Center Plaza</a:t>
            </a:r>
            <a:endParaRPr lang="en-US" sz="1500" u="sng" dirty="0" smtClean="0"/>
          </a:p>
          <a:p>
            <a:pPr marL="0" lvl="0" indent="0">
              <a:spcBef>
                <a:spcPts val="0"/>
              </a:spcBef>
              <a:buClr>
                <a:srgbClr val="D16349"/>
              </a:buClr>
              <a:buNone/>
            </a:pPr>
            <a:r>
              <a:rPr lang="en-US" sz="1800" b="1" u="sng" dirty="0" smtClean="0"/>
              <a:t>WOW </a:t>
            </a:r>
            <a:r>
              <a:rPr lang="en-US" sz="1800" b="1" u="sng" dirty="0"/>
              <a:t>(Words on Wheels) Bookvan</a:t>
            </a:r>
          </a:p>
          <a:p>
            <a:pPr marL="425196">
              <a:spcBef>
                <a:spcPts val="0"/>
              </a:spcBef>
            </a:pPr>
            <a:r>
              <a:rPr lang="en-US" sz="1500" dirty="0" smtClean="0"/>
              <a:t>Established regular service to five senior sites and added programs into the project</a:t>
            </a:r>
          </a:p>
        </p:txBody>
      </p:sp>
      <p:sp>
        <p:nvSpPr>
          <p:cNvPr id="6" name="Footer Placeholder 5"/>
          <p:cNvSpPr>
            <a:spLocks noGrp="1"/>
          </p:cNvSpPr>
          <p:nvPr>
            <p:ph type="ftr" sz="quarter" idx="11"/>
          </p:nvPr>
        </p:nvSpPr>
        <p:spPr/>
        <p:txBody>
          <a:bodyPr/>
          <a:lstStyle/>
          <a:p>
            <a:r>
              <a:rPr lang="en-US" smtClean="0"/>
              <a:t>Library &amp; Cultural Services</a:t>
            </a:r>
            <a:endParaRPr lang="en-US" dirty="0"/>
          </a:p>
        </p:txBody>
      </p:sp>
    </p:spTree>
    <p:extLst>
      <p:ext uri="{BB962C8B-B14F-4D97-AF65-F5344CB8AC3E}">
        <p14:creationId xmlns:p14="http://schemas.microsoft.com/office/powerpoint/2010/main" val="21895486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96868812"/>
              </p:ext>
            </p:extLst>
          </p:nvPr>
        </p:nvGraphicFramePr>
        <p:xfrm>
          <a:off x="685800" y="990600"/>
          <a:ext cx="7467600" cy="3952457"/>
        </p:xfrm>
        <a:graphic>
          <a:graphicData uri="http://schemas.openxmlformats.org/drawingml/2006/table">
            <a:tbl>
              <a:tblPr firstRow="1" firstCol="1" lastRow="1" bandRow="1">
                <a:tableStyleId>{5C22544A-7EE6-4342-B048-85BDC9FD1C3A}</a:tableStyleId>
              </a:tblPr>
              <a:tblGrid>
                <a:gridCol w="1447800"/>
                <a:gridCol w="2928875"/>
                <a:gridCol w="1626706"/>
                <a:gridCol w="1464219"/>
              </a:tblGrid>
              <a:tr h="2551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algn="r"/>
                      <a:endParaRPr lang="en-US" sz="16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206685">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206685">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endParaRPr lang="en-US" dirty="0"/>
                    </a:p>
                  </a:txBody>
                  <a:tcPr marL="6675" marR="6675" marT="6675" marB="0" anchor="b"/>
                </a:tc>
                <a:tc>
                  <a:txBody>
                    <a:bodyPr/>
                    <a:lstStyle/>
                    <a:p>
                      <a:endParaRPr lang="en-US" dirty="0"/>
                    </a:p>
                  </a:txBody>
                  <a:tcPr marL="6675" marR="6675" marT="6675" marB="0" anchor="b"/>
                </a:tc>
              </a:tr>
              <a:tr h="10392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26401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lt1"/>
                          </a:solidFill>
                          <a:effectLst/>
                          <a:latin typeface="+mn-lt"/>
                          <a:ea typeface="+mn-ea"/>
                          <a:cs typeface="+mn-cs"/>
                        </a:rPr>
                        <a:t>Expenditures</a:t>
                      </a: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269,313</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276,327</a:t>
                      </a:r>
                      <a:endParaRPr lang="en-US" sz="1600" b="0" i="0" u="none" strike="noStrike" dirty="0">
                        <a:solidFill>
                          <a:schemeClr val="tx1"/>
                        </a:solidFill>
                        <a:effectLst/>
                        <a:latin typeface="+mj-lt"/>
                      </a:endParaRPr>
                    </a:p>
                  </a:txBody>
                  <a:tcPr marL="6675" marR="6675" marT="6675" marB="0" anchor="b"/>
                </a:tc>
              </a:tr>
              <a:tr h="29401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226,650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215,826</a:t>
                      </a:r>
                      <a:endParaRPr lang="en-US" sz="1600" b="0" i="0" u="none" strike="noStrike" dirty="0">
                        <a:solidFill>
                          <a:schemeClr val="tx1"/>
                        </a:solidFill>
                        <a:effectLst/>
                        <a:latin typeface="+mj-lt"/>
                      </a:endParaRPr>
                    </a:p>
                  </a:txBody>
                  <a:tcPr marL="6675" marR="6675" marT="667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12,400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15,900</a:t>
                      </a:r>
                      <a:endParaRPr lang="en-US" sz="1600" b="0" i="0" u="none" strike="noStrike" dirty="0">
                        <a:solidFill>
                          <a:schemeClr val="tx1"/>
                        </a:solidFill>
                        <a:effectLst/>
                        <a:latin typeface="+mj-lt"/>
                      </a:endParaRPr>
                    </a:p>
                  </a:txBody>
                  <a:tcPr marL="6675" marR="6675" marT="6675" marB="0" anchor="b"/>
                </a:tc>
              </a:tr>
              <a:tr h="112350">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2,900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2,400</a:t>
                      </a:r>
                      <a:endParaRPr lang="en-US" sz="1600" b="0" i="0" u="none" strike="noStrike" dirty="0">
                        <a:solidFill>
                          <a:schemeClr val="tx1"/>
                        </a:solidFill>
                        <a:effectLst/>
                        <a:latin typeface="+mj-lt"/>
                      </a:endParaRPr>
                    </a:p>
                  </a:txBody>
                  <a:tcPr marL="6675" marR="6675" marT="6675" marB="0" anchor="b"/>
                </a:tc>
              </a:tr>
              <a:tr h="158826">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1,824</a:t>
                      </a:r>
                      <a:endParaRPr lang="en-US" sz="1600" b="0"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1,250</a:t>
                      </a: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Cost Pool</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28,610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21,793</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A87 Cost Plan </a:t>
                      </a:r>
                      <a:r>
                        <a:rPr lang="en-US" sz="1600" u="none" strike="noStrike" kern="1200" dirty="0" err="1" smtClean="0">
                          <a:solidFill>
                            <a:schemeClr val="dk1"/>
                          </a:solidFill>
                          <a:effectLst/>
                          <a:latin typeface="+mn-lt"/>
                          <a:ea typeface="+mn-ea"/>
                          <a:cs typeface="+mn-cs"/>
                        </a:rPr>
                        <a:t>Reimbs</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(146,839)</a:t>
                      </a:r>
                      <a:endParaRPr lang="en-US" sz="16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(146,839)</a:t>
                      </a:r>
                      <a:endParaRPr lang="en-US" sz="1600" b="0" u="none" strike="noStrike" kern="1200" dirty="0">
                        <a:solidFill>
                          <a:schemeClr val="tx1"/>
                        </a:solidFill>
                        <a:effectLst/>
                        <a:latin typeface="+mj-lt"/>
                        <a:ea typeface="+mn-ea"/>
                        <a:cs typeface="+mn-cs"/>
                      </a:endParaRPr>
                    </a:p>
                  </a:txBody>
                  <a:tcPr marL="6675" marR="6675" marT="6675" marB="0" anchor="b"/>
                </a:tc>
              </a:tr>
              <a:tr h="36915">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Expenditures</a:t>
                      </a:r>
                      <a:endParaRPr lang="en-US" sz="1600" b="1" u="none" strike="noStrike" kern="1200" dirty="0">
                        <a:solidFill>
                          <a:schemeClr val="dk1"/>
                        </a:solidFill>
                        <a:effectLst/>
                        <a:latin typeface="+mn-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tx1"/>
                          </a:solidFill>
                          <a:effectLst/>
                          <a:latin typeface="+mj-lt"/>
                          <a:ea typeface="+mn-ea"/>
                          <a:cs typeface="+mn-cs"/>
                        </a:rPr>
                        <a:t>396,658</a:t>
                      </a:r>
                      <a:endParaRPr lang="en-US" sz="1600" b="1"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tx1"/>
                          </a:solidFill>
                          <a:effectLst/>
                          <a:latin typeface="+mj-lt"/>
                          <a:ea typeface="+mn-ea"/>
                          <a:cs typeface="+mn-cs"/>
                        </a:rPr>
                        <a:t>386,657</a:t>
                      </a:r>
                      <a:endParaRPr lang="en-US" sz="1600" b="1" u="none" strike="noStrike" kern="1200" dirty="0">
                        <a:solidFill>
                          <a:schemeClr val="tx1"/>
                        </a:solidFill>
                        <a:effectLst/>
                        <a:latin typeface="+mj-lt"/>
                        <a:ea typeface="+mn-ea"/>
                        <a:cs typeface="+mn-cs"/>
                      </a:endParaRPr>
                    </a:p>
                  </a:txBody>
                  <a:tcPr marL="6675" marR="6675" marT="6675" marB="0" anchor="b"/>
                </a:tc>
              </a:tr>
              <a:tr h="45879">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(396,658)</a:t>
                      </a:r>
                      <a:endParaRPr lang="en-US" sz="1600" b="1" u="none" strike="noStrike" kern="1200" dirty="0">
                        <a:solidFill>
                          <a:schemeClr val="bg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smtClean="0">
                          <a:solidFill>
                            <a:schemeClr val="bg1"/>
                          </a:solidFill>
                          <a:effectLst/>
                          <a:latin typeface="+mj-lt"/>
                          <a:ea typeface="+mn-ea"/>
                          <a:cs typeface="+mn-cs"/>
                        </a:rPr>
                        <a:t>(386,657)</a:t>
                      </a:r>
                      <a:endParaRPr lang="en-US" sz="1600" b="1" u="none" strike="noStrike" kern="1200" dirty="0">
                        <a:solidFill>
                          <a:schemeClr val="bg1"/>
                        </a:solidFill>
                        <a:effectLst/>
                        <a:latin typeface="+mj-lt"/>
                        <a:ea typeface="+mn-ea"/>
                        <a:cs typeface="+mn-cs"/>
                      </a:endParaRPr>
                    </a:p>
                  </a:txBody>
                  <a:tcPr marL="6675" marR="6675" marT="667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t>General Fund Budget</a:t>
            </a:r>
            <a:endParaRPr lang="en-US" sz="3600" dirty="0"/>
          </a:p>
        </p:txBody>
      </p:sp>
      <p:sp>
        <p:nvSpPr>
          <p:cNvPr id="4" name="Slide Number Placeholder 3"/>
          <p:cNvSpPr>
            <a:spLocks noGrp="1"/>
          </p:cNvSpPr>
          <p:nvPr>
            <p:ph type="sldNum" sz="quarter" idx="12"/>
          </p:nvPr>
        </p:nvSpPr>
        <p:spPr>
          <a:xfrm>
            <a:off x="8382000" y="6492875"/>
            <a:ext cx="762000" cy="365125"/>
          </a:xfrm>
        </p:spPr>
        <p:txBody>
          <a:bodyPr/>
          <a:lstStyle/>
          <a:p>
            <a:fld id="{B6F2DC20-EF44-4108-885F-1E1F886043EF}" type="slidenum">
              <a:rPr lang="en-US" smtClean="0"/>
              <a:t>8</a:t>
            </a:fld>
            <a:endParaRPr lang="en-US" dirty="0"/>
          </a:p>
        </p:txBody>
      </p:sp>
      <p:sp>
        <p:nvSpPr>
          <p:cNvPr id="5" name="Footer Placeholder 4"/>
          <p:cNvSpPr>
            <a:spLocks noGrp="1"/>
          </p:cNvSpPr>
          <p:nvPr>
            <p:ph type="ftr" sz="quarter" idx="11"/>
          </p:nvPr>
        </p:nvSpPr>
        <p:spPr/>
        <p:txBody>
          <a:bodyPr/>
          <a:lstStyle/>
          <a:p>
            <a:r>
              <a:rPr lang="en-US" smtClean="0"/>
              <a:t>Mayor's Office</a:t>
            </a:r>
            <a:endParaRPr lang="en-US" dirty="0"/>
          </a:p>
        </p:txBody>
      </p:sp>
    </p:spTree>
    <p:extLst>
      <p:ext uri="{BB962C8B-B14F-4D97-AF65-F5344CB8AC3E}">
        <p14:creationId xmlns:p14="http://schemas.microsoft.com/office/powerpoint/2010/main" val="3803300968"/>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r>
              <a:rPr lang="en-US" sz="3600" dirty="0" smtClean="0"/>
              <a:t>FY2019-20 Goals</a:t>
            </a:r>
            <a:endParaRPr lang="en-US" sz="3600" dirty="0"/>
          </a:p>
        </p:txBody>
      </p:sp>
      <p:sp>
        <p:nvSpPr>
          <p:cNvPr id="3" name="Content Placeholder 2"/>
          <p:cNvSpPr>
            <a:spLocks noGrp="1"/>
          </p:cNvSpPr>
          <p:nvPr>
            <p:ph idx="1"/>
          </p:nvPr>
        </p:nvSpPr>
        <p:spPr>
          <a:xfrm>
            <a:off x="457200" y="914400"/>
            <a:ext cx="8229600" cy="5486400"/>
          </a:xfrm>
        </p:spPr>
        <p:txBody>
          <a:bodyPr>
            <a:noAutofit/>
          </a:bodyPr>
          <a:lstStyle/>
          <a:p>
            <a:pPr marL="0" indent="0">
              <a:spcBef>
                <a:spcPts val="376"/>
              </a:spcBef>
              <a:spcAft>
                <a:spcPts val="300"/>
              </a:spcAft>
              <a:buClr>
                <a:srgbClr val="4F81BD"/>
              </a:buClr>
              <a:buNone/>
            </a:pPr>
            <a:r>
              <a:rPr lang="en-US" sz="2000" b="1" dirty="0">
                <a:solidFill>
                  <a:prstClr val="black"/>
                </a:solidFill>
              </a:rPr>
              <a:t>LIBRARY AND CULTURAL SERVICES DEPARTMENT</a:t>
            </a:r>
            <a:r>
              <a:rPr lang="en-US" sz="2000" b="1" dirty="0" smtClean="0">
                <a:solidFill>
                  <a:prstClr val="black"/>
                </a:solidFill>
              </a:rPr>
              <a:t>:</a:t>
            </a:r>
          </a:p>
          <a:p>
            <a:pPr marL="0" indent="0">
              <a:spcBef>
                <a:spcPts val="376"/>
              </a:spcBef>
              <a:spcAft>
                <a:spcPts val="300"/>
              </a:spcAft>
              <a:buClr>
                <a:srgbClr val="4F81BD"/>
              </a:buClr>
              <a:buNone/>
            </a:pPr>
            <a:r>
              <a:rPr lang="en-US" sz="1800" i="1" dirty="0" smtClean="0"/>
              <a:t>With community input review current programs, services, policies and procedures for potential barriers to service. </a:t>
            </a:r>
            <a:r>
              <a:rPr lang="en-US" sz="1800" i="1" dirty="0" smtClean="0">
                <a:cs typeface="Arial" panose="020B0604020202020204" pitchFamily="34" charset="0"/>
              </a:rPr>
              <a:t>Align programs/services to city/citizen priorities. Work with city and community partners to secure necessary funding and resources.</a:t>
            </a:r>
            <a:endParaRPr lang="en-US" sz="1800" i="1" dirty="0" smtClean="0"/>
          </a:p>
          <a:p>
            <a:pPr marL="114300" lvl="0" indent="0">
              <a:spcBef>
                <a:spcPts val="0"/>
              </a:spcBef>
              <a:spcAft>
                <a:spcPts val="300"/>
              </a:spcAft>
              <a:buClr>
                <a:srgbClr val="4F81BD"/>
              </a:buClr>
              <a:buNone/>
            </a:pPr>
            <a:endParaRPr lang="en-US" sz="1600" b="1" dirty="0" smtClean="0">
              <a:solidFill>
                <a:prstClr val="black"/>
              </a:solidFill>
            </a:endParaRPr>
          </a:p>
          <a:p>
            <a:pPr marL="114300" lvl="0" indent="0">
              <a:spcBef>
                <a:spcPts val="0"/>
              </a:spcBef>
              <a:spcAft>
                <a:spcPts val="300"/>
              </a:spcAft>
              <a:buClr>
                <a:srgbClr val="4F81BD"/>
              </a:buClr>
              <a:buNone/>
            </a:pPr>
            <a:r>
              <a:rPr lang="en-US" sz="1800" b="1" dirty="0" smtClean="0">
                <a:solidFill>
                  <a:prstClr val="black"/>
                </a:solidFill>
              </a:rPr>
              <a:t>Library Services:</a:t>
            </a:r>
          </a:p>
          <a:p>
            <a:pPr marL="539496" indent="-457200">
              <a:spcBef>
                <a:spcPts val="0"/>
              </a:spcBef>
            </a:pPr>
            <a:r>
              <a:rPr lang="en-US" sz="1600" dirty="0" smtClean="0"/>
              <a:t>Expand the Student Success Initiative with school, City, and community partners. </a:t>
            </a:r>
          </a:p>
          <a:p>
            <a:pPr marL="539496" indent="-457200">
              <a:spcBef>
                <a:spcPts val="0"/>
              </a:spcBef>
            </a:pPr>
            <a:r>
              <a:rPr lang="en-US" sz="1600" dirty="0" smtClean="0"/>
              <a:t>Expand WOW book van services to provide cost effective library access to underserved  and vulnerable populations:</a:t>
            </a:r>
          </a:p>
          <a:p>
            <a:pPr marL="539496" indent="-457200">
              <a:spcBef>
                <a:spcPts val="0"/>
              </a:spcBef>
            </a:pPr>
            <a:r>
              <a:rPr lang="en-US" sz="1600" dirty="0" smtClean="0"/>
              <a:t>Upgrade and improve library facilities  prioritizing safety, accessibility, and  increased capacity for programs and services</a:t>
            </a:r>
          </a:p>
          <a:p>
            <a:pPr marL="82296" indent="0">
              <a:spcBef>
                <a:spcPts val="0"/>
              </a:spcBef>
              <a:buNone/>
            </a:pPr>
            <a:r>
              <a:rPr lang="en-US" sz="1800" b="1" dirty="0" smtClean="0">
                <a:solidFill>
                  <a:prstClr val="black"/>
                </a:solidFill>
              </a:rPr>
              <a:t>LEAP</a:t>
            </a:r>
            <a:r>
              <a:rPr lang="en-US" sz="1800" b="1" dirty="0">
                <a:solidFill>
                  <a:prstClr val="black"/>
                </a:solidFill>
              </a:rPr>
              <a:t>:</a:t>
            </a:r>
            <a:endParaRPr lang="en-US" sz="1800" b="1" dirty="0">
              <a:solidFill>
                <a:srgbClr val="C0504D"/>
              </a:solidFill>
            </a:endParaRPr>
          </a:p>
          <a:p>
            <a:pPr marL="457200">
              <a:spcBef>
                <a:spcPts val="0"/>
              </a:spcBef>
            </a:pPr>
            <a:r>
              <a:rPr lang="en-US" sz="1600" dirty="0" smtClean="0"/>
              <a:t>Continue </a:t>
            </a:r>
            <a:r>
              <a:rPr lang="en-US" sz="1600" dirty="0"/>
              <a:t>to identify </a:t>
            </a:r>
            <a:r>
              <a:rPr lang="en-US" sz="1600" dirty="0" smtClean="0"/>
              <a:t>strategies/partnerships </a:t>
            </a:r>
            <a:r>
              <a:rPr lang="en-US" sz="1600" dirty="0"/>
              <a:t>to increase </a:t>
            </a:r>
            <a:r>
              <a:rPr lang="en-US" sz="1600" dirty="0" smtClean="0"/>
              <a:t>student enrollment and completion</a:t>
            </a:r>
            <a:endParaRPr lang="en-US" sz="1600" dirty="0"/>
          </a:p>
          <a:p>
            <a:pPr marL="457200">
              <a:spcBef>
                <a:spcPts val="0"/>
              </a:spcBef>
            </a:pPr>
            <a:r>
              <a:rPr lang="en-US" sz="1600" dirty="0" smtClean="0"/>
              <a:t>Continue </a:t>
            </a:r>
            <a:r>
              <a:rPr lang="en-US" sz="1600" dirty="0"/>
              <a:t>the </a:t>
            </a:r>
            <a:r>
              <a:rPr lang="en-US" sz="1600" b="1" i="1" dirty="0"/>
              <a:t>PACE 4 the Workplace initiative </a:t>
            </a:r>
            <a:r>
              <a:rPr lang="en-US" sz="1600" b="1" i="1" dirty="0" smtClean="0"/>
              <a:t> </a:t>
            </a:r>
            <a:r>
              <a:rPr lang="en-US" sz="1600" dirty="0" smtClean="0"/>
              <a:t>project.</a:t>
            </a:r>
          </a:p>
          <a:p>
            <a:pPr marL="457200">
              <a:spcBef>
                <a:spcPts val="0"/>
              </a:spcBef>
            </a:pPr>
            <a:r>
              <a:rPr lang="en-US" sz="1600" dirty="0" smtClean="0"/>
              <a:t>Establish a </a:t>
            </a:r>
            <a:r>
              <a:rPr lang="en-US" sz="1600" b="1" i="1" dirty="0" smtClean="0"/>
              <a:t>Family Literacy Program </a:t>
            </a:r>
            <a:r>
              <a:rPr lang="en-US" sz="1600" dirty="0" smtClean="0"/>
              <a:t>for low literacy residents </a:t>
            </a:r>
          </a:p>
          <a:p>
            <a:pPr marL="114300" lvl="0" indent="0">
              <a:spcBef>
                <a:spcPts val="0"/>
              </a:spcBef>
              <a:spcAft>
                <a:spcPts val="300"/>
              </a:spcAft>
              <a:buClr>
                <a:srgbClr val="4F81BD"/>
              </a:buClr>
              <a:buNone/>
            </a:pPr>
            <a:r>
              <a:rPr lang="en-US" sz="1800" b="1" dirty="0" smtClean="0">
                <a:solidFill>
                  <a:prstClr val="black"/>
                </a:solidFill>
              </a:rPr>
              <a:t>Public </a:t>
            </a:r>
            <a:r>
              <a:rPr lang="en-US" sz="1800" b="1" dirty="0">
                <a:solidFill>
                  <a:prstClr val="black"/>
                </a:solidFill>
              </a:rPr>
              <a:t>Art:</a:t>
            </a:r>
          </a:p>
          <a:p>
            <a:pPr>
              <a:spcBef>
                <a:spcPts val="0"/>
              </a:spcBef>
            </a:pPr>
            <a:r>
              <a:rPr lang="en-US" sz="1600" dirty="0" smtClean="0"/>
              <a:t>Complete three City public art projects at Pt</a:t>
            </a:r>
            <a:r>
              <a:rPr lang="en-US" sz="1600" dirty="0"/>
              <a:t>. </a:t>
            </a:r>
            <a:r>
              <a:rPr lang="en-US" sz="1600" dirty="0" smtClean="0"/>
              <a:t>Sheridan,  Bradley A. Moody Underpass and Family Justice Center</a:t>
            </a:r>
          </a:p>
          <a:p>
            <a:pPr>
              <a:spcBef>
                <a:spcPts val="0"/>
              </a:spcBef>
            </a:pPr>
            <a:r>
              <a:rPr lang="en-US" sz="1600" dirty="0" smtClean="0"/>
              <a:t>Continue implementation of the Percent for Art in Private Development ordinance</a:t>
            </a:r>
          </a:p>
          <a:p>
            <a:pPr>
              <a:spcBef>
                <a:spcPts val="0"/>
              </a:spcBef>
            </a:pPr>
            <a:r>
              <a:rPr lang="en-US" sz="1600" dirty="0" smtClean="0"/>
              <a:t>Administer the Neighborhood Public Art mini-grant program</a:t>
            </a:r>
          </a:p>
        </p:txBody>
      </p:sp>
      <p:sp>
        <p:nvSpPr>
          <p:cNvPr id="5" name="Slide Number Placeholder 4"/>
          <p:cNvSpPr>
            <a:spLocks noGrp="1"/>
          </p:cNvSpPr>
          <p:nvPr>
            <p:ph type="sldNum" sz="quarter" idx="12"/>
          </p:nvPr>
        </p:nvSpPr>
        <p:spPr/>
        <p:txBody>
          <a:bodyPr/>
          <a:lstStyle/>
          <a:p>
            <a:fld id="{B6F2DC20-EF44-4108-885F-1E1F886043EF}" type="slidenum">
              <a:rPr lang="en-US" smtClean="0"/>
              <a:t>80</a:t>
            </a:fld>
            <a:endParaRPr lang="en-US" dirty="0"/>
          </a:p>
        </p:txBody>
      </p:sp>
      <p:sp>
        <p:nvSpPr>
          <p:cNvPr id="4" name="Footer Placeholder 3"/>
          <p:cNvSpPr>
            <a:spLocks noGrp="1"/>
          </p:cNvSpPr>
          <p:nvPr>
            <p:ph type="ftr" sz="quarter" idx="11"/>
          </p:nvPr>
        </p:nvSpPr>
        <p:spPr/>
        <p:txBody>
          <a:bodyPr/>
          <a:lstStyle/>
          <a:p>
            <a:r>
              <a:rPr lang="en-US" smtClean="0"/>
              <a:t>Library &amp; Cultural Services</a:t>
            </a:r>
            <a:endParaRPr lang="en-US" dirty="0"/>
          </a:p>
        </p:txBody>
      </p:sp>
    </p:spTree>
    <p:extLst>
      <p:ext uri="{BB962C8B-B14F-4D97-AF65-F5344CB8AC3E}">
        <p14:creationId xmlns:p14="http://schemas.microsoft.com/office/powerpoint/2010/main" val="28982556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pPr algn="ctr"/>
            <a:r>
              <a:rPr lang="en-US" sz="3600" dirty="0" smtClean="0"/>
              <a:t>Staff</a:t>
            </a:r>
            <a:endParaRPr lang="en-US" dirty="0"/>
          </a:p>
        </p:txBody>
      </p:sp>
      <p:sp>
        <p:nvSpPr>
          <p:cNvPr id="6" name="Slide Number Placeholder 5"/>
          <p:cNvSpPr>
            <a:spLocks noGrp="1"/>
          </p:cNvSpPr>
          <p:nvPr>
            <p:ph type="sldNum" sz="quarter" idx="12"/>
          </p:nvPr>
        </p:nvSpPr>
        <p:spPr>
          <a:xfrm>
            <a:off x="8382000" y="6492875"/>
            <a:ext cx="762000" cy="365125"/>
          </a:xfrm>
        </p:spPr>
        <p:txBody>
          <a:bodyPr/>
          <a:lstStyle/>
          <a:p>
            <a:fld id="{B6F2DC20-EF44-4108-885F-1E1F886043EF}" type="slidenum">
              <a:rPr lang="en-US" smtClean="0"/>
              <a:t>81</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42739913"/>
              </p:ext>
            </p:extLst>
          </p:nvPr>
        </p:nvGraphicFramePr>
        <p:xfrm>
          <a:off x="990600" y="762001"/>
          <a:ext cx="7010400" cy="5522563"/>
        </p:xfrm>
        <a:graphic>
          <a:graphicData uri="http://schemas.openxmlformats.org/drawingml/2006/table">
            <a:tbl>
              <a:tblPr firstRow="1" lastRow="1">
                <a:tableStyleId>{5C22544A-7EE6-4342-B048-85BDC9FD1C3A}</a:tableStyleId>
              </a:tblPr>
              <a:tblGrid>
                <a:gridCol w="4354286"/>
                <a:gridCol w="1360714"/>
                <a:gridCol w="1295400"/>
              </a:tblGrid>
              <a:tr h="412089">
                <a:tc>
                  <a:txBody>
                    <a:bodyPr/>
                    <a:lstStyle/>
                    <a:p>
                      <a:pPr algn="ctr" fontAlgn="b"/>
                      <a:r>
                        <a:rPr lang="en-US" sz="1400" b="1" i="0" u="none" strike="noStrike" dirty="0" smtClean="0">
                          <a:solidFill>
                            <a:schemeClr val="bg1"/>
                          </a:solidFill>
                          <a:effectLst/>
                          <a:latin typeface="Calibri"/>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u="none" strike="noStrike" dirty="0" smtClean="0">
                          <a:effectLst/>
                        </a:rPr>
                        <a:t>FY2018-19           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smtClean="0">
                          <a:effectLst/>
                        </a:rPr>
                        <a:t>FY2019-20  Proposed</a:t>
                      </a:r>
                      <a:endParaRPr lang="en-US" sz="1400" b="1" i="0" u="none" strike="noStrike" dirty="0">
                        <a:solidFill>
                          <a:srgbClr val="000000"/>
                        </a:solidFill>
                        <a:effectLst/>
                        <a:latin typeface="Calibri"/>
                      </a:endParaRP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Administrative  Librarian</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a:solidFill>
                            <a:srgbClr val="000000"/>
                          </a:solidFill>
                          <a:effectLst/>
                          <a:latin typeface="+mj-lt"/>
                        </a:rPr>
                        <a:t>2</a:t>
                      </a:r>
                    </a:p>
                  </a:txBody>
                  <a:tcPr marL="9525" marR="9525" marT="9525" marB="0" anchor="b"/>
                </a:tc>
                <a:tc>
                  <a:txBody>
                    <a:bodyPr/>
                    <a:lstStyle/>
                    <a:p>
                      <a:pPr algn="r" fontAlgn="b"/>
                      <a:r>
                        <a:rPr lang="en-US" sz="1600" b="0" i="0" u="none" strike="noStrike">
                          <a:solidFill>
                            <a:srgbClr val="000000"/>
                          </a:solidFill>
                          <a:effectLst/>
                          <a:latin typeface="+mj-lt"/>
                        </a:rPr>
                        <a:t>2</a:t>
                      </a: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Administrative Services  Analyst</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Arts And Culture Manager</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Assistant  Administrative Analyst</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Executive Secretary II</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c>
                  <a:txBody>
                    <a:bodyPr/>
                    <a:lstStyle/>
                    <a:p>
                      <a:pPr algn="r" fontAlgn="b"/>
                      <a:r>
                        <a:rPr lang="en-US" sz="1600" b="0" i="0" u="none" strike="noStrike" dirty="0">
                          <a:solidFill>
                            <a:srgbClr val="000000"/>
                          </a:solidFill>
                          <a:effectLst/>
                          <a:latin typeface="+mj-lt"/>
                        </a:rPr>
                        <a:t>1</a:t>
                      </a:r>
                    </a:p>
                  </a:txBody>
                  <a:tcPr marL="9525" marR="9525" marT="9525" marB="0" anchor="b"/>
                </a:tc>
              </a:tr>
              <a:tr h="272383">
                <a:tc>
                  <a:txBody>
                    <a:bodyPr/>
                    <a:lstStyle/>
                    <a:p>
                      <a:pPr algn="l" fontAlgn="b"/>
                      <a:r>
                        <a:rPr lang="en-US" sz="1600" b="0" i="0" u="none" strike="noStrike" dirty="0" smtClean="0">
                          <a:solidFill>
                            <a:srgbClr val="000000"/>
                          </a:solidFill>
                          <a:effectLst/>
                          <a:latin typeface="+mj-lt"/>
                        </a:rPr>
                        <a:t>Family Literacy Specialist</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Learning Center Manager II</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Library</a:t>
                      </a:r>
                      <a:r>
                        <a:rPr lang="en-US" sz="1600" b="0" i="0" u="none" strike="noStrike" baseline="0" dirty="0" smtClean="0">
                          <a:solidFill>
                            <a:srgbClr val="000000"/>
                          </a:solidFill>
                          <a:effectLst/>
                          <a:latin typeface="+mj-lt"/>
                        </a:rPr>
                        <a:t> Information Systems Support Technician</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Librarian I</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a:solidFill>
                            <a:srgbClr val="000000"/>
                          </a:solidFill>
                          <a:effectLst/>
                          <a:latin typeface="+mj-lt"/>
                        </a:rPr>
                        <a:t>2</a:t>
                      </a:r>
                    </a:p>
                  </a:txBody>
                  <a:tcPr marL="9525" marR="9525" marT="9525" marB="0" anchor="b"/>
                </a:tc>
                <a:tc>
                  <a:txBody>
                    <a:bodyPr/>
                    <a:lstStyle/>
                    <a:p>
                      <a:pPr algn="r" fontAlgn="b"/>
                      <a:r>
                        <a:rPr lang="en-US" sz="1600" b="0" i="0" u="none" strike="noStrike">
                          <a:solidFill>
                            <a:srgbClr val="000000"/>
                          </a:solidFill>
                          <a:effectLst/>
                          <a:latin typeface="+mj-lt"/>
                        </a:rPr>
                        <a:t>2</a:t>
                      </a: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Librarian II</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a:solidFill>
                            <a:srgbClr val="000000"/>
                          </a:solidFill>
                          <a:effectLst/>
                          <a:latin typeface="+mj-lt"/>
                        </a:rPr>
                        <a:t>6</a:t>
                      </a:r>
                    </a:p>
                  </a:txBody>
                  <a:tcPr marL="9525" marR="9525" marT="9525" marB="0" anchor="b"/>
                </a:tc>
                <a:tc>
                  <a:txBody>
                    <a:bodyPr/>
                    <a:lstStyle/>
                    <a:p>
                      <a:pPr algn="r" fontAlgn="b"/>
                      <a:r>
                        <a:rPr lang="en-US" sz="1600" b="0" i="0" u="none" strike="noStrike">
                          <a:solidFill>
                            <a:srgbClr val="000000"/>
                          </a:solidFill>
                          <a:effectLst/>
                          <a:latin typeface="+mj-lt"/>
                        </a:rPr>
                        <a:t>6</a:t>
                      </a: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Library Aide/I</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dirty="0" smtClean="0">
                          <a:solidFill>
                            <a:srgbClr val="000000"/>
                          </a:solidFill>
                          <a:effectLst/>
                          <a:latin typeface="+mj-lt"/>
                        </a:rPr>
                        <a:t>0.7</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dirty="0" smtClean="0">
                          <a:solidFill>
                            <a:srgbClr val="000000"/>
                          </a:solidFill>
                          <a:effectLst/>
                          <a:latin typeface="+mj-lt"/>
                        </a:rPr>
                        <a:t>0.7</a:t>
                      </a:r>
                      <a:endParaRPr lang="en-US" sz="1600" b="0" i="0" u="none" strike="noStrike" dirty="0">
                        <a:solidFill>
                          <a:srgbClr val="000000"/>
                        </a:solidFill>
                        <a:effectLst/>
                        <a:latin typeface="+mj-lt"/>
                      </a:endParaRP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Library Assistant I</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dirty="0">
                          <a:solidFill>
                            <a:srgbClr val="000000"/>
                          </a:solidFill>
                          <a:effectLst/>
                          <a:latin typeface="+mj-lt"/>
                        </a:rPr>
                        <a:t>1</a:t>
                      </a: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Library Assistant II</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dirty="0">
                          <a:solidFill>
                            <a:srgbClr val="000000"/>
                          </a:solidFill>
                          <a:effectLst/>
                          <a:latin typeface="+mj-lt"/>
                        </a:rPr>
                        <a:t>5</a:t>
                      </a:r>
                    </a:p>
                  </a:txBody>
                  <a:tcPr marL="9525" marR="9525" marT="9525" marB="0" anchor="b"/>
                </a:tc>
                <a:tc>
                  <a:txBody>
                    <a:bodyPr/>
                    <a:lstStyle/>
                    <a:p>
                      <a:pPr algn="r" fontAlgn="b"/>
                      <a:r>
                        <a:rPr lang="en-US" sz="1600" b="0" i="0" u="none" strike="noStrike">
                          <a:solidFill>
                            <a:srgbClr val="000000"/>
                          </a:solidFill>
                          <a:effectLst/>
                          <a:latin typeface="+mj-lt"/>
                        </a:rPr>
                        <a:t>5</a:t>
                      </a: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Library Associate</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a:solidFill>
                            <a:srgbClr val="000000"/>
                          </a:solidFill>
                          <a:effectLst/>
                          <a:latin typeface="+mj-lt"/>
                        </a:rPr>
                        <a:t>2</a:t>
                      </a:r>
                    </a:p>
                  </a:txBody>
                  <a:tcPr marL="9525" marR="9525" marT="9525" marB="0" anchor="b"/>
                </a:tc>
                <a:tc>
                  <a:txBody>
                    <a:bodyPr/>
                    <a:lstStyle/>
                    <a:p>
                      <a:pPr algn="r" fontAlgn="b"/>
                      <a:r>
                        <a:rPr lang="en-US" sz="1600" b="0" i="0" u="none" strike="noStrike">
                          <a:solidFill>
                            <a:srgbClr val="000000"/>
                          </a:solidFill>
                          <a:effectLst/>
                          <a:latin typeface="+mj-lt"/>
                        </a:rPr>
                        <a:t>2</a:t>
                      </a: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Library &amp; Cultural</a:t>
                      </a:r>
                      <a:r>
                        <a:rPr lang="en-US" sz="1600" b="0" i="0" u="none" strike="noStrike" baseline="0" dirty="0" smtClean="0">
                          <a:solidFill>
                            <a:srgbClr val="000000"/>
                          </a:solidFill>
                          <a:effectLst/>
                          <a:latin typeface="+mj-lt"/>
                        </a:rPr>
                        <a:t> </a:t>
                      </a:r>
                      <a:r>
                        <a:rPr lang="en-US" sz="1600" b="0" i="0" u="none" strike="noStrike" dirty="0" smtClean="0">
                          <a:solidFill>
                            <a:srgbClr val="000000"/>
                          </a:solidFill>
                          <a:effectLst/>
                          <a:latin typeface="+mj-lt"/>
                        </a:rPr>
                        <a:t> Services Director</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Literacy Program Manager</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dirty="0">
                          <a:solidFill>
                            <a:srgbClr val="000000"/>
                          </a:solidFill>
                          <a:effectLst/>
                          <a:latin typeface="+mj-lt"/>
                        </a:rPr>
                        <a:t>1</a:t>
                      </a:r>
                    </a:p>
                  </a:txBody>
                  <a:tcPr marL="9525" marR="9525" marT="9525" marB="0" anchor="b"/>
                </a:tc>
                <a:tc>
                  <a:txBody>
                    <a:bodyPr/>
                    <a:lstStyle/>
                    <a:p>
                      <a:pPr algn="r" fontAlgn="b"/>
                      <a:r>
                        <a:rPr lang="en-US" sz="1600" b="0" i="0" u="none" strike="noStrike">
                          <a:solidFill>
                            <a:srgbClr val="000000"/>
                          </a:solidFill>
                          <a:effectLst/>
                          <a:latin typeface="+mj-lt"/>
                        </a:rPr>
                        <a:t>1</a:t>
                      </a:r>
                    </a:p>
                  </a:txBody>
                  <a:tcPr marL="9525" marR="9525" marT="9525" marB="0" anchor="b"/>
                </a:tc>
              </a:tr>
              <a:tr h="252733">
                <a:tc>
                  <a:txBody>
                    <a:bodyPr/>
                    <a:lstStyle/>
                    <a:p>
                      <a:pPr algn="l" fontAlgn="b"/>
                      <a:r>
                        <a:rPr lang="en-US" sz="1600" b="0" i="0" u="none" strike="noStrike" smtClean="0">
                          <a:solidFill>
                            <a:srgbClr val="000000"/>
                          </a:solidFill>
                          <a:effectLst/>
                          <a:latin typeface="+mj-lt"/>
                        </a:rPr>
                        <a:t>Office Assistant </a:t>
                      </a:r>
                      <a:r>
                        <a:rPr lang="en-US" sz="1600" b="0" i="0" u="none" strike="noStrike" dirty="0" smtClean="0">
                          <a:solidFill>
                            <a:srgbClr val="000000"/>
                          </a:solidFill>
                          <a:effectLst/>
                          <a:latin typeface="+mj-lt"/>
                        </a:rPr>
                        <a:t>II/Pt</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dirty="0" smtClean="0">
                          <a:solidFill>
                            <a:srgbClr val="000000"/>
                          </a:solidFill>
                          <a:effectLst/>
                          <a:latin typeface="+mj-lt"/>
                        </a:rPr>
                        <a:t>0.6</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dirty="0" smtClean="0">
                          <a:solidFill>
                            <a:srgbClr val="000000"/>
                          </a:solidFill>
                          <a:effectLst/>
                          <a:latin typeface="+mj-lt"/>
                        </a:rPr>
                        <a:t>0.6</a:t>
                      </a:r>
                      <a:endParaRPr lang="en-US" sz="1600" b="0" i="0" u="none" strike="noStrike" dirty="0">
                        <a:solidFill>
                          <a:srgbClr val="000000"/>
                        </a:solidFill>
                        <a:effectLst/>
                        <a:latin typeface="+mj-lt"/>
                      </a:endParaRP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Senior Library Assistant</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dirty="0">
                          <a:solidFill>
                            <a:srgbClr val="000000"/>
                          </a:solidFill>
                          <a:effectLst/>
                          <a:latin typeface="+mj-lt"/>
                        </a:rPr>
                        <a:t>2</a:t>
                      </a:r>
                    </a:p>
                  </a:txBody>
                  <a:tcPr marL="9525" marR="9525" marT="9525" marB="0" anchor="b"/>
                </a:tc>
                <a:tc>
                  <a:txBody>
                    <a:bodyPr/>
                    <a:lstStyle/>
                    <a:p>
                      <a:pPr algn="r" fontAlgn="b"/>
                      <a:r>
                        <a:rPr lang="en-US" sz="1600" b="0" i="0" u="none" strike="noStrike">
                          <a:solidFill>
                            <a:srgbClr val="000000"/>
                          </a:solidFill>
                          <a:effectLst/>
                          <a:latin typeface="+mj-lt"/>
                        </a:rPr>
                        <a:t>2</a:t>
                      </a:r>
                    </a:p>
                  </a:txBody>
                  <a:tcPr marL="9525" marR="9525" marT="9525" marB="0" anchor="b"/>
                </a:tc>
              </a:tr>
              <a:tr h="252733">
                <a:tc>
                  <a:txBody>
                    <a:bodyPr/>
                    <a:lstStyle/>
                    <a:p>
                      <a:pPr algn="l" fontAlgn="b"/>
                      <a:r>
                        <a:rPr lang="en-US" sz="1600" b="0" i="0" u="none" strike="noStrike" dirty="0" smtClean="0">
                          <a:solidFill>
                            <a:srgbClr val="000000"/>
                          </a:solidFill>
                          <a:effectLst/>
                          <a:latin typeface="+mj-lt"/>
                        </a:rPr>
                        <a:t>Volunteer Tutor/Learner Coordinator</a:t>
                      </a:r>
                      <a:endParaRPr lang="en-US" sz="1600" b="0" i="0" u="none" strike="noStrike" dirty="0">
                        <a:solidFill>
                          <a:srgbClr val="000000"/>
                        </a:solidFill>
                        <a:effectLst/>
                        <a:latin typeface="+mj-lt"/>
                      </a:endParaRPr>
                    </a:p>
                  </a:txBody>
                  <a:tcPr marL="9525" marR="9525" marT="9525" marB="0" anchor="b"/>
                </a:tc>
                <a:tc>
                  <a:txBody>
                    <a:bodyPr/>
                    <a:lstStyle/>
                    <a:p>
                      <a:pPr algn="r" fontAlgn="b"/>
                      <a:r>
                        <a:rPr lang="en-US" sz="1600" b="0" i="0" u="none" strike="noStrike" dirty="0">
                          <a:solidFill>
                            <a:srgbClr val="000000"/>
                          </a:solidFill>
                          <a:effectLst/>
                          <a:latin typeface="+mj-lt"/>
                        </a:rPr>
                        <a:t>3</a:t>
                      </a:r>
                    </a:p>
                  </a:txBody>
                  <a:tcPr marL="9525" marR="9525" marT="9525" marB="0" anchor="b"/>
                </a:tc>
                <a:tc>
                  <a:txBody>
                    <a:bodyPr/>
                    <a:lstStyle/>
                    <a:p>
                      <a:pPr algn="r" fontAlgn="b"/>
                      <a:r>
                        <a:rPr lang="en-US" sz="1600" b="0" i="0" u="none" strike="noStrike" dirty="0">
                          <a:solidFill>
                            <a:srgbClr val="000000"/>
                          </a:solidFill>
                          <a:effectLst/>
                          <a:latin typeface="+mj-lt"/>
                        </a:rPr>
                        <a:t>3</a:t>
                      </a:r>
                    </a:p>
                  </a:txBody>
                  <a:tcPr marL="9525" marR="9525" marT="9525" marB="0" anchor="b"/>
                </a:tc>
              </a:tr>
              <a:tr h="252733">
                <a:tc>
                  <a:txBody>
                    <a:bodyPr/>
                    <a:lstStyle/>
                    <a:p>
                      <a:pPr algn="ctr" fontAlgn="b"/>
                      <a:r>
                        <a:rPr lang="en-US" sz="1600" b="1" u="none" strike="noStrike" dirty="0">
                          <a:effectLst/>
                          <a:latin typeface="+mj-lt"/>
                        </a:rPr>
                        <a:t>Total </a:t>
                      </a:r>
                      <a:r>
                        <a:rPr lang="en-US" sz="1600" b="1" u="none" strike="noStrike" dirty="0" smtClean="0">
                          <a:effectLst/>
                          <a:latin typeface="+mj-lt"/>
                        </a:rPr>
                        <a:t>Full-Time</a:t>
                      </a:r>
                      <a:r>
                        <a:rPr lang="en-US" sz="1600" b="1" u="none" strike="noStrike" baseline="0" dirty="0" smtClean="0">
                          <a:effectLst/>
                          <a:latin typeface="+mj-lt"/>
                        </a:rPr>
                        <a:t> Equivalent (FTEs)</a:t>
                      </a:r>
                      <a:endParaRPr lang="en-US" sz="1600" b="1" i="0" u="none" strike="noStrike" dirty="0">
                        <a:solidFill>
                          <a:srgbClr val="000000"/>
                        </a:solidFill>
                        <a:effectLst/>
                        <a:latin typeface="+mj-lt"/>
                      </a:endParaRPr>
                    </a:p>
                  </a:txBody>
                  <a:tcPr marL="9525" marR="9525" marT="9525" marB="0" anchor="b"/>
                </a:tc>
                <a:tc>
                  <a:txBody>
                    <a:bodyPr/>
                    <a:lstStyle/>
                    <a:p>
                      <a:pPr algn="ctr" fontAlgn="b"/>
                      <a:r>
                        <a:rPr lang="en-US" sz="1600" b="1" i="0" u="none" strike="noStrike" dirty="0" smtClean="0">
                          <a:solidFill>
                            <a:schemeClr val="bg1"/>
                          </a:solidFill>
                          <a:effectLst/>
                          <a:latin typeface="+mj-lt"/>
                        </a:rPr>
                        <a:t>33.4</a:t>
                      </a:r>
                      <a:endParaRPr lang="en-US" sz="1600" b="1" i="0" u="none" strike="noStrike" dirty="0">
                        <a:solidFill>
                          <a:schemeClr val="bg1"/>
                        </a:solidFill>
                        <a:effectLst/>
                        <a:latin typeface="+mj-lt"/>
                      </a:endParaRPr>
                    </a:p>
                  </a:txBody>
                  <a:tcPr marL="9525" marR="9525" marT="9525" marB="0" anchor="b"/>
                </a:tc>
                <a:tc>
                  <a:txBody>
                    <a:bodyPr/>
                    <a:lstStyle/>
                    <a:p>
                      <a:pPr algn="ctr" fontAlgn="b"/>
                      <a:r>
                        <a:rPr lang="en-US" sz="1600" b="1" i="0" u="none" strike="noStrike" dirty="0" smtClean="0">
                          <a:solidFill>
                            <a:schemeClr val="bg1"/>
                          </a:solidFill>
                          <a:effectLst/>
                          <a:latin typeface="+mj-lt"/>
                        </a:rPr>
                        <a:t>33.4</a:t>
                      </a:r>
                      <a:endParaRPr lang="en-US" sz="1600" b="1" i="0" u="none" strike="noStrike" dirty="0">
                        <a:solidFill>
                          <a:schemeClr val="bg1"/>
                        </a:solidFill>
                        <a:effectLst/>
                        <a:latin typeface="+mj-lt"/>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Library &amp; Cultural Services</a:t>
            </a:r>
            <a:endParaRPr lang="en-US" dirty="0"/>
          </a:p>
        </p:txBody>
      </p:sp>
    </p:spTree>
    <p:extLst>
      <p:ext uri="{BB962C8B-B14F-4D97-AF65-F5344CB8AC3E}">
        <p14:creationId xmlns:p14="http://schemas.microsoft.com/office/powerpoint/2010/main" val="409263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28721655"/>
              </p:ext>
            </p:extLst>
          </p:nvPr>
        </p:nvGraphicFramePr>
        <p:xfrm>
          <a:off x="685800" y="990600"/>
          <a:ext cx="7620000" cy="3929686"/>
        </p:xfrm>
        <a:graphic>
          <a:graphicData uri="http://schemas.openxmlformats.org/drawingml/2006/table">
            <a:tbl>
              <a:tblPr firstRow="1" firstCol="1" lastRow="1" bandRow="1">
                <a:tableStyleId>{5C22544A-7EE6-4342-B048-85BDC9FD1C3A}</a:tableStyleId>
              </a:tblPr>
              <a:tblGrid>
                <a:gridCol w="1826382"/>
                <a:gridCol w="2891772"/>
                <a:gridCol w="1445886"/>
                <a:gridCol w="1455960"/>
              </a:tblGrid>
              <a:tr h="320491">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47813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317116">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Rental Income</a:t>
                      </a:r>
                      <a:endParaRPr kumimoji="0" lang="en-US" sz="1600" b="1" i="0" u="none" strike="noStrike" kern="1200" cap="none" spc="0" normalizeH="0" baseline="0" noProof="0" dirty="0">
                        <a:ln>
                          <a:noFill/>
                        </a:ln>
                        <a:solidFill>
                          <a:srgbClr val="F79646">
                            <a:lumMod val="50000"/>
                          </a:srgbClr>
                        </a:solidFill>
                        <a:effectLst/>
                        <a:uLnTx/>
                        <a:uFillTx/>
                        <a:latin typeface="Cambria"/>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23,800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23,800</a:t>
                      </a:r>
                      <a:endParaRPr lang="en-US" sz="1600" b="0" i="0" u="none" strike="noStrike" dirty="0">
                        <a:solidFill>
                          <a:schemeClr val="tx1"/>
                        </a:solidFill>
                        <a:effectLst/>
                        <a:latin typeface="+mj-lt"/>
                      </a:endParaRPr>
                    </a:p>
                  </a:txBody>
                  <a:tcPr marL="6675" marR="6675" marT="6675" marB="0" anchor="b"/>
                </a:tc>
              </a:tr>
              <a:tr h="24229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j-lt"/>
                        </a:rPr>
                        <a:t>23,800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j-lt"/>
                        </a:rPr>
                        <a:t>23,800</a:t>
                      </a:r>
                    </a:p>
                  </a:txBody>
                  <a:tcPr marL="6675" marR="6675" marT="6675" marB="0" anchor="b"/>
                </a:tc>
              </a:tr>
              <a:tr h="24229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endParaRPr lang="en-US" sz="1600" dirty="0"/>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r>
              <a:tr h="245052">
                <a:tc>
                  <a:txBody>
                    <a:bodyPr/>
                    <a:lstStyle/>
                    <a:p>
                      <a:pPr algn="l" fontAlgn="b"/>
                      <a:r>
                        <a:rPr lang="en-US" sz="1600" u="none" strike="noStrike" dirty="0">
                          <a:effectLst/>
                        </a:rPr>
                        <a:t>Expenditures</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a:solidFill>
                            <a:srgbClr val="000000"/>
                          </a:solidFill>
                          <a:effectLst/>
                          <a:latin typeface="Calibri"/>
                        </a:rPr>
                        <a:t>2,518,863 </a:t>
                      </a:r>
                    </a:p>
                  </a:txBody>
                  <a:tcPr marL="9525" marR="9525" marT="9525" marB="0" anchor="b"/>
                </a:tc>
                <a:tc>
                  <a:txBody>
                    <a:bodyPr/>
                    <a:lstStyle/>
                    <a:p>
                      <a:pPr algn="r" fontAlgn="b"/>
                      <a:r>
                        <a:rPr lang="en-US" sz="1600" b="0" i="0" u="none" strike="noStrike" dirty="0" smtClean="0">
                          <a:solidFill>
                            <a:srgbClr val="000000"/>
                          </a:solidFill>
                          <a:effectLst/>
                          <a:latin typeface="Calibri"/>
                        </a:rPr>
                        <a:t>2,517,742 </a:t>
                      </a:r>
                      <a:endParaRPr lang="en-US" sz="1600" b="0" i="0" u="none" strike="noStrike" dirty="0">
                        <a:solidFill>
                          <a:srgbClr val="000000"/>
                        </a:solidFill>
                        <a:effectLst/>
                        <a:latin typeface="Calibri"/>
                      </a:endParaRPr>
                    </a:p>
                  </a:txBody>
                  <a:tcPr marL="9525" marR="9525" marT="9525" marB="0" anchor="b"/>
                </a:tc>
              </a:tr>
              <a:tr h="295142">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a:solidFill>
                            <a:srgbClr val="000000"/>
                          </a:solidFill>
                          <a:effectLst/>
                          <a:latin typeface="Calibri"/>
                        </a:rPr>
                        <a:t>1,755,098 </a:t>
                      </a:r>
                    </a:p>
                  </a:txBody>
                  <a:tcPr marL="9525" marR="9525" marT="9525" marB="0" anchor="b"/>
                </a:tc>
                <a:tc>
                  <a:txBody>
                    <a:bodyPr/>
                    <a:lstStyle/>
                    <a:p>
                      <a:pPr algn="r" fontAlgn="b"/>
                      <a:r>
                        <a:rPr lang="en-US" sz="1600" b="0" i="0" u="none" strike="noStrike" dirty="0">
                          <a:solidFill>
                            <a:srgbClr val="000000"/>
                          </a:solidFill>
                          <a:effectLst/>
                          <a:latin typeface="Calibri"/>
                        </a:rPr>
                        <a:t>1,879,951 </a:t>
                      </a:r>
                    </a:p>
                  </a:txBody>
                  <a:tcPr marL="9525" marR="9525" marT="9525" marB="0" anchor="b"/>
                </a:tc>
              </a:tr>
              <a:tr h="29514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a:solidFill>
                            <a:srgbClr val="000000"/>
                          </a:solidFill>
                          <a:effectLst/>
                          <a:latin typeface="Calibri"/>
                        </a:rPr>
                        <a:t>706,754 </a:t>
                      </a:r>
                    </a:p>
                  </a:txBody>
                  <a:tcPr marL="9525" marR="9525" marT="9525" marB="0" anchor="b"/>
                </a:tc>
                <a:tc>
                  <a:txBody>
                    <a:bodyPr/>
                    <a:lstStyle/>
                    <a:p>
                      <a:pPr algn="r" fontAlgn="b"/>
                      <a:r>
                        <a:rPr lang="en-US" sz="1600" b="0" i="0" u="none" strike="noStrike" dirty="0">
                          <a:solidFill>
                            <a:srgbClr val="000000"/>
                          </a:solidFill>
                          <a:effectLst/>
                          <a:latin typeface="Calibri"/>
                        </a:rPr>
                        <a:t>702,395 </a:t>
                      </a:r>
                    </a:p>
                  </a:txBody>
                  <a:tcPr marL="9525" marR="9525" marT="9525" marB="0" anchor="b"/>
                </a:tc>
              </a:tr>
              <a:tr h="29514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a:solidFill>
                            <a:srgbClr val="000000"/>
                          </a:solidFill>
                          <a:effectLst/>
                          <a:latin typeface="Calibri"/>
                        </a:rPr>
                        <a:t>385,744 </a:t>
                      </a:r>
                    </a:p>
                  </a:txBody>
                  <a:tcPr marL="9525" marR="9525" marT="9525" marB="0" anchor="b"/>
                </a:tc>
                <a:tc>
                  <a:txBody>
                    <a:bodyPr/>
                    <a:lstStyle/>
                    <a:p>
                      <a:pPr algn="r" fontAlgn="b"/>
                      <a:r>
                        <a:rPr lang="en-US" sz="1600" b="0" i="0" u="none" strike="noStrike" dirty="0">
                          <a:solidFill>
                            <a:srgbClr val="000000"/>
                          </a:solidFill>
                          <a:effectLst/>
                          <a:latin typeface="Calibri"/>
                        </a:rPr>
                        <a:t>367,549 </a:t>
                      </a:r>
                    </a:p>
                  </a:txBody>
                  <a:tcPr marL="9525" marR="9525" marT="9525" marB="0" anchor="b"/>
                </a:tc>
              </a:tr>
              <a:tr h="29514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a:solidFill>
                            <a:srgbClr val="000000"/>
                          </a:solidFill>
                          <a:effectLst/>
                          <a:latin typeface="Calibri"/>
                        </a:rPr>
                        <a:t>8,000 </a:t>
                      </a:r>
                    </a:p>
                  </a:txBody>
                  <a:tcPr marL="9525" marR="9525" marT="9525" marB="0" anchor="b"/>
                </a:tc>
                <a:tc>
                  <a:txBody>
                    <a:bodyPr/>
                    <a:lstStyle/>
                    <a:p>
                      <a:pPr algn="r" fontAlgn="b"/>
                      <a:r>
                        <a:rPr lang="en-US" sz="1600" b="0" i="0" u="none" strike="noStrike" dirty="0">
                          <a:solidFill>
                            <a:srgbClr val="000000"/>
                          </a:solidFill>
                          <a:effectLst/>
                          <a:latin typeface="Calibri"/>
                        </a:rPr>
                        <a:t>8,000 </a:t>
                      </a:r>
                    </a:p>
                  </a:txBody>
                  <a:tcPr marL="9525" marR="9525" marT="9525" marB="0" anchor="b"/>
                </a:tc>
              </a:tr>
              <a:tr h="274532">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kern="1200" dirty="0" smtClean="0">
                          <a:solidFill>
                            <a:schemeClr val="dk1"/>
                          </a:solidFill>
                          <a:effectLst/>
                          <a:latin typeface="+mn-lt"/>
                          <a:ea typeface="+mn-ea"/>
                          <a:cs typeface="+mn-cs"/>
                        </a:rPr>
                        <a:t>Cost Pool</a:t>
                      </a:r>
                    </a:p>
                  </a:txBody>
                  <a:tcPr marL="6675" marR="6675" marT="6675" marB="0" anchor="b"/>
                </a:tc>
                <a:tc>
                  <a:txBody>
                    <a:bodyPr/>
                    <a:lstStyle/>
                    <a:p>
                      <a:pPr algn="r" fontAlgn="b"/>
                      <a:r>
                        <a:rPr lang="en-US" sz="1600" b="0" i="0" u="none" strike="noStrike" dirty="0">
                          <a:solidFill>
                            <a:srgbClr val="000000"/>
                          </a:solidFill>
                          <a:effectLst/>
                          <a:latin typeface="Calibri"/>
                        </a:rPr>
                        <a:t>501,760 </a:t>
                      </a:r>
                    </a:p>
                  </a:txBody>
                  <a:tcPr marL="9525" marR="9525" marT="9525" marB="0" anchor="b"/>
                </a:tc>
                <a:tc>
                  <a:txBody>
                    <a:bodyPr/>
                    <a:lstStyle/>
                    <a:p>
                      <a:pPr algn="r" fontAlgn="b"/>
                      <a:r>
                        <a:rPr lang="en-US" sz="1600" b="0" i="0" u="none" strike="noStrike" dirty="0">
                          <a:solidFill>
                            <a:srgbClr val="000000"/>
                          </a:solidFill>
                          <a:effectLst/>
                          <a:latin typeface="Calibri"/>
                        </a:rPr>
                        <a:t>496,458 </a:t>
                      </a:r>
                    </a:p>
                  </a:txBody>
                  <a:tcPr marL="9525" marR="9525" marT="9525" marB="0" anchor="b"/>
                </a:tc>
              </a:tr>
              <a:tr h="261402">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dk1"/>
                          </a:solidFill>
                          <a:effectLst/>
                          <a:latin typeface="+mn-lt"/>
                          <a:ea typeface="+mn-ea"/>
                          <a:cs typeface="+mn-cs"/>
                        </a:rPr>
                        <a:t>Total Expenditures</a:t>
                      </a:r>
                    </a:p>
                  </a:txBody>
                  <a:tcPr marL="6675" marR="6675" marT="6675" marB="0" anchor="b"/>
                </a:tc>
                <a:tc>
                  <a:txBody>
                    <a:bodyPr/>
                    <a:lstStyle/>
                    <a:p>
                      <a:pPr algn="r" fontAlgn="b"/>
                      <a:r>
                        <a:rPr lang="en-US" sz="1600" b="0" i="0" u="none" strike="noStrike" dirty="0" smtClean="0">
                          <a:solidFill>
                            <a:srgbClr val="000000"/>
                          </a:solidFill>
                          <a:effectLst/>
                          <a:latin typeface="Calibri"/>
                        </a:rPr>
                        <a:t>5,876,219 </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b="0" i="0" u="none" strike="noStrike" dirty="0" smtClean="0">
                          <a:solidFill>
                            <a:srgbClr val="000000"/>
                          </a:solidFill>
                          <a:effectLst/>
                          <a:latin typeface="Calibri"/>
                        </a:rPr>
                        <a:t>5,972,095 </a:t>
                      </a:r>
                      <a:endParaRPr lang="en-US" sz="1600" b="0" i="0" u="none" strike="noStrike" dirty="0">
                        <a:solidFill>
                          <a:srgbClr val="000000"/>
                        </a:solidFill>
                        <a:effectLst/>
                        <a:latin typeface="Calibri"/>
                      </a:endParaRPr>
                    </a:p>
                  </a:txBody>
                  <a:tcPr marL="9525" marR="9525" marT="9525" marB="0" anchor="b"/>
                </a:tc>
              </a:tr>
              <a:tr h="326827">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algn="r" fontAlgn="b"/>
                      <a:r>
                        <a:rPr lang="en-US" sz="1600" b="1" i="0" u="none" strike="noStrike" dirty="0" smtClean="0">
                          <a:solidFill>
                            <a:schemeClr val="bg1"/>
                          </a:solidFill>
                          <a:effectLst/>
                          <a:latin typeface="Calibri"/>
                        </a:rPr>
                        <a:t>(5,852,419) </a:t>
                      </a:r>
                      <a:endParaRPr lang="en-US" sz="1600" b="1" i="0" u="none" strike="noStrike" dirty="0">
                        <a:solidFill>
                          <a:schemeClr val="bg1"/>
                        </a:solidFill>
                        <a:effectLst/>
                        <a:latin typeface="Calibri"/>
                      </a:endParaRPr>
                    </a:p>
                  </a:txBody>
                  <a:tcPr marL="9525" marR="9525" marT="9525" marB="0" anchor="b"/>
                </a:tc>
                <a:tc>
                  <a:txBody>
                    <a:bodyPr/>
                    <a:lstStyle/>
                    <a:p>
                      <a:pPr algn="r" fontAlgn="b"/>
                      <a:r>
                        <a:rPr lang="en-US" sz="1600" b="1" i="0" u="none" strike="noStrike" dirty="0" smtClean="0">
                          <a:solidFill>
                            <a:schemeClr val="bg1"/>
                          </a:solidFill>
                          <a:effectLst/>
                          <a:latin typeface="Calibri"/>
                        </a:rPr>
                        <a:t>(5,948,295) </a:t>
                      </a:r>
                      <a:endParaRPr lang="en-US" sz="1600" b="1" i="0" u="none" strike="noStrike" dirty="0">
                        <a:solidFill>
                          <a:schemeClr val="bg1"/>
                        </a:solidFill>
                        <a:effectLst/>
                        <a:latin typeface="Calibri"/>
                      </a:endParaRPr>
                    </a:p>
                  </a:txBody>
                  <a:tcPr marL="9525" marR="9525" marT="9525" marB="0" anchor="b"/>
                </a:tc>
              </a:tr>
            </a:tbl>
          </a:graphicData>
        </a:graphic>
      </p:graphicFrame>
      <p:sp>
        <p:nvSpPr>
          <p:cNvPr id="3" name="Title 2"/>
          <p:cNvSpPr>
            <a:spLocks noGrp="1"/>
          </p:cNvSpPr>
          <p:nvPr>
            <p:ph type="title"/>
          </p:nvPr>
        </p:nvSpPr>
        <p:spPr>
          <a:xfrm>
            <a:off x="457200" y="274638"/>
            <a:ext cx="8229600" cy="639762"/>
          </a:xfrm>
        </p:spPr>
        <p:txBody>
          <a:bodyPr>
            <a:noAutofit/>
          </a:bodyPr>
          <a:lstStyle/>
          <a:p>
            <a:pPr algn="ctr"/>
            <a:r>
              <a:rPr lang="en-US" sz="3600" dirty="0" smtClean="0"/>
              <a:t>General Fund Budget</a:t>
            </a:r>
            <a:endParaRPr lang="en-US" sz="3600" dirty="0"/>
          </a:p>
        </p:txBody>
      </p:sp>
      <p:sp>
        <p:nvSpPr>
          <p:cNvPr id="4" name="Slide Number Placeholder 3"/>
          <p:cNvSpPr>
            <a:spLocks noGrp="1"/>
          </p:cNvSpPr>
          <p:nvPr>
            <p:ph type="sldNum" sz="quarter" idx="12"/>
          </p:nvPr>
        </p:nvSpPr>
        <p:spPr>
          <a:xfrm>
            <a:off x="8389834" y="6492875"/>
            <a:ext cx="762000" cy="365125"/>
          </a:xfrm>
        </p:spPr>
        <p:txBody>
          <a:bodyPr/>
          <a:lstStyle/>
          <a:p>
            <a:fld id="{B6F2DC20-EF44-4108-885F-1E1F886043EF}" type="slidenum">
              <a:rPr lang="en-US" smtClean="0"/>
              <a:pPr/>
              <a:t>82</a:t>
            </a:fld>
            <a:endParaRPr lang="en-US" dirty="0"/>
          </a:p>
        </p:txBody>
      </p:sp>
      <p:sp>
        <p:nvSpPr>
          <p:cNvPr id="5" name="Footer Placeholder 4"/>
          <p:cNvSpPr>
            <a:spLocks noGrp="1"/>
          </p:cNvSpPr>
          <p:nvPr>
            <p:ph type="ftr" sz="quarter" idx="11"/>
          </p:nvPr>
        </p:nvSpPr>
        <p:spPr/>
        <p:txBody>
          <a:bodyPr/>
          <a:lstStyle/>
          <a:p>
            <a:r>
              <a:rPr lang="en-US" smtClean="0"/>
              <a:t>Library &amp; Cultural Services</a:t>
            </a:r>
            <a:endParaRPr lang="en-US" dirty="0"/>
          </a:p>
        </p:txBody>
      </p:sp>
    </p:spTree>
    <p:extLst>
      <p:ext uri="{BB962C8B-B14F-4D97-AF65-F5344CB8AC3E}">
        <p14:creationId xmlns:p14="http://schemas.microsoft.com/office/powerpoint/2010/main" val="2506862490"/>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06117809"/>
              </p:ext>
            </p:extLst>
          </p:nvPr>
        </p:nvGraphicFramePr>
        <p:xfrm>
          <a:off x="685800" y="990601"/>
          <a:ext cx="8001001" cy="5034105"/>
        </p:xfrm>
        <a:graphic>
          <a:graphicData uri="http://schemas.openxmlformats.org/drawingml/2006/table">
            <a:tbl>
              <a:tblPr firstRow="1" firstCol="1" lastRow="1" bandRow="1">
                <a:tableStyleId>{5C22544A-7EE6-4342-B048-85BDC9FD1C3A}</a:tableStyleId>
              </a:tblPr>
              <a:tblGrid>
                <a:gridCol w="1837797"/>
                <a:gridCol w="2751636"/>
                <a:gridCol w="1705784"/>
                <a:gridCol w="1705784"/>
              </a:tblGrid>
              <a:tr h="219568">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2757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0"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217256">
                <a:tc>
                  <a:txBody>
                    <a:bodyPr/>
                    <a:lstStyle/>
                    <a:p>
                      <a:pPr algn="l" fontAlgn="b"/>
                      <a:r>
                        <a:rPr lang="en-US" sz="1600" b="1" i="0" u="none" strike="noStrike" dirty="0" smtClean="0">
                          <a:solidFill>
                            <a:schemeClr val="bg1"/>
                          </a:solidFill>
                          <a:effectLst/>
                          <a:latin typeface="+mn-lt"/>
                        </a:rPr>
                        <a:t>Revenue</a:t>
                      </a:r>
                      <a:endParaRPr lang="en-US" sz="1600" b="1" i="0" u="none" strike="noStrike" dirty="0">
                        <a:solidFill>
                          <a:schemeClr val="bg1"/>
                        </a:solidFill>
                        <a:effectLst/>
                        <a:latin typeface="+mn-lt"/>
                      </a:endParaRPr>
                    </a:p>
                  </a:txBody>
                  <a:tcPr marL="6675" marR="6675" marT="667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Licenses, Permits and Fees</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n-lt"/>
                        </a:rPr>
                        <a:t>381,093</a:t>
                      </a:r>
                      <a:endParaRPr lang="en-US" sz="1600" b="0" i="0" u="none" strike="noStrike" dirty="0">
                        <a:solidFill>
                          <a:schemeClr val="tx1"/>
                        </a:solidFill>
                        <a:effectLst/>
                        <a:latin typeface="+mn-lt"/>
                      </a:endParaRPr>
                    </a:p>
                  </a:txBody>
                  <a:tcPr marL="6675" marR="6675" marT="6675" marB="0" anchor="b"/>
                </a:tc>
                <a:tc>
                  <a:txBody>
                    <a:bodyPr/>
                    <a:lstStyle/>
                    <a:p>
                      <a:pPr algn="r" fontAlgn="b"/>
                      <a:endParaRPr lang="en-US" sz="1600" b="0" i="0" u="none" strike="noStrike" dirty="0">
                        <a:solidFill>
                          <a:schemeClr val="tx1"/>
                        </a:solidFill>
                        <a:effectLst/>
                        <a:latin typeface="+mn-lt"/>
                      </a:endParaRPr>
                    </a:p>
                  </a:txBody>
                  <a:tcPr marL="6675" marR="6675" marT="6675" marB="0" anchor="b"/>
                </a:tc>
              </a:tr>
              <a:tr h="217256">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Fines &amp; Forfeitures</a:t>
                      </a:r>
                      <a:endParaRPr kumimoji="0" lang="en-US" sz="1600" b="1" i="0" u="none" strike="noStrike" kern="1200" cap="none" spc="0" normalizeH="0" baseline="0" noProof="0" dirty="0">
                        <a:ln>
                          <a:noFill/>
                        </a:ln>
                        <a:solidFill>
                          <a:schemeClr val="tx1"/>
                        </a:solidFill>
                        <a:effectLst/>
                        <a:uLnTx/>
                        <a:uFillTx/>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n-lt"/>
                        </a:rPr>
                        <a:t>19,000</a:t>
                      </a:r>
                      <a:endParaRPr lang="en-US" sz="1600" b="0" i="0" u="none" strike="noStrike" dirty="0">
                        <a:solidFill>
                          <a:schemeClr val="tx1"/>
                        </a:solidFill>
                        <a:effectLst/>
                        <a:latin typeface="+mn-lt"/>
                      </a:endParaRPr>
                    </a:p>
                  </a:txBody>
                  <a:tcPr marL="6675" marR="6675" marT="6675" marB="0" anchor="b"/>
                </a:tc>
                <a:tc>
                  <a:txBody>
                    <a:bodyPr/>
                    <a:lstStyle/>
                    <a:p>
                      <a:pPr algn="r" fontAlgn="b"/>
                      <a:r>
                        <a:rPr lang="en-US" sz="1600" b="0" i="0" u="none" strike="noStrike" dirty="0" smtClean="0">
                          <a:solidFill>
                            <a:schemeClr val="tx1"/>
                          </a:solidFill>
                          <a:effectLst/>
                          <a:latin typeface="+mn-lt"/>
                        </a:rPr>
                        <a:t>19,000</a:t>
                      </a:r>
                      <a:endParaRPr lang="en-US" sz="1600" b="0" i="0" u="none" strike="noStrike" dirty="0">
                        <a:solidFill>
                          <a:schemeClr val="tx1"/>
                        </a:solidFill>
                        <a:effectLst/>
                        <a:latin typeface="+mn-lt"/>
                      </a:endParaRPr>
                    </a:p>
                  </a:txBody>
                  <a:tcPr marL="6675" marR="6675" marT="6675" marB="0" anchor="b"/>
                </a:tc>
              </a:tr>
              <a:tr h="186193">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r>
                        <a:rPr lang="en-US" sz="1600" dirty="0" smtClean="0"/>
                        <a:t>Use of Money and Property</a:t>
                      </a:r>
                      <a:endParaRPr lang="en-US" sz="1600" dirty="0"/>
                    </a:p>
                  </a:txBody>
                  <a:tcPr marL="6675" marR="6675" marT="6675" marB="0" anchor="b"/>
                </a:tc>
                <a:tc>
                  <a:txBody>
                    <a:bodyPr/>
                    <a:lstStyle/>
                    <a:p>
                      <a:pPr algn="r"/>
                      <a:r>
                        <a:rPr lang="en-US" sz="1600" dirty="0" smtClean="0">
                          <a:latin typeface="+mn-lt"/>
                        </a:rPr>
                        <a:t>3,787</a:t>
                      </a:r>
                      <a:endParaRPr lang="en-US" dirty="0">
                        <a:latin typeface="+mn-lt"/>
                      </a:endParaRPr>
                    </a:p>
                  </a:txBody>
                  <a:tcPr marL="6675" marR="6675" marT="6675" marB="0" anchor="b"/>
                </a:tc>
                <a:tc>
                  <a:txBody>
                    <a:bodyPr/>
                    <a:lstStyle/>
                    <a:p>
                      <a:pPr algn="r"/>
                      <a:endParaRPr lang="en-US" dirty="0">
                        <a:latin typeface="+mn-lt"/>
                      </a:endParaRPr>
                    </a:p>
                  </a:txBody>
                  <a:tcPr marL="6675" marR="6675" marT="6675" marB="0" anchor="b"/>
                </a:tc>
              </a:tr>
              <a:tr h="165997">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n-lt"/>
                        </a:rPr>
                        <a:t>Other</a:t>
                      </a:r>
                      <a:r>
                        <a:rPr lang="en-US" sz="1600" b="0" i="0" u="none" strike="noStrike" baseline="0" dirty="0" smtClean="0">
                          <a:solidFill>
                            <a:schemeClr val="tx1"/>
                          </a:solidFill>
                          <a:effectLst/>
                          <a:latin typeface="+mn-lt"/>
                        </a:rPr>
                        <a:t> Revenue</a:t>
                      </a:r>
                      <a:endParaRPr lang="en-US" sz="1600" b="1" i="0" u="none" strike="noStrike" dirty="0">
                        <a:solidFill>
                          <a:schemeClr val="tx1"/>
                        </a:solidFill>
                        <a:effectLst/>
                        <a:latin typeface="+mn-lt"/>
                      </a:endParaRPr>
                    </a:p>
                  </a:txBody>
                  <a:tcPr marL="6675" marR="6675" marT="6675" marB="0" anchor="b"/>
                </a:tc>
                <a:tc>
                  <a:txBody>
                    <a:bodyPr/>
                    <a:lstStyle/>
                    <a:p>
                      <a:pPr algn="r" fontAlgn="b"/>
                      <a:r>
                        <a:rPr lang="en-US" sz="1600" b="0" u="none" strike="noStrike" dirty="0" smtClean="0">
                          <a:solidFill>
                            <a:schemeClr val="tx1"/>
                          </a:solidFill>
                          <a:effectLst/>
                          <a:latin typeface="+mn-lt"/>
                        </a:rPr>
                        <a:t>8,475</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n-lt"/>
                        </a:rPr>
                        <a:t>10,675</a:t>
                      </a:r>
                      <a:endParaRPr lang="en-US" sz="1600" b="0" i="0" u="none" strike="noStrike" dirty="0">
                        <a:solidFill>
                          <a:schemeClr val="tx1"/>
                        </a:solidFill>
                        <a:effectLst/>
                        <a:latin typeface="+mn-lt"/>
                      </a:endParaRPr>
                    </a:p>
                  </a:txBody>
                  <a:tcPr marL="6675" marR="6675" marT="6675" marB="0" anchor="b"/>
                </a:tc>
              </a:tr>
              <a:tr h="165997">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tx1"/>
                          </a:solidFill>
                          <a:effectLst/>
                          <a:latin typeface="+mn-lt"/>
                          <a:ea typeface="+mn-ea"/>
                          <a:cs typeface="+mn-cs"/>
                        </a:rPr>
                        <a:t>Grants</a:t>
                      </a: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n-lt"/>
                          <a:ea typeface="+mn-ea"/>
                          <a:cs typeface="+mn-cs"/>
                        </a:rPr>
                        <a:t>274,798</a:t>
                      </a:r>
                      <a:endParaRPr lang="en-US" sz="1600" b="0" u="none" strike="noStrike" kern="1200" dirty="0">
                        <a:solidFill>
                          <a:schemeClr val="tx1"/>
                        </a:solidFill>
                        <a:effectLst/>
                        <a:latin typeface="+mn-lt"/>
                        <a:ea typeface="+mn-ea"/>
                        <a:cs typeface="+mn-cs"/>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n-lt"/>
                          <a:ea typeface="+mn-ea"/>
                          <a:cs typeface="+mn-cs"/>
                        </a:rPr>
                        <a:t>234,312</a:t>
                      </a:r>
                      <a:endParaRPr lang="en-US" sz="1600" b="0" u="none" strike="noStrike" kern="1200" dirty="0">
                        <a:solidFill>
                          <a:schemeClr val="tx1"/>
                        </a:solidFill>
                        <a:effectLst/>
                        <a:latin typeface="+mn-lt"/>
                        <a:ea typeface="+mn-ea"/>
                        <a:cs typeface="+mn-cs"/>
                      </a:endParaRPr>
                    </a:p>
                  </a:txBody>
                  <a:tcPr marL="6675" marR="6675" marT="6675" marB="0" anchor="b"/>
                </a:tc>
              </a:tr>
              <a:tr h="165997">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tx1"/>
                          </a:solidFill>
                          <a:effectLst/>
                          <a:latin typeface="+mn-lt"/>
                          <a:ea typeface="+mn-ea"/>
                          <a:cs typeface="+mn-cs"/>
                        </a:rPr>
                        <a:t>Operating</a:t>
                      </a:r>
                      <a:r>
                        <a:rPr lang="en-US" sz="1600" u="none" strike="noStrike" kern="1200" baseline="0" dirty="0" smtClean="0">
                          <a:solidFill>
                            <a:schemeClr val="tx1"/>
                          </a:solidFill>
                          <a:effectLst/>
                          <a:latin typeface="+mn-lt"/>
                          <a:ea typeface="+mn-ea"/>
                          <a:cs typeface="+mn-cs"/>
                        </a:rPr>
                        <a:t> </a:t>
                      </a:r>
                      <a:r>
                        <a:rPr lang="en-US" sz="1600" u="none" strike="noStrike" kern="1200" dirty="0" err="1" smtClean="0">
                          <a:solidFill>
                            <a:schemeClr val="tx1"/>
                          </a:solidFill>
                          <a:effectLst/>
                          <a:latin typeface="+mn-lt"/>
                          <a:ea typeface="+mn-ea"/>
                          <a:cs typeface="+mn-cs"/>
                        </a:rPr>
                        <a:t>Trasfer</a:t>
                      </a:r>
                      <a:r>
                        <a:rPr lang="en-US" sz="1600" u="none" strike="noStrike" kern="1200" baseline="0" dirty="0" smtClean="0">
                          <a:solidFill>
                            <a:schemeClr val="tx1"/>
                          </a:solidFill>
                          <a:effectLst/>
                          <a:latin typeface="+mn-lt"/>
                          <a:ea typeface="+mn-ea"/>
                          <a:cs typeface="+mn-cs"/>
                        </a:rPr>
                        <a:t> In</a:t>
                      </a:r>
                      <a:endParaRPr lang="en-US" sz="1600" u="none" strike="noStrike" kern="1200" dirty="0" smtClean="0">
                        <a:solidFill>
                          <a:schemeClr val="tx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rgbClr val="000000"/>
                          </a:solidFill>
                          <a:effectLst/>
                          <a:latin typeface="+mn-lt"/>
                        </a:rPr>
                        <a:t>16,275</a:t>
                      </a:r>
                      <a:endParaRPr lang="en-US" sz="1600" b="0" i="0" u="none" strike="noStrike" dirty="0">
                        <a:solidFill>
                          <a:srgbClr val="000000"/>
                        </a:solidFill>
                        <a:effectLst/>
                        <a:latin typeface="+mn-lt"/>
                      </a:endParaRPr>
                    </a:p>
                  </a:txBody>
                  <a:tcPr marL="6675" marR="6675" marT="6675" marB="0" anchor="b"/>
                </a:tc>
                <a:tc>
                  <a:txBody>
                    <a:bodyPr/>
                    <a:lstStyle/>
                    <a:p>
                      <a:pPr algn="r"/>
                      <a:endParaRPr lang="en-US" sz="1600" dirty="0">
                        <a:latin typeface="+mn-lt"/>
                      </a:endParaRPr>
                    </a:p>
                  </a:txBody>
                  <a:tcPr marL="6675" marR="6675" marT="6675" marB="0" anchor="b"/>
                </a:tc>
              </a:tr>
              <a:tr h="165997">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n-lt"/>
                        </a:rPr>
                        <a:t>703,428</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n-lt"/>
                        </a:rPr>
                        <a:t>263,987</a:t>
                      </a:r>
                    </a:p>
                  </a:txBody>
                  <a:tcPr marL="6675" marR="6675" marT="6675" marB="0" anchor="b"/>
                </a:tc>
              </a:tr>
              <a:tr h="165997">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endParaRPr lang="en-US" sz="1600" dirty="0"/>
                    </a:p>
                  </a:txBody>
                  <a:tcPr marL="6675" marR="6675" marT="6675" marB="0" anchor="b"/>
                </a:tc>
                <a:tc>
                  <a:txBody>
                    <a:bodyPr/>
                    <a:lstStyle/>
                    <a:p>
                      <a:pPr algn="r"/>
                      <a:endParaRPr lang="en-US" sz="1600" b="0" dirty="0">
                        <a:solidFill>
                          <a:schemeClr val="tx1"/>
                        </a:solidFill>
                        <a:latin typeface="+mn-lt"/>
                      </a:endParaRPr>
                    </a:p>
                  </a:txBody>
                  <a:tcPr marL="6675" marR="6675" marT="6675" marB="0" anchor="b"/>
                </a:tc>
                <a:tc>
                  <a:txBody>
                    <a:bodyPr/>
                    <a:lstStyle/>
                    <a:p>
                      <a:pPr algn="r"/>
                      <a:endParaRPr lang="en-US" sz="1600" b="0" dirty="0">
                        <a:solidFill>
                          <a:schemeClr val="tx1"/>
                        </a:solidFill>
                        <a:latin typeface="+mn-lt"/>
                      </a:endParaRPr>
                    </a:p>
                  </a:txBody>
                  <a:tcPr marL="6675" marR="6675" marT="6675" marB="0" anchor="b"/>
                </a:tc>
              </a:tr>
              <a:tr h="165997">
                <a:tc>
                  <a:txBody>
                    <a:bodyPr/>
                    <a:lstStyle/>
                    <a:p>
                      <a:pPr algn="l" fontAlgn="b"/>
                      <a:r>
                        <a:rPr lang="en-US" sz="1600" u="none" strike="noStrike" dirty="0">
                          <a:effectLst/>
                        </a:rPr>
                        <a:t>Expenditures</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n-lt"/>
                        </a:rPr>
                        <a:t>600</a:t>
                      </a:r>
                      <a:endParaRPr lang="en-US" sz="1600" b="0" i="0" u="none" strike="noStrike" dirty="0">
                        <a:solidFill>
                          <a:schemeClr val="tx1"/>
                        </a:solidFill>
                        <a:effectLst/>
                        <a:latin typeface="+mn-lt"/>
                      </a:endParaRPr>
                    </a:p>
                  </a:txBody>
                  <a:tcPr marL="6675" marR="6675" marT="6675" marB="0" anchor="b"/>
                </a:tc>
                <a:tc>
                  <a:txBody>
                    <a:bodyPr/>
                    <a:lstStyle/>
                    <a:p>
                      <a:pPr algn="r" fontAlgn="b"/>
                      <a:r>
                        <a:rPr lang="en-US" sz="1600" b="0" i="0" u="none" strike="noStrike" dirty="0" smtClean="0">
                          <a:solidFill>
                            <a:schemeClr val="tx1"/>
                          </a:solidFill>
                          <a:effectLst/>
                          <a:latin typeface="+mn-lt"/>
                        </a:rPr>
                        <a:t>-</a:t>
                      </a:r>
                      <a:endParaRPr lang="en-US" sz="1600" b="0" i="0" u="none" strike="noStrike" dirty="0">
                        <a:solidFill>
                          <a:schemeClr val="tx1"/>
                        </a:solidFill>
                        <a:effectLst/>
                        <a:latin typeface="+mn-lt"/>
                      </a:endParaRPr>
                    </a:p>
                  </a:txBody>
                  <a:tcPr marL="6675" marR="6675" marT="6675" marB="0" anchor="b"/>
                </a:tc>
              </a:tr>
              <a:tr h="20220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latin typeface="+mj-lt"/>
                        </a:rPr>
                        <a:t>Professional &amp; Admin</a:t>
                      </a:r>
                      <a:endParaRPr lang="en-US" sz="1600" b="1" i="0" u="none" strike="noStrike" dirty="0">
                        <a:solidFill>
                          <a:schemeClr val="accent6">
                            <a:lumMod val="50000"/>
                          </a:schemeClr>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n-lt"/>
                        </a:rPr>
                        <a:t>807,840</a:t>
                      </a:r>
                      <a:endParaRPr lang="en-US" sz="1600" b="0" i="0" u="none" strike="noStrike" dirty="0">
                        <a:solidFill>
                          <a:schemeClr val="tx1"/>
                        </a:solidFill>
                        <a:effectLst/>
                        <a:latin typeface="+mn-lt"/>
                      </a:endParaRPr>
                    </a:p>
                  </a:txBody>
                  <a:tcPr marL="6675" marR="6675" marT="6675" marB="0" anchor="b"/>
                </a:tc>
                <a:tc>
                  <a:txBody>
                    <a:bodyPr/>
                    <a:lstStyle/>
                    <a:p>
                      <a:pPr algn="r" fontAlgn="b"/>
                      <a:r>
                        <a:rPr lang="en-US" sz="1600" b="0" i="0" u="none" strike="noStrike" dirty="0" smtClean="0">
                          <a:solidFill>
                            <a:schemeClr val="tx1"/>
                          </a:solidFill>
                          <a:effectLst/>
                          <a:latin typeface="+mn-lt"/>
                        </a:rPr>
                        <a:t>704,378</a:t>
                      </a:r>
                      <a:endParaRPr lang="en-US" sz="1600" b="0" i="0" u="none" strike="noStrike" dirty="0">
                        <a:solidFill>
                          <a:schemeClr val="tx1"/>
                        </a:solidFill>
                        <a:effectLst/>
                        <a:latin typeface="+mn-lt"/>
                      </a:endParaRPr>
                    </a:p>
                  </a:txBody>
                  <a:tcPr marL="6675" marR="6675" marT="6675" marB="0" anchor="b"/>
                </a:tc>
              </a:tr>
              <a:tr h="20220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latin typeface="+mj-lt"/>
                        </a:rPr>
                        <a:t>Other Operating</a:t>
                      </a:r>
                      <a:endParaRPr lang="en-US" sz="1600" b="1" i="0" u="none" strike="noStrike" dirty="0">
                        <a:solidFill>
                          <a:schemeClr val="accent6">
                            <a:lumMod val="50000"/>
                          </a:schemeClr>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n-lt"/>
                        </a:rPr>
                        <a:t>35,994</a:t>
                      </a:r>
                      <a:endParaRPr lang="en-US" sz="1600" b="0" i="0" u="none" strike="noStrike" dirty="0">
                        <a:solidFill>
                          <a:schemeClr val="tx1"/>
                        </a:solidFill>
                        <a:effectLst/>
                        <a:latin typeface="+mn-lt"/>
                      </a:endParaRPr>
                    </a:p>
                  </a:txBody>
                  <a:tcPr marL="6675" marR="6675" marT="6675" marB="0" anchor="b"/>
                </a:tc>
                <a:tc>
                  <a:txBody>
                    <a:bodyPr/>
                    <a:lstStyle/>
                    <a:p>
                      <a:pPr algn="r" fontAlgn="b"/>
                      <a:r>
                        <a:rPr lang="en-US" sz="1600" b="0" i="0" u="none" strike="noStrike" dirty="0" smtClean="0">
                          <a:solidFill>
                            <a:schemeClr val="tx1"/>
                          </a:solidFill>
                          <a:effectLst/>
                          <a:latin typeface="+mn-lt"/>
                        </a:rPr>
                        <a:t>28,561</a:t>
                      </a:r>
                      <a:endParaRPr lang="en-US" sz="1600" b="0" i="0" u="none" strike="noStrike" dirty="0">
                        <a:solidFill>
                          <a:schemeClr val="tx1"/>
                        </a:solidFill>
                        <a:effectLst/>
                        <a:latin typeface="+mn-lt"/>
                      </a:endParaRPr>
                    </a:p>
                  </a:txBody>
                  <a:tcPr marL="6675" marR="6675" marT="6675" marB="0" anchor="b"/>
                </a:tc>
              </a:tr>
              <a:tr h="20220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latin typeface="+mj-lt"/>
                        </a:rPr>
                        <a:t>Utilities</a:t>
                      </a:r>
                      <a:endParaRPr lang="en-US" sz="1600" b="1" i="0" u="none" strike="noStrike" dirty="0" smtClean="0">
                        <a:solidFill>
                          <a:schemeClr val="accent6">
                            <a:lumMod val="50000"/>
                          </a:schemeClr>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n-lt"/>
                        </a:rPr>
                        <a:t>17,400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n-lt"/>
                        </a:rPr>
                        <a:t>17,400</a:t>
                      </a:r>
                    </a:p>
                  </a:txBody>
                  <a:tcPr marL="6675" marR="6675" marT="6675" marB="0" anchor="b"/>
                </a:tc>
              </a:tr>
              <a:tr h="202202">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kern="1200" dirty="0" smtClean="0">
                          <a:solidFill>
                            <a:schemeClr val="dk1"/>
                          </a:solidFill>
                          <a:effectLst/>
                          <a:latin typeface="+mj-lt"/>
                          <a:ea typeface="+mn-ea"/>
                          <a:cs typeface="+mn-cs"/>
                        </a:rPr>
                        <a:t>Cost Pool</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0" i="0" u="none" strike="noStrike" dirty="0" smtClean="0">
                        <a:solidFill>
                          <a:schemeClr val="tx1"/>
                        </a:solidFill>
                        <a:effectLst/>
                        <a:latin typeface="+mn-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n-lt"/>
                        </a:rPr>
                        <a:t>34,000</a:t>
                      </a:r>
                    </a:p>
                  </a:txBody>
                  <a:tcPr marL="6675" marR="6675" marT="6675" marB="0" anchor="b"/>
                </a:tc>
              </a:tr>
              <a:tr h="179087">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j-lt"/>
                        </a:rPr>
                        <a:t>Asset/Capital</a:t>
                      </a:r>
                      <a:r>
                        <a:rPr lang="en-US" sz="1600" b="0" i="0" u="none" strike="noStrike" baseline="0" dirty="0" smtClean="0">
                          <a:solidFill>
                            <a:schemeClr val="dk1"/>
                          </a:solidFill>
                          <a:effectLst/>
                          <a:latin typeface="+mj-lt"/>
                        </a:rPr>
                        <a:t> Outlay</a:t>
                      </a:r>
                      <a:endParaRPr lang="en-US" sz="1600" b="1" i="0" u="none" strike="noStrike" dirty="0" smtClean="0">
                        <a:solidFill>
                          <a:schemeClr val="accent6">
                            <a:lumMod val="50000"/>
                          </a:schemeClr>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n-lt"/>
                        </a:rPr>
                        <a:t>397,315</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n-lt"/>
                        </a:rPr>
                        <a:t>333,584</a:t>
                      </a:r>
                    </a:p>
                  </a:txBody>
                  <a:tcPr marL="6675" marR="6675" marT="6675" marB="0" anchor="b"/>
                </a:tc>
              </a:tr>
              <a:tr h="179087">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r>
                        <a:rPr lang="en-US" sz="1600" dirty="0" smtClean="0">
                          <a:latin typeface="+mj-lt"/>
                        </a:rPr>
                        <a:t>Grant Expenditures</a:t>
                      </a:r>
                      <a:endParaRPr lang="en-US" sz="1600" dirty="0">
                        <a:latin typeface="+mj-lt"/>
                      </a:endParaRPr>
                    </a:p>
                  </a:txBody>
                  <a:tcPr marL="6675" marR="6675" marT="6675" marB="0" anchor="b"/>
                </a:tc>
                <a:tc>
                  <a:txBody>
                    <a:bodyPr/>
                    <a:lstStyle/>
                    <a:p>
                      <a:pPr algn="r"/>
                      <a:r>
                        <a:rPr lang="en-US" sz="1600" dirty="0" smtClean="0">
                          <a:latin typeface="+mn-lt"/>
                        </a:rPr>
                        <a:t>11,000</a:t>
                      </a:r>
                      <a:endParaRPr lang="en-US" sz="1600" dirty="0">
                        <a:latin typeface="+mn-lt"/>
                      </a:endParaRPr>
                    </a:p>
                  </a:txBody>
                  <a:tcPr marL="6675" marR="6675" marT="6675" marB="0" anchor="b"/>
                </a:tc>
                <a:tc>
                  <a:txBody>
                    <a:bodyPr/>
                    <a:lstStyle/>
                    <a:p>
                      <a:pPr algn="r"/>
                      <a:r>
                        <a:rPr lang="en-US" sz="1600" dirty="0" smtClean="0">
                          <a:latin typeface="+mn-lt"/>
                        </a:rPr>
                        <a:t>13,696</a:t>
                      </a:r>
                      <a:endParaRPr lang="en-US" sz="1600" dirty="0">
                        <a:latin typeface="+mn-lt"/>
                      </a:endParaRPr>
                    </a:p>
                  </a:txBody>
                  <a:tcPr marL="6675" marR="6675" marT="6675" marB="0" anchor="b"/>
                </a:tc>
              </a:tr>
              <a:tr h="179087">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dk1"/>
                          </a:solidFill>
                          <a:effectLst/>
                          <a:latin typeface="+mn-lt"/>
                          <a:ea typeface="+mn-ea"/>
                          <a:cs typeface="+mn-cs"/>
                        </a:rPr>
                        <a:t>Total Expenditures</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mn-lt"/>
                        </a:rPr>
                        <a:t>1,270,149</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mn-lt"/>
                        </a:rPr>
                        <a:t>1,131,620</a:t>
                      </a:r>
                    </a:p>
                  </a:txBody>
                  <a:tcPr marL="6675" marR="6675" marT="6675" marB="0" anchor="b"/>
                </a:tc>
              </a:tr>
              <a:tr h="223909">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(566,721)</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(867,632)</a:t>
                      </a:r>
                    </a:p>
                  </a:txBody>
                  <a:tcPr marL="6675" marR="6675" marT="6675" marB="0" anchor="b"/>
                </a:tc>
              </a:tr>
            </a:tbl>
          </a:graphicData>
        </a:graphic>
      </p:graphicFrame>
      <p:sp>
        <p:nvSpPr>
          <p:cNvPr id="3" name="Title 2"/>
          <p:cNvSpPr>
            <a:spLocks noGrp="1"/>
          </p:cNvSpPr>
          <p:nvPr>
            <p:ph type="title"/>
          </p:nvPr>
        </p:nvSpPr>
        <p:spPr>
          <a:xfrm>
            <a:off x="457200" y="274638"/>
            <a:ext cx="8229600" cy="639762"/>
          </a:xfrm>
        </p:spPr>
        <p:txBody>
          <a:bodyPr>
            <a:noAutofit/>
          </a:bodyPr>
          <a:lstStyle/>
          <a:p>
            <a:pPr algn="ctr"/>
            <a:r>
              <a:rPr lang="en-US" sz="3600" dirty="0" smtClean="0"/>
              <a:t>Non-General Fund Budget</a:t>
            </a:r>
            <a:endParaRPr lang="en-US" sz="3600" dirty="0"/>
          </a:p>
        </p:txBody>
      </p:sp>
      <p:sp>
        <p:nvSpPr>
          <p:cNvPr id="4" name="Slide Number Placeholder 3"/>
          <p:cNvSpPr>
            <a:spLocks noGrp="1"/>
          </p:cNvSpPr>
          <p:nvPr>
            <p:ph type="sldNum" sz="quarter" idx="12"/>
          </p:nvPr>
        </p:nvSpPr>
        <p:spPr>
          <a:xfrm>
            <a:off x="8389834" y="6492875"/>
            <a:ext cx="762000" cy="365125"/>
          </a:xfrm>
        </p:spPr>
        <p:txBody>
          <a:bodyPr/>
          <a:lstStyle/>
          <a:p>
            <a:fld id="{B6F2DC20-EF44-4108-885F-1E1F886043EF}" type="slidenum">
              <a:rPr lang="en-US" smtClean="0"/>
              <a:pPr/>
              <a:t>83</a:t>
            </a:fld>
            <a:endParaRPr lang="en-US" dirty="0"/>
          </a:p>
        </p:txBody>
      </p:sp>
      <p:sp>
        <p:nvSpPr>
          <p:cNvPr id="5" name="Footer Placeholder 4"/>
          <p:cNvSpPr>
            <a:spLocks noGrp="1"/>
          </p:cNvSpPr>
          <p:nvPr>
            <p:ph type="ftr" sz="quarter" idx="11"/>
          </p:nvPr>
        </p:nvSpPr>
        <p:spPr/>
        <p:txBody>
          <a:bodyPr/>
          <a:lstStyle/>
          <a:p>
            <a:r>
              <a:rPr lang="en-US" smtClean="0"/>
              <a:t>Library &amp; Cultural Services</a:t>
            </a:r>
            <a:endParaRPr lang="en-US" dirty="0"/>
          </a:p>
        </p:txBody>
      </p:sp>
    </p:spTree>
    <p:extLst>
      <p:ext uri="{BB962C8B-B14F-4D97-AF65-F5344CB8AC3E}">
        <p14:creationId xmlns:p14="http://schemas.microsoft.com/office/powerpoint/2010/main" val="664656777"/>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52400"/>
            <a:ext cx="8915400" cy="6477000"/>
          </a:xfrm>
          <a:prstGeom prst="rect">
            <a:avLst/>
          </a:prstGeom>
          <a:solidFill>
            <a:schemeClr val="bg1"/>
          </a:solidFill>
          <a:ln w="76200"/>
          <a:effectLst>
            <a:glow rad="139700">
              <a:schemeClr val="accent1">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25476" y="304800"/>
            <a:ext cx="7112296" cy="533400"/>
          </a:xfrm>
        </p:spPr>
        <p:txBody>
          <a:bodyPr>
            <a:noAutofit/>
          </a:bodyPr>
          <a:lstStyle/>
          <a:p>
            <a:pPr algn="ctr"/>
            <a:r>
              <a:rPr lang="en-US" sz="4000" dirty="0" smtClean="0"/>
              <a:t>Office of Neighborhood Safety </a:t>
            </a:r>
            <a:endParaRPr lang="en-US" sz="4000" dirty="0"/>
          </a:p>
        </p:txBody>
      </p:sp>
      <p:sp>
        <p:nvSpPr>
          <p:cNvPr id="3" name="Subtitle 2"/>
          <p:cNvSpPr>
            <a:spLocks noGrp="1"/>
          </p:cNvSpPr>
          <p:nvPr>
            <p:ph type="subTitle" idx="1"/>
          </p:nvPr>
        </p:nvSpPr>
        <p:spPr>
          <a:xfrm>
            <a:off x="4592481" y="5791200"/>
            <a:ext cx="3845442" cy="836483"/>
          </a:xfrm>
        </p:spPr>
        <p:txBody>
          <a:bodyPr>
            <a:normAutofit fontScale="47500" lnSpcReduction="20000"/>
          </a:bodyPr>
          <a:lstStyle/>
          <a:p>
            <a:pPr algn="r"/>
            <a:endParaRPr lang="en-US" sz="3600" dirty="0" smtClean="0"/>
          </a:p>
          <a:p>
            <a:pPr algn="r"/>
            <a:r>
              <a:rPr lang="en-US" sz="3600" dirty="0" smtClean="0"/>
              <a:t>FY2019-20 Draft Budget Presentation</a:t>
            </a:r>
          </a:p>
          <a:p>
            <a:pPr algn="r"/>
            <a:r>
              <a:rPr lang="en-US" dirty="0" smtClean="0"/>
              <a:t>May 21, 2019</a:t>
            </a:r>
            <a:endParaRPr lang="en-US"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64" y="5410200"/>
            <a:ext cx="1084224" cy="988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Shape 60"/>
          <p:cNvPicPr preferRelativeResize="0"/>
          <p:nvPr/>
        </p:nvPicPr>
        <p:blipFill>
          <a:blip r:embed="rId4">
            <a:alphaModFix/>
          </a:blip>
          <a:stretch>
            <a:fillRect/>
          </a:stretch>
        </p:blipFill>
        <p:spPr>
          <a:xfrm>
            <a:off x="2308215" y="3551977"/>
            <a:ext cx="2111385" cy="2772623"/>
          </a:xfrm>
          <a:prstGeom prst="rect">
            <a:avLst/>
          </a:prstGeom>
          <a:noFill/>
          <a:ln>
            <a:noFill/>
          </a:ln>
        </p:spPr>
      </p:pic>
      <p:pic>
        <p:nvPicPr>
          <p:cNvPr id="8" name="Shape 58"/>
          <p:cNvPicPr preferRelativeResize="0"/>
          <p:nvPr/>
        </p:nvPicPr>
        <p:blipFill>
          <a:blip r:embed="rId5">
            <a:alphaModFix/>
          </a:blip>
          <a:stretch>
            <a:fillRect/>
          </a:stretch>
        </p:blipFill>
        <p:spPr>
          <a:xfrm>
            <a:off x="5217814" y="3657600"/>
            <a:ext cx="3758053" cy="2317688"/>
          </a:xfrm>
          <a:prstGeom prst="rect">
            <a:avLst/>
          </a:prstGeom>
          <a:noFill/>
          <a:ln>
            <a:noFill/>
          </a:ln>
        </p:spPr>
      </p:pic>
      <p:pic>
        <p:nvPicPr>
          <p:cNvPr id="9" name="Shape 54"/>
          <p:cNvPicPr preferRelativeResize="0"/>
          <p:nvPr/>
        </p:nvPicPr>
        <p:blipFill>
          <a:blip r:embed="rId6">
            <a:alphaModFix/>
          </a:blip>
          <a:stretch>
            <a:fillRect/>
          </a:stretch>
        </p:blipFill>
        <p:spPr>
          <a:xfrm>
            <a:off x="5410200" y="965527"/>
            <a:ext cx="3072252" cy="2286000"/>
          </a:xfrm>
          <a:prstGeom prst="rect">
            <a:avLst/>
          </a:prstGeom>
          <a:noFill/>
          <a:ln>
            <a:noFill/>
          </a:ln>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33400" y="914400"/>
            <a:ext cx="4562970" cy="25025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68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a:normAutofit/>
          </a:bodyPr>
          <a:lstStyle/>
          <a:p>
            <a:pPr algn="ctr"/>
            <a:r>
              <a:rPr lang="en-US" sz="3600" dirty="0" smtClean="0"/>
              <a:t>Mission</a:t>
            </a:r>
            <a:endParaRPr lang="en-US" sz="3600" dirty="0"/>
          </a:p>
        </p:txBody>
      </p:sp>
      <p:sp>
        <p:nvSpPr>
          <p:cNvPr id="3" name="Content Placeholder 2"/>
          <p:cNvSpPr>
            <a:spLocks noGrp="1"/>
          </p:cNvSpPr>
          <p:nvPr>
            <p:ph idx="1"/>
          </p:nvPr>
        </p:nvSpPr>
        <p:spPr>
          <a:xfrm>
            <a:off x="457200" y="1066800"/>
            <a:ext cx="8229600" cy="4525963"/>
          </a:xfrm>
        </p:spPr>
        <p:txBody>
          <a:bodyPr>
            <a:normAutofit/>
          </a:bodyPr>
          <a:lstStyle/>
          <a:p>
            <a:pPr>
              <a:lnSpc>
                <a:spcPct val="80000"/>
              </a:lnSpc>
            </a:pPr>
            <a:r>
              <a:rPr lang="en-US" sz="2400" dirty="0"/>
              <a:t>Interrupt and </a:t>
            </a:r>
            <a:r>
              <a:rPr lang="en-US" sz="2400" dirty="0" smtClean="0"/>
              <a:t>reduce </a:t>
            </a:r>
            <a:r>
              <a:rPr lang="en-US" sz="2400" dirty="0"/>
              <a:t>cyclical and retaliatory </a:t>
            </a:r>
            <a:r>
              <a:rPr lang="en-US" sz="2400" dirty="0" smtClean="0"/>
              <a:t>firearm </a:t>
            </a:r>
            <a:r>
              <a:rPr lang="en-US" sz="2400" dirty="0"/>
              <a:t>a</a:t>
            </a:r>
            <a:r>
              <a:rPr lang="en-US" sz="2400" dirty="0" smtClean="0"/>
              <a:t>ssaults</a:t>
            </a:r>
            <a:endParaRPr lang="en-US" sz="2400" dirty="0"/>
          </a:p>
          <a:p>
            <a:pPr>
              <a:lnSpc>
                <a:spcPct val="80000"/>
              </a:lnSpc>
              <a:buFont typeface="Wingdings" pitchFamily="2" charset="2"/>
              <a:buNone/>
            </a:pPr>
            <a:endParaRPr lang="en-US" sz="2400" dirty="0"/>
          </a:p>
          <a:p>
            <a:pPr>
              <a:lnSpc>
                <a:spcPct val="80000"/>
              </a:lnSpc>
            </a:pPr>
            <a:r>
              <a:rPr lang="en-US" sz="2400" dirty="0"/>
              <a:t>Improve </a:t>
            </a:r>
            <a:r>
              <a:rPr lang="en-US" sz="2400" dirty="0" smtClean="0"/>
              <a:t>health </a:t>
            </a:r>
            <a:r>
              <a:rPr lang="en-US" sz="2400" dirty="0"/>
              <a:t>s</a:t>
            </a:r>
            <a:r>
              <a:rPr lang="en-US" sz="2400" dirty="0" smtClean="0"/>
              <a:t>tatus </a:t>
            </a:r>
            <a:r>
              <a:rPr lang="en-US" sz="2400" dirty="0"/>
              <a:t>of </a:t>
            </a:r>
            <a:r>
              <a:rPr lang="en-US" sz="2400" dirty="0" smtClean="0"/>
              <a:t>boys </a:t>
            </a:r>
            <a:r>
              <a:rPr lang="en-US" sz="2400" dirty="0"/>
              <a:t>and </a:t>
            </a:r>
            <a:r>
              <a:rPr lang="en-US" sz="2400" dirty="0" smtClean="0"/>
              <a:t>men </a:t>
            </a:r>
            <a:r>
              <a:rPr lang="en-US" sz="2400" dirty="0"/>
              <a:t>of c</a:t>
            </a:r>
            <a:r>
              <a:rPr lang="en-US" sz="2400" dirty="0" smtClean="0"/>
              <a:t>olor </a:t>
            </a:r>
            <a:r>
              <a:rPr lang="en-US" sz="2400" dirty="0"/>
              <a:t>involved in cyclical and retaliatory </a:t>
            </a:r>
            <a:r>
              <a:rPr lang="en-US" sz="2400" dirty="0" smtClean="0"/>
              <a:t>firearm assaults</a:t>
            </a:r>
          </a:p>
          <a:p>
            <a:pPr marL="0" indent="0">
              <a:lnSpc>
                <a:spcPct val="80000"/>
              </a:lnSpc>
              <a:buNone/>
            </a:pPr>
            <a:endParaRPr lang="en-US" sz="2400" dirty="0"/>
          </a:p>
          <a:p>
            <a:pPr>
              <a:spcAft>
                <a:spcPts val="400"/>
              </a:spcAft>
            </a:pPr>
            <a:r>
              <a:rPr lang="en-US" sz="2400" dirty="0"/>
              <a:t>Increase </a:t>
            </a:r>
            <a:r>
              <a:rPr lang="en-US" sz="2400" dirty="0" smtClean="0"/>
              <a:t>community safety </a:t>
            </a:r>
            <a:r>
              <a:rPr lang="en-US" sz="2400" dirty="0"/>
              <a:t>in Richmond </a:t>
            </a:r>
            <a:r>
              <a:rPr lang="en-US" sz="2400" dirty="0" smtClean="0"/>
              <a:t>neighborhoods </a:t>
            </a:r>
            <a:r>
              <a:rPr lang="en-US" sz="2400" dirty="0"/>
              <a:t>most impacted by cyclical and retaliatory gun </a:t>
            </a:r>
            <a:r>
              <a:rPr lang="en-US" sz="2400" dirty="0" smtClean="0"/>
              <a:t>violence</a:t>
            </a:r>
          </a:p>
          <a:p>
            <a:pPr marL="0" indent="0">
              <a:spcAft>
                <a:spcPts val="400"/>
              </a:spcAft>
              <a:buNone/>
            </a:pPr>
            <a:endParaRPr lang="en-US" sz="2400" dirty="0"/>
          </a:p>
          <a:p>
            <a:pPr>
              <a:spcAft>
                <a:spcPts val="400"/>
              </a:spcAft>
            </a:pPr>
            <a:r>
              <a:rPr lang="en-US" sz="2400" dirty="0" smtClean="0"/>
              <a:t>Partner </a:t>
            </a:r>
            <a:r>
              <a:rPr lang="en-US" sz="2400" dirty="0"/>
              <a:t>with public, community-based and philanthropic stakeholders to ensure community driven and responsive services for </a:t>
            </a:r>
            <a:r>
              <a:rPr lang="en-US" sz="2400" dirty="0" smtClean="0"/>
              <a:t>boys </a:t>
            </a:r>
            <a:r>
              <a:rPr lang="en-US" sz="2400" dirty="0"/>
              <a:t>and </a:t>
            </a:r>
            <a:r>
              <a:rPr lang="en-US" sz="2400" dirty="0" smtClean="0"/>
              <a:t>men </a:t>
            </a:r>
            <a:r>
              <a:rPr lang="en-US" sz="2400" dirty="0"/>
              <a:t>of </a:t>
            </a:r>
            <a:r>
              <a:rPr lang="en-US" sz="2400" dirty="0" smtClean="0"/>
              <a:t>color </a:t>
            </a:r>
            <a:r>
              <a:rPr lang="en-US" sz="2400" dirty="0"/>
              <a:t>impacted by gun violence</a:t>
            </a:r>
          </a:p>
          <a:p>
            <a:pPr marL="457200"/>
            <a:endParaRPr lang="en-US" sz="2400" dirty="0"/>
          </a:p>
        </p:txBody>
      </p:sp>
      <p:sp>
        <p:nvSpPr>
          <p:cNvPr id="4" name="Footer Placeholder 3"/>
          <p:cNvSpPr>
            <a:spLocks noGrp="1"/>
          </p:cNvSpPr>
          <p:nvPr>
            <p:ph type="ftr" sz="quarter" idx="11"/>
          </p:nvPr>
        </p:nvSpPr>
        <p:spPr/>
        <p:txBody>
          <a:bodyPr/>
          <a:lstStyle/>
          <a:p>
            <a:r>
              <a:rPr lang="en-US" smtClean="0"/>
              <a:t>Office of Neighborhood Safety</a:t>
            </a:r>
            <a:endParaRPr lang="en-US"/>
          </a:p>
        </p:txBody>
      </p:sp>
      <p:sp>
        <p:nvSpPr>
          <p:cNvPr id="5" name="Slide Number Placeholder 4"/>
          <p:cNvSpPr>
            <a:spLocks noGrp="1"/>
          </p:cNvSpPr>
          <p:nvPr>
            <p:ph type="sldNum" sz="quarter" idx="12"/>
          </p:nvPr>
        </p:nvSpPr>
        <p:spPr/>
        <p:txBody>
          <a:bodyPr/>
          <a:lstStyle/>
          <a:p>
            <a:fld id="{0D90F0D5-AFB6-4C34-B13B-CC446EBB2E05}" type="slidenum">
              <a:rPr lang="en-US" smtClean="0"/>
              <a:t>85</a:t>
            </a:fld>
            <a:endParaRPr lang="en-US" dirty="0"/>
          </a:p>
        </p:txBody>
      </p:sp>
    </p:spTree>
    <p:extLst>
      <p:ext uri="{BB962C8B-B14F-4D97-AF65-F5344CB8AC3E}">
        <p14:creationId xmlns:p14="http://schemas.microsoft.com/office/powerpoint/2010/main" val="157729250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a:normAutofit/>
          </a:bodyPr>
          <a:lstStyle/>
          <a:p>
            <a:pPr algn="ctr"/>
            <a:r>
              <a:rPr lang="en-US" sz="3600" dirty="0" smtClean="0"/>
              <a:t>FY2018-2019 Accomplishments</a:t>
            </a:r>
            <a:endParaRPr lang="en-US" sz="3600" dirty="0"/>
          </a:p>
        </p:txBody>
      </p:sp>
      <p:sp>
        <p:nvSpPr>
          <p:cNvPr id="3" name="Content Placeholder 2"/>
          <p:cNvSpPr>
            <a:spLocks noGrp="1"/>
          </p:cNvSpPr>
          <p:nvPr>
            <p:ph idx="1"/>
          </p:nvPr>
        </p:nvSpPr>
        <p:spPr>
          <a:xfrm>
            <a:off x="457200" y="1219200"/>
            <a:ext cx="8229600" cy="5105400"/>
          </a:xfrm>
        </p:spPr>
        <p:txBody>
          <a:bodyPr>
            <a:normAutofit fontScale="92500" lnSpcReduction="10000"/>
          </a:bodyPr>
          <a:lstStyle/>
          <a:p>
            <a:r>
              <a:rPr lang="en-US" sz="2600" b="1" dirty="0" smtClean="0"/>
              <a:t>4638</a:t>
            </a:r>
          </a:p>
          <a:p>
            <a:pPr lvl="1"/>
            <a:r>
              <a:rPr lang="en-US" sz="2600" dirty="0" smtClean="0"/>
              <a:t>1:1 Intervention engagements by staff</a:t>
            </a:r>
          </a:p>
          <a:p>
            <a:r>
              <a:rPr lang="en-US" sz="2600" b="1" dirty="0" smtClean="0"/>
              <a:t>5887</a:t>
            </a:r>
          </a:p>
          <a:p>
            <a:pPr lvl="1"/>
            <a:r>
              <a:rPr lang="en-US" sz="2600" dirty="0" smtClean="0"/>
              <a:t>Hours of Street Outreach Coverage</a:t>
            </a:r>
          </a:p>
          <a:p>
            <a:r>
              <a:rPr lang="en-US" sz="2600" b="1" dirty="0" smtClean="0"/>
              <a:t>308</a:t>
            </a:r>
          </a:p>
          <a:p>
            <a:pPr lvl="1"/>
            <a:r>
              <a:rPr lang="en-US" sz="2600" dirty="0" smtClean="0"/>
              <a:t>Social Service Navigational Support</a:t>
            </a:r>
          </a:p>
          <a:p>
            <a:r>
              <a:rPr lang="en-US" sz="2600" b="1" dirty="0" smtClean="0"/>
              <a:t>209</a:t>
            </a:r>
            <a:endParaRPr lang="en-US" sz="2600" b="1" dirty="0"/>
          </a:p>
          <a:p>
            <a:pPr lvl="1"/>
            <a:r>
              <a:rPr lang="en-US" sz="2600" dirty="0"/>
              <a:t>Community Conflict Mediations</a:t>
            </a:r>
          </a:p>
          <a:p>
            <a:r>
              <a:rPr lang="en-US" sz="2600" b="1" dirty="0" smtClean="0"/>
              <a:t>57</a:t>
            </a:r>
          </a:p>
          <a:p>
            <a:pPr lvl="1"/>
            <a:r>
              <a:rPr lang="en-US" sz="2600" dirty="0" smtClean="0"/>
              <a:t>Gun Violence Intervention</a:t>
            </a:r>
          </a:p>
          <a:p>
            <a:pPr marL="342900" lvl="1" indent="-342900">
              <a:buFont typeface="Arial" pitchFamily="34" charset="0"/>
              <a:buChar char="•"/>
            </a:pPr>
            <a:r>
              <a:rPr lang="en-US" sz="2600" dirty="0"/>
              <a:t>Secured $600,000 in grant funding </a:t>
            </a:r>
            <a:r>
              <a:rPr lang="en-US" sz="2600" dirty="0" smtClean="0"/>
              <a:t>through local, state and federal resources</a:t>
            </a:r>
            <a:endParaRPr lang="en-US" sz="2600" dirty="0"/>
          </a:p>
          <a:p>
            <a:pPr marL="0" indent="0">
              <a:buNone/>
            </a:pPr>
            <a:endParaRPr lang="en-US" sz="2400" dirty="0"/>
          </a:p>
        </p:txBody>
      </p:sp>
      <p:sp>
        <p:nvSpPr>
          <p:cNvPr id="5" name="Footer Placeholder 4"/>
          <p:cNvSpPr>
            <a:spLocks noGrp="1"/>
          </p:cNvSpPr>
          <p:nvPr>
            <p:ph type="ftr" sz="quarter" idx="11"/>
          </p:nvPr>
        </p:nvSpPr>
        <p:spPr/>
        <p:txBody>
          <a:bodyPr/>
          <a:lstStyle/>
          <a:p>
            <a:r>
              <a:rPr lang="en-US" smtClean="0"/>
              <a:t>Office of Neighborhood Safety</a:t>
            </a:r>
            <a:endParaRPr lang="en-US"/>
          </a:p>
        </p:txBody>
      </p:sp>
      <p:sp>
        <p:nvSpPr>
          <p:cNvPr id="4" name="Slide Number Placeholder 3"/>
          <p:cNvSpPr>
            <a:spLocks noGrp="1"/>
          </p:cNvSpPr>
          <p:nvPr>
            <p:ph type="sldNum" sz="quarter" idx="12"/>
          </p:nvPr>
        </p:nvSpPr>
        <p:spPr/>
        <p:txBody>
          <a:bodyPr/>
          <a:lstStyle/>
          <a:p>
            <a:fld id="{0D90F0D5-AFB6-4C34-B13B-CC446EBB2E05}" type="slidenum">
              <a:rPr lang="en-US" smtClean="0"/>
              <a:t>86</a:t>
            </a:fld>
            <a:endParaRPr lang="en-US" dirty="0"/>
          </a:p>
        </p:txBody>
      </p:sp>
    </p:spTree>
    <p:extLst>
      <p:ext uri="{BB962C8B-B14F-4D97-AF65-F5344CB8AC3E}">
        <p14:creationId xmlns:p14="http://schemas.microsoft.com/office/powerpoint/2010/main" val="4979486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a:normAutofit/>
          </a:bodyPr>
          <a:lstStyle/>
          <a:p>
            <a:r>
              <a:rPr lang="en-US" sz="3600" dirty="0" smtClean="0"/>
              <a:t>FY2019-2020 Goals</a:t>
            </a:r>
            <a:endParaRPr lang="en-US" sz="3600" dirty="0"/>
          </a:p>
        </p:txBody>
      </p:sp>
      <p:sp>
        <p:nvSpPr>
          <p:cNvPr id="3" name="Content Placeholder 2"/>
          <p:cNvSpPr>
            <a:spLocks noGrp="1"/>
          </p:cNvSpPr>
          <p:nvPr>
            <p:ph idx="1"/>
          </p:nvPr>
        </p:nvSpPr>
        <p:spPr>
          <a:xfrm>
            <a:off x="457200" y="1066800"/>
            <a:ext cx="8229600" cy="4525963"/>
          </a:xfrm>
        </p:spPr>
        <p:txBody>
          <a:bodyPr>
            <a:normAutofit/>
          </a:bodyPr>
          <a:lstStyle/>
          <a:p>
            <a:endParaRPr lang="en-US" sz="2400" dirty="0" smtClean="0"/>
          </a:p>
          <a:p>
            <a:r>
              <a:rPr lang="en-US" sz="2400" dirty="0" smtClean="0"/>
              <a:t>Reduce </a:t>
            </a:r>
            <a:r>
              <a:rPr lang="en-US" sz="2400" dirty="0"/>
              <a:t>cyclical and retaliatory firearm assaults</a:t>
            </a:r>
          </a:p>
          <a:p>
            <a:pPr marL="114300" indent="0">
              <a:buNone/>
            </a:pPr>
            <a:endParaRPr lang="en-US" sz="2400" dirty="0"/>
          </a:p>
          <a:p>
            <a:r>
              <a:rPr lang="en-US" sz="2400" dirty="0" smtClean="0"/>
              <a:t>Increase </a:t>
            </a:r>
            <a:r>
              <a:rPr lang="en-US" sz="2400" dirty="0"/>
              <a:t>Street Outreach Capacity</a:t>
            </a:r>
          </a:p>
          <a:p>
            <a:endParaRPr lang="en-US" sz="2400" dirty="0"/>
          </a:p>
          <a:p>
            <a:r>
              <a:rPr lang="en-US" sz="2400" dirty="0" smtClean="0"/>
              <a:t>Provide </a:t>
            </a:r>
            <a:r>
              <a:rPr lang="en-US" sz="2400" dirty="0"/>
              <a:t>“Upstream” Outreach and Engagement Strategy focused on Youth Ages </a:t>
            </a:r>
            <a:r>
              <a:rPr lang="en-US" sz="2400" dirty="0" smtClean="0"/>
              <a:t>11-17 </a:t>
            </a:r>
            <a:r>
              <a:rPr lang="en-US" sz="2400" dirty="0"/>
              <a:t>“at-risk” of involvement in street </a:t>
            </a:r>
            <a:r>
              <a:rPr lang="en-US" sz="2400" dirty="0" smtClean="0"/>
              <a:t>violence</a:t>
            </a:r>
          </a:p>
          <a:p>
            <a:r>
              <a:rPr lang="en-US" sz="2400" dirty="0" smtClean="0"/>
              <a:t>Secure financial resources through local, state and federal grants</a:t>
            </a:r>
          </a:p>
          <a:p>
            <a:pPr marL="457200"/>
            <a:endParaRPr lang="en-US" sz="2400" dirty="0"/>
          </a:p>
        </p:txBody>
      </p:sp>
      <p:sp>
        <p:nvSpPr>
          <p:cNvPr id="4" name="Footer Placeholder 3"/>
          <p:cNvSpPr>
            <a:spLocks noGrp="1"/>
          </p:cNvSpPr>
          <p:nvPr>
            <p:ph type="ftr" sz="quarter" idx="11"/>
          </p:nvPr>
        </p:nvSpPr>
        <p:spPr/>
        <p:txBody>
          <a:bodyPr/>
          <a:lstStyle/>
          <a:p>
            <a:r>
              <a:rPr lang="en-US" smtClean="0"/>
              <a:t>Office of Neighborhood Safety</a:t>
            </a:r>
            <a:endParaRPr lang="en-US"/>
          </a:p>
        </p:txBody>
      </p:sp>
      <p:sp>
        <p:nvSpPr>
          <p:cNvPr id="5" name="Slide Number Placeholder 4"/>
          <p:cNvSpPr>
            <a:spLocks noGrp="1"/>
          </p:cNvSpPr>
          <p:nvPr>
            <p:ph type="sldNum" sz="quarter" idx="12"/>
          </p:nvPr>
        </p:nvSpPr>
        <p:spPr/>
        <p:txBody>
          <a:bodyPr/>
          <a:lstStyle/>
          <a:p>
            <a:fld id="{0D90F0D5-AFB6-4C34-B13B-CC446EBB2E05}" type="slidenum">
              <a:rPr lang="en-US" smtClean="0"/>
              <a:t>87</a:t>
            </a:fld>
            <a:endParaRPr lang="en-US" dirty="0"/>
          </a:p>
        </p:txBody>
      </p:sp>
    </p:spTree>
    <p:extLst>
      <p:ext uri="{BB962C8B-B14F-4D97-AF65-F5344CB8AC3E}">
        <p14:creationId xmlns:p14="http://schemas.microsoft.com/office/powerpoint/2010/main" val="37130551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sz="3600" dirty="0" smtClean="0"/>
              <a:t>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87528672"/>
              </p:ext>
            </p:extLst>
          </p:nvPr>
        </p:nvGraphicFramePr>
        <p:xfrm>
          <a:off x="914400" y="1066800"/>
          <a:ext cx="7239000" cy="2059305"/>
        </p:xfrm>
        <a:graphic>
          <a:graphicData uri="http://schemas.openxmlformats.org/drawingml/2006/table">
            <a:tbl>
              <a:tblPr firstRow="1" lastRow="1">
                <a:tableStyleId>{5C22544A-7EE6-4342-B048-85BDC9FD1C3A}</a:tableStyleId>
              </a:tblPr>
              <a:tblGrid>
                <a:gridCol w="4136572"/>
                <a:gridCol w="1551214"/>
                <a:gridCol w="1551214"/>
              </a:tblGrid>
              <a:tr h="609600">
                <a:tc>
                  <a:txBody>
                    <a:bodyPr/>
                    <a:lstStyle/>
                    <a:p>
                      <a:pPr algn="ctr" fontAlgn="b"/>
                      <a:r>
                        <a:rPr lang="en-US" sz="1800" b="1" i="0" u="none" strike="noStrike" dirty="0" smtClean="0">
                          <a:solidFill>
                            <a:schemeClr val="bg1"/>
                          </a:solidFill>
                          <a:effectLst/>
                          <a:latin typeface="Calibri"/>
                        </a:rPr>
                        <a:t>Position</a:t>
                      </a:r>
                      <a:endParaRPr lang="en-US" sz="1800" b="1" i="0" u="none" strike="noStrike" dirty="0">
                        <a:solidFill>
                          <a:schemeClr val="bg1"/>
                        </a:solidFill>
                        <a:effectLst/>
                        <a:latin typeface="Calibri"/>
                      </a:endParaRPr>
                    </a:p>
                  </a:txBody>
                  <a:tcPr marL="9525" marR="9525" marT="9525" marB="0" anchor="b"/>
                </a:tc>
                <a:tc>
                  <a:txBody>
                    <a:bodyPr/>
                    <a:lstStyle/>
                    <a:p>
                      <a:pPr algn="ctr" fontAlgn="b"/>
                      <a:r>
                        <a:rPr lang="en-US" sz="1800" b="1" u="none" strike="noStrike" dirty="0" smtClean="0">
                          <a:effectLst/>
                        </a:rPr>
                        <a:t>FY2018-19           Mid-Year</a:t>
                      </a:r>
                      <a:endParaRPr lang="en-US" sz="1800" b="1" i="0" u="none" strike="noStrike" dirty="0">
                        <a:solidFill>
                          <a:srgbClr val="000000"/>
                        </a:solidFill>
                        <a:effectLst/>
                        <a:latin typeface="Calibri"/>
                      </a:endParaRPr>
                    </a:p>
                  </a:txBody>
                  <a:tcPr marL="9525" marR="9525" marT="9525" marB="0" anchor="b"/>
                </a:tc>
                <a:tc>
                  <a:txBody>
                    <a:bodyPr/>
                    <a:lstStyle/>
                    <a:p>
                      <a:pPr algn="ctr" fontAlgn="b"/>
                      <a:r>
                        <a:rPr lang="en-US" sz="1800" b="1" u="none" strike="noStrike" smtClean="0">
                          <a:effectLst/>
                        </a:rPr>
                        <a:t>FY2019-20  </a:t>
                      </a:r>
                      <a:r>
                        <a:rPr lang="en-US" sz="1800" b="1" u="none" strike="noStrike" dirty="0" smtClean="0">
                          <a:effectLst/>
                        </a:rPr>
                        <a:t>Proposed</a:t>
                      </a:r>
                      <a:endParaRPr lang="en-US" sz="1800" b="1" i="0" u="none" strike="noStrike" dirty="0">
                        <a:solidFill>
                          <a:srgbClr val="000000"/>
                        </a:solidFill>
                        <a:effectLst/>
                        <a:latin typeface="Calibri"/>
                      </a:endParaRPr>
                    </a:p>
                  </a:txBody>
                  <a:tcPr marL="9525" marR="9525" marT="9525" marB="0" anchor="b"/>
                </a:tc>
              </a:tr>
              <a:tr h="30480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u="none" strike="noStrike" dirty="0" smtClean="0">
                          <a:effectLst/>
                        </a:rPr>
                        <a:t>Neighborhood Change Agents</a:t>
                      </a:r>
                      <a:endParaRPr lang="en-US" sz="1400" b="0" i="0" u="none" strike="noStrike" dirty="0">
                        <a:solidFill>
                          <a:srgbClr val="000000"/>
                        </a:solidFill>
                        <a:effectLst/>
                        <a:latin typeface="Calibri" pitchFamily="34" charset="0"/>
                        <a:cs typeface="Calibri" pitchFamily="34" charset="0"/>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3.0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3.0</a:t>
                      </a:r>
                      <a:endParaRPr lang="en-US" sz="1600" b="0" i="0" u="none" strike="noStrike" dirty="0">
                        <a:solidFill>
                          <a:srgbClr val="000000"/>
                        </a:solidFill>
                        <a:effectLst/>
                        <a:latin typeface="Calibri"/>
                      </a:endParaRPr>
                    </a:p>
                  </a:txBody>
                  <a:tcPr marL="9525" marR="9525" marT="9525" marB="0" anchor="b"/>
                </a:tc>
              </a:tr>
              <a:tr h="228600">
                <a:tc>
                  <a:txBody>
                    <a:bodyPr/>
                    <a:lstStyle/>
                    <a:p>
                      <a:pPr algn="l" fontAlgn="b"/>
                      <a:r>
                        <a:rPr lang="en-US" sz="1400" u="none" strike="noStrike" dirty="0" smtClean="0">
                          <a:effectLst/>
                        </a:rPr>
                        <a:t>ONS Program Manager</a:t>
                      </a:r>
                      <a:endParaRPr lang="en-US" sz="1400" b="0" i="0" u="none" strike="noStrike" dirty="0">
                        <a:solidFill>
                          <a:srgbClr val="000000"/>
                        </a:solidFill>
                        <a:effectLst/>
                        <a:latin typeface="Calibri" pitchFamily="34" charset="0"/>
                        <a:cs typeface="Calibri" pitchFamily="34" charset="0"/>
                      </a:endParaRPr>
                    </a:p>
                  </a:txBody>
                  <a:tcPr marL="9525" marR="9525" marT="9525" marB="0" anchor="b"/>
                </a:tc>
                <a:tc>
                  <a:txBody>
                    <a:bodyPr/>
                    <a:lstStyle/>
                    <a:p>
                      <a:pPr algn="ctr" fontAlgn="b"/>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249555">
                <a:tc>
                  <a:txBody>
                    <a:bodyPr/>
                    <a:lstStyle/>
                    <a:p>
                      <a:pPr algn="l" fontAlgn="b"/>
                      <a:r>
                        <a:rPr lang="en-US" sz="1400" u="none" strike="noStrike" dirty="0" smtClean="0">
                          <a:effectLst/>
                        </a:rPr>
                        <a:t>Project Coordinator</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270510">
                <a:tc>
                  <a:txBody>
                    <a:bodyPr/>
                    <a:lstStyle/>
                    <a:p>
                      <a:pPr algn="l" fontAlgn="b"/>
                      <a:r>
                        <a:rPr lang="en-US" sz="1400" u="none" strike="noStrike" dirty="0" smtClean="0">
                          <a:effectLst/>
                        </a:rPr>
                        <a:t>Recreation Program Coordinator</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2.0</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endParaRPr lang="en-US" sz="1600" b="0" i="0" u="none" strike="noStrike" dirty="0">
                        <a:solidFill>
                          <a:srgbClr val="000000"/>
                        </a:solidFill>
                        <a:effectLst/>
                        <a:latin typeface="Calibri"/>
                      </a:endParaRPr>
                    </a:p>
                  </a:txBody>
                  <a:tcPr marL="9525" marR="9525" marT="9525" marB="0" anchor="b"/>
                </a:tc>
              </a:tr>
              <a:tr h="367665">
                <a:tc>
                  <a:txBody>
                    <a:bodyPr/>
                    <a:lstStyle/>
                    <a:p>
                      <a:pPr algn="ctr" fontAlgn="b"/>
                      <a:r>
                        <a:rPr lang="en-US" sz="1600" b="1" u="none" strike="noStrike" dirty="0">
                          <a:effectLst/>
                        </a:rPr>
                        <a:t>Total </a:t>
                      </a:r>
                      <a:r>
                        <a:rPr lang="en-US" sz="1600" b="1" u="none" strike="noStrike" dirty="0" smtClean="0">
                          <a:effectLst/>
                        </a:rPr>
                        <a:t>Full-Time</a:t>
                      </a:r>
                      <a:r>
                        <a:rPr lang="en-US" sz="1600" b="1" u="none" strike="noStrike" baseline="0" dirty="0" smtClean="0">
                          <a:effectLst/>
                        </a:rPr>
                        <a:t> Equivalent (FTEs)</a:t>
                      </a:r>
                      <a:endParaRPr lang="en-US" sz="1600" b="1" i="0" u="none" strike="noStrike" dirty="0">
                        <a:solidFill>
                          <a:srgbClr val="000000"/>
                        </a:solidFill>
                        <a:effectLst/>
                        <a:latin typeface="Calibri"/>
                      </a:endParaRPr>
                    </a:p>
                  </a:txBody>
                  <a:tcPr marL="9525" marR="9525" marT="9525" marB="0" anchor="b"/>
                </a:tc>
                <a:tc>
                  <a:txBody>
                    <a:bodyPr/>
                    <a:lstStyle/>
                    <a:p>
                      <a:pPr algn="ctr" fontAlgn="b"/>
                      <a:r>
                        <a:rPr lang="en-US" sz="1600" b="1" i="0" u="none" strike="noStrike" dirty="0" smtClean="0">
                          <a:solidFill>
                            <a:schemeClr val="bg1"/>
                          </a:solidFill>
                          <a:effectLst/>
                          <a:latin typeface="Calibri"/>
                        </a:rPr>
                        <a:t>6.0</a:t>
                      </a:r>
                      <a:endParaRPr lang="en-US" sz="1600" b="1" i="0" u="none" strike="noStrike" dirty="0">
                        <a:solidFill>
                          <a:schemeClr val="bg1"/>
                        </a:solidFill>
                        <a:effectLst/>
                        <a:latin typeface="Calibri"/>
                      </a:endParaRPr>
                    </a:p>
                  </a:txBody>
                  <a:tcPr marL="9525" marR="9525" marT="9525" marB="0" anchor="b"/>
                </a:tc>
                <a:tc>
                  <a:txBody>
                    <a:bodyPr/>
                    <a:lstStyle/>
                    <a:p>
                      <a:pPr algn="ctr" fontAlgn="b"/>
                      <a:r>
                        <a:rPr lang="en-US" sz="1600" b="1" i="0" u="none" strike="noStrike" dirty="0" smtClean="0">
                          <a:solidFill>
                            <a:schemeClr val="bg1"/>
                          </a:solidFill>
                          <a:effectLst/>
                          <a:latin typeface="Calibri"/>
                        </a:rPr>
                        <a:t>6.0</a:t>
                      </a:r>
                      <a:endParaRPr lang="en-US" sz="1600" b="1" i="0" u="none" strike="noStrike" dirty="0">
                        <a:solidFill>
                          <a:schemeClr val="bg1"/>
                        </a:solidFill>
                        <a:effectLst/>
                        <a:latin typeface="Calibri"/>
                      </a:endParaRP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Office of Neighborhood Safety</a:t>
            </a:r>
            <a:endParaRPr lang="en-US"/>
          </a:p>
        </p:txBody>
      </p:sp>
      <p:sp>
        <p:nvSpPr>
          <p:cNvPr id="5" name="Slide Number Placeholder 4"/>
          <p:cNvSpPr>
            <a:spLocks noGrp="1"/>
          </p:cNvSpPr>
          <p:nvPr>
            <p:ph type="sldNum" sz="quarter" idx="12"/>
          </p:nvPr>
        </p:nvSpPr>
        <p:spPr/>
        <p:txBody>
          <a:bodyPr/>
          <a:lstStyle/>
          <a:p>
            <a:fld id="{0D90F0D5-AFB6-4C34-B13B-CC446EBB2E05}" type="slidenum">
              <a:rPr lang="en-US" smtClean="0"/>
              <a:t>88</a:t>
            </a:fld>
            <a:endParaRPr lang="en-US" dirty="0"/>
          </a:p>
        </p:txBody>
      </p:sp>
    </p:spTree>
    <p:extLst>
      <p:ext uri="{BB962C8B-B14F-4D97-AF65-F5344CB8AC3E}">
        <p14:creationId xmlns:p14="http://schemas.microsoft.com/office/powerpoint/2010/main" val="338186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80832649"/>
              </p:ext>
            </p:extLst>
          </p:nvPr>
        </p:nvGraphicFramePr>
        <p:xfrm>
          <a:off x="685800" y="990600"/>
          <a:ext cx="7630087" cy="4442762"/>
        </p:xfrm>
        <a:graphic>
          <a:graphicData uri="http://schemas.openxmlformats.org/drawingml/2006/table">
            <a:tbl>
              <a:tblPr firstRow="1" firstCol="1" lastRow="1" bandRow="1">
                <a:tableStyleId>{5C22544A-7EE6-4342-B048-85BDC9FD1C3A}</a:tableStyleId>
              </a:tblPr>
              <a:tblGrid>
                <a:gridCol w="2398178"/>
                <a:gridCol w="1978497"/>
                <a:gridCol w="1626706"/>
                <a:gridCol w="1626706"/>
              </a:tblGrid>
              <a:tr h="2551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algn="r"/>
                      <a:endParaRPr lang="en-US" sz="1600" b="1" dirty="0" smtClean="0"/>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20668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Other</a:t>
                      </a:r>
                      <a:r>
                        <a:rPr lang="en-US" sz="1600" u="none" strike="noStrike" kern="1200" baseline="0" dirty="0" smtClean="0">
                          <a:solidFill>
                            <a:schemeClr val="dk1"/>
                          </a:solidFill>
                          <a:effectLst/>
                          <a:latin typeface="+mn-lt"/>
                          <a:ea typeface="+mn-ea"/>
                          <a:cs typeface="+mn-cs"/>
                        </a:rPr>
                        <a:t> Revenue</a:t>
                      </a:r>
                      <a:endParaRPr lang="en-US" sz="1600" u="none" strike="noStrike" kern="1200" dirty="0" smtClean="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5,000</a:t>
                      </a:r>
                      <a:endParaRPr lang="en-US" sz="16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5,000</a:t>
                      </a:r>
                      <a:endParaRPr lang="en-US" sz="1600" b="0" u="none" strike="noStrike" kern="1200" dirty="0">
                        <a:solidFill>
                          <a:schemeClr val="tx1"/>
                        </a:solidFill>
                        <a:effectLst/>
                        <a:latin typeface="+mj-lt"/>
                        <a:ea typeface="+mn-ea"/>
                        <a:cs typeface="+mn-cs"/>
                      </a:endParaRPr>
                    </a:p>
                  </a:txBody>
                  <a:tcPr marL="6675" marR="6675" marT="6675" marB="0" anchor="b"/>
                </a:tc>
              </a:tr>
              <a:tr h="206685">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smtClean="0">
                          <a:solidFill>
                            <a:schemeClr val="dk1"/>
                          </a:solidFill>
                          <a:effectLst/>
                          <a:latin typeface="+mn-lt"/>
                          <a:ea typeface="+mn-ea"/>
                          <a:cs typeface="+mn-cs"/>
                        </a:rPr>
                        <a:t>Grants</a:t>
                      </a:r>
                    </a:p>
                  </a:txBody>
                  <a:tcPr marL="6675" marR="6675" marT="6675" marB="0" anchor="b"/>
                </a:tc>
                <a:tc>
                  <a:txBody>
                    <a:bodyPr/>
                    <a:lstStyle/>
                    <a:p>
                      <a:pPr algn="r" fontAlgn="b"/>
                      <a:r>
                        <a:rPr lang="en-US" sz="1600" b="0" i="0" u="none" strike="noStrike" dirty="0" smtClean="0">
                          <a:solidFill>
                            <a:schemeClr val="tx1"/>
                          </a:solidFill>
                          <a:effectLst/>
                          <a:latin typeface="+mj-lt"/>
                        </a:rPr>
                        <a:t>585,609</a:t>
                      </a:r>
                      <a:endParaRPr lang="en-US" sz="16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403,087</a:t>
                      </a:r>
                      <a:endParaRPr lang="en-US" sz="1600" b="0" u="none" strike="noStrike" kern="1200" dirty="0">
                        <a:solidFill>
                          <a:schemeClr val="tx1"/>
                        </a:solidFill>
                        <a:effectLst/>
                        <a:latin typeface="+mj-lt"/>
                        <a:ea typeface="+mn-ea"/>
                        <a:cs typeface="+mn-cs"/>
                      </a:endParaRPr>
                    </a:p>
                  </a:txBody>
                  <a:tcPr marL="6675" marR="6675" marT="6675" marB="0" anchor="b"/>
                </a:tc>
              </a:tr>
              <a:tr h="206685">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1" i="0" u="none" strike="noStrike" dirty="0" smtClean="0">
                          <a:solidFill>
                            <a:schemeClr val="tx1"/>
                          </a:solidFill>
                          <a:effectLst/>
                          <a:latin typeface="+mj-lt"/>
                        </a:rPr>
                        <a:t>590,609</a:t>
                      </a:r>
                      <a:endParaRPr lang="en-US" sz="1600" b="1"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dirty="0" smtClean="0">
                          <a:solidFill>
                            <a:schemeClr val="tx1"/>
                          </a:solidFill>
                          <a:latin typeface="+mj-lt"/>
                        </a:rPr>
                        <a:t>408,087</a:t>
                      </a:r>
                    </a:p>
                  </a:txBody>
                  <a:tcPr marL="6675" marR="6675" marT="6675" marB="0" anchor="b"/>
                </a:tc>
              </a:tr>
              <a:tr h="10392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c>
                  <a:txBody>
                    <a:bodyPr/>
                    <a:lstStyle/>
                    <a:p>
                      <a:pPr algn="r" fontAlgn="b"/>
                      <a:endParaRPr lang="en-US" sz="1600" b="0" i="0" u="none" strike="noStrike" dirty="0">
                        <a:solidFill>
                          <a:schemeClr val="tx1"/>
                        </a:solidFill>
                        <a:effectLst/>
                        <a:latin typeface="+mj-lt"/>
                      </a:endParaRPr>
                    </a:p>
                  </a:txBody>
                  <a:tcPr marL="6675" marR="6675" marT="6675" marB="0" anchor="b"/>
                </a:tc>
              </a:tr>
              <a:tr h="26401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lt1"/>
                          </a:solidFill>
                          <a:effectLst/>
                          <a:latin typeface="+mn-lt"/>
                          <a:ea typeface="+mn-ea"/>
                          <a:cs typeface="+mn-cs"/>
                        </a:rPr>
                        <a:t>Expenditures</a:t>
                      </a:r>
                    </a:p>
                  </a:txBody>
                  <a:tcPr marL="6675" marR="6675" marT="6675" marB="0" anchor="b"/>
                </a:tc>
                <a:tc>
                  <a:txBody>
                    <a:bodyPr/>
                    <a:lstStyle/>
                    <a:p>
                      <a:pPr algn="l" fontAlgn="b"/>
                      <a:r>
                        <a:rPr lang="en-US" sz="1600" u="none" strike="noStrike" dirty="0">
                          <a:effectLst/>
                        </a:rPr>
                        <a:t>Salaries &amp; </a:t>
                      </a:r>
                      <a:r>
                        <a:rPr lang="en-US" sz="1600" u="none" strike="noStrike" dirty="0" smtClean="0">
                          <a:effectLst/>
                        </a:rPr>
                        <a:t>Wages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574,835</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679,267</a:t>
                      </a:r>
                      <a:endParaRPr lang="en-US" sz="1600" b="0" i="0" u="none" strike="noStrike" dirty="0">
                        <a:solidFill>
                          <a:schemeClr val="tx1"/>
                        </a:solidFill>
                        <a:effectLst/>
                        <a:latin typeface="+mj-lt"/>
                      </a:endParaRPr>
                    </a:p>
                  </a:txBody>
                  <a:tcPr marL="6675" marR="6675" marT="6675" marB="0" anchor="b"/>
                </a:tc>
              </a:tr>
              <a:tr h="294012">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smtClean="0">
                          <a:effectLst/>
                        </a:rPr>
                        <a:t>Benefits</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390,326</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408,279</a:t>
                      </a:r>
                      <a:endParaRPr lang="en-US" sz="1600" b="0" i="0" u="none" strike="noStrike" dirty="0">
                        <a:solidFill>
                          <a:schemeClr val="tx1"/>
                        </a:solidFill>
                        <a:effectLst/>
                        <a:latin typeface="+mj-lt"/>
                      </a:endParaRPr>
                    </a:p>
                  </a:txBody>
                  <a:tcPr marL="6675" marR="6675" marT="667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486,985</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317,560</a:t>
                      </a:r>
                      <a:endParaRPr lang="en-US" sz="1600" b="0" i="0" u="none" strike="noStrike" dirty="0">
                        <a:solidFill>
                          <a:schemeClr val="tx1"/>
                        </a:solidFill>
                        <a:effectLst/>
                        <a:latin typeface="+mj-lt"/>
                      </a:endParaRPr>
                    </a:p>
                  </a:txBody>
                  <a:tcPr marL="6675" marR="6675" marT="6675" marB="0" anchor="b"/>
                </a:tc>
              </a:tr>
              <a:tr h="112350">
                <a:tc>
                  <a:txBody>
                    <a:bodyPr/>
                    <a:lstStyle/>
                    <a:p>
                      <a:pPr algn="l" fontAlgn="b"/>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Other Operating</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31,729</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39,352</a:t>
                      </a:r>
                      <a:endParaRPr lang="en-US" sz="1600" b="0" i="0" u="none" strike="noStrike" dirty="0">
                        <a:solidFill>
                          <a:schemeClr val="tx1"/>
                        </a:solidFill>
                        <a:effectLst/>
                        <a:latin typeface="+mj-lt"/>
                      </a:endParaRPr>
                    </a:p>
                  </a:txBody>
                  <a:tcPr marL="6675" marR="6675" marT="6675" marB="0" anchor="b"/>
                </a:tc>
              </a:tr>
              <a:tr h="158826">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Utilities</a:t>
                      </a:r>
                      <a:endParaRPr lang="en-US" sz="1600" b="1" i="0" u="none" strike="noStrike" dirty="0" smtClean="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16,000</a:t>
                      </a:r>
                      <a:endParaRPr lang="en-US" sz="1600" b="0" i="0" u="none" strike="noStrike" dirty="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mj-lt"/>
                        </a:rPr>
                        <a:t>16,000</a:t>
                      </a: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algn="l" fontAlgn="b"/>
                      <a:r>
                        <a:rPr lang="en-US" sz="1600" u="none" strike="noStrike" dirty="0">
                          <a:effectLst/>
                        </a:rPr>
                        <a:t>Cost Pool</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68,320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47,055</a:t>
                      </a:r>
                      <a:endParaRPr lang="en-US" sz="1600" b="0" i="0" u="none" strike="noStrike" dirty="0">
                        <a:solidFill>
                          <a:schemeClr val="tx1"/>
                        </a:solidFill>
                        <a:effectLst/>
                        <a:latin typeface="+mj-lt"/>
                      </a:endParaRPr>
                    </a:p>
                  </a:txBody>
                  <a:tcPr marL="6675" marR="6675" marT="6675" marB="0" anchor="b"/>
                </a:tc>
              </a:tr>
              <a:tr h="305154">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Asset Capital Outlay</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9,651</a:t>
                      </a:r>
                      <a:endParaRPr lang="en-US" sz="16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9,600</a:t>
                      </a:r>
                      <a:endParaRPr lang="en-US" sz="1600" b="0" u="none" strike="noStrike" kern="1200" dirty="0">
                        <a:solidFill>
                          <a:schemeClr val="tx1"/>
                        </a:solidFill>
                        <a:effectLst/>
                        <a:latin typeface="+mj-lt"/>
                        <a:ea typeface="+mn-ea"/>
                        <a:cs typeface="+mn-cs"/>
                      </a:endParaRPr>
                    </a:p>
                  </a:txBody>
                  <a:tcPr marL="6675" marR="6675" marT="6675" marB="0" anchor="b"/>
                </a:tc>
              </a:tr>
              <a:tr h="27027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u="none" strike="noStrike" kern="1200" dirty="0" smtClean="0">
                          <a:solidFill>
                            <a:schemeClr val="dk1"/>
                          </a:solidFill>
                          <a:effectLst/>
                          <a:latin typeface="+mn-lt"/>
                          <a:ea typeface="+mn-ea"/>
                          <a:cs typeface="+mn-cs"/>
                        </a:rPr>
                        <a:t>Grant</a:t>
                      </a:r>
                      <a:r>
                        <a:rPr lang="en-US" sz="1600" u="none" strike="noStrike" kern="1200" baseline="0" dirty="0" smtClean="0">
                          <a:solidFill>
                            <a:schemeClr val="dk1"/>
                          </a:solidFill>
                          <a:effectLst/>
                          <a:latin typeface="+mn-lt"/>
                          <a:ea typeface="+mn-ea"/>
                          <a:cs typeface="+mn-cs"/>
                        </a:rPr>
                        <a:t> Expenditures</a:t>
                      </a:r>
                      <a:endParaRPr lang="en-US" sz="1600" u="none" strike="noStrike" kern="1200" dirty="0">
                        <a:solidFill>
                          <a:schemeClr val="dk1"/>
                        </a:solidFill>
                        <a:effectLst/>
                        <a:latin typeface="+mn-lt"/>
                        <a:ea typeface="+mn-ea"/>
                        <a:cs typeface="+mn-cs"/>
                      </a:endParaRPr>
                    </a:p>
                  </a:txBody>
                  <a:tcPr marL="6675" marR="6675" marT="6675" marB="0" anchor="b"/>
                </a:tc>
                <a:tc>
                  <a:txBody>
                    <a:bodyPr/>
                    <a:lstStyle/>
                    <a:p>
                      <a:pPr algn="r" fontAlgn="b"/>
                      <a:r>
                        <a:rPr lang="en-US" sz="1600" b="0" i="0" u="none" strike="noStrike" dirty="0" smtClean="0">
                          <a:solidFill>
                            <a:schemeClr val="tx1"/>
                          </a:solidFill>
                          <a:effectLst/>
                          <a:latin typeface="+mj-lt"/>
                        </a:rPr>
                        <a:t>188,579</a:t>
                      </a:r>
                      <a:endParaRPr lang="en-US" sz="1600" b="0" i="0" u="none" strike="noStrike" dirty="0">
                        <a:solidFill>
                          <a:schemeClr val="tx1"/>
                        </a:solidFill>
                        <a:effectLst/>
                        <a:latin typeface="+mj-lt"/>
                      </a:endParaRPr>
                    </a:p>
                  </a:txBody>
                  <a:tcPr marL="6675" marR="6675" marT="6675" marB="0" anchor="b"/>
                </a:tc>
                <a:tc>
                  <a:txBody>
                    <a:bodyPr/>
                    <a:lstStyle/>
                    <a:p>
                      <a:pPr marL="0" algn="r" defTabSz="914400" rtl="0" eaLnBrk="1" fontAlgn="b" latinLnBrk="0" hangingPunct="1"/>
                      <a:r>
                        <a:rPr lang="en-US" sz="1600" b="0" u="none" strike="noStrike" kern="1200" dirty="0" smtClean="0">
                          <a:solidFill>
                            <a:schemeClr val="tx1"/>
                          </a:solidFill>
                          <a:effectLst/>
                          <a:latin typeface="+mj-lt"/>
                          <a:ea typeface="+mn-ea"/>
                          <a:cs typeface="+mn-cs"/>
                        </a:rPr>
                        <a:t>53,087</a:t>
                      </a:r>
                      <a:endParaRPr lang="en-US" sz="1600" b="0" u="none" strike="noStrike" kern="1200" dirty="0">
                        <a:solidFill>
                          <a:schemeClr val="tx1"/>
                        </a:solidFill>
                        <a:effectLst/>
                        <a:latin typeface="+mj-lt"/>
                        <a:ea typeface="+mn-ea"/>
                        <a:cs typeface="+mn-cs"/>
                      </a:endParaRPr>
                    </a:p>
                  </a:txBody>
                  <a:tcPr marL="6675" marR="6675" marT="6675" marB="0" anchor="b"/>
                </a:tc>
              </a:tr>
              <a:tr h="36915">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Expenditures</a:t>
                      </a:r>
                      <a:endParaRPr lang="en-US" sz="1600" b="1" u="none" strike="noStrike" kern="1200" dirty="0">
                        <a:solidFill>
                          <a:schemeClr val="dk1"/>
                        </a:solidFill>
                        <a:effectLst/>
                        <a:latin typeface="+mn-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tx1"/>
                          </a:solidFill>
                          <a:effectLst/>
                          <a:latin typeface="+mj-lt"/>
                          <a:ea typeface="+mn-ea"/>
                          <a:cs typeface="+mn-cs"/>
                        </a:rPr>
                        <a:t>1,766,425</a:t>
                      </a:r>
                      <a:endParaRPr lang="en-US" sz="1600" b="1"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tx1"/>
                          </a:solidFill>
                          <a:effectLst/>
                          <a:latin typeface="+mj-lt"/>
                          <a:ea typeface="+mn-ea"/>
                          <a:cs typeface="+mn-cs"/>
                        </a:rPr>
                        <a:t>1,570,200</a:t>
                      </a:r>
                      <a:endParaRPr lang="en-US" sz="1600" b="1" u="none" strike="noStrike" kern="1200" dirty="0">
                        <a:solidFill>
                          <a:schemeClr val="tx1"/>
                        </a:solidFill>
                        <a:effectLst/>
                        <a:latin typeface="+mj-lt"/>
                        <a:ea typeface="+mn-ea"/>
                        <a:cs typeface="+mn-cs"/>
                      </a:endParaRPr>
                    </a:p>
                  </a:txBody>
                  <a:tcPr marL="6675" marR="6675" marT="6675" marB="0" anchor="b"/>
                </a:tc>
              </a:tr>
              <a:tr h="45879">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(1,175,816)</a:t>
                      </a:r>
                      <a:endParaRPr lang="en-US" sz="1600" b="1" u="none" strike="noStrike" kern="1200" dirty="0">
                        <a:solidFill>
                          <a:schemeClr val="bg1"/>
                        </a:solidFill>
                        <a:effectLst/>
                        <a:latin typeface="+mj-lt"/>
                        <a:ea typeface="+mn-ea"/>
                        <a:cs typeface="+mn-cs"/>
                      </a:endParaRPr>
                    </a:p>
                  </a:txBody>
                  <a:tcPr marL="6675" marR="6675" marT="6675" marB="0" anchor="b"/>
                </a:tc>
                <a:tc>
                  <a:txBody>
                    <a:bodyPr/>
                    <a:lstStyle/>
                    <a:p>
                      <a:pPr marL="0" algn="r" defTabSz="914400" rtl="0" eaLnBrk="1" fontAlgn="b" latinLnBrk="0" hangingPunct="1"/>
                      <a:r>
                        <a:rPr lang="en-US" sz="1600" b="1" u="none" strike="noStrike" kern="1200" dirty="0" smtClean="0">
                          <a:solidFill>
                            <a:schemeClr val="bg1"/>
                          </a:solidFill>
                          <a:effectLst/>
                          <a:latin typeface="+mj-lt"/>
                          <a:ea typeface="+mn-ea"/>
                          <a:cs typeface="+mn-cs"/>
                        </a:rPr>
                        <a:t>(1,162,113)</a:t>
                      </a:r>
                      <a:endParaRPr lang="en-US" sz="1600" b="1" u="none" strike="noStrike" kern="1200" dirty="0">
                        <a:solidFill>
                          <a:schemeClr val="bg1"/>
                        </a:solidFill>
                        <a:effectLst/>
                        <a:latin typeface="+mj-lt"/>
                        <a:ea typeface="+mn-ea"/>
                        <a:cs typeface="+mn-cs"/>
                      </a:endParaRPr>
                    </a:p>
                  </a:txBody>
                  <a:tcPr marL="6675" marR="6675" marT="6675" marB="0" anchor="b"/>
                </a:tc>
              </a:tr>
            </a:tbl>
          </a:graphicData>
        </a:graphic>
      </p:graphicFrame>
      <p:sp>
        <p:nvSpPr>
          <p:cNvPr id="3" name="Title 2"/>
          <p:cNvSpPr>
            <a:spLocks noGrp="1"/>
          </p:cNvSpPr>
          <p:nvPr>
            <p:ph type="title"/>
          </p:nvPr>
        </p:nvSpPr>
        <p:spPr>
          <a:xfrm>
            <a:off x="762000" y="228600"/>
            <a:ext cx="7086600" cy="609600"/>
          </a:xfrm>
        </p:spPr>
        <p:txBody>
          <a:bodyPr>
            <a:noAutofit/>
          </a:bodyPr>
          <a:lstStyle/>
          <a:p>
            <a:pPr algn="ctr"/>
            <a:r>
              <a:rPr lang="en-US" sz="3600" dirty="0" smtClean="0"/>
              <a:t>General Fund Budget</a:t>
            </a:r>
            <a:endParaRPr lang="en-US" sz="3600" dirty="0"/>
          </a:p>
        </p:txBody>
      </p:sp>
      <p:sp>
        <p:nvSpPr>
          <p:cNvPr id="5" name="Footer Placeholder 4"/>
          <p:cNvSpPr>
            <a:spLocks noGrp="1"/>
          </p:cNvSpPr>
          <p:nvPr>
            <p:ph type="ftr" sz="quarter" idx="11"/>
          </p:nvPr>
        </p:nvSpPr>
        <p:spPr/>
        <p:txBody>
          <a:bodyPr/>
          <a:lstStyle/>
          <a:p>
            <a:r>
              <a:rPr lang="en-US" smtClean="0"/>
              <a:t>Office of Neighborhood Safety</a:t>
            </a:r>
            <a:endParaRPr lang="en-US"/>
          </a:p>
        </p:txBody>
      </p:sp>
      <p:sp>
        <p:nvSpPr>
          <p:cNvPr id="4" name="Slide Number Placeholder 3"/>
          <p:cNvSpPr>
            <a:spLocks noGrp="1"/>
          </p:cNvSpPr>
          <p:nvPr>
            <p:ph type="sldNum" sz="quarter" idx="12"/>
          </p:nvPr>
        </p:nvSpPr>
        <p:spPr/>
        <p:txBody>
          <a:bodyPr/>
          <a:lstStyle/>
          <a:p>
            <a:fld id="{0D90F0D5-AFB6-4C34-B13B-CC446EBB2E05}" type="slidenum">
              <a:rPr lang="en-US" smtClean="0"/>
              <a:t>89</a:t>
            </a:fld>
            <a:endParaRPr lang="en-US" dirty="0"/>
          </a:p>
        </p:txBody>
      </p:sp>
    </p:spTree>
    <p:extLst>
      <p:ext uri="{BB962C8B-B14F-4D97-AF65-F5344CB8AC3E}">
        <p14:creationId xmlns:p14="http://schemas.microsoft.com/office/powerpoint/2010/main" val="224631045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5595" y="685800"/>
            <a:ext cx="5771707" cy="533400"/>
          </a:xfrm>
        </p:spPr>
        <p:txBody>
          <a:bodyPr>
            <a:normAutofit fontScale="90000"/>
          </a:bodyPr>
          <a:lstStyle/>
          <a:p>
            <a:pPr algn="ctr"/>
            <a:r>
              <a:rPr lang="en-US" sz="6000" dirty="0" smtClean="0"/>
              <a:t>City Council</a:t>
            </a:r>
            <a:endParaRPr lang="en-US" sz="6000" dirty="0"/>
          </a:p>
        </p:txBody>
      </p:sp>
      <p:sp>
        <p:nvSpPr>
          <p:cNvPr id="3" name="Subtitle 2"/>
          <p:cNvSpPr>
            <a:spLocks noGrp="1"/>
          </p:cNvSpPr>
          <p:nvPr>
            <p:ph type="subTitle" idx="1"/>
          </p:nvPr>
        </p:nvSpPr>
        <p:spPr>
          <a:xfrm>
            <a:off x="3657600" y="4953001"/>
            <a:ext cx="4419600" cy="1217482"/>
          </a:xfrm>
        </p:spPr>
        <p:txBody>
          <a:bodyPr>
            <a:normAutofit fontScale="70000" lnSpcReduction="20000"/>
          </a:bodyPr>
          <a:lstStyle/>
          <a:p>
            <a:pPr algn="r"/>
            <a:r>
              <a:rPr lang="en-US" sz="3600" dirty="0" smtClean="0"/>
              <a:t>City Council</a:t>
            </a:r>
          </a:p>
          <a:p>
            <a:pPr algn="r"/>
            <a:r>
              <a:rPr lang="en-US" dirty="0"/>
              <a:t>FY2019-20 Draft Budget Presentation</a:t>
            </a:r>
          </a:p>
          <a:p>
            <a:pPr algn="r"/>
            <a:r>
              <a:rPr lang="en-US" dirty="0" smtClean="0"/>
              <a:t>May 21, 2019</a:t>
            </a:r>
            <a:endParaRPr lang="en-US"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84" y="5105399"/>
            <a:ext cx="1418412" cy="129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826" b="28748"/>
          <a:stretch/>
        </p:blipFill>
        <p:spPr bwMode="auto">
          <a:xfrm>
            <a:off x="210571" y="1524000"/>
            <a:ext cx="8133367"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14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19062090"/>
              </p:ext>
            </p:extLst>
          </p:nvPr>
        </p:nvGraphicFramePr>
        <p:xfrm>
          <a:off x="685800" y="990600"/>
          <a:ext cx="7630087" cy="2513321"/>
        </p:xfrm>
        <a:graphic>
          <a:graphicData uri="http://schemas.openxmlformats.org/drawingml/2006/table">
            <a:tbl>
              <a:tblPr firstRow="1" firstCol="1" lastRow="1" bandRow="1">
                <a:tableStyleId>{5C22544A-7EE6-4342-B048-85BDC9FD1C3A}</a:tableStyleId>
              </a:tblPr>
              <a:tblGrid>
                <a:gridCol w="2398178"/>
                <a:gridCol w="1978497"/>
                <a:gridCol w="1626706"/>
                <a:gridCol w="1626706"/>
              </a:tblGrid>
              <a:tr h="331363">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FY2019-20 DRAFT BUDGET</a:t>
                      </a:r>
                      <a:endParaRPr lang="en-US" sz="1600" b="0" i="0" u="none" strike="noStrike" dirty="0">
                        <a:solidFill>
                          <a:schemeClr val="accent6">
                            <a:lumMod val="40000"/>
                            <a:lumOff val="60000"/>
                          </a:schemeClr>
                        </a:solidFill>
                        <a:effectLst/>
                        <a:latin typeface="Cambria"/>
                      </a:endParaRPr>
                    </a:p>
                  </a:txBody>
                  <a:tcPr marL="6675" marR="6675" marT="6675" marB="0" anchor="b"/>
                </a:tc>
                <a:tc hMerge="1">
                  <a:txBody>
                    <a:bodyPr/>
                    <a:lstStyle/>
                    <a:p>
                      <a:endParaRPr lang="en-US"/>
                    </a:p>
                  </a:txBody>
                  <a:tcPr/>
                </a:tc>
                <a:tc hMerge="1">
                  <a:txBody>
                    <a:bodyPr/>
                    <a:lstStyle/>
                    <a:p>
                      <a:pPr algn="ctr"/>
                      <a:endParaRPr lang="en-US" dirty="0" smtClean="0"/>
                    </a:p>
                  </a:txBody>
                  <a:tcPr marL="6675" marR="6675" marT="6675" marB="0" anchor="b"/>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chemeClr val="accent6">
                            <a:lumMod val="40000"/>
                            <a:lumOff val="60000"/>
                          </a:schemeClr>
                        </a:solidFill>
                        <a:effectLst/>
                        <a:latin typeface="Cambria"/>
                      </a:endParaRPr>
                    </a:p>
                  </a:txBody>
                  <a:tcPr marL="6675" marR="6675" marT="6675" marB="0" anchor="b"/>
                </a:tc>
              </a:tr>
              <a:tr h="33136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i="0" u="none" strike="noStrike" dirty="0" smtClean="0">
                        <a:solidFill>
                          <a:schemeClr val="accent6">
                            <a:lumMod val="40000"/>
                            <a:lumOff val="60000"/>
                          </a:schemeClr>
                        </a:solidFill>
                        <a:effectLst/>
                        <a:latin typeface="Cambria"/>
                      </a:endParaRPr>
                    </a:p>
                  </a:txBody>
                  <a:tcPr marL="6675" marR="6675" marT="6675" marB="0" anchor="b"/>
                </a:tc>
                <a:tc>
                  <a:txBody>
                    <a:bodyPr/>
                    <a:lstStyle/>
                    <a:p>
                      <a:pPr algn="ctr"/>
                      <a:r>
                        <a:rPr lang="en-US" sz="1600" b="1" dirty="0" smtClean="0"/>
                        <a:t>FY2018-19 </a:t>
                      </a:r>
                    </a:p>
                    <a:p>
                      <a:pPr algn="ctr"/>
                      <a:r>
                        <a:rPr lang="en-US" sz="1600" b="1" dirty="0" smtClean="0"/>
                        <a:t>Mid-Year</a:t>
                      </a:r>
                    </a:p>
                  </a:txBody>
                  <a:tcPr marL="6675" marR="6675" marT="667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smtClean="0">
                          <a:effectLst/>
                        </a:rPr>
                        <a:t>FY2019-20 Proposed</a:t>
                      </a:r>
                      <a:endParaRPr lang="en-US" sz="1600" b="1" i="0" u="none" strike="noStrike" dirty="0" smtClean="0">
                        <a:solidFill>
                          <a:schemeClr val="accent6">
                            <a:lumMod val="40000"/>
                            <a:lumOff val="60000"/>
                          </a:schemeClr>
                        </a:solidFill>
                        <a:effectLst/>
                        <a:latin typeface="Cambria"/>
                      </a:endParaRPr>
                    </a:p>
                  </a:txBody>
                  <a:tcPr marL="6675" marR="6675" marT="6675" marB="0" anchor="b"/>
                </a:tc>
              </a:tr>
              <a:tr h="327874">
                <a:tc>
                  <a:txBody>
                    <a:bodyPr/>
                    <a:lstStyle/>
                    <a:p>
                      <a:pPr algn="l" fontAlgn="b"/>
                      <a:r>
                        <a:rPr lang="en-US" sz="1600" u="none" strike="noStrike" dirty="0">
                          <a:effectLst/>
                        </a:rPr>
                        <a:t>Revenue</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u="none" strike="noStrike" kern="1200" dirty="0" smtClean="0">
                        <a:solidFill>
                          <a:schemeClr val="dk1"/>
                        </a:solidFill>
                        <a:effectLst/>
                        <a:latin typeface="+mn-lt"/>
                        <a:ea typeface="+mn-ea"/>
                        <a:cs typeface="+mn-cs"/>
                      </a:endParaRPr>
                    </a:p>
                  </a:txBody>
                  <a:tcPr marL="6675" marR="6675" marT="6675" marB="0" anchor="b"/>
                </a:tc>
                <a:tc>
                  <a:txBody>
                    <a:bodyPr/>
                    <a:lstStyle/>
                    <a:p>
                      <a:pPr marL="0" algn="r" defTabSz="914400" rtl="0" eaLnBrk="1" fontAlgn="b" latinLnBrk="0" hangingPunct="1"/>
                      <a:endParaRPr lang="en-US" sz="1600" b="0" u="none" strike="noStrike" kern="1200" dirty="0">
                        <a:solidFill>
                          <a:schemeClr val="tx1"/>
                        </a:solidFill>
                        <a:effectLst/>
                        <a:latin typeface="+mj-lt"/>
                        <a:ea typeface="+mn-ea"/>
                        <a:cs typeface="+mn-cs"/>
                      </a:endParaRPr>
                    </a:p>
                  </a:txBody>
                  <a:tcPr marL="6675" marR="6675" marT="6675" marB="0" anchor="b"/>
                </a:tc>
                <a:tc>
                  <a:txBody>
                    <a:bodyPr/>
                    <a:lstStyle/>
                    <a:p>
                      <a:pPr marL="0" algn="r" defTabSz="914400" rtl="0" eaLnBrk="1" fontAlgn="b" latinLnBrk="0" hangingPunct="1"/>
                      <a:endParaRPr lang="en-US" sz="1600" b="0" u="none" strike="noStrike" kern="1200" dirty="0">
                        <a:solidFill>
                          <a:schemeClr val="tx1"/>
                        </a:solidFill>
                        <a:effectLst/>
                        <a:latin typeface="+mj-lt"/>
                        <a:ea typeface="+mn-ea"/>
                        <a:cs typeface="+mn-cs"/>
                      </a:endParaRPr>
                    </a:p>
                  </a:txBody>
                  <a:tcPr marL="6675" marR="6675" marT="6675" marB="0" anchor="b"/>
                </a:tc>
              </a:tr>
              <a:tr h="79980">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dirty="0" smtClean="0"/>
                        <a:t>Total Revenue</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1" dirty="0" smtClean="0">
                        <a:solidFill>
                          <a:schemeClr val="tx1"/>
                        </a:solidFill>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1" dirty="0" smtClean="0">
                        <a:solidFill>
                          <a:schemeClr val="tx1"/>
                        </a:solidFill>
                        <a:latin typeface="+mj-lt"/>
                      </a:endParaRPr>
                    </a:p>
                  </a:txBody>
                  <a:tcPr marL="6675" marR="6675" marT="6675" marB="0" anchor="b"/>
                </a:tc>
              </a:tr>
              <a:tr h="134265">
                <a:tc>
                  <a:txBody>
                    <a:bodyPr/>
                    <a:lstStyle/>
                    <a:p>
                      <a:pPr algn="l" fontAlgn="b"/>
                      <a:r>
                        <a:rPr lang="en-US" sz="1600" u="none" strike="noStrike" dirty="0">
                          <a:effectLst/>
                        </a:rPr>
                        <a:t> </a:t>
                      </a:r>
                      <a:endParaRPr lang="en-US" sz="1600" b="0" i="0" u="none" strike="noStrike" dirty="0">
                        <a:solidFill>
                          <a:srgbClr val="000000"/>
                        </a:solidFill>
                        <a:effectLst/>
                        <a:latin typeface="Cambria"/>
                      </a:endParaRPr>
                    </a:p>
                  </a:txBody>
                  <a:tcPr marL="6675" marR="6675" marT="6675" marB="0" anchor="b"/>
                </a:tc>
                <a:tc>
                  <a:txBody>
                    <a:bodyPr/>
                    <a:lstStyle/>
                    <a:p>
                      <a:endParaRPr lang="en-US" sz="1600" dirty="0"/>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c>
                  <a:txBody>
                    <a:bodyPr/>
                    <a:lstStyle/>
                    <a:p>
                      <a:pPr algn="r"/>
                      <a:endParaRPr lang="en-US" sz="1600" b="0" dirty="0">
                        <a:solidFill>
                          <a:schemeClr val="tx1"/>
                        </a:solidFill>
                        <a:latin typeface="+mj-lt"/>
                      </a:endParaRPr>
                    </a:p>
                  </a:txBody>
                  <a:tcPr marL="6675" marR="6675" marT="6675" marB="0" anchor="b"/>
                </a:tc>
              </a:tr>
              <a:tr h="112350">
                <a:tc>
                  <a:txBody>
                    <a:bodyPr/>
                    <a:lstStyle/>
                    <a:p>
                      <a:pPr algn="l" fontAlgn="b"/>
                      <a:r>
                        <a:rPr lang="en-US" sz="1600" u="none" strike="noStrike" dirty="0">
                          <a:effectLst/>
                        </a:rPr>
                        <a:t>Expenditures</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r>
                        <a:rPr lang="en-US" sz="1600" u="none" strike="noStrike" dirty="0">
                          <a:effectLst/>
                        </a:rPr>
                        <a:t>Professional &amp; Admin</a:t>
                      </a:r>
                      <a:endParaRPr lang="en-US" sz="1600" b="1" i="0" u="none" strike="noStrike" dirty="0">
                        <a:solidFill>
                          <a:schemeClr val="accent6">
                            <a:lumMod val="50000"/>
                          </a:schemeClr>
                        </a:solidFill>
                        <a:effectLst/>
                        <a:latin typeface="Cambria"/>
                      </a:endParaRPr>
                    </a:p>
                  </a:txBody>
                  <a:tcPr marL="6675" marR="6675" marT="6675" marB="0" anchor="b"/>
                </a:tc>
                <a:tc>
                  <a:txBody>
                    <a:bodyPr/>
                    <a:lstStyle/>
                    <a:p>
                      <a:pPr algn="r" fontAlgn="b"/>
                      <a:r>
                        <a:rPr lang="en-US" sz="1600" b="0" i="0" u="none" strike="noStrike" dirty="0" smtClean="0">
                          <a:solidFill>
                            <a:schemeClr val="tx1"/>
                          </a:solidFill>
                          <a:effectLst/>
                          <a:latin typeface="+mj-lt"/>
                        </a:rPr>
                        <a:t>58,000</a:t>
                      </a:r>
                      <a:endParaRPr lang="en-US" sz="1600" b="0" i="0" u="none" strike="noStrike" dirty="0">
                        <a:solidFill>
                          <a:schemeClr val="tx1"/>
                        </a:solidFill>
                        <a:effectLst/>
                        <a:latin typeface="+mj-lt"/>
                      </a:endParaRPr>
                    </a:p>
                  </a:txBody>
                  <a:tcPr marL="6675" marR="6675" marT="6675" marB="0" anchor="b"/>
                </a:tc>
                <a:tc>
                  <a:txBody>
                    <a:bodyPr/>
                    <a:lstStyle/>
                    <a:p>
                      <a:pPr algn="r" fontAlgn="b"/>
                      <a:r>
                        <a:rPr lang="en-US" sz="1600" b="0" i="0" u="none" strike="noStrike" dirty="0" smtClean="0">
                          <a:solidFill>
                            <a:schemeClr val="tx1"/>
                          </a:solidFill>
                          <a:effectLst/>
                          <a:latin typeface="+mj-lt"/>
                        </a:rPr>
                        <a:t>58,000</a:t>
                      </a:r>
                      <a:endParaRPr lang="en-US" sz="1600" b="0" i="0" u="none" strike="noStrike" dirty="0">
                        <a:solidFill>
                          <a:schemeClr val="tx1"/>
                        </a:solidFill>
                        <a:effectLst/>
                        <a:latin typeface="+mj-lt"/>
                      </a:endParaRPr>
                    </a:p>
                  </a:txBody>
                  <a:tcPr marL="6675" marR="6675" marT="6675" marB="0" anchor="b"/>
                </a:tc>
              </a:tr>
              <a:tr h="270270">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kern="1200" dirty="0" smtClean="0">
                          <a:solidFill>
                            <a:schemeClr val="dk1"/>
                          </a:solidFill>
                          <a:effectLst/>
                          <a:latin typeface="+mn-lt"/>
                          <a:ea typeface="+mn-ea"/>
                          <a:cs typeface="+mn-cs"/>
                        </a:rPr>
                        <a:t>Total Expenditures</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1" i="0" u="none" strike="noStrike" dirty="0" smtClean="0">
                        <a:solidFill>
                          <a:schemeClr val="tx1"/>
                        </a:solidFill>
                        <a:effectLst/>
                        <a:latin typeface="+mj-lt"/>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1" i="0" u="none" strike="noStrike" dirty="0" smtClean="0">
                        <a:solidFill>
                          <a:schemeClr val="tx1"/>
                        </a:solidFill>
                        <a:effectLst/>
                        <a:latin typeface="+mj-lt"/>
                      </a:endParaRPr>
                    </a:p>
                  </a:txBody>
                  <a:tcPr marL="6675" marR="6675" marT="6675" marB="0" anchor="b"/>
                </a:tc>
              </a:tr>
              <a:tr h="337914">
                <a:tc>
                  <a:txBody>
                    <a:bodyPr/>
                    <a:lstStyle/>
                    <a:p>
                      <a:pPr algn="l" fontAlgn="b"/>
                      <a:r>
                        <a:rPr lang="en-US" sz="1600" u="none" strike="noStrike" dirty="0" smtClean="0">
                          <a:effectLst/>
                        </a:rPr>
                        <a:t>Net </a:t>
                      </a:r>
                      <a:r>
                        <a:rPr lang="en-US" sz="1600" u="none" strike="noStrike" baseline="0" dirty="0" smtClean="0">
                          <a:effectLst/>
                        </a:rPr>
                        <a:t>Impact</a:t>
                      </a:r>
                      <a:endParaRPr lang="en-US" sz="1600" b="1" i="0" u="none" strike="noStrike" dirty="0">
                        <a:solidFill>
                          <a:schemeClr val="accent6">
                            <a:lumMod val="40000"/>
                            <a:lumOff val="60000"/>
                          </a:schemeClr>
                        </a:solidFill>
                        <a:effectLst/>
                        <a:latin typeface="Cambria"/>
                      </a:endParaRPr>
                    </a:p>
                  </a:txBody>
                  <a:tcPr marL="6675" marR="6675" marT="6675" marB="0" anchor="b"/>
                </a:tc>
                <a:tc>
                  <a:txBody>
                    <a:bodyPr/>
                    <a:lstStyle/>
                    <a:p>
                      <a:pPr algn="l" fontAlgn="b"/>
                      <a:endParaRPr lang="en-US" sz="1600" b="0" i="0" u="none" strike="noStrike" dirty="0">
                        <a:solidFill>
                          <a:srgbClr val="000000"/>
                        </a:solidFill>
                        <a:effectLst/>
                        <a:latin typeface="Cambria"/>
                      </a:endParaRP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(58,000)</a:t>
                      </a:r>
                    </a:p>
                  </a:txBody>
                  <a:tcPr marL="6675" marR="6675" marT="667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mj-lt"/>
                        </a:rPr>
                        <a:t>(58,000)</a:t>
                      </a:r>
                    </a:p>
                  </a:txBody>
                  <a:tcPr marL="6675" marR="6675" marT="6675" marB="0" anchor="b"/>
                </a:tc>
              </a:tr>
            </a:tbl>
          </a:graphicData>
        </a:graphic>
      </p:graphicFrame>
      <p:sp>
        <p:nvSpPr>
          <p:cNvPr id="3" name="Title 2"/>
          <p:cNvSpPr>
            <a:spLocks noGrp="1"/>
          </p:cNvSpPr>
          <p:nvPr>
            <p:ph type="title"/>
          </p:nvPr>
        </p:nvSpPr>
        <p:spPr>
          <a:xfrm>
            <a:off x="457200" y="274638"/>
            <a:ext cx="8229600" cy="639762"/>
          </a:xfrm>
        </p:spPr>
        <p:txBody>
          <a:bodyPr>
            <a:noAutofit/>
          </a:bodyPr>
          <a:lstStyle/>
          <a:p>
            <a:pPr algn="ctr"/>
            <a:r>
              <a:rPr lang="en-US" sz="3600" dirty="0" smtClean="0"/>
              <a:t>Non-General Fund Budget</a:t>
            </a:r>
            <a:endParaRPr lang="en-US" sz="3600" dirty="0"/>
          </a:p>
        </p:txBody>
      </p:sp>
      <p:sp>
        <p:nvSpPr>
          <p:cNvPr id="5" name="Footer Placeholder 4"/>
          <p:cNvSpPr>
            <a:spLocks noGrp="1"/>
          </p:cNvSpPr>
          <p:nvPr>
            <p:ph type="ftr" sz="quarter" idx="11"/>
          </p:nvPr>
        </p:nvSpPr>
        <p:spPr/>
        <p:txBody>
          <a:bodyPr/>
          <a:lstStyle/>
          <a:p>
            <a:r>
              <a:rPr lang="en-US" smtClean="0"/>
              <a:t>Office of Neighborhood Safety</a:t>
            </a:r>
            <a:endParaRPr lang="en-US"/>
          </a:p>
        </p:txBody>
      </p:sp>
      <p:sp>
        <p:nvSpPr>
          <p:cNvPr id="4" name="Slide Number Placeholder 3"/>
          <p:cNvSpPr>
            <a:spLocks noGrp="1"/>
          </p:cNvSpPr>
          <p:nvPr>
            <p:ph type="sldNum" sz="quarter" idx="12"/>
          </p:nvPr>
        </p:nvSpPr>
        <p:spPr/>
        <p:txBody>
          <a:bodyPr/>
          <a:lstStyle/>
          <a:p>
            <a:fld id="{0D90F0D5-AFB6-4C34-B13B-CC446EBB2E05}" type="slidenum">
              <a:rPr lang="en-US" smtClean="0"/>
              <a:t>90</a:t>
            </a:fld>
            <a:endParaRPr lang="en-US" dirty="0"/>
          </a:p>
        </p:txBody>
      </p:sp>
    </p:spTree>
    <p:extLst>
      <p:ext uri="{BB962C8B-B14F-4D97-AF65-F5344CB8AC3E}">
        <p14:creationId xmlns:p14="http://schemas.microsoft.com/office/powerpoint/2010/main" val="3418404375"/>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707" y="381000"/>
            <a:ext cx="5771707" cy="533400"/>
          </a:xfrm>
        </p:spPr>
        <p:txBody>
          <a:bodyPr>
            <a:noAutofit/>
          </a:bodyPr>
          <a:lstStyle/>
          <a:p>
            <a:pPr algn="ctr"/>
            <a:r>
              <a:rPr lang="en-US" sz="4000" b="1" dirty="0" smtClean="0"/>
              <a:t>Police Department</a:t>
            </a:r>
            <a:endParaRPr lang="en-US" sz="4000" b="1" dirty="0"/>
          </a:p>
        </p:txBody>
      </p:sp>
      <p:pic>
        <p:nvPicPr>
          <p:cNvPr id="11266" name="Picture 2" descr="C:\Users\clarkL\Desktop\front_1 1Transparent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84" y="5105401"/>
            <a:ext cx="1418410" cy="1293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4231758" y="5333999"/>
            <a:ext cx="3845442" cy="836483"/>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en-US" sz="3600" dirty="0" smtClean="0">
              <a:solidFill>
                <a:schemeClr val="tx1"/>
              </a:solidFill>
            </a:endParaRPr>
          </a:p>
          <a:p>
            <a:pPr algn="r"/>
            <a:r>
              <a:rPr lang="en-US" sz="3600" dirty="0" smtClean="0">
                <a:solidFill>
                  <a:schemeClr val="tx1"/>
                </a:solidFill>
              </a:rPr>
              <a:t>FY2019-20 Police Budget Presentation</a:t>
            </a:r>
          </a:p>
          <a:p>
            <a:pPr algn="r"/>
            <a:r>
              <a:rPr lang="en-US" dirty="0" smtClean="0">
                <a:solidFill>
                  <a:schemeClr val="tx1"/>
                </a:solidFill>
              </a:rPr>
              <a:t>May 21, 2019</a:t>
            </a:r>
            <a:endParaRPr lang="en-US" dirty="0">
              <a:solidFill>
                <a:schemeClr val="tx1"/>
              </a:solidFill>
            </a:endParaRPr>
          </a:p>
        </p:txBody>
      </p:sp>
      <p:pic>
        <p:nvPicPr>
          <p:cNvPr id="1026" name="E554B0F3-77FD-4477-A70B-4B58AD691150" descr="E554B0F3-77FD-4477-A70B-4B58AD6911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477" y="331981"/>
            <a:ext cx="1163623" cy="116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428EEFC7-FFD8-4DF0-96F1-951D94FBAF32" descr="428EEFC7-FFD8-4DF0-96F1-951D94FBAF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493" y="1423626"/>
            <a:ext cx="5709681" cy="36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63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3600" b="1" dirty="0" smtClean="0"/>
              <a:t>Mission</a:t>
            </a:r>
            <a:endParaRPr lang="en-US" b="1" dirty="0"/>
          </a:p>
        </p:txBody>
      </p:sp>
      <p:sp>
        <p:nvSpPr>
          <p:cNvPr id="3" name="Content Placeholder 2"/>
          <p:cNvSpPr>
            <a:spLocks noGrp="1"/>
          </p:cNvSpPr>
          <p:nvPr>
            <p:ph idx="1"/>
          </p:nvPr>
        </p:nvSpPr>
        <p:spPr>
          <a:xfrm>
            <a:off x="762000" y="1143000"/>
            <a:ext cx="7620000" cy="4343400"/>
          </a:xfrm>
        </p:spPr>
        <p:txBody>
          <a:bodyPr>
            <a:normAutofit fontScale="70000" lnSpcReduction="20000"/>
          </a:bodyPr>
          <a:lstStyle/>
          <a:p>
            <a:pPr>
              <a:lnSpc>
                <a:spcPct val="80000"/>
              </a:lnSpc>
              <a:buFont typeface="Wingdings" pitchFamily="2" charset="2"/>
              <a:buNone/>
            </a:pPr>
            <a:endParaRPr lang="en-US" sz="2400" dirty="0" smtClean="0">
              <a:solidFill>
                <a:srgbClr val="0000FF"/>
              </a:solidFill>
            </a:endParaRPr>
          </a:p>
          <a:p>
            <a:pPr marL="0" indent="0">
              <a:buNone/>
            </a:pPr>
            <a:r>
              <a:rPr lang="en-US" sz="3400" dirty="0"/>
              <a:t>The mission of the Richmond Police Department is to prevent crime and to maintain order </a:t>
            </a:r>
            <a:r>
              <a:rPr lang="en-US" sz="3400" dirty="0" smtClean="0"/>
              <a:t>by providing </a:t>
            </a:r>
            <a:r>
              <a:rPr lang="en-US" sz="3400" dirty="0"/>
              <a:t>Constitutional and professional police services that incorporate strategies grounded </a:t>
            </a:r>
            <a:r>
              <a:rPr lang="en-US" sz="3400" dirty="0" smtClean="0"/>
              <a:t>in community </a:t>
            </a:r>
            <a:r>
              <a:rPr lang="en-US" sz="3400" dirty="0"/>
              <a:t>engagement and collaborative partnerships that address causes of crime and disorder</a:t>
            </a:r>
            <a:r>
              <a:rPr lang="en-US" sz="3400" dirty="0" smtClean="0"/>
              <a:t>, that </a:t>
            </a:r>
            <a:r>
              <a:rPr lang="en-US" sz="3400" dirty="0"/>
              <a:t>help solve neighborhood problems, and that improve quality of life in Richmond</a:t>
            </a:r>
            <a:r>
              <a:rPr lang="en-US" sz="3400" dirty="0" smtClean="0"/>
              <a:t>.</a:t>
            </a:r>
          </a:p>
          <a:p>
            <a:pPr marL="0" indent="0">
              <a:buNone/>
            </a:pPr>
            <a:endParaRPr lang="en-US" sz="3400" dirty="0"/>
          </a:p>
          <a:p>
            <a:pPr marL="0" indent="0">
              <a:buNone/>
            </a:pPr>
            <a:r>
              <a:rPr lang="en-US" sz="3400" dirty="0"/>
              <a:t>In compliance with professional standards established by the Oath of Office, Professional Code </a:t>
            </a:r>
            <a:r>
              <a:rPr lang="en-US" sz="3400" dirty="0" smtClean="0"/>
              <a:t>of Ethics </a:t>
            </a:r>
            <a:r>
              <a:rPr lang="en-US" sz="3400" dirty="0"/>
              <a:t>and administrative directives; perform in a manner that promotes public trust, </a:t>
            </a:r>
            <a:r>
              <a:rPr lang="en-US" sz="3400" dirty="0" smtClean="0"/>
              <a:t>confidence and </a:t>
            </a:r>
            <a:r>
              <a:rPr lang="en-US" sz="3400" dirty="0"/>
              <a:t>sense of safety and security.</a:t>
            </a:r>
          </a:p>
          <a:p>
            <a:pPr>
              <a:lnSpc>
                <a:spcPct val="80000"/>
              </a:lnSpc>
              <a:buFont typeface="Wingdings" pitchFamily="2" charset="2"/>
              <a:buNone/>
            </a:pPr>
            <a:endParaRPr lang="en-US" sz="2400" dirty="0">
              <a:solidFill>
                <a:srgbClr val="0000FF"/>
              </a:solidFill>
            </a:endParaRPr>
          </a:p>
          <a:p>
            <a:pPr marL="114300" indent="0">
              <a:lnSpc>
                <a:spcPct val="80000"/>
              </a:lnSpc>
              <a:buNone/>
            </a:pPr>
            <a:endParaRPr lang="en-US" sz="2400" dirty="0">
              <a:solidFill>
                <a:schemeClr val="tx2">
                  <a:lumMod val="60000"/>
                  <a:lumOff val="40000"/>
                </a:schemeClr>
              </a:solidFill>
            </a:endParaRPr>
          </a:p>
          <a:p>
            <a:endParaRPr lang="en-US" dirty="0"/>
          </a:p>
        </p:txBody>
      </p:sp>
      <p:sp>
        <p:nvSpPr>
          <p:cNvPr id="4" name="Footer Placeholder 3"/>
          <p:cNvSpPr>
            <a:spLocks noGrp="1"/>
          </p:cNvSpPr>
          <p:nvPr>
            <p:ph type="ftr" sz="quarter" idx="11"/>
          </p:nvPr>
        </p:nvSpPr>
        <p:spPr/>
        <p:txBody>
          <a:bodyPr/>
          <a:lstStyle/>
          <a:p>
            <a:r>
              <a:rPr lang="en-US" smtClean="0"/>
              <a:t>Police Department</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92</a:t>
            </a:fld>
            <a:endParaRPr lang="en-US" dirty="0"/>
          </a:p>
        </p:txBody>
      </p:sp>
    </p:spTree>
    <p:extLst>
      <p:ext uri="{BB962C8B-B14F-4D97-AF65-F5344CB8AC3E}">
        <p14:creationId xmlns:p14="http://schemas.microsoft.com/office/powerpoint/2010/main" val="130478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vert="horz" lIns="91440" tIns="45720" rIns="91440" bIns="45720" rtlCol="0" anchor="ctr">
            <a:normAutofit/>
          </a:bodyPr>
          <a:lstStyle/>
          <a:p>
            <a:r>
              <a:rPr lang="en-US" sz="3600" b="1" dirty="0" smtClean="0"/>
              <a:t>FY2018-19 </a:t>
            </a:r>
            <a:r>
              <a:rPr lang="en-US" sz="3600" b="1" dirty="0"/>
              <a:t>Accomplishments</a:t>
            </a:r>
          </a:p>
        </p:txBody>
      </p:sp>
      <p:sp>
        <p:nvSpPr>
          <p:cNvPr id="3" name="Content Placeholder 2"/>
          <p:cNvSpPr>
            <a:spLocks noGrp="1"/>
          </p:cNvSpPr>
          <p:nvPr>
            <p:ph idx="1"/>
          </p:nvPr>
        </p:nvSpPr>
        <p:spPr>
          <a:xfrm>
            <a:off x="533400" y="1219200"/>
            <a:ext cx="8229600" cy="5334000"/>
          </a:xfrm>
        </p:spPr>
        <p:txBody>
          <a:bodyPr>
            <a:normAutofit/>
          </a:bodyPr>
          <a:lstStyle/>
          <a:p>
            <a:endParaRPr lang="en-US" sz="2400" dirty="0" smtClean="0"/>
          </a:p>
          <a:p>
            <a:endParaRPr lang="en-US" sz="2400" dirty="0"/>
          </a:p>
        </p:txBody>
      </p:sp>
      <p:sp>
        <p:nvSpPr>
          <p:cNvPr id="5" name="Content Placeholder 2"/>
          <p:cNvSpPr txBox="1">
            <a:spLocks/>
          </p:cNvSpPr>
          <p:nvPr/>
        </p:nvSpPr>
        <p:spPr>
          <a:xfrm>
            <a:off x="457200" y="1066800"/>
            <a:ext cx="8229600" cy="4953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2018 </a:t>
            </a:r>
            <a:r>
              <a:rPr lang="en-US" dirty="0"/>
              <a:t>Accomplishments </a:t>
            </a:r>
          </a:p>
          <a:p>
            <a:pPr marL="1131570" lvl="2" indent="-457200">
              <a:buClr>
                <a:prstClr val="white">
                  <a:lumMod val="50000"/>
                </a:prstClr>
              </a:buClr>
              <a:buFont typeface="+mj-lt"/>
              <a:buAutoNum type="arabicPeriod"/>
            </a:pPr>
            <a:r>
              <a:rPr lang="en-US" dirty="0"/>
              <a:t>CRIME REDUCTION </a:t>
            </a:r>
            <a:r>
              <a:rPr lang="en-US" dirty="0" smtClean="0"/>
              <a:t>– crime down, community engagement up …</a:t>
            </a:r>
          </a:p>
          <a:p>
            <a:pPr marL="674370" lvl="2" indent="0">
              <a:buClr>
                <a:prstClr val="white">
                  <a:lumMod val="50000"/>
                </a:prstClr>
              </a:buClr>
              <a:buNone/>
            </a:pPr>
            <a:r>
              <a:rPr lang="en-US" dirty="0"/>
              <a:t>	</a:t>
            </a:r>
            <a:r>
              <a:rPr lang="en-US" dirty="0" smtClean="0"/>
              <a:t>All crime </a:t>
            </a:r>
            <a:r>
              <a:rPr lang="en-US" dirty="0" smtClean="0">
                <a:solidFill>
                  <a:srgbClr val="00B050"/>
                </a:solidFill>
              </a:rPr>
              <a:t>-6</a:t>
            </a:r>
            <a:r>
              <a:rPr lang="en-US" dirty="0">
                <a:solidFill>
                  <a:srgbClr val="00B050"/>
                </a:solidFill>
              </a:rPr>
              <a:t>%</a:t>
            </a:r>
            <a:r>
              <a:rPr lang="en-US" b="1" dirty="0">
                <a:solidFill>
                  <a:srgbClr val="00B050"/>
                </a:solidFill>
              </a:rPr>
              <a:t> </a:t>
            </a:r>
            <a:r>
              <a:rPr lang="en-US" dirty="0"/>
              <a:t>|</a:t>
            </a:r>
            <a:r>
              <a:rPr lang="en-US" b="1" dirty="0">
                <a:solidFill>
                  <a:schemeClr val="accent5">
                    <a:lumMod val="75000"/>
                  </a:schemeClr>
                </a:solidFill>
              </a:rPr>
              <a:t> </a:t>
            </a:r>
            <a:r>
              <a:rPr lang="en-US" dirty="0">
                <a:solidFill>
                  <a:prstClr val="black"/>
                </a:solidFill>
              </a:rPr>
              <a:t>Violent </a:t>
            </a:r>
            <a:r>
              <a:rPr lang="en-US" dirty="0" smtClean="0">
                <a:solidFill>
                  <a:srgbClr val="8FB08C">
                    <a:lumMod val="75000"/>
                  </a:srgbClr>
                </a:solidFill>
              </a:rPr>
              <a:t>-</a:t>
            </a:r>
            <a:r>
              <a:rPr lang="en-US" dirty="0">
                <a:solidFill>
                  <a:srgbClr val="00B050"/>
                </a:solidFill>
              </a:rPr>
              <a:t>12%</a:t>
            </a:r>
            <a:r>
              <a:rPr lang="en-US" dirty="0">
                <a:solidFill>
                  <a:srgbClr val="8FB08C">
                    <a:lumMod val="75000"/>
                  </a:srgbClr>
                </a:solidFill>
              </a:rPr>
              <a:t> </a:t>
            </a:r>
            <a:r>
              <a:rPr lang="en-US" dirty="0">
                <a:solidFill>
                  <a:prstClr val="black"/>
                </a:solidFill>
              </a:rPr>
              <a:t>| Property </a:t>
            </a:r>
            <a:r>
              <a:rPr lang="en-US" dirty="0" smtClean="0">
                <a:solidFill>
                  <a:srgbClr val="00B050"/>
                </a:solidFill>
              </a:rPr>
              <a:t>-</a:t>
            </a:r>
            <a:r>
              <a:rPr lang="en-US" dirty="0">
                <a:solidFill>
                  <a:srgbClr val="00B050"/>
                </a:solidFill>
              </a:rPr>
              <a:t>5</a:t>
            </a:r>
            <a:r>
              <a:rPr lang="en-US" dirty="0" smtClean="0">
                <a:solidFill>
                  <a:srgbClr val="00B050"/>
                </a:solidFill>
              </a:rPr>
              <a:t>%</a:t>
            </a:r>
            <a:endParaRPr lang="en-US" dirty="0">
              <a:solidFill>
                <a:srgbClr val="00B050"/>
              </a:solidFill>
            </a:endParaRPr>
          </a:p>
          <a:p>
            <a:pPr marL="1280160" lvl="4" indent="0">
              <a:buClr>
                <a:schemeClr val="bg1">
                  <a:lumMod val="50000"/>
                </a:schemeClr>
              </a:buClr>
              <a:buNone/>
            </a:pPr>
            <a:r>
              <a:rPr lang="en-US" dirty="0" smtClean="0"/>
              <a:t>Promising down </a:t>
            </a:r>
            <a:r>
              <a:rPr lang="en-US" dirty="0"/>
              <a:t>trend in </a:t>
            </a:r>
            <a:r>
              <a:rPr lang="en-US" dirty="0" smtClean="0"/>
              <a:t>homicide </a:t>
            </a:r>
            <a:r>
              <a:rPr lang="en-US" dirty="0"/>
              <a:t>rate </a:t>
            </a:r>
            <a:r>
              <a:rPr lang="en-US" dirty="0" smtClean="0"/>
              <a:t>spanning 4 decades-</a:t>
            </a:r>
            <a:endParaRPr lang="en-US" dirty="0"/>
          </a:p>
          <a:p>
            <a:pPr marL="2468880" lvl="6" indent="-457200">
              <a:buClr>
                <a:schemeClr val="bg1">
                  <a:lumMod val="50000"/>
                </a:schemeClr>
              </a:buClr>
              <a:buFont typeface="Wingdings" panose="05000000000000000000" pitchFamily="2" charset="2"/>
              <a:buChar char="q"/>
            </a:pPr>
            <a:r>
              <a:rPr lang="en-US" dirty="0">
                <a:solidFill>
                  <a:schemeClr val="tx2">
                    <a:lumMod val="75000"/>
                  </a:schemeClr>
                </a:solidFill>
              </a:rPr>
              <a:t>2018 = 18</a:t>
            </a:r>
          </a:p>
          <a:p>
            <a:pPr marL="2468880" lvl="6" indent="-457200">
              <a:buClr>
                <a:schemeClr val="bg1">
                  <a:lumMod val="50000"/>
                </a:schemeClr>
              </a:buClr>
              <a:buFont typeface="Wingdings" panose="05000000000000000000" pitchFamily="2" charset="2"/>
              <a:buChar char="q"/>
            </a:pPr>
            <a:r>
              <a:rPr lang="en-US" dirty="0">
                <a:solidFill>
                  <a:schemeClr val="tx2">
                    <a:lumMod val="75000"/>
                  </a:schemeClr>
                </a:solidFill>
              </a:rPr>
              <a:t>2017 = 15</a:t>
            </a:r>
          </a:p>
          <a:p>
            <a:pPr marL="2468880" lvl="6" indent="-457200">
              <a:buClr>
                <a:schemeClr val="bg1">
                  <a:lumMod val="50000"/>
                </a:schemeClr>
              </a:buClr>
              <a:buFont typeface="Wingdings" panose="05000000000000000000" pitchFamily="2" charset="2"/>
              <a:buChar char="q"/>
            </a:pPr>
            <a:r>
              <a:rPr lang="en-US" dirty="0">
                <a:solidFill>
                  <a:schemeClr val="tx2">
                    <a:lumMod val="75000"/>
                  </a:schemeClr>
                </a:solidFill>
              </a:rPr>
              <a:t>2016 = </a:t>
            </a:r>
            <a:r>
              <a:rPr lang="en-US" dirty="0" smtClean="0">
                <a:solidFill>
                  <a:schemeClr val="tx2">
                    <a:lumMod val="75000"/>
                  </a:schemeClr>
                </a:solidFill>
              </a:rPr>
              <a:t>24</a:t>
            </a:r>
          </a:p>
          <a:p>
            <a:pPr marL="1097280" lvl="4" indent="0">
              <a:buClr>
                <a:schemeClr val="bg1">
                  <a:lumMod val="50000"/>
                </a:schemeClr>
              </a:buClr>
              <a:buNone/>
            </a:pPr>
            <a:r>
              <a:rPr lang="en-US" dirty="0" smtClean="0">
                <a:solidFill>
                  <a:schemeClr val="tx2">
                    <a:lumMod val="75000"/>
                  </a:schemeClr>
                </a:solidFill>
              </a:rPr>
              <a:t>	</a:t>
            </a:r>
            <a:r>
              <a:rPr lang="en-US" u="sng" dirty="0" smtClean="0">
                <a:solidFill>
                  <a:schemeClr val="tx2">
                    <a:lumMod val="75000"/>
                  </a:schemeClr>
                </a:solidFill>
              </a:rPr>
              <a:t>Decade </a:t>
            </a:r>
            <a:r>
              <a:rPr lang="en-US" u="sng" dirty="0">
                <a:solidFill>
                  <a:schemeClr val="tx2">
                    <a:lumMod val="75000"/>
                  </a:schemeClr>
                </a:solidFill>
              </a:rPr>
              <a:t>averages</a:t>
            </a:r>
            <a:r>
              <a:rPr lang="en-US" dirty="0">
                <a:solidFill>
                  <a:schemeClr val="tx2">
                    <a:lumMod val="75000"/>
                  </a:schemeClr>
                </a:solidFill>
              </a:rPr>
              <a:t>: </a:t>
            </a:r>
            <a:r>
              <a:rPr lang="en-US" dirty="0" smtClean="0">
                <a:solidFill>
                  <a:schemeClr val="tx2">
                    <a:lumMod val="75000"/>
                  </a:schemeClr>
                </a:solidFill>
              </a:rPr>
              <a:t>2010’s </a:t>
            </a:r>
            <a:r>
              <a:rPr lang="en-US" dirty="0">
                <a:solidFill>
                  <a:schemeClr val="tx2">
                    <a:lumMod val="75000"/>
                  </a:schemeClr>
                </a:solidFill>
              </a:rPr>
              <a:t>= </a:t>
            </a:r>
            <a:r>
              <a:rPr lang="en-US" u="sng" dirty="0">
                <a:solidFill>
                  <a:schemeClr val="tx2">
                    <a:lumMod val="75000"/>
                  </a:schemeClr>
                </a:solidFill>
              </a:rPr>
              <a:t>16</a:t>
            </a:r>
          </a:p>
          <a:p>
            <a:pPr marL="1280160" lvl="4" indent="0">
              <a:buClr>
                <a:schemeClr val="bg1">
                  <a:lumMod val="50000"/>
                </a:schemeClr>
              </a:buClr>
              <a:buNone/>
            </a:pPr>
            <a:r>
              <a:rPr lang="en-US" dirty="0"/>
              <a:t>			</a:t>
            </a:r>
            <a:r>
              <a:rPr lang="en-US" dirty="0" smtClean="0"/>
              <a:t>2000’s </a:t>
            </a:r>
            <a:r>
              <a:rPr lang="en-US" dirty="0"/>
              <a:t>= </a:t>
            </a:r>
            <a:r>
              <a:rPr lang="en-US" u="sng" dirty="0"/>
              <a:t>34</a:t>
            </a:r>
          </a:p>
          <a:p>
            <a:pPr marL="1280160" lvl="4" indent="0">
              <a:buClr>
                <a:schemeClr val="bg1">
                  <a:lumMod val="50000"/>
                </a:schemeClr>
              </a:buClr>
              <a:buNone/>
            </a:pPr>
            <a:r>
              <a:rPr lang="en-US" dirty="0"/>
              <a:t>			</a:t>
            </a:r>
            <a:r>
              <a:rPr lang="en-US" dirty="0" smtClean="0"/>
              <a:t>1990’s </a:t>
            </a:r>
            <a:r>
              <a:rPr lang="en-US" dirty="0"/>
              <a:t>= </a:t>
            </a:r>
            <a:r>
              <a:rPr lang="en-US" u="sng" dirty="0"/>
              <a:t>38</a:t>
            </a:r>
            <a:r>
              <a:rPr lang="en-US" dirty="0"/>
              <a:t>     </a:t>
            </a:r>
            <a:r>
              <a:rPr lang="en-US" dirty="0">
                <a:solidFill>
                  <a:schemeClr val="bg1">
                    <a:lumMod val="50000"/>
                  </a:schemeClr>
                </a:solidFill>
              </a:rPr>
              <a:t>*1991 = 61</a:t>
            </a:r>
          </a:p>
          <a:p>
            <a:pPr marL="1280160" lvl="4" indent="0">
              <a:buClr>
                <a:schemeClr val="bg1">
                  <a:lumMod val="50000"/>
                </a:schemeClr>
              </a:buClr>
              <a:buNone/>
            </a:pPr>
            <a:r>
              <a:rPr lang="en-US" dirty="0"/>
              <a:t>			</a:t>
            </a:r>
            <a:r>
              <a:rPr lang="en-US" dirty="0" smtClean="0"/>
              <a:t>1980’s </a:t>
            </a:r>
            <a:r>
              <a:rPr lang="en-US" dirty="0"/>
              <a:t>= </a:t>
            </a:r>
            <a:r>
              <a:rPr lang="en-US" u="sng" dirty="0"/>
              <a:t>24 </a:t>
            </a:r>
            <a:endParaRPr lang="en-US" u="sng" dirty="0" smtClean="0"/>
          </a:p>
          <a:p>
            <a:pPr marL="1280160" lvl="4" indent="0">
              <a:buClr>
                <a:schemeClr val="bg1">
                  <a:lumMod val="50000"/>
                </a:schemeClr>
              </a:buClr>
              <a:buNone/>
            </a:pPr>
            <a:endParaRPr lang="en-US" u="sng" dirty="0" smtClean="0"/>
          </a:p>
          <a:p>
            <a:pPr marL="365760" lvl="2" indent="0">
              <a:buClr>
                <a:schemeClr val="bg1">
                  <a:lumMod val="50000"/>
                </a:schemeClr>
              </a:buClr>
              <a:buNone/>
            </a:pPr>
            <a:r>
              <a:rPr lang="en-US" sz="2000" dirty="0" smtClean="0">
                <a:solidFill>
                  <a:schemeClr val="bg1">
                    <a:lumMod val="50000"/>
                  </a:schemeClr>
                </a:solidFill>
              </a:rPr>
              <a:t>*Highest annual tally in recorded history.</a:t>
            </a:r>
            <a:endParaRPr lang="en-US" sz="2000" dirty="0">
              <a:solidFill>
                <a:schemeClr val="bg1">
                  <a:lumMod val="50000"/>
                </a:schemeClr>
              </a:solidFill>
            </a:endParaRPr>
          </a:p>
          <a:p>
            <a:pPr marL="2103120" lvl="8" indent="0">
              <a:buClr>
                <a:schemeClr val="bg1">
                  <a:lumMod val="50000"/>
                </a:schemeClr>
              </a:buClr>
              <a:buNone/>
            </a:pPr>
            <a:endParaRPr lang="en-US" dirty="0"/>
          </a:p>
          <a:p>
            <a:pPr marL="3566160" lvl="8" indent="-457200">
              <a:buClr>
                <a:schemeClr val="bg1">
                  <a:lumMod val="50000"/>
                </a:schemeClr>
              </a:buClr>
              <a:buFont typeface="Wingdings" panose="05000000000000000000" pitchFamily="2" charset="2"/>
              <a:buChar char="§"/>
            </a:pPr>
            <a:endParaRPr lang="en-US" dirty="0" smtClean="0"/>
          </a:p>
          <a:p>
            <a:pPr marL="3566160" lvl="8" indent="-457200">
              <a:buClr>
                <a:schemeClr val="bg1">
                  <a:lumMod val="50000"/>
                </a:schemeClr>
              </a:buClr>
              <a:buFont typeface="Wingdings" panose="05000000000000000000" pitchFamily="2" charset="2"/>
              <a:buChar char="§"/>
            </a:pPr>
            <a:endParaRPr lang="en-US" dirty="0"/>
          </a:p>
          <a:p>
            <a:pPr marL="3566160" lvl="8" indent="-457200">
              <a:buClr>
                <a:schemeClr val="bg1">
                  <a:lumMod val="50000"/>
                </a:schemeClr>
              </a:buClr>
              <a:buFont typeface="Wingdings" panose="05000000000000000000" pitchFamily="2" charset="2"/>
              <a:buChar char="§"/>
            </a:pPr>
            <a:endParaRPr lang="en-US" dirty="0" smtClean="0"/>
          </a:p>
          <a:p>
            <a:pPr marL="3566160" lvl="8" indent="-457200">
              <a:buClr>
                <a:schemeClr val="bg1">
                  <a:lumMod val="50000"/>
                </a:schemeClr>
              </a:buClr>
              <a:buFont typeface="Wingdings" panose="05000000000000000000" pitchFamily="2" charset="2"/>
              <a:buChar char="§"/>
            </a:pPr>
            <a:endParaRPr lang="en-US" dirty="0"/>
          </a:p>
          <a:p>
            <a:pPr marL="3566160" lvl="8" indent="-457200">
              <a:buClr>
                <a:schemeClr val="bg1">
                  <a:lumMod val="50000"/>
                </a:schemeClr>
              </a:buClr>
              <a:buFont typeface="Wingdings" panose="05000000000000000000" pitchFamily="2" charset="2"/>
              <a:buChar char="§"/>
            </a:pPr>
            <a:endParaRPr lang="en-US" dirty="0"/>
          </a:p>
        </p:txBody>
      </p:sp>
      <p:sp>
        <p:nvSpPr>
          <p:cNvPr id="6" name="Footer Placeholder 5"/>
          <p:cNvSpPr>
            <a:spLocks noGrp="1"/>
          </p:cNvSpPr>
          <p:nvPr>
            <p:ph type="ftr" sz="quarter" idx="11"/>
          </p:nvPr>
        </p:nvSpPr>
        <p:spPr/>
        <p:txBody>
          <a:bodyPr/>
          <a:lstStyle/>
          <a:p>
            <a:r>
              <a:rPr lang="en-US" smtClean="0"/>
              <a:t>Police Department</a:t>
            </a:r>
            <a:endParaRPr lang="en-US" dirty="0"/>
          </a:p>
        </p:txBody>
      </p:sp>
      <p:sp>
        <p:nvSpPr>
          <p:cNvPr id="4" name="Slide Number Placeholder 3"/>
          <p:cNvSpPr>
            <a:spLocks noGrp="1"/>
          </p:cNvSpPr>
          <p:nvPr>
            <p:ph type="sldNum" sz="quarter" idx="12"/>
          </p:nvPr>
        </p:nvSpPr>
        <p:spPr/>
        <p:txBody>
          <a:bodyPr/>
          <a:lstStyle/>
          <a:p>
            <a:fld id="{0D90F0D5-AFB6-4C34-B13B-CC446EBB2E05}" type="slidenum">
              <a:rPr lang="en-US" smtClean="0"/>
              <a:t>93</a:t>
            </a:fld>
            <a:endParaRPr lang="en-US" dirty="0"/>
          </a:p>
        </p:txBody>
      </p:sp>
    </p:spTree>
    <p:extLst>
      <p:ext uri="{BB962C8B-B14F-4D97-AF65-F5344CB8AC3E}">
        <p14:creationId xmlns:p14="http://schemas.microsoft.com/office/powerpoint/2010/main" val="5270444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FY2018-19 Accomplishments</a:t>
            </a:r>
          </a:p>
        </p:txBody>
      </p:sp>
      <p:sp>
        <p:nvSpPr>
          <p:cNvPr id="3" name="Content Placeholder 2"/>
          <p:cNvSpPr>
            <a:spLocks noGrp="1"/>
          </p:cNvSpPr>
          <p:nvPr>
            <p:ph idx="1"/>
          </p:nvPr>
        </p:nvSpPr>
        <p:spPr>
          <a:xfrm>
            <a:off x="457200" y="1417638"/>
            <a:ext cx="8229600" cy="4525963"/>
          </a:xfrm>
        </p:spPr>
        <p:txBody>
          <a:bodyPr>
            <a:normAutofit/>
          </a:bodyPr>
          <a:lstStyle/>
          <a:p>
            <a:r>
              <a:rPr lang="en-US" dirty="0" smtClean="0"/>
              <a:t>2018 </a:t>
            </a:r>
            <a:r>
              <a:rPr lang="en-US" dirty="0"/>
              <a:t>Accomplishments </a:t>
            </a:r>
          </a:p>
          <a:p>
            <a:pPr marL="1131570" lvl="2" indent="-457200">
              <a:buClr>
                <a:schemeClr val="bg1">
                  <a:lumMod val="50000"/>
                </a:schemeClr>
              </a:buClr>
              <a:buFont typeface="+mj-lt"/>
              <a:buAutoNum type="arabicPeriod" startAt="2"/>
            </a:pPr>
            <a:r>
              <a:rPr lang="en-US" dirty="0"/>
              <a:t>Mark43 CAD/RMS Transition Complete</a:t>
            </a:r>
          </a:p>
          <a:p>
            <a:pPr marL="1508760" lvl="3" indent="-457200">
              <a:buClr>
                <a:schemeClr val="bg1">
                  <a:lumMod val="50000"/>
                </a:schemeClr>
              </a:buClr>
              <a:buFont typeface="+mj-lt"/>
              <a:buAutoNum type="alphaLcPeriod"/>
            </a:pPr>
            <a:r>
              <a:rPr lang="en-US" dirty="0">
                <a:solidFill>
                  <a:schemeClr val="tx2">
                    <a:lumMod val="75000"/>
                  </a:schemeClr>
                </a:solidFill>
              </a:rPr>
              <a:t>Public safety-specific software that enables computer aided dispatch and records management systems to function in concert – it represents a modern, new kind of web-based public safety platform that allows first responders to collect, manage, analyze, and share information</a:t>
            </a:r>
          </a:p>
          <a:p>
            <a:pPr marL="1131570" lvl="2" indent="-457200">
              <a:buClr>
                <a:schemeClr val="bg1">
                  <a:lumMod val="50000"/>
                </a:schemeClr>
              </a:buClr>
              <a:buFont typeface="+mj-lt"/>
              <a:buAutoNum type="arabicPeriod" startAt="2"/>
            </a:pPr>
            <a:r>
              <a:rPr lang="en-US" dirty="0">
                <a:solidFill>
                  <a:schemeClr val="tx2">
                    <a:lumMod val="75000"/>
                  </a:schemeClr>
                </a:solidFill>
              </a:rPr>
              <a:t>Community Safety Academy – Fourth Cohort</a:t>
            </a:r>
          </a:p>
          <a:p>
            <a:pPr marL="1508760" lvl="3" indent="-457200">
              <a:buClr>
                <a:schemeClr val="bg1">
                  <a:lumMod val="50000"/>
                </a:schemeClr>
              </a:buClr>
              <a:buFont typeface="+mj-lt"/>
              <a:buAutoNum type="alphaLcPeriod"/>
            </a:pPr>
            <a:r>
              <a:rPr lang="en-US" dirty="0">
                <a:solidFill>
                  <a:schemeClr val="tx2">
                    <a:lumMod val="75000"/>
                  </a:schemeClr>
                </a:solidFill>
              </a:rPr>
              <a:t>Premise: Community safety is everyone responsibility</a:t>
            </a:r>
          </a:p>
          <a:p>
            <a:pPr marL="1508760" lvl="3" indent="-457200">
              <a:buClr>
                <a:schemeClr val="bg1">
                  <a:lumMod val="50000"/>
                </a:schemeClr>
              </a:buClr>
              <a:buFont typeface="+mj-lt"/>
              <a:buAutoNum type="alphaLcPeriod"/>
            </a:pPr>
            <a:r>
              <a:rPr lang="en-US" dirty="0">
                <a:solidFill>
                  <a:schemeClr val="tx2">
                    <a:lumMod val="75000"/>
                  </a:schemeClr>
                </a:solidFill>
              </a:rPr>
              <a:t>Aim: Engage community members to learn crime prevention, connect with neighbors, “behind the scenes” look at policing </a:t>
            </a:r>
          </a:p>
          <a:p>
            <a:endParaRPr lang="en-US" dirty="0"/>
          </a:p>
        </p:txBody>
      </p:sp>
      <p:sp>
        <p:nvSpPr>
          <p:cNvPr id="4" name="Footer Placeholder 3"/>
          <p:cNvSpPr>
            <a:spLocks noGrp="1"/>
          </p:cNvSpPr>
          <p:nvPr>
            <p:ph type="ftr" sz="quarter" idx="11"/>
          </p:nvPr>
        </p:nvSpPr>
        <p:spPr/>
        <p:txBody>
          <a:bodyPr/>
          <a:lstStyle/>
          <a:p>
            <a:r>
              <a:rPr lang="en-US" smtClean="0"/>
              <a:t>Police Department</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94</a:t>
            </a:fld>
            <a:endParaRPr lang="en-US" dirty="0"/>
          </a:p>
        </p:txBody>
      </p:sp>
    </p:spTree>
    <p:extLst>
      <p:ext uri="{BB962C8B-B14F-4D97-AF65-F5344CB8AC3E}">
        <p14:creationId xmlns:p14="http://schemas.microsoft.com/office/powerpoint/2010/main" val="26674374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b="1" dirty="0"/>
              <a:t>FY2019-20 Goals</a:t>
            </a:r>
          </a:p>
        </p:txBody>
      </p:sp>
      <p:sp>
        <p:nvSpPr>
          <p:cNvPr id="3" name="Content Placeholder 2"/>
          <p:cNvSpPr>
            <a:spLocks noGrp="1"/>
          </p:cNvSpPr>
          <p:nvPr>
            <p:ph idx="1"/>
          </p:nvPr>
        </p:nvSpPr>
        <p:spPr>
          <a:xfrm>
            <a:off x="457200" y="1417638"/>
            <a:ext cx="8229600" cy="4708525"/>
          </a:xfrm>
        </p:spPr>
        <p:txBody>
          <a:bodyPr>
            <a:normAutofit lnSpcReduction="10000"/>
          </a:bodyPr>
          <a:lstStyle/>
          <a:p>
            <a:r>
              <a:rPr lang="en-US" dirty="0" smtClean="0"/>
              <a:t>Address Crime &amp; Disorder – Zero Homicides</a:t>
            </a:r>
          </a:p>
          <a:p>
            <a:pPr lvl="1"/>
            <a:r>
              <a:rPr lang="en-US" dirty="0" smtClean="0"/>
              <a:t>Notable </a:t>
            </a:r>
            <a:r>
              <a:rPr lang="en-US" dirty="0"/>
              <a:t>change or update in </a:t>
            </a:r>
            <a:r>
              <a:rPr lang="en-US" dirty="0" smtClean="0"/>
              <a:t>2018</a:t>
            </a:r>
          </a:p>
          <a:p>
            <a:pPr marL="1588770" lvl="3" indent="-457200">
              <a:buClr>
                <a:prstClr val="white">
                  <a:lumMod val="50000"/>
                </a:prstClr>
              </a:buClr>
              <a:buFont typeface="+mj-lt"/>
              <a:buAutoNum type="arabicPeriod"/>
            </a:pPr>
            <a:r>
              <a:rPr lang="en-US" dirty="0">
                <a:solidFill>
                  <a:srgbClr val="646B86"/>
                </a:solidFill>
              </a:rPr>
              <a:t>Changing nature of homicides – 1 of 18 acts by firearm | 14 of 15 in 2017 | 22 of 25 in 2016 | 4 cases linked to homelessness</a:t>
            </a:r>
          </a:p>
          <a:p>
            <a:pPr marL="1588770" lvl="3" indent="-457200">
              <a:buClr>
                <a:prstClr val="white">
                  <a:lumMod val="50000"/>
                </a:prstClr>
              </a:buClr>
              <a:buFont typeface="+mj-lt"/>
              <a:buAutoNum type="arabicPeriod"/>
            </a:pPr>
            <a:r>
              <a:rPr lang="en-US" dirty="0">
                <a:solidFill>
                  <a:srgbClr val="646B86"/>
                </a:solidFill>
              </a:rPr>
              <a:t>Shootings on the decline – </a:t>
            </a:r>
          </a:p>
          <a:p>
            <a:pPr marL="1920240" lvl="4" indent="-457200">
              <a:buClr>
                <a:prstClr val="white">
                  <a:lumMod val="50000"/>
                </a:prstClr>
              </a:buClr>
            </a:pPr>
            <a:r>
              <a:rPr lang="en-US" dirty="0" smtClean="0">
                <a:solidFill>
                  <a:srgbClr val="646B86">
                    <a:lumMod val="75000"/>
                  </a:srgbClr>
                </a:solidFill>
              </a:rPr>
              <a:t>ShotSpotter </a:t>
            </a:r>
            <a:r>
              <a:rPr lang="en-US" dirty="0">
                <a:solidFill>
                  <a:srgbClr val="646B86">
                    <a:lumMod val="75000"/>
                  </a:srgbClr>
                </a:solidFill>
              </a:rPr>
              <a:t>activations decreased 14% compared to 2017</a:t>
            </a:r>
          </a:p>
          <a:p>
            <a:pPr marL="1920240" lvl="4" indent="-457200">
              <a:buClr>
                <a:prstClr val="white">
                  <a:lumMod val="50000"/>
                </a:prstClr>
              </a:buClr>
            </a:pPr>
            <a:r>
              <a:rPr lang="en-US" dirty="0">
                <a:solidFill>
                  <a:srgbClr val="646B86">
                    <a:lumMod val="75000"/>
                  </a:srgbClr>
                </a:solidFill>
              </a:rPr>
              <a:t>Firearms assaults on people decreased 19%</a:t>
            </a:r>
          </a:p>
          <a:p>
            <a:pPr lvl="1"/>
            <a:r>
              <a:rPr lang="en-US" dirty="0" smtClean="0"/>
              <a:t>All hands priority, everyone can play a role</a:t>
            </a:r>
          </a:p>
          <a:p>
            <a:pPr lvl="1"/>
            <a:r>
              <a:rPr lang="en-US" dirty="0" smtClean="0"/>
              <a:t>Partner with others </a:t>
            </a:r>
          </a:p>
          <a:p>
            <a:pPr lvl="1"/>
            <a:r>
              <a:rPr lang="en-US" dirty="0" smtClean="0"/>
              <a:t>Address root causes</a:t>
            </a:r>
          </a:p>
          <a:p>
            <a:pPr lvl="1"/>
            <a:r>
              <a:rPr lang="en-US" dirty="0" smtClean="0"/>
              <a:t>Relentless follow up, follow through  </a:t>
            </a:r>
          </a:p>
          <a:p>
            <a:pPr lvl="1"/>
            <a:endParaRPr lang="en-US" dirty="0"/>
          </a:p>
          <a:p>
            <a:pPr marL="205740" indent="-457200">
              <a:buClr>
                <a:prstClr val="white">
                  <a:lumMod val="50000"/>
                </a:prstClr>
              </a:buClr>
              <a:buFont typeface="+mj-lt"/>
              <a:buAutoNum type="arabicPeriod"/>
            </a:pPr>
            <a:endParaRPr lang="en-US" dirty="0">
              <a:solidFill>
                <a:srgbClr val="646B86">
                  <a:lumMod val="75000"/>
                </a:srgbClr>
              </a:solidFill>
            </a:endParaRPr>
          </a:p>
        </p:txBody>
      </p:sp>
      <p:sp>
        <p:nvSpPr>
          <p:cNvPr id="4" name="Footer Placeholder 3"/>
          <p:cNvSpPr>
            <a:spLocks noGrp="1"/>
          </p:cNvSpPr>
          <p:nvPr>
            <p:ph type="ftr" sz="quarter" idx="11"/>
          </p:nvPr>
        </p:nvSpPr>
        <p:spPr/>
        <p:txBody>
          <a:bodyPr/>
          <a:lstStyle/>
          <a:p>
            <a:r>
              <a:rPr lang="en-US" smtClean="0"/>
              <a:t>Police Department</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95</a:t>
            </a:fld>
            <a:endParaRPr lang="en-US" dirty="0"/>
          </a:p>
        </p:txBody>
      </p:sp>
    </p:spTree>
    <p:extLst>
      <p:ext uri="{BB962C8B-B14F-4D97-AF65-F5344CB8AC3E}">
        <p14:creationId xmlns:p14="http://schemas.microsoft.com/office/powerpoint/2010/main" val="22731666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63562"/>
          </a:xfrm>
        </p:spPr>
        <p:txBody>
          <a:bodyPr>
            <a:noAutofit/>
          </a:bodyPr>
          <a:lstStyle/>
          <a:p>
            <a:pPr algn="ctr"/>
            <a:r>
              <a:rPr lang="en-US" sz="3600" b="1" dirty="0" smtClean="0"/>
              <a:t>FY2019-20 Goals</a:t>
            </a:r>
            <a:endParaRPr lang="en-US" sz="3600" b="1" dirty="0"/>
          </a:p>
        </p:txBody>
      </p:sp>
      <p:sp>
        <p:nvSpPr>
          <p:cNvPr id="3" name="Content Placeholder 2"/>
          <p:cNvSpPr>
            <a:spLocks noGrp="1"/>
          </p:cNvSpPr>
          <p:nvPr>
            <p:ph idx="1"/>
          </p:nvPr>
        </p:nvSpPr>
        <p:spPr>
          <a:xfrm>
            <a:off x="457200" y="1066800"/>
            <a:ext cx="8229600" cy="5029200"/>
          </a:xfrm>
        </p:spPr>
        <p:txBody>
          <a:bodyPr>
            <a:normAutofit fontScale="92500" lnSpcReduction="10000"/>
          </a:bodyPr>
          <a:lstStyle/>
          <a:p>
            <a:pPr marL="331470" indent="-457200">
              <a:buClr>
                <a:schemeClr val="bg1">
                  <a:lumMod val="50000"/>
                </a:schemeClr>
              </a:buClr>
            </a:pPr>
            <a:r>
              <a:rPr lang="en-US" sz="3600" dirty="0" smtClean="0"/>
              <a:t>Strategic </a:t>
            </a:r>
            <a:r>
              <a:rPr lang="en-US" sz="3600" dirty="0"/>
              <a:t>Plan </a:t>
            </a:r>
            <a:r>
              <a:rPr lang="en-US" sz="3600" dirty="0" smtClean="0"/>
              <a:t>2019-2021 Development</a:t>
            </a:r>
          </a:p>
          <a:p>
            <a:pPr marL="731520" lvl="1" indent="-457200">
              <a:buClr>
                <a:schemeClr val="bg1">
                  <a:lumMod val="50000"/>
                </a:schemeClr>
              </a:buClr>
            </a:pPr>
            <a:r>
              <a:rPr lang="en-US" u="sng" dirty="0">
                <a:solidFill>
                  <a:schemeClr val="tx2">
                    <a:lumMod val="75000"/>
                  </a:schemeClr>
                </a:solidFill>
              </a:rPr>
              <a:t>Our Vision</a:t>
            </a:r>
            <a:r>
              <a:rPr lang="en-US" dirty="0">
                <a:solidFill>
                  <a:schemeClr val="tx2">
                    <a:lumMod val="75000"/>
                  </a:schemeClr>
                </a:solidFill>
              </a:rPr>
              <a:t>: </a:t>
            </a:r>
            <a:r>
              <a:rPr lang="en-US" sz="2600" i="1" dirty="0">
                <a:solidFill>
                  <a:schemeClr val="tx2">
                    <a:lumMod val="75000"/>
                  </a:schemeClr>
                </a:solidFill>
              </a:rPr>
              <a:t>Our vision is to provide professional police services by partnering with our community to ensure Richmond is a safe place to live, work, and visit.  </a:t>
            </a:r>
            <a:endParaRPr lang="en-US" sz="2600" i="1" dirty="0" smtClean="0">
              <a:solidFill>
                <a:schemeClr val="tx2">
                  <a:lumMod val="75000"/>
                </a:schemeClr>
              </a:solidFill>
            </a:endParaRPr>
          </a:p>
          <a:p>
            <a:pPr marL="731520" lvl="1" indent="-457200">
              <a:buClr>
                <a:schemeClr val="bg1">
                  <a:lumMod val="50000"/>
                </a:schemeClr>
              </a:buClr>
            </a:pPr>
            <a:r>
              <a:rPr lang="en-US" sz="2600" dirty="0" smtClean="0">
                <a:solidFill>
                  <a:schemeClr val="tx2">
                    <a:lumMod val="75000"/>
                  </a:schemeClr>
                </a:solidFill>
              </a:rPr>
              <a:t>Our </a:t>
            </a:r>
            <a:r>
              <a:rPr lang="en-US" sz="2600" dirty="0">
                <a:solidFill>
                  <a:schemeClr val="tx2">
                    <a:lumMod val="75000"/>
                  </a:schemeClr>
                </a:solidFill>
              </a:rPr>
              <a:t>Core </a:t>
            </a:r>
            <a:r>
              <a:rPr lang="en-US" sz="2600" u="sng" dirty="0">
                <a:solidFill>
                  <a:schemeClr val="tx2">
                    <a:lumMod val="75000"/>
                  </a:schemeClr>
                </a:solidFill>
              </a:rPr>
              <a:t>Values</a:t>
            </a:r>
            <a:r>
              <a:rPr lang="en-US" sz="2600" dirty="0">
                <a:solidFill>
                  <a:schemeClr val="tx2">
                    <a:lumMod val="75000"/>
                  </a:schemeClr>
                </a:solidFill>
              </a:rPr>
              <a:t> are fundamental beliefs we hold which form the foundation on which we perform work and conduct ourselves.  They require constant abidance in an ever-changing world.  They are practices we should be using every day in everything that we do.</a:t>
            </a:r>
          </a:p>
          <a:p>
            <a:pPr marL="1588770" lvl="3" indent="-457200">
              <a:buClr>
                <a:schemeClr val="bg1">
                  <a:lumMod val="50000"/>
                </a:schemeClr>
              </a:buClr>
              <a:buFont typeface="Wingdings" panose="05000000000000000000" pitchFamily="2" charset="2"/>
              <a:buChar char="q"/>
            </a:pPr>
            <a:r>
              <a:rPr lang="en-US" dirty="0">
                <a:solidFill>
                  <a:schemeClr val="tx2">
                    <a:lumMod val="75000"/>
                  </a:schemeClr>
                </a:solidFill>
              </a:rPr>
              <a:t>SERVICE</a:t>
            </a:r>
          </a:p>
          <a:p>
            <a:pPr marL="1588770" lvl="3" indent="-457200">
              <a:buClr>
                <a:schemeClr val="bg1">
                  <a:lumMod val="50000"/>
                </a:schemeClr>
              </a:buClr>
              <a:buFont typeface="Wingdings" panose="05000000000000000000" pitchFamily="2" charset="2"/>
              <a:buChar char="q"/>
            </a:pPr>
            <a:r>
              <a:rPr lang="en-US" dirty="0">
                <a:solidFill>
                  <a:schemeClr val="tx2">
                    <a:lumMod val="75000"/>
                  </a:schemeClr>
                </a:solidFill>
              </a:rPr>
              <a:t>LEADERSHIP</a:t>
            </a:r>
          </a:p>
          <a:p>
            <a:pPr marL="1588770" lvl="3" indent="-457200">
              <a:buClr>
                <a:schemeClr val="bg1">
                  <a:lumMod val="50000"/>
                </a:schemeClr>
              </a:buClr>
              <a:buFont typeface="Wingdings" panose="05000000000000000000" pitchFamily="2" charset="2"/>
              <a:buChar char="q"/>
            </a:pPr>
            <a:r>
              <a:rPr lang="en-US" dirty="0">
                <a:solidFill>
                  <a:schemeClr val="tx2">
                    <a:lumMod val="75000"/>
                  </a:schemeClr>
                </a:solidFill>
              </a:rPr>
              <a:t>CHARACTER</a:t>
            </a:r>
          </a:p>
          <a:p>
            <a:pPr marL="1588770" lvl="3" indent="-457200">
              <a:buClr>
                <a:schemeClr val="bg1">
                  <a:lumMod val="50000"/>
                </a:schemeClr>
              </a:buClr>
              <a:buFont typeface="Wingdings" panose="05000000000000000000" pitchFamily="2" charset="2"/>
              <a:buChar char="q"/>
            </a:pPr>
            <a:r>
              <a:rPr lang="en-US" dirty="0">
                <a:solidFill>
                  <a:schemeClr val="tx2">
                    <a:lumMod val="75000"/>
                  </a:schemeClr>
                </a:solidFill>
              </a:rPr>
              <a:t>DEVELOPMENT</a:t>
            </a:r>
          </a:p>
          <a:p>
            <a:pPr marL="1588770" lvl="3" indent="-457200">
              <a:buClr>
                <a:schemeClr val="bg1">
                  <a:lumMod val="50000"/>
                </a:schemeClr>
              </a:buClr>
              <a:buFont typeface="Wingdings" panose="05000000000000000000" pitchFamily="2" charset="2"/>
              <a:buChar char="q"/>
            </a:pPr>
            <a:r>
              <a:rPr lang="en-US" dirty="0">
                <a:solidFill>
                  <a:schemeClr val="tx2">
                    <a:lumMod val="75000"/>
                  </a:schemeClr>
                </a:solidFill>
              </a:rPr>
              <a:t>RESPECT</a:t>
            </a:r>
          </a:p>
          <a:p>
            <a:pPr marL="731520" lvl="1" indent="-457200">
              <a:buClr>
                <a:schemeClr val="bg1">
                  <a:lumMod val="50000"/>
                </a:schemeClr>
              </a:buClr>
            </a:pPr>
            <a:endParaRPr lang="en-US" dirty="0">
              <a:solidFill>
                <a:schemeClr val="tx2">
                  <a:lumMod val="75000"/>
                </a:schemeClr>
              </a:solidFill>
            </a:endParaRPr>
          </a:p>
        </p:txBody>
      </p:sp>
      <p:sp>
        <p:nvSpPr>
          <p:cNvPr id="4" name="Footer Placeholder 3"/>
          <p:cNvSpPr>
            <a:spLocks noGrp="1"/>
          </p:cNvSpPr>
          <p:nvPr>
            <p:ph type="ftr" sz="quarter" idx="11"/>
          </p:nvPr>
        </p:nvSpPr>
        <p:spPr/>
        <p:txBody>
          <a:bodyPr/>
          <a:lstStyle/>
          <a:p>
            <a:r>
              <a:rPr lang="en-US" smtClean="0"/>
              <a:t>Police Department</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96</a:t>
            </a:fld>
            <a:endParaRPr lang="en-US" dirty="0"/>
          </a:p>
        </p:txBody>
      </p:sp>
    </p:spTree>
    <p:extLst>
      <p:ext uri="{BB962C8B-B14F-4D97-AF65-F5344CB8AC3E}">
        <p14:creationId xmlns:p14="http://schemas.microsoft.com/office/powerpoint/2010/main" val="1653262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63562"/>
          </a:xfrm>
        </p:spPr>
        <p:txBody>
          <a:bodyPr>
            <a:noAutofit/>
          </a:bodyPr>
          <a:lstStyle/>
          <a:p>
            <a:pPr algn="ctr"/>
            <a:r>
              <a:rPr lang="en-US" sz="3600" b="1" dirty="0" smtClean="0"/>
              <a:t>FY2019-20 Goals</a:t>
            </a:r>
            <a:endParaRPr lang="en-US" sz="3600" b="1" dirty="0"/>
          </a:p>
        </p:txBody>
      </p:sp>
      <p:sp>
        <p:nvSpPr>
          <p:cNvPr id="3" name="Content Placeholder 2"/>
          <p:cNvSpPr>
            <a:spLocks noGrp="1"/>
          </p:cNvSpPr>
          <p:nvPr>
            <p:ph idx="1"/>
          </p:nvPr>
        </p:nvSpPr>
        <p:spPr>
          <a:xfrm>
            <a:off x="457200" y="1066800"/>
            <a:ext cx="8229600" cy="5029200"/>
          </a:xfrm>
        </p:spPr>
        <p:txBody>
          <a:bodyPr>
            <a:normAutofit fontScale="92500" lnSpcReduction="10000"/>
          </a:bodyPr>
          <a:lstStyle/>
          <a:p>
            <a:r>
              <a:rPr lang="en-US" dirty="0" smtClean="0"/>
              <a:t>Community Engagement </a:t>
            </a:r>
            <a:r>
              <a:rPr lang="en-US" dirty="0">
                <a:solidFill>
                  <a:prstClr val="black"/>
                </a:solidFill>
              </a:rPr>
              <a:t>Growth </a:t>
            </a:r>
            <a:r>
              <a:rPr lang="en-US" dirty="0" smtClean="0"/>
              <a:t>– Police Transparency</a:t>
            </a:r>
          </a:p>
          <a:p>
            <a:pPr lvl="1"/>
            <a:r>
              <a:rPr lang="en-US" dirty="0" smtClean="0"/>
              <a:t>Community Safety Academy</a:t>
            </a:r>
          </a:p>
          <a:p>
            <a:pPr lvl="1"/>
            <a:r>
              <a:rPr lang="en-US" dirty="0" smtClean="0"/>
              <a:t>Pound the Beat</a:t>
            </a:r>
          </a:p>
          <a:p>
            <a:pPr lvl="1"/>
            <a:r>
              <a:rPr lang="en-US" dirty="0" smtClean="0"/>
              <a:t>“Community Briefing” video segments</a:t>
            </a:r>
          </a:p>
          <a:p>
            <a:pPr lvl="1"/>
            <a:r>
              <a:rPr lang="en-US" dirty="0" smtClean="0"/>
              <a:t>Park Ranger Program</a:t>
            </a:r>
          </a:p>
          <a:p>
            <a:pPr lvl="1"/>
            <a:r>
              <a:rPr lang="en-US" dirty="0" smtClean="0"/>
              <a:t>Engage Young People</a:t>
            </a:r>
          </a:p>
          <a:p>
            <a:pPr lvl="2"/>
            <a:r>
              <a:rPr lang="en-US" dirty="0" smtClean="0"/>
              <a:t>Police Explorer  Program</a:t>
            </a:r>
          </a:p>
          <a:p>
            <a:pPr lvl="2"/>
            <a:r>
              <a:rPr lang="en-US" dirty="0" smtClean="0"/>
              <a:t>RPAL</a:t>
            </a:r>
          </a:p>
          <a:p>
            <a:pPr lvl="2"/>
            <a:r>
              <a:rPr lang="en-US" dirty="0" smtClean="0"/>
              <a:t>RYSE</a:t>
            </a:r>
          </a:p>
          <a:p>
            <a:pPr lvl="2"/>
            <a:r>
              <a:rPr lang="en-US" dirty="0" smtClean="0"/>
              <a:t>SRO</a:t>
            </a:r>
            <a:endParaRPr lang="en-US" dirty="0"/>
          </a:p>
          <a:p>
            <a:pPr marL="674370" lvl="2" indent="0">
              <a:buClr>
                <a:schemeClr val="bg1">
                  <a:lumMod val="50000"/>
                </a:schemeClr>
              </a:buClr>
              <a:buNone/>
            </a:pPr>
            <a:r>
              <a:rPr lang="en-US" dirty="0" smtClean="0"/>
              <a:t> </a:t>
            </a:r>
          </a:p>
          <a:p>
            <a:pPr marL="674370" lvl="2" indent="0">
              <a:buClr>
                <a:schemeClr val="bg1">
                  <a:lumMod val="50000"/>
                </a:schemeClr>
              </a:buClr>
              <a:buNone/>
            </a:pPr>
            <a:endParaRPr lang="en-US" dirty="0"/>
          </a:p>
        </p:txBody>
      </p:sp>
      <p:sp>
        <p:nvSpPr>
          <p:cNvPr id="4" name="Footer Placeholder 3"/>
          <p:cNvSpPr>
            <a:spLocks noGrp="1"/>
          </p:cNvSpPr>
          <p:nvPr>
            <p:ph type="ftr" sz="quarter" idx="11"/>
          </p:nvPr>
        </p:nvSpPr>
        <p:spPr/>
        <p:txBody>
          <a:bodyPr/>
          <a:lstStyle/>
          <a:p>
            <a:r>
              <a:rPr lang="en-US" smtClean="0"/>
              <a:t>Police Department</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97</a:t>
            </a:fld>
            <a:endParaRPr lang="en-US" dirty="0"/>
          </a:p>
        </p:txBody>
      </p:sp>
    </p:spTree>
    <p:extLst>
      <p:ext uri="{BB962C8B-B14F-4D97-AF65-F5344CB8AC3E}">
        <p14:creationId xmlns:p14="http://schemas.microsoft.com/office/powerpoint/2010/main" val="56648618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pPr algn="ctr"/>
            <a:r>
              <a:rPr lang="en-US" sz="3600" dirty="0" smtClean="0"/>
              <a:t>Staff</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93211945"/>
              </p:ext>
            </p:extLst>
          </p:nvPr>
        </p:nvGraphicFramePr>
        <p:xfrm>
          <a:off x="685801" y="838200"/>
          <a:ext cx="7467599" cy="5479097"/>
        </p:xfrm>
        <a:graphic>
          <a:graphicData uri="http://schemas.openxmlformats.org/drawingml/2006/table">
            <a:tbl>
              <a:tblPr firstRow="1">
                <a:tableStyleId>{5C22544A-7EE6-4342-B048-85BDC9FD1C3A}</a:tableStyleId>
              </a:tblPr>
              <a:tblGrid>
                <a:gridCol w="4397829"/>
                <a:gridCol w="1649185"/>
                <a:gridCol w="1420585"/>
              </a:tblGrid>
              <a:tr h="485353">
                <a:tc>
                  <a:txBody>
                    <a:bodyPr/>
                    <a:lstStyle/>
                    <a:p>
                      <a:pPr algn="ctr" fontAlgn="b"/>
                      <a:r>
                        <a:rPr lang="en-US" sz="1400" b="1" i="0" u="none" strike="noStrike" dirty="0" smtClean="0">
                          <a:solidFill>
                            <a:schemeClr val="bg1"/>
                          </a:solidFill>
                          <a:effectLst/>
                          <a:latin typeface="Calibri"/>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u="none" strike="noStrike" dirty="0" smtClean="0">
                          <a:effectLst/>
                        </a:rPr>
                        <a:t>FY2018-19   </a:t>
                      </a:r>
                      <a:r>
                        <a:rPr lang="en-US" sz="1400" b="1" u="none" strike="noStrike" baseline="0" dirty="0" smtClean="0">
                          <a:effectLst/>
                        </a:rPr>
                        <a:t>  </a:t>
                      </a:r>
                    </a:p>
                    <a:p>
                      <a:pPr algn="ctr" fontAlgn="b"/>
                      <a:r>
                        <a:rPr lang="en-US" sz="1400" b="1" u="none" strike="noStrike" dirty="0" smtClean="0">
                          <a:effectLst/>
                        </a:rPr>
                        <a:t>Mid-Year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smtClean="0">
                          <a:effectLst/>
                        </a:rPr>
                        <a:t>FY2019-20   Proposed</a:t>
                      </a:r>
                      <a:endParaRPr lang="en-US" sz="1400" b="1" i="0" u="none" strike="noStrike" dirty="0">
                        <a:solidFill>
                          <a:srgbClr val="000000"/>
                        </a:solidFill>
                        <a:effectLst/>
                        <a:latin typeface="Calibri"/>
                      </a:endParaRPr>
                    </a:p>
                  </a:txBody>
                  <a:tcPr marL="9525" marR="9525" marT="9525" marB="0" anchor="b"/>
                </a:tc>
              </a:tr>
              <a:tr h="312109">
                <a:tc>
                  <a:txBody>
                    <a:bodyPr/>
                    <a:lstStyle/>
                    <a:p>
                      <a:pPr algn="l" fontAlgn="b"/>
                      <a:r>
                        <a:rPr lang="en-US" sz="1600" b="0" i="0" u="none" strike="noStrike" dirty="0" err="1">
                          <a:effectLst/>
                          <a:latin typeface="+mn-lt"/>
                        </a:rPr>
                        <a:t>Asst</a:t>
                      </a:r>
                      <a:r>
                        <a:rPr lang="en-US" sz="1600" b="0" i="0" u="none" strike="noStrike" dirty="0">
                          <a:effectLst/>
                          <a:latin typeface="+mn-lt"/>
                        </a:rPr>
                        <a:t> Police Chief</a:t>
                      </a:r>
                    </a:p>
                  </a:txBody>
                  <a:tcPr marL="9525" marR="9525" marT="9525" marB="0" anchor="b"/>
                </a:tc>
                <a:tc>
                  <a:txBody>
                    <a:bodyPr/>
                    <a:lstStyle/>
                    <a:p>
                      <a:pPr algn="ctr" fontAlgn="b"/>
                      <a:r>
                        <a:rPr lang="en-US" sz="1400" b="0" i="0" u="none" strike="noStrike" dirty="0">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312109">
                <a:tc>
                  <a:txBody>
                    <a:bodyPr/>
                    <a:lstStyle/>
                    <a:p>
                      <a:pPr algn="l" fontAlgn="b"/>
                      <a:r>
                        <a:rPr lang="en-US" sz="1600" b="0" i="0" u="none" strike="noStrike" dirty="0">
                          <a:effectLst/>
                          <a:latin typeface="+mn-lt"/>
                        </a:rPr>
                        <a:t>Police Captain</a:t>
                      </a:r>
                    </a:p>
                  </a:txBody>
                  <a:tcPr marL="9525" marR="9525" marT="9525" marB="0" anchor="b"/>
                </a:tc>
                <a:tc>
                  <a:txBody>
                    <a:bodyPr/>
                    <a:lstStyle/>
                    <a:p>
                      <a:pPr algn="ctr" fontAlgn="b"/>
                      <a:r>
                        <a:rPr lang="en-US" sz="1400" b="0" i="0" u="none" strike="noStrike">
                          <a:effectLst/>
                          <a:latin typeface="Arial"/>
                        </a:rPr>
                        <a:t>5.0</a:t>
                      </a:r>
                    </a:p>
                  </a:txBody>
                  <a:tcPr marL="9525" marR="9525" marT="9525" marB="0" anchor="b"/>
                </a:tc>
                <a:tc>
                  <a:txBody>
                    <a:bodyPr/>
                    <a:lstStyle/>
                    <a:p>
                      <a:pPr algn="ctr" fontAlgn="b"/>
                      <a:r>
                        <a:rPr lang="en-US" sz="1400" b="0" i="0" u="none" strike="noStrike">
                          <a:effectLst/>
                          <a:latin typeface="Arial"/>
                        </a:rPr>
                        <a:t>4.0</a:t>
                      </a:r>
                    </a:p>
                  </a:txBody>
                  <a:tcPr marL="9525" marR="9525" marT="9525" marB="0" anchor="b"/>
                </a:tc>
              </a:tr>
              <a:tr h="312109">
                <a:tc>
                  <a:txBody>
                    <a:bodyPr/>
                    <a:lstStyle/>
                    <a:p>
                      <a:pPr algn="l" fontAlgn="b"/>
                      <a:r>
                        <a:rPr lang="en-US" sz="1600" b="0" i="0" u="none" strike="noStrike" dirty="0">
                          <a:effectLst/>
                          <a:latin typeface="+mn-lt"/>
                        </a:rPr>
                        <a:t>Police Chief</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312109">
                <a:tc>
                  <a:txBody>
                    <a:bodyPr/>
                    <a:lstStyle/>
                    <a:p>
                      <a:pPr algn="l" fontAlgn="b"/>
                      <a:r>
                        <a:rPr lang="en-US" sz="1600" b="0" i="0" u="none" strike="noStrike" dirty="0">
                          <a:effectLst/>
                          <a:latin typeface="+mn-lt"/>
                        </a:rPr>
                        <a:t>Police Lieutenant</a:t>
                      </a:r>
                    </a:p>
                  </a:txBody>
                  <a:tcPr marL="9525" marR="9525" marT="9525" marB="0" anchor="b"/>
                </a:tc>
                <a:tc>
                  <a:txBody>
                    <a:bodyPr/>
                    <a:lstStyle/>
                    <a:p>
                      <a:pPr algn="ctr" fontAlgn="b"/>
                      <a:r>
                        <a:rPr lang="en-US" sz="1400" b="0" i="0" u="none" strike="noStrike">
                          <a:effectLst/>
                          <a:latin typeface="Arial"/>
                        </a:rPr>
                        <a:t>8.0</a:t>
                      </a:r>
                    </a:p>
                  </a:txBody>
                  <a:tcPr marL="9525" marR="9525" marT="9525" marB="0" anchor="b"/>
                </a:tc>
                <a:tc>
                  <a:txBody>
                    <a:bodyPr/>
                    <a:lstStyle/>
                    <a:p>
                      <a:pPr algn="ctr" fontAlgn="b"/>
                      <a:r>
                        <a:rPr lang="en-US" sz="1400" b="0" i="0" u="none" strike="noStrike" dirty="0">
                          <a:effectLst/>
                          <a:latin typeface="Arial"/>
                        </a:rPr>
                        <a:t>9</a:t>
                      </a:r>
                      <a:r>
                        <a:rPr lang="en-US" sz="1400" b="0" i="0" u="none" strike="noStrike" dirty="0" smtClean="0">
                          <a:effectLst/>
                          <a:latin typeface="Arial"/>
                        </a:rPr>
                        <a:t>.0</a:t>
                      </a:r>
                      <a:endParaRPr lang="en-US" sz="1400" b="0" i="0" u="none" strike="noStrike" dirty="0">
                        <a:effectLst/>
                        <a:latin typeface="Arial"/>
                      </a:endParaRPr>
                    </a:p>
                  </a:txBody>
                  <a:tcPr marL="9525" marR="9525" marT="9525" marB="0" anchor="b"/>
                </a:tc>
              </a:tr>
              <a:tr h="312109">
                <a:tc>
                  <a:txBody>
                    <a:bodyPr/>
                    <a:lstStyle/>
                    <a:p>
                      <a:pPr algn="l" fontAlgn="b"/>
                      <a:r>
                        <a:rPr lang="en-US" sz="1600" b="0" i="0" u="none" strike="noStrike" dirty="0">
                          <a:effectLst/>
                          <a:latin typeface="+mn-lt"/>
                        </a:rPr>
                        <a:t>Police Officer </a:t>
                      </a:r>
                    </a:p>
                  </a:txBody>
                  <a:tcPr marL="9525" marR="9525" marT="9525" marB="0" anchor="b"/>
                </a:tc>
                <a:tc>
                  <a:txBody>
                    <a:bodyPr/>
                    <a:lstStyle/>
                    <a:p>
                      <a:pPr algn="ctr" fontAlgn="b"/>
                      <a:r>
                        <a:rPr lang="en-US" sz="1400" b="0" i="0" u="none" strike="noStrike">
                          <a:effectLst/>
                          <a:latin typeface="Arial"/>
                        </a:rPr>
                        <a:t>127.0</a:t>
                      </a:r>
                    </a:p>
                  </a:txBody>
                  <a:tcPr marL="9525" marR="9525" marT="9525" marB="0" anchor="b"/>
                </a:tc>
                <a:tc>
                  <a:txBody>
                    <a:bodyPr/>
                    <a:lstStyle/>
                    <a:p>
                      <a:pPr algn="ctr" fontAlgn="b"/>
                      <a:r>
                        <a:rPr lang="en-US" sz="1400" b="0" i="0" u="none" strike="noStrike" dirty="0">
                          <a:effectLst/>
                          <a:latin typeface="Arial"/>
                        </a:rPr>
                        <a:t>128.0</a:t>
                      </a:r>
                    </a:p>
                  </a:txBody>
                  <a:tcPr marL="9525" marR="9525" marT="9525" marB="0" anchor="b"/>
                </a:tc>
              </a:tr>
              <a:tr h="312109">
                <a:tc>
                  <a:txBody>
                    <a:bodyPr/>
                    <a:lstStyle/>
                    <a:p>
                      <a:pPr algn="l" fontAlgn="b"/>
                      <a:r>
                        <a:rPr lang="en-US" sz="1600" b="0" i="0" u="none" strike="noStrike" dirty="0">
                          <a:effectLst/>
                          <a:latin typeface="+mn-lt"/>
                        </a:rPr>
                        <a:t>Police Officer Trainee</a:t>
                      </a:r>
                    </a:p>
                  </a:txBody>
                  <a:tcPr marL="9525" marR="9525" marT="9525" marB="0" anchor="b"/>
                </a:tc>
                <a:tc>
                  <a:txBody>
                    <a:bodyPr/>
                    <a:lstStyle/>
                    <a:p>
                      <a:pPr algn="ctr" fontAlgn="b"/>
                      <a:r>
                        <a:rPr lang="en-US" sz="1400" b="0" i="0" u="none" strike="noStrike">
                          <a:effectLst/>
                          <a:latin typeface="Arial"/>
                        </a:rPr>
                        <a:t>8.0</a:t>
                      </a:r>
                    </a:p>
                  </a:txBody>
                  <a:tcPr marL="9525" marR="9525" marT="9525" marB="0" anchor="b"/>
                </a:tc>
                <a:tc>
                  <a:txBody>
                    <a:bodyPr/>
                    <a:lstStyle/>
                    <a:p>
                      <a:pPr algn="ctr" fontAlgn="b"/>
                      <a:r>
                        <a:rPr lang="en-US" sz="1400" b="0" i="0" u="none" strike="noStrike">
                          <a:effectLst/>
                          <a:latin typeface="Arial"/>
                        </a:rPr>
                        <a:t>8.0</a:t>
                      </a:r>
                    </a:p>
                  </a:txBody>
                  <a:tcPr marL="9525" marR="9525" marT="9525" marB="0" anchor="b"/>
                </a:tc>
              </a:tr>
              <a:tr h="312109">
                <a:tc>
                  <a:txBody>
                    <a:bodyPr/>
                    <a:lstStyle/>
                    <a:p>
                      <a:pPr algn="l" fontAlgn="b"/>
                      <a:r>
                        <a:rPr lang="en-US" sz="1600" b="0" i="0" u="none" strike="noStrike" dirty="0">
                          <a:effectLst/>
                          <a:latin typeface="+mn-lt"/>
                        </a:rPr>
                        <a:t>Police Sergeant</a:t>
                      </a:r>
                    </a:p>
                  </a:txBody>
                  <a:tcPr marL="9525" marR="9525" marT="9525" marB="0" anchor="b"/>
                </a:tc>
                <a:tc>
                  <a:txBody>
                    <a:bodyPr/>
                    <a:lstStyle/>
                    <a:p>
                      <a:pPr algn="ctr" fontAlgn="b"/>
                      <a:r>
                        <a:rPr lang="en-US" sz="1400" b="0" i="0" u="none" strike="noStrike">
                          <a:effectLst/>
                          <a:latin typeface="Arial"/>
                        </a:rPr>
                        <a:t>28.0</a:t>
                      </a:r>
                    </a:p>
                  </a:txBody>
                  <a:tcPr marL="9525" marR="9525" marT="9525" marB="0" anchor="b"/>
                </a:tc>
                <a:tc>
                  <a:txBody>
                    <a:bodyPr/>
                    <a:lstStyle/>
                    <a:p>
                      <a:pPr algn="ctr" fontAlgn="b"/>
                      <a:r>
                        <a:rPr lang="en-US" sz="1400" b="0" i="0" u="none" strike="noStrike" dirty="0">
                          <a:effectLst/>
                          <a:latin typeface="Arial"/>
                        </a:rPr>
                        <a:t>28.0</a:t>
                      </a:r>
                    </a:p>
                  </a:txBody>
                  <a:tcPr marL="9525" marR="9525" marT="9525" marB="0" anchor="b"/>
                </a:tc>
              </a:tr>
              <a:tr h="312109">
                <a:tc>
                  <a:txBody>
                    <a:bodyPr/>
                    <a:lstStyle/>
                    <a:p>
                      <a:pPr algn="ctr" fontAlgn="b"/>
                      <a:r>
                        <a:rPr lang="en-US" sz="1400" b="1" i="0" u="none" strike="noStrike" dirty="0" smtClean="0">
                          <a:solidFill>
                            <a:schemeClr val="tx1"/>
                          </a:solidFill>
                          <a:effectLst/>
                          <a:latin typeface="Calibri"/>
                        </a:rPr>
                        <a:t>TOTAL</a:t>
                      </a:r>
                      <a:r>
                        <a:rPr lang="en-US" sz="1400" b="1" i="0" u="none" strike="noStrike" baseline="0" dirty="0" smtClean="0">
                          <a:solidFill>
                            <a:schemeClr val="tx1"/>
                          </a:solidFill>
                          <a:effectLst/>
                          <a:latin typeface="Calibri"/>
                        </a:rPr>
                        <a:t> SWORN</a:t>
                      </a:r>
                      <a:endParaRPr lang="en-US" sz="1400" b="1" i="0" u="none" strike="noStrike" dirty="0">
                        <a:solidFill>
                          <a:schemeClr val="tx1"/>
                        </a:solidFill>
                        <a:effectLst/>
                        <a:latin typeface="Calibri"/>
                      </a:endParaRPr>
                    </a:p>
                  </a:txBody>
                  <a:tcPr marL="9525" marR="9525" marT="9525" marB="0" anchor="b"/>
                </a:tc>
                <a:tc>
                  <a:txBody>
                    <a:bodyPr/>
                    <a:lstStyle/>
                    <a:p>
                      <a:pPr algn="ctr" fontAlgn="b"/>
                      <a:r>
                        <a:rPr lang="en-US" sz="1400" b="1" i="0" u="none" strike="noStrike" dirty="0" smtClean="0">
                          <a:solidFill>
                            <a:srgbClr val="000000"/>
                          </a:solidFill>
                          <a:effectLst/>
                          <a:latin typeface="Calibri"/>
                        </a:rPr>
                        <a:t>178.0</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i="0" u="none" strike="noStrike" dirty="0" smtClean="0">
                          <a:solidFill>
                            <a:srgbClr val="000000"/>
                          </a:solidFill>
                          <a:effectLst/>
                          <a:latin typeface="Calibri"/>
                        </a:rPr>
                        <a:t>179.0</a:t>
                      </a:r>
                      <a:endParaRPr lang="en-US" sz="1400" b="1" i="0" u="none" strike="noStrike" dirty="0">
                        <a:solidFill>
                          <a:srgbClr val="000000"/>
                        </a:solidFill>
                        <a:effectLst/>
                        <a:latin typeface="Calibri"/>
                      </a:endParaRPr>
                    </a:p>
                  </a:txBody>
                  <a:tcPr marL="9525" marR="9525" marT="9525" marB="0" anchor="b"/>
                </a:tc>
              </a:tr>
              <a:tr h="312109">
                <a:tc>
                  <a:txBody>
                    <a:bodyPr/>
                    <a:lstStyle/>
                    <a:p>
                      <a:pPr algn="l" fontAlgn="b"/>
                      <a:r>
                        <a:rPr lang="en-US" sz="1400" b="0" i="0" u="none" strike="noStrike" dirty="0">
                          <a:effectLst/>
                          <a:latin typeface="+mn-lt"/>
                        </a:rPr>
                        <a:t>Accountant II</a:t>
                      </a:r>
                    </a:p>
                  </a:txBody>
                  <a:tcPr marL="9525" marR="9525" marT="9525" marB="0" anchor="b"/>
                </a:tc>
                <a:tc>
                  <a:txBody>
                    <a:bodyPr/>
                    <a:lstStyle/>
                    <a:p>
                      <a:pPr algn="ctr" fontAlgn="b"/>
                      <a:r>
                        <a:rPr lang="en-US" sz="1400" b="0" i="0" u="none" strike="noStrike" dirty="0">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312109">
                <a:tc>
                  <a:txBody>
                    <a:bodyPr/>
                    <a:lstStyle/>
                    <a:p>
                      <a:pPr algn="l" fontAlgn="b"/>
                      <a:r>
                        <a:rPr lang="en-US" sz="1400" b="0" i="0" u="none" strike="noStrike">
                          <a:effectLst/>
                          <a:latin typeface="+mn-lt"/>
                        </a:rPr>
                        <a:t>Administrative Aide </a:t>
                      </a:r>
                    </a:p>
                  </a:txBody>
                  <a:tcPr marL="9525" marR="9525" marT="9525" marB="0" anchor="b"/>
                </a:tc>
                <a:tc>
                  <a:txBody>
                    <a:bodyPr/>
                    <a:lstStyle/>
                    <a:p>
                      <a:pPr algn="ctr" fontAlgn="b"/>
                      <a:r>
                        <a:rPr lang="en-US" sz="1400" b="0" i="0" u="none" strike="noStrike">
                          <a:effectLst/>
                          <a:latin typeface="Arial"/>
                        </a:rPr>
                        <a:t>2.0</a:t>
                      </a:r>
                    </a:p>
                  </a:txBody>
                  <a:tcPr marL="9525" marR="9525" marT="9525" marB="0" anchor="b"/>
                </a:tc>
                <a:tc>
                  <a:txBody>
                    <a:bodyPr/>
                    <a:lstStyle/>
                    <a:p>
                      <a:pPr algn="ctr" fontAlgn="b"/>
                      <a:r>
                        <a:rPr lang="en-US" sz="1400" b="0" i="0" u="none" strike="noStrike" dirty="0">
                          <a:effectLst/>
                          <a:latin typeface="Arial"/>
                        </a:rPr>
                        <a:t>5</a:t>
                      </a:r>
                      <a:r>
                        <a:rPr lang="en-US" sz="1400" b="0" i="0" u="none" strike="noStrike" dirty="0" smtClean="0">
                          <a:effectLst/>
                          <a:latin typeface="Arial"/>
                        </a:rPr>
                        <a:t>.0</a:t>
                      </a:r>
                      <a:endParaRPr lang="en-US" sz="1400" b="0" i="0" u="none" strike="noStrike" dirty="0">
                        <a:effectLst/>
                        <a:latin typeface="Arial"/>
                      </a:endParaRPr>
                    </a:p>
                  </a:txBody>
                  <a:tcPr marL="9525" marR="9525" marT="9525" marB="0" anchor="b"/>
                </a:tc>
              </a:tr>
              <a:tr h="312109">
                <a:tc>
                  <a:txBody>
                    <a:bodyPr/>
                    <a:lstStyle/>
                    <a:p>
                      <a:pPr algn="l" fontAlgn="b"/>
                      <a:r>
                        <a:rPr lang="en-US" sz="1400" b="0" i="0" u="none" strike="noStrike">
                          <a:effectLst/>
                          <a:latin typeface="+mn-lt"/>
                        </a:rPr>
                        <a:t>Administrative  Trainee</a:t>
                      </a:r>
                    </a:p>
                  </a:txBody>
                  <a:tcPr marL="9525" marR="9525" marT="9525" marB="0" anchor="b"/>
                </a:tc>
                <a:tc>
                  <a:txBody>
                    <a:bodyPr/>
                    <a:lstStyle/>
                    <a:p>
                      <a:pPr algn="ctr" fontAlgn="b"/>
                      <a:r>
                        <a:rPr lang="en-US" sz="1400" b="0" i="0" u="none" strike="noStrike">
                          <a:effectLst/>
                          <a:latin typeface="Arial"/>
                        </a:rPr>
                        <a:t>2.0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312109">
                <a:tc>
                  <a:txBody>
                    <a:bodyPr/>
                    <a:lstStyle/>
                    <a:p>
                      <a:pPr algn="l" fontAlgn="b"/>
                      <a:r>
                        <a:rPr lang="en-US" sz="1400" b="0" i="0" u="none" strike="noStrike" dirty="0">
                          <a:effectLst/>
                          <a:latin typeface="+mn-lt"/>
                        </a:rPr>
                        <a:t>Assistant Police Property Technician</a:t>
                      </a:r>
                    </a:p>
                  </a:txBody>
                  <a:tcPr marL="9525" marR="9525" marT="9525" marB="0" anchor="b"/>
                </a:tc>
                <a:tc>
                  <a:txBody>
                    <a:bodyPr/>
                    <a:lstStyle/>
                    <a:p>
                      <a:pPr algn="ctr" fontAlgn="b"/>
                      <a:r>
                        <a:rPr lang="en-US" sz="1400" b="0" i="0" u="none" strike="noStrike">
                          <a:effectLst/>
                          <a:latin typeface="Arial"/>
                        </a:rPr>
                        <a:t>2.0</a:t>
                      </a:r>
                    </a:p>
                  </a:txBody>
                  <a:tcPr marL="9525" marR="9525" marT="9525" marB="0" anchor="b"/>
                </a:tc>
                <a:tc>
                  <a:txBody>
                    <a:bodyPr/>
                    <a:lstStyle/>
                    <a:p>
                      <a:pPr algn="ctr" fontAlgn="b"/>
                      <a:r>
                        <a:rPr lang="en-US" sz="1400" b="0" i="0" u="none" strike="noStrike">
                          <a:effectLst/>
                          <a:latin typeface="Arial"/>
                        </a:rPr>
                        <a:t>2.0</a:t>
                      </a:r>
                    </a:p>
                  </a:txBody>
                  <a:tcPr marL="9525" marR="9525" marT="9525" marB="0" anchor="b"/>
                </a:tc>
              </a:tr>
              <a:tr h="312109">
                <a:tc>
                  <a:txBody>
                    <a:bodyPr/>
                    <a:lstStyle/>
                    <a:p>
                      <a:pPr algn="l" fontAlgn="b"/>
                      <a:r>
                        <a:rPr lang="en-US" sz="1400" b="0" i="0" u="none" strike="noStrike">
                          <a:effectLst/>
                          <a:latin typeface="+mn-lt"/>
                        </a:rPr>
                        <a:t>Administrative Service Analyst</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312109">
                <a:tc>
                  <a:txBody>
                    <a:bodyPr/>
                    <a:lstStyle/>
                    <a:p>
                      <a:pPr algn="l" fontAlgn="b"/>
                      <a:r>
                        <a:rPr lang="en-US" sz="1400" b="0" i="0" u="none" strike="noStrike">
                          <a:effectLst/>
                          <a:latin typeface="+mn-lt"/>
                        </a:rPr>
                        <a:t>CCTV Wireless &amp; Systems Specialist</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312109">
                <a:tc>
                  <a:txBody>
                    <a:bodyPr/>
                    <a:lstStyle/>
                    <a:p>
                      <a:pPr algn="l" fontAlgn="b"/>
                      <a:r>
                        <a:rPr lang="en-US" sz="1400" b="0" i="0" u="none" strike="noStrike">
                          <a:effectLst/>
                          <a:latin typeface="+mn-lt"/>
                        </a:rPr>
                        <a:t>Code Enforcement Officer II</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312109">
                <a:tc>
                  <a:txBody>
                    <a:bodyPr/>
                    <a:lstStyle/>
                    <a:p>
                      <a:pPr algn="l" fontAlgn="b"/>
                      <a:r>
                        <a:rPr lang="en-US" sz="1400" b="0" i="0" u="none" strike="noStrike" dirty="0">
                          <a:effectLst/>
                          <a:latin typeface="+mn-lt"/>
                        </a:rPr>
                        <a:t>Communications Call Taker</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dirty="0">
                          <a:effectLst/>
                          <a:latin typeface="Arial"/>
                        </a:rPr>
                        <a:t>1.0</a:t>
                      </a: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Police Department</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98</a:t>
            </a:fld>
            <a:endParaRPr lang="en-US" dirty="0"/>
          </a:p>
        </p:txBody>
      </p:sp>
    </p:spTree>
    <p:extLst>
      <p:ext uri="{BB962C8B-B14F-4D97-AF65-F5344CB8AC3E}">
        <p14:creationId xmlns:p14="http://schemas.microsoft.com/office/powerpoint/2010/main" val="111315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fontScale="90000"/>
          </a:bodyPr>
          <a:lstStyle/>
          <a:p>
            <a:pPr algn="ctr"/>
            <a:r>
              <a:rPr lang="en-US" sz="4000" dirty="0" smtClean="0"/>
              <a:t>Staff</a:t>
            </a:r>
            <a:r>
              <a:rPr lang="en-US" sz="3600" dirty="0" smtClean="0"/>
              <a:t> </a:t>
            </a:r>
            <a:r>
              <a:rPr lang="en-US" sz="2000" dirty="0" smtClean="0"/>
              <a:t>(Continued)</a:t>
            </a:r>
            <a:endParaRPr lang="en-US" sz="2700" dirty="0"/>
          </a:p>
        </p:txBody>
      </p:sp>
      <p:graphicFrame>
        <p:nvGraphicFramePr>
          <p:cNvPr id="4" name="Table 3"/>
          <p:cNvGraphicFramePr>
            <a:graphicFrameLocks noGrp="1"/>
          </p:cNvGraphicFramePr>
          <p:nvPr>
            <p:extLst>
              <p:ext uri="{D42A27DB-BD31-4B8C-83A1-F6EECF244321}">
                <p14:modId xmlns:p14="http://schemas.microsoft.com/office/powerpoint/2010/main" val="695385276"/>
              </p:ext>
            </p:extLst>
          </p:nvPr>
        </p:nvGraphicFramePr>
        <p:xfrm>
          <a:off x="685801" y="838200"/>
          <a:ext cx="7467599" cy="4909796"/>
        </p:xfrm>
        <a:graphic>
          <a:graphicData uri="http://schemas.openxmlformats.org/drawingml/2006/table">
            <a:tbl>
              <a:tblPr firstRow="1">
                <a:tableStyleId>{5C22544A-7EE6-4342-B048-85BDC9FD1C3A}</a:tableStyleId>
              </a:tblPr>
              <a:tblGrid>
                <a:gridCol w="4397829"/>
                <a:gridCol w="1649185"/>
                <a:gridCol w="1420585"/>
              </a:tblGrid>
              <a:tr h="409127">
                <a:tc>
                  <a:txBody>
                    <a:bodyPr/>
                    <a:lstStyle/>
                    <a:p>
                      <a:pPr algn="ctr" fontAlgn="b"/>
                      <a:r>
                        <a:rPr lang="en-US" sz="1400" b="1" i="0" u="none" strike="noStrike" dirty="0" smtClean="0">
                          <a:solidFill>
                            <a:schemeClr val="bg1"/>
                          </a:solidFill>
                          <a:effectLst/>
                          <a:latin typeface="Calibri"/>
                        </a:rPr>
                        <a:t>Position</a:t>
                      </a:r>
                      <a:endParaRPr lang="en-US" sz="1400" b="1" i="0" u="none" strike="noStrike" dirty="0">
                        <a:solidFill>
                          <a:schemeClr val="bg1"/>
                        </a:solidFill>
                        <a:effectLst/>
                        <a:latin typeface="Calibri"/>
                      </a:endParaRPr>
                    </a:p>
                  </a:txBody>
                  <a:tcPr marL="9525" marR="9525" marT="9525" marB="0" anchor="b"/>
                </a:tc>
                <a:tc>
                  <a:txBody>
                    <a:bodyPr/>
                    <a:lstStyle/>
                    <a:p>
                      <a:pPr algn="ctr" fontAlgn="b"/>
                      <a:r>
                        <a:rPr lang="en-US" sz="1400" b="1" u="none" strike="noStrike" dirty="0" smtClean="0">
                          <a:effectLst/>
                        </a:rPr>
                        <a:t>FY2018-19 </a:t>
                      </a:r>
                      <a:r>
                        <a:rPr lang="en-US" sz="1400" b="1" u="none" strike="noStrike" baseline="0" dirty="0" smtClean="0">
                          <a:effectLst/>
                        </a:rPr>
                        <a:t>  </a:t>
                      </a:r>
                    </a:p>
                    <a:p>
                      <a:pPr algn="ctr" fontAlgn="b"/>
                      <a:r>
                        <a:rPr lang="en-US" sz="1400" b="1" u="none" strike="noStrike" dirty="0" smtClean="0">
                          <a:effectLst/>
                        </a:rPr>
                        <a:t>Mid-Year</a:t>
                      </a:r>
                      <a:endParaRPr lang="en-US" sz="1400" b="1" i="0" u="none" strike="noStrike" dirty="0" smtClean="0">
                        <a:solidFill>
                          <a:srgbClr val="000000"/>
                        </a:solidFill>
                        <a:effectLst/>
                        <a:latin typeface="+mn-lt"/>
                      </a:endParaRPr>
                    </a:p>
                  </a:txBody>
                  <a:tcPr marL="9525" marR="9525" marT="9525" marB="0" anchor="b"/>
                </a:tc>
                <a:tc>
                  <a:txBody>
                    <a:bodyPr/>
                    <a:lstStyle/>
                    <a:p>
                      <a:pPr algn="ctr" fontAlgn="b"/>
                      <a:r>
                        <a:rPr lang="en-US" sz="1400" b="1" u="none" strike="noStrike" dirty="0" smtClean="0">
                          <a:effectLst/>
                        </a:rPr>
                        <a:t>FY2019-20    Proposed</a:t>
                      </a:r>
                      <a:endParaRPr lang="en-US" sz="1400" b="1" i="0" u="none" strike="noStrike" dirty="0">
                        <a:solidFill>
                          <a:srgbClr val="000000"/>
                        </a:solidFill>
                        <a:effectLst/>
                        <a:latin typeface="+mn-lt"/>
                      </a:endParaRPr>
                    </a:p>
                  </a:txBody>
                  <a:tcPr marL="9525" marR="9525" marT="9525" marB="0" anchor="b"/>
                </a:tc>
              </a:tr>
              <a:tr h="325755">
                <a:tc>
                  <a:txBody>
                    <a:bodyPr/>
                    <a:lstStyle/>
                    <a:p>
                      <a:pPr algn="l" fontAlgn="b"/>
                      <a:r>
                        <a:rPr lang="en-US" sz="1400" b="0" i="0" u="none" strike="noStrike" dirty="0">
                          <a:effectLst/>
                          <a:latin typeface="+mn-lt"/>
                        </a:rPr>
                        <a:t>Communications Dispatcher I</a:t>
                      </a:r>
                    </a:p>
                  </a:txBody>
                  <a:tcPr marL="9525" marR="9525" marT="9525" marB="0" anchor="b"/>
                </a:tc>
                <a:tc>
                  <a:txBody>
                    <a:bodyPr/>
                    <a:lstStyle/>
                    <a:p>
                      <a:pPr algn="ctr" fontAlgn="b"/>
                      <a:r>
                        <a:rPr lang="en-US" sz="1400" b="0" i="0" u="none" strike="noStrike" dirty="0">
                          <a:effectLst/>
                          <a:latin typeface="Arial"/>
                        </a:rPr>
                        <a:t>4.0</a:t>
                      </a:r>
                    </a:p>
                  </a:txBody>
                  <a:tcPr marL="9525" marR="9525" marT="9525" marB="0" anchor="b"/>
                </a:tc>
                <a:tc>
                  <a:txBody>
                    <a:bodyPr/>
                    <a:lstStyle/>
                    <a:p>
                      <a:pPr algn="ctr" fontAlgn="b"/>
                      <a:r>
                        <a:rPr lang="en-US" sz="1400" b="0" i="0" u="none" strike="noStrike">
                          <a:effectLst/>
                          <a:latin typeface="Arial"/>
                        </a:rPr>
                        <a:t>4.0</a:t>
                      </a:r>
                    </a:p>
                  </a:txBody>
                  <a:tcPr marL="9525" marR="9525" marT="9525" marB="0" anchor="b"/>
                </a:tc>
              </a:tr>
              <a:tr h="263091">
                <a:tc>
                  <a:txBody>
                    <a:bodyPr/>
                    <a:lstStyle/>
                    <a:p>
                      <a:pPr algn="l" fontAlgn="b"/>
                      <a:r>
                        <a:rPr lang="en-US" sz="1400" b="0" i="0" u="none" strike="noStrike">
                          <a:effectLst/>
                          <a:latin typeface="+mn-lt"/>
                        </a:rPr>
                        <a:t>Communications Dispatcher II</a:t>
                      </a:r>
                    </a:p>
                  </a:txBody>
                  <a:tcPr marL="9525" marR="9525" marT="9525" marB="0" anchor="b"/>
                </a:tc>
                <a:tc>
                  <a:txBody>
                    <a:bodyPr/>
                    <a:lstStyle/>
                    <a:p>
                      <a:pPr algn="ctr" fontAlgn="b"/>
                      <a:r>
                        <a:rPr lang="en-US" sz="1400" b="0" i="0" u="none" strike="noStrike">
                          <a:effectLst/>
                          <a:latin typeface="Arial"/>
                        </a:rPr>
                        <a:t>12.0</a:t>
                      </a:r>
                    </a:p>
                  </a:txBody>
                  <a:tcPr marL="9525" marR="9525" marT="9525" marB="0" anchor="b"/>
                </a:tc>
                <a:tc>
                  <a:txBody>
                    <a:bodyPr/>
                    <a:lstStyle/>
                    <a:p>
                      <a:pPr algn="ctr" fontAlgn="b"/>
                      <a:r>
                        <a:rPr lang="en-US" sz="1400" b="0" i="0" u="none" strike="noStrike">
                          <a:effectLst/>
                          <a:latin typeface="Arial"/>
                        </a:rPr>
                        <a:t>12.0</a:t>
                      </a:r>
                    </a:p>
                  </a:txBody>
                  <a:tcPr marL="9525" marR="9525" marT="9525" marB="0" anchor="b"/>
                </a:tc>
              </a:tr>
              <a:tr h="263091">
                <a:tc>
                  <a:txBody>
                    <a:bodyPr/>
                    <a:lstStyle/>
                    <a:p>
                      <a:pPr algn="l" fontAlgn="b"/>
                      <a:r>
                        <a:rPr lang="en-US" sz="1400" b="0" i="0" u="none" strike="noStrike">
                          <a:effectLst/>
                          <a:latin typeface="+mn-lt"/>
                        </a:rPr>
                        <a:t>Communications Manager</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63091">
                <a:tc>
                  <a:txBody>
                    <a:bodyPr/>
                    <a:lstStyle/>
                    <a:p>
                      <a:pPr algn="l" fontAlgn="b"/>
                      <a:r>
                        <a:rPr lang="en-US" sz="1400" b="0" i="0" u="none" strike="noStrike">
                          <a:effectLst/>
                          <a:latin typeface="+mn-lt"/>
                        </a:rPr>
                        <a:t>Communications Shift Supervisor</a:t>
                      </a:r>
                    </a:p>
                  </a:txBody>
                  <a:tcPr marL="9525" marR="9525" marT="9525" marB="0" anchor="b"/>
                </a:tc>
                <a:tc>
                  <a:txBody>
                    <a:bodyPr/>
                    <a:lstStyle/>
                    <a:p>
                      <a:pPr algn="ctr" fontAlgn="b"/>
                      <a:r>
                        <a:rPr lang="en-US" sz="1400" b="0" i="0" u="none" strike="noStrike">
                          <a:effectLst/>
                          <a:latin typeface="Arial"/>
                        </a:rPr>
                        <a:t>4.0</a:t>
                      </a:r>
                    </a:p>
                  </a:txBody>
                  <a:tcPr marL="9525" marR="9525" marT="9525" marB="0" anchor="b"/>
                </a:tc>
                <a:tc>
                  <a:txBody>
                    <a:bodyPr/>
                    <a:lstStyle/>
                    <a:p>
                      <a:pPr algn="ctr" fontAlgn="b"/>
                      <a:r>
                        <a:rPr lang="en-US" sz="1400" b="0" i="0" u="none" strike="noStrike">
                          <a:effectLst/>
                          <a:latin typeface="Arial"/>
                        </a:rPr>
                        <a:t>4.0</a:t>
                      </a:r>
                    </a:p>
                  </a:txBody>
                  <a:tcPr marL="9525" marR="9525" marT="9525" marB="0" anchor="b"/>
                </a:tc>
              </a:tr>
              <a:tr h="263091">
                <a:tc>
                  <a:txBody>
                    <a:bodyPr/>
                    <a:lstStyle/>
                    <a:p>
                      <a:pPr algn="l" fontAlgn="b"/>
                      <a:r>
                        <a:rPr lang="en-US" sz="1400" b="0" i="0" u="none" strike="noStrike">
                          <a:effectLst/>
                          <a:latin typeface="+mn-lt"/>
                        </a:rPr>
                        <a:t>Crime Analysis Technician</a:t>
                      </a:r>
                    </a:p>
                  </a:txBody>
                  <a:tcPr marL="9525" marR="9525" marT="9525" marB="0" anchor="b"/>
                </a:tc>
                <a:tc>
                  <a:txBody>
                    <a:bodyPr/>
                    <a:lstStyle/>
                    <a:p>
                      <a:pPr algn="ctr" fontAlgn="b"/>
                      <a:r>
                        <a:rPr lang="en-US" sz="1400" b="0" i="0" u="none" strike="noStrike">
                          <a:effectLst/>
                          <a:latin typeface="Arial"/>
                        </a:rPr>
                        <a:t>3.0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63091">
                <a:tc>
                  <a:txBody>
                    <a:bodyPr/>
                    <a:lstStyle/>
                    <a:p>
                      <a:pPr algn="l" fontAlgn="b"/>
                      <a:r>
                        <a:rPr lang="en-US" sz="1400" b="0" i="0" u="none" strike="noStrike">
                          <a:effectLst/>
                          <a:latin typeface="+mn-lt"/>
                        </a:rPr>
                        <a:t>Crime Analyst </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63091">
                <a:tc>
                  <a:txBody>
                    <a:bodyPr/>
                    <a:lstStyle/>
                    <a:p>
                      <a:pPr algn="l" fontAlgn="b"/>
                      <a:r>
                        <a:rPr lang="en-US" sz="1400" b="0" i="0" u="none" strike="noStrike">
                          <a:effectLst/>
                          <a:latin typeface="+mn-lt"/>
                        </a:rPr>
                        <a:t>Crime Prevention Manager</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63091">
                <a:tc>
                  <a:txBody>
                    <a:bodyPr/>
                    <a:lstStyle/>
                    <a:p>
                      <a:pPr algn="l" fontAlgn="b"/>
                      <a:r>
                        <a:rPr lang="en-US" sz="1400" b="0" i="0" u="none" strike="noStrike">
                          <a:effectLst/>
                          <a:latin typeface="+mn-lt"/>
                        </a:rPr>
                        <a:t>Crime Prevention Specialist</a:t>
                      </a:r>
                    </a:p>
                  </a:txBody>
                  <a:tcPr marL="9525" marR="9525" marT="9525" marB="0" anchor="b"/>
                </a:tc>
                <a:tc>
                  <a:txBody>
                    <a:bodyPr/>
                    <a:lstStyle/>
                    <a:p>
                      <a:pPr algn="ctr" fontAlgn="b"/>
                      <a:r>
                        <a:rPr lang="en-US" sz="1400" b="0" i="0" u="none" strike="noStrike">
                          <a:effectLst/>
                          <a:latin typeface="Arial"/>
                        </a:rPr>
                        <a:t> </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63091">
                <a:tc>
                  <a:txBody>
                    <a:bodyPr/>
                    <a:lstStyle/>
                    <a:p>
                      <a:pPr algn="l" fontAlgn="b"/>
                      <a:r>
                        <a:rPr lang="en-US" sz="1400" b="0" i="0" u="none" strike="noStrike">
                          <a:effectLst/>
                          <a:latin typeface="+mn-lt"/>
                        </a:rPr>
                        <a:t>Crime Scene Technician</a:t>
                      </a:r>
                    </a:p>
                  </a:txBody>
                  <a:tcPr marL="9525" marR="9525" marT="9525" marB="0" anchor="b"/>
                </a:tc>
                <a:tc>
                  <a:txBody>
                    <a:bodyPr/>
                    <a:lstStyle/>
                    <a:p>
                      <a:pPr algn="ctr" fontAlgn="b"/>
                      <a:r>
                        <a:rPr lang="en-US" sz="1400" b="0" i="0" u="none" strike="noStrike">
                          <a:effectLst/>
                          <a:latin typeface="Arial"/>
                        </a:rPr>
                        <a:t>3.0</a:t>
                      </a:r>
                    </a:p>
                  </a:txBody>
                  <a:tcPr marL="9525" marR="9525" marT="9525" marB="0" anchor="b"/>
                </a:tc>
                <a:tc>
                  <a:txBody>
                    <a:bodyPr/>
                    <a:lstStyle/>
                    <a:p>
                      <a:pPr algn="ctr" fontAlgn="b"/>
                      <a:r>
                        <a:rPr lang="en-US" sz="1400" b="0" i="0" u="none" strike="noStrike">
                          <a:effectLst/>
                          <a:latin typeface="Arial"/>
                        </a:rPr>
                        <a:t>5.0</a:t>
                      </a:r>
                    </a:p>
                  </a:txBody>
                  <a:tcPr marL="9525" marR="9525" marT="9525" marB="0" anchor="b"/>
                </a:tc>
              </a:tr>
              <a:tr h="263091">
                <a:tc>
                  <a:txBody>
                    <a:bodyPr/>
                    <a:lstStyle/>
                    <a:p>
                      <a:pPr algn="l" fontAlgn="b"/>
                      <a:r>
                        <a:rPr lang="en-US" sz="1400" b="0" i="0" u="none" strike="noStrike">
                          <a:effectLst/>
                          <a:latin typeface="+mn-lt"/>
                        </a:rPr>
                        <a:t>Jailer</a:t>
                      </a:r>
                    </a:p>
                  </a:txBody>
                  <a:tcPr marL="9525" marR="9525" marT="9525" marB="0" anchor="b"/>
                </a:tc>
                <a:tc>
                  <a:txBody>
                    <a:bodyPr/>
                    <a:lstStyle/>
                    <a:p>
                      <a:pPr algn="ctr" fontAlgn="b"/>
                      <a:r>
                        <a:rPr lang="en-US" sz="1400" b="0" i="0" u="none" strike="noStrike">
                          <a:effectLst/>
                          <a:latin typeface="Arial"/>
                        </a:rPr>
                        <a:t>5.0</a:t>
                      </a:r>
                    </a:p>
                  </a:txBody>
                  <a:tcPr marL="9525" marR="9525" marT="9525" marB="0" anchor="b"/>
                </a:tc>
                <a:tc>
                  <a:txBody>
                    <a:bodyPr/>
                    <a:lstStyle/>
                    <a:p>
                      <a:pPr algn="ctr" fontAlgn="b"/>
                      <a:r>
                        <a:rPr lang="en-US" sz="1400" b="0" i="0" u="none" strike="noStrike">
                          <a:effectLst/>
                          <a:latin typeface="Arial"/>
                        </a:rPr>
                        <a:t>6.0</a:t>
                      </a:r>
                    </a:p>
                  </a:txBody>
                  <a:tcPr marL="9525" marR="9525" marT="9525" marB="0" anchor="b"/>
                </a:tc>
              </a:tr>
              <a:tr h="221743">
                <a:tc>
                  <a:txBody>
                    <a:bodyPr/>
                    <a:lstStyle/>
                    <a:p>
                      <a:pPr algn="l" fontAlgn="b"/>
                      <a:r>
                        <a:rPr lang="en-US" sz="1400" b="0" i="0" u="none" strike="noStrike" dirty="0">
                          <a:effectLst/>
                          <a:latin typeface="+mn-lt"/>
                        </a:rPr>
                        <a:t>Network and Systems Specialist I</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63091">
                <a:tc>
                  <a:txBody>
                    <a:bodyPr/>
                    <a:lstStyle/>
                    <a:p>
                      <a:pPr algn="l" fontAlgn="b"/>
                      <a:r>
                        <a:rPr lang="en-US" sz="1400" b="0" i="0" u="none" strike="noStrike" dirty="0">
                          <a:effectLst/>
                          <a:latin typeface="+mn-lt"/>
                        </a:rPr>
                        <a:t>Network and Systems Specialist II</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63091">
                <a:tc>
                  <a:txBody>
                    <a:bodyPr/>
                    <a:lstStyle/>
                    <a:p>
                      <a:pPr algn="l" fontAlgn="b"/>
                      <a:r>
                        <a:rPr lang="en-US" sz="1400" b="0" i="0" u="none" strike="noStrike">
                          <a:effectLst/>
                          <a:latin typeface="+mn-lt"/>
                        </a:rPr>
                        <a:t>Office Assistant II </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72183">
                <a:tc>
                  <a:txBody>
                    <a:bodyPr/>
                    <a:lstStyle/>
                    <a:p>
                      <a:pPr algn="l" fontAlgn="b"/>
                      <a:r>
                        <a:rPr lang="en-US" sz="1400" b="0" i="0" u="none" strike="noStrike" dirty="0">
                          <a:effectLst/>
                          <a:latin typeface="+mn-lt"/>
                        </a:rPr>
                        <a:t>Parking Enforcement Representative</a:t>
                      </a:r>
                    </a:p>
                  </a:txBody>
                  <a:tcPr marL="9525" marR="9525" marT="9525" marB="0" anchor="b"/>
                </a:tc>
                <a:tc>
                  <a:txBody>
                    <a:bodyPr/>
                    <a:lstStyle/>
                    <a:p>
                      <a:pPr algn="ctr" fontAlgn="b"/>
                      <a:r>
                        <a:rPr lang="en-US" sz="1400" b="0" i="0" u="none" strike="noStrike">
                          <a:effectLst/>
                          <a:latin typeface="Arial"/>
                        </a:rPr>
                        <a:t>5.0</a:t>
                      </a:r>
                    </a:p>
                  </a:txBody>
                  <a:tcPr marL="9525" marR="9525" marT="9525" marB="0" anchor="b"/>
                </a:tc>
                <a:tc>
                  <a:txBody>
                    <a:bodyPr/>
                    <a:lstStyle/>
                    <a:p>
                      <a:pPr algn="ctr" fontAlgn="b"/>
                      <a:r>
                        <a:rPr lang="en-US" sz="1400" b="0" i="0" u="none" strike="noStrike">
                          <a:effectLst/>
                          <a:latin typeface="Arial"/>
                        </a:rPr>
                        <a:t>5.0</a:t>
                      </a:r>
                    </a:p>
                  </a:txBody>
                  <a:tcPr marL="9525" marR="9525" marT="9525" marB="0" anchor="b"/>
                </a:tc>
              </a:tr>
              <a:tr h="272751">
                <a:tc>
                  <a:txBody>
                    <a:bodyPr/>
                    <a:lstStyle/>
                    <a:p>
                      <a:pPr algn="l" fontAlgn="b"/>
                      <a:r>
                        <a:rPr lang="en-US" sz="1400" b="0" i="0" u="none" strike="noStrike">
                          <a:effectLst/>
                          <a:latin typeface="+mn-lt"/>
                        </a:rPr>
                        <a:t>Police Assistant</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0.0</a:t>
                      </a:r>
                    </a:p>
                  </a:txBody>
                  <a:tcPr marL="9525" marR="9525" marT="9525" marB="0" anchor="b"/>
                </a:tc>
              </a:tr>
              <a:tr h="209677">
                <a:tc>
                  <a:txBody>
                    <a:bodyPr/>
                    <a:lstStyle/>
                    <a:p>
                      <a:pPr algn="l" fontAlgn="b"/>
                      <a:r>
                        <a:rPr lang="en-US" sz="1400" b="0" i="0" u="none" strike="noStrike">
                          <a:effectLst/>
                          <a:latin typeface="+mn-lt"/>
                        </a:rPr>
                        <a:t>Police Property Technician</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c>
                  <a:txBody>
                    <a:bodyPr/>
                    <a:lstStyle/>
                    <a:p>
                      <a:pPr algn="ctr" fontAlgn="b"/>
                      <a:r>
                        <a:rPr lang="en-US" sz="1400" b="0" i="0" u="none" strike="noStrike">
                          <a:effectLst/>
                          <a:latin typeface="Arial"/>
                        </a:rPr>
                        <a:t>1.0</a:t>
                      </a:r>
                    </a:p>
                  </a:txBody>
                  <a:tcPr marL="9525" marR="9525" marT="9525" marB="0" anchor="b"/>
                </a:tc>
              </a:tr>
              <a:tr h="263091">
                <a:tc>
                  <a:txBody>
                    <a:bodyPr/>
                    <a:lstStyle/>
                    <a:p>
                      <a:pPr algn="l" fontAlgn="b"/>
                      <a:r>
                        <a:rPr lang="en-US" sz="1400" b="0" i="0" u="none" strike="noStrike" dirty="0">
                          <a:effectLst/>
                          <a:latin typeface="+mn-lt"/>
                        </a:rPr>
                        <a:t>Police Records Specialist</a:t>
                      </a:r>
                    </a:p>
                  </a:txBody>
                  <a:tcPr marL="9525" marR="9525" marT="9525" marB="0" anchor="b"/>
                </a:tc>
                <a:tc>
                  <a:txBody>
                    <a:bodyPr/>
                    <a:lstStyle/>
                    <a:p>
                      <a:pPr algn="ctr" fontAlgn="b"/>
                      <a:r>
                        <a:rPr lang="en-US" sz="1400" b="0" i="0" u="none" strike="noStrike">
                          <a:effectLst/>
                          <a:latin typeface="Arial"/>
                        </a:rPr>
                        <a:t>9.0</a:t>
                      </a:r>
                    </a:p>
                  </a:txBody>
                  <a:tcPr marL="9525" marR="9525" marT="9525" marB="0" anchor="b"/>
                </a:tc>
                <a:tc>
                  <a:txBody>
                    <a:bodyPr/>
                    <a:lstStyle/>
                    <a:p>
                      <a:pPr algn="ctr" fontAlgn="b"/>
                      <a:r>
                        <a:rPr lang="en-US" sz="1400" b="0" i="0" u="none" strike="noStrike" dirty="0">
                          <a:effectLst/>
                          <a:latin typeface="Arial"/>
                        </a:rPr>
                        <a:t>9.0</a:t>
                      </a:r>
                    </a:p>
                  </a:txBody>
                  <a:tcPr marL="9525" marR="9525" marT="9525" marB="0" anchor="b"/>
                </a:tc>
              </a:tr>
            </a:tbl>
          </a:graphicData>
        </a:graphic>
      </p:graphicFrame>
      <p:sp>
        <p:nvSpPr>
          <p:cNvPr id="3" name="Footer Placeholder 2"/>
          <p:cNvSpPr>
            <a:spLocks noGrp="1"/>
          </p:cNvSpPr>
          <p:nvPr>
            <p:ph type="ftr" sz="quarter" idx="11"/>
          </p:nvPr>
        </p:nvSpPr>
        <p:spPr/>
        <p:txBody>
          <a:bodyPr/>
          <a:lstStyle/>
          <a:p>
            <a:r>
              <a:rPr lang="en-US" smtClean="0"/>
              <a:t>Police Department</a:t>
            </a:r>
            <a:endParaRPr lang="en-US" dirty="0"/>
          </a:p>
        </p:txBody>
      </p:sp>
      <p:sp>
        <p:nvSpPr>
          <p:cNvPr id="5" name="Slide Number Placeholder 4"/>
          <p:cNvSpPr>
            <a:spLocks noGrp="1"/>
          </p:cNvSpPr>
          <p:nvPr>
            <p:ph type="sldNum" sz="quarter" idx="12"/>
          </p:nvPr>
        </p:nvSpPr>
        <p:spPr/>
        <p:txBody>
          <a:bodyPr/>
          <a:lstStyle/>
          <a:p>
            <a:fld id="{0D90F0D5-AFB6-4C34-B13B-CC446EBB2E05}" type="slidenum">
              <a:rPr lang="en-US" smtClean="0"/>
              <a:t>99</a:t>
            </a:fld>
            <a:endParaRPr lang="en-US" dirty="0"/>
          </a:p>
        </p:txBody>
      </p:sp>
    </p:spTree>
    <p:extLst>
      <p:ext uri="{BB962C8B-B14F-4D97-AF65-F5344CB8AC3E}">
        <p14:creationId xmlns:p14="http://schemas.microsoft.com/office/powerpoint/2010/main" val="36717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3341</TotalTime>
  <Words>10720</Words>
  <Application>Microsoft Office PowerPoint</Application>
  <PresentationFormat>On-screen Show (4:3)</PresentationFormat>
  <Paragraphs>3444</Paragraphs>
  <Slides>133</Slides>
  <Notes>108</Notes>
  <HiddenSlides>0</HiddenSlides>
  <MMClips>0</MMClips>
  <ScaleCrop>false</ScaleCrop>
  <HeadingPairs>
    <vt:vector size="4" baseType="variant">
      <vt:variant>
        <vt:lpstr>Theme</vt:lpstr>
      </vt:variant>
      <vt:variant>
        <vt:i4>1</vt:i4>
      </vt:variant>
      <vt:variant>
        <vt:lpstr>Slide Titles</vt:lpstr>
      </vt:variant>
      <vt:variant>
        <vt:i4>133</vt:i4>
      </vt:variant>
    </vt:vector>
  </HeadingPairs>
  <TitlesOfParts>
    <vt:vector size="134" baseType="lpstr">
      <vt:lpstr>Office Theme</vt:lpstr>
      <vt:lpstr>Mayor’s Office</vt:lpstr>
      <vt:lpstr>Mission</vt:lpstr>
      <vt:lpstr>FY2018-19 Accomplishments</vt:lpstr>
      <vt:lpstr>FY2018-19 Accomplishments</vt:lpstr>
      <vt:lpstr>FY2018-19 Accomplishments</vt:lpstr>
      <vt:lpstr>FY2019-20 Goals</vt:lpstr>
      <vt:lpstr>Staff</vt:lpstr>
      <vt:lpstr>General Fund Budget</vt:lpstr>
      <vt:lpstr>City Council</vt:lpstr>
      <vt:lpstr>Mission</vt:lpstr>
      <vt:lpstr>FY2018-19 Accomplishments</vt:lpstr>
      <vt:lpstr>FY2019-20 Goals</vt:lpstr>
      <vt:lpstr>Staff</vt:lpstr>
      <vt:lpstr>General Fund Budget</vt:lpstr>
      <vt:lpstr>Community Police Review Commission</vt:lpstr>
      <vt:lpstr>Mission</vt:lpstr>
      <vt:lpstr>FY2019-20 Goals</vt:lpstr>
      <vt:lpstr>Staff</vt:lpstr>
      <vt:lpstr>General Fund Budget</vt:lpstr>
      <vt:lpstr>City Manager’s Office</vt:lpstr>
      <vt:lpstr>Mission</vt:lpstr>
      <vt:lpstr>Mission</vt:lpstr>
      <vt:lpstr>FY2018-19 Accomplishments</vt:lpstr>
      <vt:lpstr>FY2019-20 Goals</vt:lpstr>
      <vt:lpstr>FY2019-20 Goals</vt:lpstr>
      <vt:lpstr>Staff</vt:lpstr>
      <vt:lpstr>General Fund Budget</vt:lpstr>
      <vt:lpstr>Department of Children &amp; Youth Budget</vt:lpstr>
      <vt:lpstr>R-Transit Programs </vt:lpstr>
      <vt:lpstr>Non-General Fund Budget</vt:lpstr>
      <vt:lpstr>City Clerk’s Office</vt:lpstr>
      <vt:lpstr>Mission</vt:lpstr>
      <vt:lpstr>FY2018-19 Accomplishments</vt:lpstr>
      <vt:lpstr>FY2019-20 Goals</vt:lpstr>
      <vt:lpstr>Staff</vt:lpstr>
      <vt:lpstr>General Fund Budget</vt:lpstr>
      <vt:lpstr>City Attorney’s Office</vt:lpstr>
      <vt:lpstr>Mission</vt:lpstr>
      <vt:lpstr>FY 2018-19 Accomplishments</vt:lpstr>
      <vt:lpstr>FY 2019-20 Goals</vt:lpstr>
      <vt:lpstr>Staff</vt:lpstr>
      <vt:lpstr>General Fund Budget</vt:lpstr>
      <vt:lpstr>Finance Department</vt:lpstr>
      <vt:lpstr>FY2018-19 Accomplishments</vt:lpstr>
      <vt:lpstr>FY2019-20 Goals</vt:lpstr>
      <vt:lpstr>Staff</vt:lpstr>
      <vt:lpstr>General Fund Budget</vt:lpstr>
      <vt:lpstr>Human Resources Management</vt:lpstr>
      <vt:lpstr>Mission</vt:lpstr>
      <vt:lpstr>FY2018-19 Accomplishments</vt:lpstr>
      <vt:lpstr>FY2019-20 Goals</vt:lpstr>
      <vt:lpstr>Staff</vt:lpstr>
      <vt:lpstr>General Fund Budget</vt:lpstr>
      <vt:lpstr>Non-General Fund Budget</vt:lpstr>
      <vt:lpstr>Information Technology</vt:lpstr>
      <vt:lpstr>Mission</vt:lpstr>
      <vt:lpstr>FY2018-19 Accomplishments</vt:lpstr>
      <vt:lpstr>FY2019-20 Goals</vt:lpstr>
      <vt:lpstr>Staff</vt:lpstr>
      <vt:lpstr>General Fund Budget</vt:lpstr>
      <vt:lpstr>Non-General Fund Budget</vt:lpstr>
      <vt:lpstr>Employment and Training</vt:lpstr>
      <vt:lpstr>Mission</vt:lpstr>
      <vt:lpstr>FY2018-19 Accomplishments</vt:lpstr>
      <vt:lpstr>FY2018-19 Accomplishments</vt:lpstr>
      <vt:lpstr>FY2019-20 Goals</vt:lpstr>
      <vt:lpstr>FY2019-20 Goals</vt:lpstr>
      <vt:lpstr>Staff</vt:lpstr>
      <vt:lpstr>Non-General Fund Budget</vt:lpstr>
      <vt:lpstr>Community Services</vt:lpstr>
      <vt:lpstr>Mission</vt:lpstr>
      <vt:lpstr>FY2018-19 Accomplishments</vt:lpstr>
      <vt:lpstr>FY2019-20 Goals</vt:lpstr>
      <vt:lpstr>Staff</vt:lpstr>
      <vt:lpstr>General Fund Budget</vt:lpstr>
      <vt:lpstr>Non-General Fund Budget</vt:lpstr>
      <vt:lpstr>Library &amp; Cultural Services</vt:lpstr>
      <vt:lpstr>Mission</vt:lpstr>
      <vt:lpstr>FY2018-19 Accomplishments</vt:lpstr>
      <vt:lpstr>FY2019-20 Goals</vt:lpstr>
      <vt:lpstr>Staff</vt:lpstr>
      <vt:lpstr>General Fund Budget</vt:lpstr>
      <vt:lpstr>Non-General Fund Budget</vt:lpstr>
      <vt:lpstr>Office of Neighborhood Safety </vt:lpstr>
      <vt:lpstr>Mission</vt:lpstr>
      <vt:lpstr>FY2018-2019 Accomplishments</vt:lpstr>
      <vt:lpstr>FY2019-2020 Goals</vt:lpstr>
      <vt:lpstr>Staff</vt:lpstr>
      <vt:lpstr>General Fund Budget</vt:lpstr>
      <vt:lpstr>Non-General Fund Budget</vt:lpstr>
      <vt:lpstr>Police Department</vt:lpstr>
      <vt:lpstr>Mission</vt:lpstr>
      <vt:lpstr>FY2018-19 Accomplishments</vt:lpstr>
      <vt:lpstr>FY2018-19 Accomplishments</vt:lpstr>
      <vt:lpstr>FY2019-20 Goals</vt:lpstr>
      <vt:lpstr>FY2019-20 Goals</vt:lpstr>
      <vt:lpstr>FY2019-20 Goals</vt:lpstr>
      <vt:lpstr>Staff</vt:lpstr>
      <vt:lpstr>Staff (Continued)</vt:lpstr>
      <vt:lpstr>Staff (Continued)</vt:lpstr>
      <vt:lpstr>General Fund Budget</vt:lpstr>
      <vt:lpstr>NON-General Fund Budget</vt:lpstr>
      <vt:lpstr>Fire Department</vt:lpstr>
      <vt:lpstr>Mission</vt:lpstr>
      <vt:lpstr>FY2018-19 Accomplishments</vt:lpstr>
      <vt:lpstr>FY2019-20 Goals</vt:lpstr>
      <vt:lpstr>Fire Department Staff</vt:lpstr>
      <vt:lpstr>General Fund Budget</vt:lpstr>
      <vt:lpstr>Non-General Fund Budget</vt:lpstr>
      <vt:lpstr>DEPARTMENT OF INFRASTRUCTURE MAINTENANCE &amp; OPERATIONS</vt:lpstr>
      <vt:lpstr>Mission</vt:lpstr>
      <vt:lpstr>FY2018-19 Accomplishments</vt:lpstr>
      <vt:lpstr>FY2018-19 Accomplishments</vt:lpstr>
      <vt:lpstr>FY2019-20 Goals</vt:lpstr>
      <vt:lpstr>FY2019-20 Goals</vt:lpstr>
      <vt:lpstr>Staff</vt:lpstr>
      <vt:lpstr>Staff (Continued)</vt:lpstr>
      <vt:lpstr>General Fund Budget</vt:lpstr>
      <vt:lpstr>Non-General Fund Budget</vt:lpstr>
      <vt:lpstr>Non-General Fund Budget (Continued)</vt:lpstr>
      <vt:lpstr>Engineering &amp; CIP Department</vt:lpstr>
      <vt:lpstr>Engineering &amp; CIP Department Mission</vt:lpstr>
      <vt:lpstr>Engineering &amp; CIP Department FY2018-19 Accomplishments</vt:lpstr>
      <vt:lpstr>Engineering &amp; CIP Department FY2019-20 Goals</vt:lpstr>
      <vt:lpstr>Staff</vt:lpstr>
      <vt:lpstr>General Fund Budget</vt:lpstr>
      <vt:lpstr>Non-General Fund Budget</vt:lpstr>
      <vt:lpstr>Water Resource Recovery</vt:lpstr>
      <vt:lpstr>Mission</vt:lpstr>
      <vt:lpstr>FY2018-19 Accomplishments</vt:lpstr>
      <vt:lpstr>FY2019-20 Goals</vt:lpstr>
      <vt:lpstr>Staff</vt:lpstr>
      <vt:lpstr>Non-General Fund Budget</vt:lpstr>
    </vt:vector>
  </TitlesOfParts>
  <Company>COR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Richmond</dc:title>
  <dc:creator>Markisha Guillory</dc:creator>
  <cp:lastModifiedBy>Markisha Guillory</cp:lastModifiedBy>
  <cp:revision>78</cp:revision>
  <cp:lastPrinted>2019-05-21T23:22:15Z</cp:lastPrinted>
  <dcterms:created xsi:type="dcterms:W3CDTF">2018-04-25T20:18:49Z</dcterms:created>
  <dcterms:modified xsi:type="dcterms:W3CDTF">2019-06-13T22:13:52Z</dcterms:modified>
</cp:coreProperties>
</file>