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27"/>
  </p:notesMasterIdLst>
  <p:sldIdLst>
    <p:sldId id="256" r:id="rId2"/>
    <p:sldId id="257" r:id="rId3"/>
    <p:sldId id="258" r:id="rId4"/>
    <p:sldId id="259" r:id="rId5"/>
    <p:sldId id="265" r:id="rId6"/>
    <p:sldId id="267" r:id="rId7"/>
    <p:sldId id="268" r:id="rId8"/>
    <p:sldId id="269" r:id="rId9"/>
    <p:sldId id="260" r:id="rId10"/>
    <p:sldId id="261" r:id="rId11"/>
    <p:sldId id="263" r:id="rId12"/>
    <p:sldId id="270" r:id="rId13"/>
    <p:sldId id="271" r:id="rId14"/>
    <p:sldId id="264" r:id="rId15"/>
    <p:sldId id="266" r:id="rId16"/>
    <p:sldId id="275" r:id="rId17"/>
    <p:sldId id="281" r:id="rId18"/>
    <p:sldId id="276" r:id="rId19"/>
    <p:sldId id="274" r:id="rId20"/>
    <p:sldId id="277" r:id="rId21"/>
    <p:sldId id="272" r:id="rId22"/>
    <p:sldId id="278" r:id="rId23"/>
    <p:sldId id="262" r:id="rId24"/>
    <p:sldId id="280" r:id="rId25"/>
    <p:sldId id="279"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400" b="1"/>
            </a:pPr>
            <a:r>
              <a:rPr lang="en-US" sz="1400" b="1" dirty="0"/>
              <a:t>Richmond Housing Authority Outstanding Amount as of April 2019</a:t>
            </a:r>
          </a:p>
        </c:rich>
      </c:tx>
      <c:layout>
        <c:manualLayout>
          <c:xMode val="edge"/>
          <c:yMode val="edge"/>
          <c:x val="0.28315688379861614"/>
          <c:y val="2.1966951156921159E-3"/>
        </c:manualLayout>
      </c:layout>
      <c:overlay val="0"/>
    </c:title>
    <c:autoTitleDeleted val="0"/>
    <c:plotArea>
      <c:layout>
        <c:manualLayout>
          <c:layoutTarget val="inner"/>
          <c:xMode val="edge"/>
          <c:yMode val="edge"/>
          <c:x val="0.17065938916726317"/>
          <c:y val="6.5610260697486156E-2"/>
          <c:w val="0.85745884990540666"/>
          <c:h val="0.71634970607376991"/>
        </c:manualLayout>
      </c:layout>
      <c:barChart>
        <c:barDir val="col"/>
        <c:grouping val="stacked"/>
        <c:varyColors val="0"/>
        <c:ser>
          <c:idx val="6"/>
          <c:order val="0"/>
          <c:tx>
            <c:strRef>
              <c:f>'FY Graph'!$A$5</c:f>
              <c:strCache>
                <c:ptCount val="1"/>
                <c:pt idx="0">
                  <c:v>AP/Cal Card/Medical/Misc.</c:v>
                </c:pt>
              </c:strCache>
            </c:strRef>
          </c:tx>
          <c:invertIfNegative val="0"/>
          <c:dLbls>
            <c:delete val="1"/>
          </c:dLbls>
          <c:cat>
            <c:strRef>
              <c:f>'FY Graph'!$B$4:$L$4</c:f>
              <c:strCache>
                <c:ptCount val="11"/>
                <c:pt idx="0">
                  <c:v>FY2008-09</c:v>
                </c:pt>
                <c:pt idx="1">
                  <c:v>FY2009-10</c:v>
                </c:pt>
                <c:pt idx="2">
                  <c:v>FY2010-11</c:v>
                </c:pt>
                <c:pt idx="3">
                  <c:v>FY2011-12</c:v>
                </c:pt>
                <c:pt idx="4">
                  <c:v>FY2013-14</c:v>
                </c:pt>
                <c:pt idx="5">
                  <c:v>FY2014-15</c:v>
                </c:pt>
                <c:pt idx="6">
                  <c:v>FY2015-16</c:v>
                </c:pt>
                <c:pt idx="7">
                  <c:v>FY2016-17</c:v>
                </c:pt>
                <c:pt idx="8">
                  <c:v>FY2017-18</c:v>
                </c:pt>
                <c:pt idx="9">
                  <c:v>FY2018-19</c:v>
                </c:pt>
                <c:pt idx="10">
                  <c:v>Cumulative Total</c:v>
                </c:pt>
              </c:strCache>
            </c:strRef>
          </c:cat>
          <c:val>
            <c:numRef>
              <c:f>'FY Graph'!$B$5:$L$5</c:f>
              <c:numCache>
                <c:formatCode>General</c:formatCode>
                <c:ptCount val="11"/>
                <c:pt idx="4" formatCode="#,##0.00_);\(#,##0.00\)">
                  <c:v>11994.53</c:v>
                </c:pt>
                <c:pt idx="5" formatCode="#,##0.00_);\(#,##0.00\)">
                  <c:v>84652.49</c:v>
                </c:pt>
                <c:pt idx="6" formatCode="#,##0.00_);\(#,##0.00\)">
                  <c:v>-5866.29</c:v>
                </c:pt>
                <c:pt idx="7" formatCode="#,##0.00_);\(#,##0.00\)">
                  <c:v>-8874.84</c:v>
                </c:pt>
                <c:pt idx="8" formatCode="#,##0.00_);\(#,##0.00\)">
                  <c:v>-20778.11</c:v>
                </c:pt>
                <c:pt idx="9" formatCode="#,##0.00_);\(#,##0.00\)">
                  <c:v>433755.17</c:v>
                </c:pt>
                <c:pt idx="10" formatCode="_(* #,##0.00_);_(* \(#,##0.00\);_(* &quot;-&quot;??_);_(@_)">
                  <c:v>494882.95</c:v>
                </c:pt>
              </c:numCache>
            </c:numRef>
          </c:val>
          <c:extLst xmlns:c16r2="http://schemas.microsoft.com/office/drawing/2015/06/chart">
            <c:ext xmlns:c16="http://schemas.microsoft.com/office/drawing/2014/chart" uri="{C3380CC4-5D6E-409C-BE32-E72D297353CC}">
              <c16:uniqueId val="{00000000-7E59-7447-9413-192937404632}"/>
            </c:ext>
          </c:extLst>
        </c:ser>
        <c:ser>
          <c:idx val="4"/>
          <c:order val="1"/>
          <c:tx>
            <c:strRef>
              <c:f>'FY Graph'!$A$6</c:f>
              <c:strCache>
                <c:ptCount val="1"/>
                <c:pt idx="0">
                  <c:v>Sewer &amp; Storm Drain Charges</c:v>
                </c:pt>
              </c:strCache>
            </c:strRef>
          </c:tx>
          <c:invertIfNegative val="0"/>
          <c:dLbls>
            <c:dLbl>
              <c:idx val="0"/>
              <c:layout>
                <c:manualLayout>
                  <c:x val="1.212025653827142E-3"/>
                  <c:y val="-4.145449346671215E-2"/>
                </c:manualLayout>
              </c:layout>
              <c:tx>
                <c:rich>
                  <a:bodyPr/>
                  <a:lstStyle/>
                  <a:p>
                    <a:r>
                      <a:rPr lang="en-US" sz="1000" b="1" dirty="0"/>
                      <a:t>$217,908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E59-7447-9413-192937404632}"/>
                </c:ext>
              </c:extLst>
            </c:dLbl>
            <c:dLbl>
              <c:idx val="1"/>
              <c:layout>
                <c:manualLayout>
                  <c:x val="-1.2121210964332048E-3"/>
                  <c:y val="-4.1660591768241328E-2"/>
                </c:manualLayout>
              </c:layout>
              <c:tx>
                <c:rich>
                  <a:bodyPr/>
                  <a:lstStyle/>
                  <a:p>
                    <a:r>
                      <a:rPr lang="en-US" sz="1000" b="1" dirty="0"/>
                      <a:t>$233,868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E59-7447-9413-192937404632}"/>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E59-7447-9413-192937404632}"/>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E59-7447-9413-192937404632}"/>
                </c:ext>
              </c:extLst>
            </c:dLbl>
            <c:dLbl>
              <c:idx val="4"/>
              <c:layout>
                <c:manualLayout>
                  <c:x val="1.1869242484443571E-3"/>
                  <c:y val="-4.3521987829442332E-2"/>
                </c:manualLayout>
              </c:layout>
              <c:tx>
                <c:rich>
                  <a:bodyPr/>
                  <a:lstStyle/>
                  <a:p>
                    <a:r>
                      <a:rPr lang="en-US" sz="1000" b="1" dirty="0"/>
                      <a:t>$236,511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E59-7447-9413-192937404632}"/>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E59-7447-9413-192937404632}"/>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E59-7447-9413-192937404632}"/>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E59-7447-9413-192937404632}"/>
                </c:ext>
              </c:extLst>
            </c:dLbl>
            <c:dLbl>
              <c:idx val="8"/>
              <c:layout>
                <c:manualLayout>
                  <c:x val="1.2558668185824776E-3"/>
                  <c:y val="-0.10613549026986427"/>
                </c:manualLayout>
              </c:layout>
              <c:tx>
                <c:rich>
                  <a:bodyPr/>
                  <a:lstStyle/>
                  <a:p>
                    <a:r>
                      <a:rPr lang="en-US" sz="1000" b="1" dirty="0"/>
                      <a:t>$1,061,564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E59-7447-9413-192937404632}"/>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E59-7447-9413-192937404632}"/>
                </c:ext>
              </c:extLst>
            </c:dLbl>
            <c:dLbl>
              <c:idx val="10"/>
              <c:layout>
                <c:manualLayout>
                  <c:x val="-6.5266326388324844E-2"/>
                  <c:y val="-7.2224573542130605E-2"/>
                </c:manualLayout>
              </c:layout>
              <c:tx>
                <c:rich>
                  <a:bodyPr/>
                  <a:lstStyle/>
                  <a:p>
                    <a:r>
                      <a:rPr lang="en-US" sz="1000" b="1" dirty="0"/>
                      <a:t> $1,902,854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E59-7447-9413-19293740463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'FY Graph'!$B$4:$L$4</c:f>
              <c:strCache>
                <c:ptCount val="11"/>
                <c:pt idx="0">
                  <c:v>FY2008-09</c:v>
                </c:pt>
                <c:pt idx="1">
                  <c:v>FY2009-10</c:v>
                </c:pt>
                <c:pt idx="2">
                  <c:v>FY2010-11</c:v>
                </c:pt>
                <c:pt idx="3">
                  <c:v>FY2011-12</c:v>
                </c:pt>
                <c:pt idx="4">
                  <c:v>FY2013-14</c:v>
                </c:pt>
                <c:pt idx="5">
                  <c:v>FY2014-15</c:v>
                </c:pt>
                <c:pt idx="6">
                  <c:v>FY2015-16</c:v>
                </c:pt>
                <c:pt idx="7">
                  <c:v>FY2016-17</c:v>
                </c:pt>
                <c:pt idx="8">
                  <c:v>FY2017-18</c:v>
                </c:pt>
                <c:pt idx="9">
                  <c:v>FY2018-19</c:v>
                </c:pt>
                <c:pt idx="10">
                  <c:v>Cumulative Total</c:v>
                </c:pt>
              </c:strCache>
            </c:strRef>
          </c:cat>
          <c:val>
            <c:numRef>
              <c:f>'FY Graph'!$B$6:$L$6</c:f>
              <c:numCache>
                <c:formatCode>#,##0.00_);\(#,##0.00\)</c:formatCode>
                <c:ptCount val="11"/>
                <c:pt idx="0">
                  <c:v>217908</c:v>
                </c:pt>
                <c:pt idx="1">
                  <c:v>233868</c:v>
                </c:pt>
                <c:pt idx="2">
                  <c:v>252691.92</c:v>
                </c:pt>
                <c:pt idx="3">
                  <c:v>233284.26</c:v>
                </c:pt>
                <c:pt idx="4">
                  <c:v>131094</c:v>
                </c:pt>
                <c:pt idx="5">
                  <c:v>223010.71</c:v>
                </c:pt>
                <c:pt idx="9">
                  <c:v>55982.720000000001</c:v>
                </c:pt>
                <c:pt idx="10" formatCode="_(* #,##0.00_);_(* \(#,##0.00\);_(* &quot;-&quot;??_);_(@_)">
                  <c:v>1347839.61</c:v>
                </c:pt>
              </c:numCache>
            </c:numRef>
          </c:val>
          <c:extLst xmlns:c16r2="http://schemas.microsoft.com/office/drawing/2015/06/chart">
            <c:ext xmlns:c16="http://schemas.microsoft.com/office/drawing/2014/chart" uri="{C3380CC4-5D6E-409C-BE32-E72D297353CC}">
              <c16:uniqueId val="{0000000C-7E59-7447-9413-192937404632}"/>
            </c:ext>
          </c:extLst>
        </c:ser>
        <c:ser>
          <c:idx val="0"/>
          <c:order val="2"/>
          <c:tx>
            <c:strRef>
              <c:f>'FY Graph'!$A$7</c:f>
              <c:strCache>
                <c:ptCount val="1"/>
                <c:pt idx="0">
                  <c:v>Payroll Reimbursements</c:v>
                </c:pt>
              </c:strCache>
            </c:strRef>
          </c:tx>
          <c:invertIfNegative val="0"/>
          <c:dLbls>
            <c:dLbl>
              <c:idx val="2"/>
              <c:layout>
                <c:manualLayout>
                  <c:x val="2.4679549064228197E-3"/>
                  <c:y val="-7.2540373892894069E-2"/>
                </c:manualLayout>
              </c:layout>
              <c:tx>
                <c:rich>
                  <a:bodyPr/>
                  <a:lstStyle/>
                  <a:p>
                    <a:r>
                      <a:rPr lang="en-US" sz="1000" b="1" i="0" dirty="0"/>
                      <a:t>$1,556,755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E59-7447-9413-192937404632}"/>
                </c:ext>
              </c:extLst>
            </c:dLbl>
            <c:dLbl>
              <c:idx val="3"/>
              <c:layout>
                <c:manualLayout>
                  <c:x val="2.511953947797285E-3"/>
                  <c:y val="-5.6722329250529883E-2"/>
                </c:manualLayout>
              </c:layout>
              <c:tx>
                <c:rich>
                  <a:bodyPr/>
                  <a:lstStyle/>
                  <a:p>
                    <a:r>
                      <a:rPr lang="en-US" sz="1000" b="1" i="0" dirty="0"/>
                      <a:t>$1,040,426</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E59-7447-9413-192937404632}"/>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E59-7447-9413-192937404632}"/>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7E59-7447-9413-192937404632}"/>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7E59-7447-9413-192937404632}"/>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E59-7447-9413-192937404632}"/>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7E59-7447-9413-192937404632}"/>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7E59-7447-9413-192937404632}"/>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7E59-7447-9413-19293740463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'FY Graph'!$B$4:$L$4</c:f>
              <c:strCache>
                <c:ptCount val="11"/>
                <c:pt idx="0">
                  <c:v>FY2008-09</c:v>
                </c:pt>
                <c:pt idx="1">
                  <c:v>FY2009-10</c:v>
                </c:pt>
                <c:pt idx="2">
                  <c:v>FY2010-11</c:v>
                </c:pt>
                <c:pt idx="3">
                  <c:v>FY2011-12</c:v>
                </c:pt>
                <c:pt idx="4">
                  <c:v>FY2013-14</c:v>
                </c:pt>
                <c:pt idx="5">
                  <c:v>FY2014-15</c:v>
                </c:pt>
                <c:pt idx="6">
                  <c:v>FY2015-16</c:v>
                </c:pt>
                <c:pt idx="7">
                  <c:v>FY2016-17</c:v>
                </c:pt>
                <c:pt idx="8">
                  <c:v>FY2017-18</c:v>
                </c:pt>
                <c:pt idx="9">
                  <c:v>FY2018-19</c:v>
                </c:pt>
                <c:pt idx="10">
                  <c:v>Cumulative Total</c:v>
                </c:pt>
              </c:strCache>
            </c:strRef>
          </c:cat>
          <c:val>
            <c:numRef>
              <c:f>'FY Graph'!$B$7:$L$7</c:f>
              <c:numCache>
                <c:formatCode>General</c:formatCode>
                <c:ptCount val="11"/>
                <c:pt idx="2" formatCode="#,##0.00_);\(#,##0.00\)">
                  <c:v>1304063.28</c:v>
                </c:pt>
                <c:pt idx="3" formatCode="#,##0.00_);\(#,##0.00\)">
                  <c:v>807141.64</c:v>
                </c:pt>
                <c:pt idx="4" formatCode="#,##0.00_);\(#,##0.00\)">
                  <c:v>93422.31</c:v>
                </c:pt>
                <c:pt idx="5" formatCode="#,##0.00_);\(#,##0.00\)">
                  <c:v>22846.86</c:v>
                </c:pt>
                <c:pt idx="6" formatCode="#,##0.00_);\(#,##0.00\)">
                  <c:v>-78816.819999999992</c:v>
                </c:pt>
                <c:pt idx="7" formatCode="#,##0.00_);\(#,##0.00\)">
                  <c:v>243925.53</c:v>
                </c:pt>
                <c:pt idx="8" formatCode="#,##0.00_);\(#,##0.00\)">
                  <c:v>980833.75</c:v>
                </c:pt>
                <c:pt idx="9" formatCode="#,##0.00_);\(#,##0.00\)">
                  <c:v>791617.49</c:v>
                </c:pt>
                <c:pt idx="10" formatCode="_(* #,##0.00_);_(* \(#,##0.00\);_(* &quot;-&quot;??_);_(@_)">
                  <c:v>4165034.04</c:v>
                </c:pt>
              </c:numCache>
            </c:numRef>
          </c:val>
          <c:extLst xmlns:c16r2="http://schemas.microsoft.com/office/drawing/2015/06/chart">
            <c:ext xmlns:c16="http://schemas.microsoft.com/office/drawing/2014/chart" uri="{C3380CC4-5D6E-409C-BE32-E72D297353CC}">
              <c16:uniqueId val="{00000016-7E59-7447-9413-192937404632}"/>
            </c:ext>
          </c:extLst>
        </c:ser>
        <c:ser>
          <c:idx val="2"/>
          <c:order val="3"/>
          <c:tx>
            <c:strRef>
              <c:f>'FY Graph'!$A$8</c:f>
              <c:strCache>
                <c:ptCount val="1"/>
                <c:pt idx="0">
                  <c:v>Cost Allocation Charges</c:v>
                </c:pt>
              </c:strCache>
            </c:strRef>
          </c:tx>
          <c:invertIfNegative val="0"/>
          <c:dLbls>
            <c:dLbl>
              <c:idx val="5"/>
              <c:layout>
                <c:manualLayout>
                  <c:x val="0"/>
                  <c:y val="-5.4954923074092055E-2"/>
                </c:manualLayout>
              </c:layout>
              <c:tx>
                <c:rich>
                  <a:bodyPr/>
                  <a:lstStyle/>
                  <a:p>
                    <a:r>
                      <a:rPr lang="en-US" sz="1000" b="1" dirty="0"/>
                      <a:t>$973,862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7E59-7447-9413-192937404632}"/>
                </c:ext>
              </c:extLst>
            </c:dLbl>
            <c:dLbl>
              <c:idx val="6"/>
              <c:layout>
                <c:manualLayout>
                  <c:x val="-6.5855398153559063E-6"/>
                  <c:y val="-6.2386918419894147E-2"/>
                </c:manualLayout>
              </c:layout>
              <c:tx>
                <c:rich>
                  <a:bodyPr/>
                  <a:lstStyle/>
                  <a:p>
                    <a:r>
                      <a:rPr lang="en-US" sz="1000" b="1" dirty="0"/>
                      <a:t>$562,333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7E59-7447-9413-192937404632}"/>
                </c:ext>
              </c:extLst>
            </c:dLbl>
            <c:dLbl>
              <c:idx val="7"/>
              <c:layout>
                <c:manualLayout>
                  <c:x val="4.3521828344373337E-5"/>
                  <c:y val="-4.7735112724163753E-2"/>
                </c:manualLayout>
              </c:layout>
              <c:tx>
                <c:rich>
                  <a:bodyPr/>
                  <a:lstStyle/>
                  <a:p>
                    <a:r>
                      <a:rPr lang="en-US" sz="1000" b="1" dirty="0"/>
                      <a:t>$885,713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7E59-7447-9413-192937404632}"/>
                </c:ext>
              </c:extLst>
            </c:dLbl>
            <c:dLbl>
              <c:idx val="9"/>
              <c:layout>
                <c:manualLayout>
                  <c:x val="-6.5015407777102491E-2"/>
                  <c:y val="2.3682761490758708E-2"/>
                </c:manualLayout>
              </c:layout>
              <c:tx>
                <c:rich>
                  <a:bodyPr/>
                  <a:lstStyle/>
                  <a:p>
                    <a:r>
                      <a:rPr lang="en-US" sz="1000" b="1" dirty="0"/>
                      <a:t>$960,056</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7E59-7447-9413-192937404632}"/>
                </c:ext>
              </c:extLst>
            </c:dLbl>
            <c:dLbl>
              <c:idx val="10"/>
              <c:layout>
                <c:manualLayout>
                  <c:x val="-1.2559292525956332E-3"/>
                  <c:y val="-0.11573353867669603"/>
                </c:manualLayout>
              </c:layout>
              <c:tx>
                <c:rich>
                  <a:bodyPr/>
                  <a:lstStyle/>
                  <a:p>
                    <a:r>
                      <a:rPr lang="en-US" sz="1000" b="1" dirty="0"/>
                      <a:t> $8,570,286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7E59-7447-9413-192937404632}"/>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'FY Graph'!$B$4:$L$4</c:f>
              <c:strCache>
                <c:ptCount val="11"/>
                <c:pt idx="0">
                  <c:v>FY2008-09</c:v>
                </c:pt>
                <c:pt idx="1">
                  <c:v>FY2009-10</c:v>
                </c:pt>
                <c:pt idx="2">
                  <c:v>FY2010-11</c:v>
                </c:pt>
                <c:pt idx="3">
                  <c:v>FY2011-12</c:v>
                </c:pt>
                <c:pt idx="4">
                  <c:v>FY2013-14</c:v>
                </c:pt>
                <c:pt idx="5">
                  <c:v>FY2014-15</c:v>
                </c:pt>
                <c:pt idx="6">
                  <c:v>FY2015-16</c:v>
                </c:pt>
                <c:pt idx="7">
                  <c:v>FY2016-17</c:v>
                </c:pt>
                <c:pt idx="8">
                  <c:v>FY2017-18</c:v>
                </c:pt>
                <c:pt idx="9">
                  <c:v>FY2018-19</c:v>
                </c:pt>
                <c:pt idx="10">
                  <c:v>Cumulative Total</c:v>
                </c:pt>
              </c:strCache>
            </c:strRef>
          </c:cat>
          <c:val>
            <c:numRef>
              <c:f>'FY Graph'!$B$8:$L$8</c:f>
              <c:numCache>
                <c:formatCode>General</c:formatCode>
                <c:ptCount val="11"/>
                <c:pt idx="5" formatCode="#,##0.00_);\(#,##0.00\)">
                  <c:v>643352</c:v>
                </c:pt>
                <c:pt idx="6" formatCode="#,##0.00_);\(#,##0.00\)">
                  <c:v>647016.34</c:v>
                </c:pt>
                <c:pt idx="7" formatCode="#,##0.00_);\(#,##0.00\)">
                  <c:v>650662</c:v>
                </c:pt>
                <c:pt idx="9" formatCode="#,##0.00_);\(#,##0.00\)">
                  <c:v>621499</c:v>
                </c:pt>
                <c:pt idx="10" formatCode="_(* #,##0.00_);_(* \(#,##0.00\);_(* &quot;-&quot;??_);_(@_)">
                  <c:v>2562529.34</c:v>
                </c:pt>
              </c:numCache>
            </c:numRef>
          </c:val>
          <c:extLst xmlns:c16r2="http://schemas.microsoft.com/office/drawing/2015/06/chart">
            <c:ext xmlns:c16="http://schemas.microsoft.com/office/drawing/2014/chart" uri="{C3380CC4-5D6E-409C-BE32-E72D297353CC}">
              <c16:uniqueId val="{0000001C-7E59-7447-9413-192937404632}"/>
            </c:ext>
          </c:extLst>
        </c:ser>
        <c:dLbls>
          <c:showLegendKey val="0"/>
          <c:showVal val="1"/>
          <c:showCatName val="0"/>
          <c:showSerName val="0"/>
          <c:showPercent val="0"/>
          <c:showBubbleSize val="0"/>
        </c:dLbls>
        <c:gapWidth val="95"/>
        <c:overlap val="100"/>
        <c:axId val="43642368"/>
        <c:axId val="43549248"/>
      </c:barChart>
      <c:catAx>
        <c:axId val="43642368"/>
        <c:scaling>
          <c:orientation val="minMax"/>
        </c:scaling>
        <c:delete val="0"/>
        <c:axPos val="b"/>
        <c:numFmt formatCode="General" sourceLinked="0"/>
        <c:majorTickMark val="none"/>
        <c:minorTickMark val="none"/>
        <c:tickLblPos val="nextTo"/>
        <c:crossAx val="43549248"/>
        <c:crosses val="autoZero"/>
        <c:auto val="1"/>
        <c:lblAlgn val="ctr"/>
        <c:lblOffset val="100"/>
        <c:noMultiLvlLbl val="0"/>
      </c:catAx>
      <c:valAx>
        <c:axId val="43549248"/>
        <c:scaling>
          <c:orientation val="minMax"/>
        </c:scaling>
        <c:delete val="0"/>
        <c:axPos val="l"/>
        <c:majorGridlines/>
        <c:numFmt formatCode="_(* #,##0_);_(* \(#,##0\);_(* &quot;-&quot;_);_(@_)" sourceLinked="0"/>
        <c:majorTickMark val="none"/>
        <c:minorTickMark val="none"/>
        <c:tickLblPos val="nextTo"/>
        <c:txPr>
          <a:bodyPr/>
          <a:lstStyle/>
          <a:p>
            <a:pPr>
              <a:defRPr sz="1000"/>
            </a:pPr>
            <a:endParaRPr lang="en-US"/>
          </a:p>
        </c:txPr>
        <c:crossAx val="43642368"/>
        <c:crosses val="autoZero"/>
        <c:crossBetween val="between"/>
        <c:majorUnit val="500000"/>
      </c:valAx>
      <c:dTable>
        <c:showHorzBorder val="1"/>
        <c:showVertBorder val="1"/>
        <c:showOutline val="1"/>
        <c:showKeys val="1"/>
      </c:dTable>
    </c:plotArea>
    <c:plotVisOnly val="1"/>
    <c:dispBlanksAs val="gap"/>
    <c:showDLblsOverMax val="0"/>
  </c:chart>
  <c:txPr>
    <a:bodyPr/>
    <a:lstStyle/>
    <a:p>
      <a:pPr>
        <a:defRPr sz="700" b="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0.63494</cdr:x>
      <cdr:y>0.54248</cdr:y>
    </cdr:from>
    <cdr:to>
      <cdr:x>0.69963</cdr:x>
      <cdr:y>0.58333</cdr:y>
    </cdr:to>
    <cdr:sp macro="" textlink="">
      <cdr:nvSpPr>
        <cdr:cNvPr id="2"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3"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4"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5"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6"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7"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8"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9"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0"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1"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2"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3"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4"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5"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6"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7"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8"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19"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0"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1"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2"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3"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4"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5"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6"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7"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8"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29"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30"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31"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32"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0.63494</cdr:x>
      <cdr:y>0.54248</cdr:y>
    </cdr:from>
    <cdr:to>
      <cdr:x>0.69963</cdr:x>
      <cdr:y>0.58333</cdr:y>
    </cdr:to>
    <cdr:sp macro="" textlink="">
      <cdr:nvSpPr>
        <cdr:cNvPr id="33" name="TextBox 1"/>
        <cdr:cNvSpPr txBox="1"/>
      </cdr:nvSpPr>
      <cdr:spPr>
        <a:xfrm xmlns:a="http://schemas.openxmlformats.org/drawingml/2006/main">
          <a:off x="5234940" y="2529840"/>
          <a:ext cx="5334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BBACF-E1C7-4DB9-943A-693C45B149AE}" type="datetimeFigureOut">
              <a:rPr lang="en-US" smtClean="0"/>
              <a:t>8/16/2019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34E540-973C-4EE2-9715-FD976DA61A3C}" type="slidenum">
              <a:rPr lang="en-US" smtClean="0"/>
              <a:t>‹#›</a:t>
            </a:fld>
            <a:endParaRPr lang="en-US" dirty="0"/>
          </a:p>
        </p:txBody>
      </p:sp>
    </p:spTree>
    <p:extLst>
      <p:ext uri="{BB962C8B-B14F-4D97-AF65-F5344CB8AC3E}">
        <p14:creationId xmlns:p14="http://schemas.microsoft.com/office/powerpoint/2010/main" val="271262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number (in red) –</a:t>
            </a:r>
            <a:r>
              <a:rPr lang="en-US" baseline="0" dirty="0"/>
              <a:t> will work with Finance</a:t>
            </a:r>
            <a:endParaRPr lang="en-US" dirty="0"/>
          </a:p>
        </p:txBody>
      </p:sp>
      <p:sp>
        <p:nvSpPr>
          <p:cNvPr id="4" name="Slide Number Placeholder 3"/>
          <p:cNvSpPr>
            <a:spLocks noGrp="1"/>
          </p:cNvSpPr>
          <p:nvPr>
            <p:ph type="sldNum" sz="quarter" idx="10"/>
          </p:nvPr>
        </p:nvSpPr>
        <p:spPr/>
        <p:txBody>
          <a:bodyPr/>
          <a:lstStyle/>
          <a:p>
            <a:fld id="{4AC28365-5F21-43E6-9084-B3A64FFE7F28}" type="slidenum">
              <a:rPr lang="en-US" smtClean="0"/>
              <a:t>19</a:t>
            </a:fld>
            <a:endParaRPr lang="en-US" dirty="0"/>
          </a:p>
        </p:txBody>
      </p:sp>
    </p:spTree>
    <p:extLst>
      <p:ext uri="{BB962C8B-B14F-4D97-AF65-F5344CB8AC3E}">
        <p14:creationId xmlns:p14="http://schemas.microsoft.com/office/powerpoint/2010/main" val="357275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60" name="Group 24"/>
          <p:cNvGrpSpPr>
            <a:grpSpLocks/>
          </p:cNvGrpSpPr>
          <p:nvPr/>
        </p:nvGrpSpPr>
        <p:grpSpPr bwMode="auto">
          <a:xfrm>
            <a:off x="0" y="0"/>
            <a:ext cx="9144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latin typeface="Times New Roman" pitchFamily="18" charset="0"/>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grpSp>
          <p:nvGrpSpPr>
            <p:cNvPr id="39958" name="Group 22"/>
            <p:cNvGrpSpPr>
              <a:grpSpLocks/>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grpSp>
      </p:grpSp>
      <p:sp>
        <p:nvSpPr>
          <p:cNvPr id="39939" name="Rectangle 3"/>
          <p:cNvSpPr>
            <a:spLocks noGrp="1" noChangeArrowheads="1"/>
          </p:cNvSpPr>
          <p:nvPr>
            <p:ph type="dt" sz="half" idx="2"/>
          </p:nvPr>
        </p:nvSpPr>
        <p:spPr>
          <a:xfrm>
            <a:off x="457200" y="6248400"/>
            <a:ext cx="2133600" cy="457200"/>
          </a:xfrm>
        </p:spPr>
        <p:txBody>
          <a:bodyPr/>
          <a:lstStyle>
            <a:lvl1pPr>
              <a:defRPr/>
            </a:lvl1pPr>
          </a:lstStyle>
          <a:p>
            <a:endParaRPr lang="en-US" altLang="en-US" dirty="0"/>
          </a:p>
        </p:txBody>
      </p:sp>
      <p:sp>
        <p:nvSpPr>
          <p:cNvPr id="39940" name="Rectangle 4"/>
          <p:cNvSpPr>
            <a:spLocks noGrp="1" noChangeArrowheads="1"/>
          </p:cNvSpPr>
          <p:nvPr>
            <p:ph type="ftr" sz="quarter" idx="3"/>
          </p:nvPr>
        </p:nvSpPr>
        <p:spPr/>
        <p:txBody>
          <a:bodyPr/>
          <a:lstStyle>
            <a:lvl1pPr>
              <a:defRPr/>
            </a:lvl1pPr>
          </a:lstStyle>
          <a:p>
            <a:endParaRPr lang="en-US" altLang="en-US" dirty="0"/>
          </a:p>
        </p:txBody>
      </p:sp>
      <p:sp>
        <p:nvSpPr>
          <p:cNvPr id="39941" name="Rectangle 5"/>
          <p:cNvSpPr>
            <a:spLocks noGrp="1" noChangeArrowheads="1"/>
          </p:cNvSpPr>
          <p:nvPr>
            <p:ph type="sldNum" sz="quarter" idx="4"/>
          </p:nvPr>
        </p:nvSpPr>
        <p:spPr/>
        <p:txBody>
          <a:bodyPr/>
          <a:lstStyle>
            <a:lvl1pPr>
              <a:defRPr/>
            </a:lvl1pPr>
          </a:lstStyle>
          <a:p>
            <a:fld id="{848E63A3-0FCB-4418-A599-7D5C58BB040D}" type="slidenum">
              <a:rPr lang="en-US" altLang="en-US"/>
              <a:pPr/>
              <a:t>‹#›</a:t>
            </a:fld>
            <a:endParaRPr lang="en-US" altLang="en-US" dirty="0"/>
          </a:p>
        </p:txBody>
      </p:sp>
      <p:sp>
        <p:nvSpPr>
          <p:cNvPr id="39953"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smtClean="0"/>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146ADC18-1FDD-422E-A608-F8F81E842DED}" type="slidenum">
              <a:rPr lang="en-US" altLang="en-US"/>
              <a:pPr/>
              <a:t>‹#›</a:t>
            </a:fld>
            <a:endParaRPr lang="en-US" altLang="en-US" dirty="0"/>
          </a:p>
        </p:txBody>
      </p:sp>
      <p:sp>
        <p:nvSpPr>
          <p:cNvPr id="6" name="Date Placeholder 5"/>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197440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92E912C4-8076-4238-AA95-F31854DE31C8}" type="slidenum">
              <a:rPr lang="en-US" altLang="en-US"/>
              <a:pPr/>
              <a:t>‹#›</a:t>
            </a:fld>
            <a:endParaRPr lang="en-US" altLang="en-US" dirty="0"/>
          </a:p>
        </p:txBody>
      </p:sp>
      <p:sp>
        <p:nvSpPr>
          <p:cNvPr id="6" name="Date Placeholder 5"/>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241115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F96BF013-2072-4643-9B7F-BB9EB89B0307}" type="slidenum">
              <a:rPr lang="en-US" altLang="en-US"/>
              <a:pPr/>
              <a:t>‹#›</a:t>
            </a:fld>
            <a:endParaRPr lang="en-US" altLang="en-US" dirty="0"/>
          </a:p>
        </p:txBody>
      </p:sp>
      <p:sp>
        <p:nvSpPr>
          <p:cNvPr id="6" name="Date Placeholder 5"/>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399257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
        <p:nvSpPr>
          <p:cNvPr id="5" name="Slide Number Placeholder 4"/>
          <p:cNvSpPr>
            <a:spLocks noGrp="1"/>
          </p:cNvSpPr>
          <p:nvPr>
            <p:ph type="sldNum" sz="quarter" idx="11"/>
          </p:nvPr>
        </p:nvSpPr>
        <p:spPr/>
        <p:txBody>
          <a:bodyPr/>
          <a:lstStyle>
            <a:lvl1pPr>
              <a:defRPr/>
            </a:lvl1pPr>
          </a:lstStyle>
          <a:p>
            <a:fld id="{220FD5DD-07A5-4DD0-B81C-A1F9A15BD971}" type="slidenum">
              <a:rPr lang="en-US" altLang="en-US"/>
              <a:pPr/>
              <a:t>‹#›</a:t>
            </a:fld>
            <a:endParaRPr lang="en-US" altLang="en-US" dirty="0"/>
          </a:p>
        </p:txBody>
      </p:sp>
      <p:sp>
        <p:nvSpPr>
          <p:cNvPr id="6" name="Date Placeholder 5"/>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355743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A318F188-8170-4F5C-B69F-46696D15ED62}" type="slidenum">
              <a:rPr lang="en-US" altLang="en-US"/>
              <a:pPr/>
              <a:t>‹#›</a:t>
            </a:fld>
            <a:endParaRPr lang="en-US" altLang="en-US" dirty="0"/>
          </a:p>
        </p:txBody>
      </p:sp>
      <p:sp>
        <p:nvSpPr>
          <p:cNvPr id="7" name="Date Placeholder 6"/>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47577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dirty="0"/>
          </a:p>
        </p:txBody>
      </p:sp>
      <p:sp>
        <p:nvSpPr>
          <p:cNvPr id="8" name="Slide Number Placeholder 7"/>
          <p:cNvSpPr>
            <a:spLocks noGrp="1"/>
          </p:cNvSpPr>
          <p:nvPr>
            <p:ph type="sldNum" sz="quarter" idx="11"/>
          </p:nvPr>
        </p:nvSpPr>
        <p:spPr/>
        <p:txBody>
          <a:bodyPr/>
          <a:lstStyle>
            <a:lvl1pPr>
              <a:defRPr/>
            </a:lvl1pPr>
          </a:lstStyle>
          <a:p>
            <a:fld id="{7749F42F-8A7F-4D59-A1DA-2C1916BFAE37}" type="slidenum">
              <a:rPr lang="en-US" altLang="en-US"/>
              <a:pPr/>
              <a:t>‹#›</a:t>
            </a:fld>
            <a:endParaRPr lang="en-US" altLang="en-US" dirty="0"/>
          </a:p>
        </p:txBody>
      </p:sp>
      <p:sp>
        <p:nvSpPr>
          <p:cNvPr id="9" name="Date Placeholder 8"/>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66324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dirty="0"/>
          </a:p>
        </p:txBody>
      </p:sp>
      <p:sp>
        <p:nvSpPr>
          <p:cNvPr id="4" name="Slide Number Placeholder 3"/>
          <p:cNvSpPr>
            <a:spLocks noGrp="1"/>
          </p:cNvSpPr>
          <p:nvPr>
            <p:ph type="sldNum" sz="quarter" idx="11"/>
          </p:nvPr>
        </p:nvSpPr>
        <p:spPr/>
        <p:txBody>
          <a:bodyPr/>
          <a:lstStyle>
            <a:lvl1pPr>
              <a:defRPr/>
            </a:lvl1pPr>
          </a:lstStyle>
          <a:p>
            <a:fld id="{C3196928-3C50-4AB7-AB75-90B32356FF78}" type="slidenum">
              <a:rPr lang="en-US" altLang="en-US"/>
              <a:pPr/>
              <a:t>‹#›</a:t>
            </a:fld>
            <a:endParaRPr lang="en-US" altLang="en-US" dirty="0"/>
          </a:p>
        </p:txBody>
      </p:sp>
      <p:sp>
        <p:nvSpPr>
          <p:cNvPr id="5" name="Date Placeholder 4"/>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158274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p>
        </p:txBody>
      </p:sp>
      <p:sp>
        <p:nvSpPr>
          <p:cNvPr id="3" name="Slide Number Placeholder 2"/>
          <p:cNvSpPr>
            <a:spLocks noGrp="1"/>
          </p:cNvSpPr>
          <p:nvPr>
            <p:ph type="sldNum" sz="quarter" idx="11"/>
          </p:nvPr>
        </p:nvSpPr>
        <p:spPr/>
        <p:txBody>
          <a:bodyPr/>
          <a:lstStyle>
            <a:lvl1pPr>
              <a:defRPr/>
            </a:lvl1pPr>
          </a:lstStyle>
          <a:p>
            <a:fld id="{12CB18F5-F5CD-4FF1-99D4-A068FC45146C}" type="slidenum">
              <a:rPr lang="en-US" altLang="en-US"/>
              <a:pPr/>
              <a:t>‹#›</a:t>
            </a:fld>
            <a:endParaRPr lang="en-US" altLang="en-US" dirty="0"/>
          </a:p>
        </p:txBody>
      </p:sp>
      <p:sp>
        <p:nvSpPr>
          <p:cNvPr id="4" name="Date Placeholder 3"/>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35308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06A2E66B-18C7-4DAE-8283-2F9CEF31A864}" type="slidenum">
              <a:rPr lang="en-US" altLang="en-US"/>
              <a:pPr/>
              <a:t>‹#›</a:t>
            </a:fld>
            <a:endParaRPr lang="en-US" altLang="en-US" dirty="0"/>
          </a:p>
        </p:txBody>
      </p:sp>
      <p:sp>
        <p:nvSpPr>
          <p:cNvPr id="7" name="Date Placeholder 6"/>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403735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
        <p:nvSpPr>
          <p:cNvPr id="6" name="Slide Number Placeholder 5"/>
          <p:cNvSpPr>
            <a:spLocks noGrp="1"/>
          </p:cNvSpPr>
          <p:nvPr>
            <p:ph type="sldNum" sz="quarter" idx="11"/>
          </p:nvPr>
        </p:nvSpPr>
        <p:spPr/>
        <p:txBody>
          <a:bodyPr/>
          <a:lstStyle>
            <a:lvl1pPr>
              <a:defRPr/>
            </a:lvl1pPr>
          </a:lstStyle>
          <a:p>
            <a:fld id="{92FB4CF1-294A-4C10-A35E-7B2BB28AB87A}" type="slidenum">
              <a:rPr lang="en-US" altLang="en-US"/>
              <a:pPr/>
              <a:t>‹#›</a:t>
            </a:fld>
            <a:endParaRPr lang="en-US" altLang="en-US" dirty="0"/>
          </a:p>
        </p:txBody>
      </p:sp>
      <p:sp>
        <p:nvSpPr>
          <p:cNvPr id="7" name="Date Placeholder 6"/>
          <p:cNvSpPr>
            <a:spLocks noGrp="1"/>
          </p:cNvSpPr>
          <p:nvPr>
            <p:ph type="dt" sz="half" idx="12"/>
          </p:nvPr>
        </p:nvSpPr>
        <p:spPr/>
        <p:txBody>
          <a:bodyPr/>
          <a:lstStyle>
            <a:lvl1pPr>
              <a:defRPr/>
            </a:lvl1pPr>
          </a:lstStyle>
          <a:p>
            <a:endParaRPr lang="en-US" altLang="en-US" dirty="0"/>
          </a:p>
        </p:txBody>
      </p:sp>
    </p:spTree>
    <p:extLst>
      <p:ext uri="{BB962C8B-B14F-4D97-AF65-F5344CB8AC3E}">
        <p14:creationId xmlns:p14="http://schemas.microsoft.com/office/powerpoint/2010/main" val="180697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dirty="0"/>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F7FC11C6-77D7-42F2-AFB6-AE146A6366A1}" type="slidenum">
              <a:rPr lang="en-US" altLang="en-US"/>
              <a:pPr/>
              <a:t>‹#›</a:t>
            </a:fld>
            <a:endParaRPr lang="en-US" altLang="en-US" dirty="0"/>
          </a:p>
        </p:txBody>
      </p:sp>
      <p:grpSp>
        <p:nvGrpSpPr>
          <p:cNvPr id="38947" name="Group 35"/>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dirty="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dirty="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chemeClr val="accent2"/>
                </a:solidFill>
              </a:endParaRPr>
            </a:p>
          </p:txBody>
        </p:sp>
      </p:grpSp>
      <p:sp>
        <p:nvSpPr>
          <p:cNvPr id="38926"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927"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705600" cy="2209800"/>
          </a:xfrm>
        </p:spPr>
        <p:txBody>
          <a:bodyPr/>
          <a:lstStyle/>
          <a:p>
            <a:pPr algn="ctr"/>
            <a:r>
              <a:rPr lang="en-US" sz="3600" dirty="0" smtClean="0">
                <a:solidFill>
                  <a:schemeClr val="tx1"/>
                </a:solidFill>
              </a:rPr>
              <a:t/>
            </a:r>
            <a:br>
              <a:rPr lang="en-US" sz="3600" dirty="0" smtClean="0">
                <a:solidFill>
                  <a:schemeClr val="tx1"/>
                </a:solidFill>
              </a:rPr>
            </a:br>
            <a:r>
              <a:rPr lang="en-US" sz="3600" dirty="0" smtClean="0">
                <a:solidFill>
                  <a:schemeClr val="tx1"/>
                </a:solidFill>
              </a:rPr>
              <a:t>City of Richmond, California</a:t>
            </a:r>
            <a:br>
              <a:rPr lang="en-US" sz="3600" dirty="0" smtClean="0">
                <a:solidFill>
                  <a:schemeClr val="tx1"/>
                </a:solidFill>
              </a:rPr>
            </a:br>
            <a:r>
              <a:rPr lang="en-US" sz="3600" dirty="0" smtClean="0">
                <a:solidFill>
                  <a:schemeClr val="tx1"/>
                </a:solidFill>
              </a:rPr>
              <a:t>FY 2019-20 Proposed Budget</a:t>
            </a:r>
            <a:br>
              <a:rPr lang="en-US" sz="3600" dirty="0" smtClean="0">
                <a:solidFill>
                  <a:schemeClr val="tx1"/>
                </a:solidFill>
              </a:rPr>
            </a:br>
            <a:endParaRPr lang="en-US" sz="3600" dirty="0">
              <a:solidFill>
                <a:schemeClr val="tx1"/>
              </a:solidFill>
            </a:endParaRPr>
          </a:p>
        </p:txBody>
      </p:sp>
      <p:sp>
        <p:nvSpPr>
          <p:cNvPr id="3" name="Subtitle 2"/>
          <p:cNvSpPr>
            <a:spLocks noGrp="1"/>
          </p:cNvSpPr>
          <p:nvPr>
            <p:ph type="subTitle" idx="1"/>
          </p:nvPr>
        </p:nvSpPr>
        <p:spPr/>
        <p:txBody>
          <a:bodyPr/>
          <a:lstStyle/>
          <a:p>
            <a:pPr algn="ctr"/>
            <a:r>
              <a:rPr lang="en-US" sz="2800" dirty="0" smtClean="0"/>
              <a:t>Richmond City Council</a:t>
            </a:r>
          </a:p>
          <a:p>
            <a:pPr algn="ctr"/>
            <a:r>
              <a:rPr lang="en-US" sz="2800" dirty="0" smtClean="0"/>
              <a:t>June 18, 2019</a:t>
            </a:r>
            <a:endParaRPr lang="en-US" sz="2800" dirty="0"/>
          </a:p>
        </p:txBody>
      </p:sp>
    </p:spTree>
    <p:extLst>
      <p:ext uri="{BB962C8B-B14F-4D97-AF65-F5344CB8AC3E}">
        <p14:creationId xmlns:p14="http://schemas.microsoft.com/office/powerpoint/2010/main" val="268254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Budget Gap Closing Measures Cont’d.</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10</a:t>
            </a:fld>
            <a:endParaRPr lang="en-US" alt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1905783953"/>
              </p:ext>
            </p:extLst>
          </p:nvPr>
        </p:nvGraphicFramePr>
        <p:xfrm>
          <a:off x="533400" y="1219200"/>
          <a:ext cx="8077200" cy="5257800"/>
        </p:xfrm>
        <a:graphic>
          <a:graphicData uri="http://schemas.openxmlformats.org/drawingml/2006/table">
            <a:tbl>
              <a:tblPr bandRow="1">
                <a:tableStyleId>{00A15C55-8517-42AA-B614-E9B94910E393}</a:tableStyleId>
              </a:tblPr>
              <a:tblGrid>
                <a:gridCol w="6705600"/>
                <a:gridCol w="1371600"/>
              </a:tblGrid>
              <a:tr h="650439">
                <a:tc>
                  <a:txBody>
                    <a:bodyPr/>
                    <a:lstStyle/>
                    <a:p>
                      <a:pPr marL="0" marR="0">
                        <a:spcBef>
                          <a:spcPts val="0"/>
                        </a:spcBef>
                        <a:spcAft>
                          <a:spcPts val="0"/>
                        </a:spcAft>
                      </a:pPr>
                      <a:r>
                        <a:rPr lang="en-US" sz="1300" dirty="0">
                          <a:effectLst/>
                        </a:rPr>
                        <a:t> Various Department Reductions (DIMO-Overtime and office supplies, IT-Equipment rental, Police-Part-time temp staff, HR-Recruitment services contract, Library-Part-time staff budget revision, books and subscriptions budget moved to other funds) </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276,969 </a:t>
                      </a:r>
                      <a:endParaRPr lang="en-US" sz="1300" dirty="0">
                        <a:effectLst/>
                        <a:latin typeface="Times New Roman"/>
                        <a:ea typeface="Times New Roman"/>
                      </a:endParaRPr>
                    </a:p>
                  </a:txBody>
                  <a:tcPr marL="59455" marR="59455" marT="0" marB="0"/>
                </a:tc>
              </a:tr>
              <a:tr h="325219">
                <a:tc>
                  <a:txBody>
                    <a:bodyPr/>
                    <a:lstStyle/>
                    <a:p>
                      <a:pPr marL="0" marR="0">
                        <a:spcBef>
                          <a:spcPts val="0"/>
                        </a:spcBef>
                        <a:spcAft>
                          <a:spcPts val="0"/>
                        </a:spcAft>
                      </a:pPr>
                      <a:r>
                        <a:rPr lang="en-US" sz="1300" dirty="0">
                          <a:effectLst/>
                        </a:rPr>
                        <a:t> City Manager (Reallocate staff time to non-general fund;  staff time partially covered by grant) </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72,796 </a:t>
                      </a:r>
                      <a:endParaRPr lang="en-US" sz="1300" dirty="0">
                        <a:effectLst/>
                        <a:latin typeface="Times New Roman"/>
                        <a:ea typeface="Times New Roman"/>
                      </a:endParaRPr>
                    </a:p>
                  </a:txBody>
                  <a:tcPr marL="59455" marR="59455" marT="0" marB="0"/>
                </a:tc>
              </a:tr>
              <a:tr h="195511">
                <a:tc>
                  <a:txBody>
                    <a:bodyPr/>
                    <a:lstStyle/>
                    <a:p>
                      <a:pPr marL="0" marR="0">
                        <a:spcBef>
                          <a:spcPts val="0"/>
                        </a:spcBef>
                        <a:spcAft>
                          <a:spcPts val="0"/>
                        </a:spcAft>
                      </a:pPr>
                      <a:r>
                        <a:rPr lang="en-US" sz="1300" dirty="0">
                          <a:effectLst/>
                        </a:rPr>
                        <a:t> Police (Staff time covered by grant) </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21,000 </a:t>
                      </a:r>
                      <a:endParaRPr lang="en-US" sz="1300" dirty="0">
                        <a:effectLst/>
                        <a:latin typeface="Times New Roman"/>
                        <a:ea typeface="Times New Roman"/>
                      </a:endParaRPr>
                    </a:p>
                  </a:txBody>
                  <a:tcPr marL="59455" marR="59455" marT="0" marB="0"/>
                </a:tc>
              </a:tr>
              <a:tr h="325219">
                <a:tc>
                  <a:txBody>
                    <a:bodyPr/>
                    <a:lstStyle/>
                    <a:p>
                      <a:pPr marL="0" marR="0">
                        <a:spcBef>
                          <a:spcPts val="0"/>
                        </a:spcBef>
                        <a:spcAft>
                          <a:spcPts val="0"/>
                        </a:spcAft>
                      </a:pPr>
                      <a:r>
                        <a:rPr lang="en-US" sz="1300" dirty="0">
                          <a:effectLst/>
                        </a:rPr>
                        <a:t> Infrastructure Maintenance &amp; Operations (Reduce professional services $10k; increase abatement fees $40k) </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50,000 </a:t>
                      </a:r>
                      <a:endParaRPr lang="en-US" sz="1300" dirty="0">
                        <a:effectLst/>
                        <a:latin typeface="Times New Roman"/>
                        <a:ea typeface="Times New Roman"/>
                      </a:endParaRPr>
                    </a:p>
                  </a:txBody>
                  <a:tcPr marL="59455" marR="59455" marT="0" marB="0"/>
                </a:tc>
              </a:tr>
              <a:tr h="325219">
                <a:tc>
                  <a:txBody>
                    <a:bodyPr/>
                    <a:lstStyle/>
                    <a:p>
                      <a:pPr marL="0" marR="0">
                        <a:spcBef>
                          <a:spcPts val="0"/>
                        </a:spcBef>
                        <a:spcAft>
                          <a:spcPts val="0"/>
                        </a:spcAft>
                      </a:pPr>
                      <a:r>
                        <a:rPr lang="en-US" sz="1300" dirty="0">
                          <a:effectLst/>
                        </a:rPr>
                        <a:t> Library (Transfer in from Planning &amp; Building to cover staff time spent on census data) </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50,000 </a:t>
                      </a:r>
                      <a:endParaRPr lang="en-US" sz="1300" dirty="0">
                        <a:effectLst/>
                        <a:latin typeface="Times New Roman"/>
                        <a:ea typeface="Times New Roman"/>
                      </a:endParaRPr>
                    </a:p>
                  </a:txBody>
                  <a:tcPr marL="59455" marR="59455" marT="0" marB="0"/>
                </a:tc>
              </a:tr>
              <a:tr h="263962">
                <a:tc>
                  <a:txBody>
                    <a:bodyPr/>
                    <a:lstStyle/>
                    <a:p>
                      <a:pPr marL="0" marR="0">
                        <a:spcBef>
                          <a:spcPts val="0"/>
                        </a:spcBef>
                        <a:spcAft>
                          <a:spcPts val="0"/>
                        </a:spcAft>
                      </a:pPr>
                      <a:r>
                        <a:rPr lang="en-US" sz="1300" dirty="0">
                          <a:effectLst/>
                        </a:rPr>
                        <a:t> Community Services (Transfer in from Planning &amp; Building to cover staff time spent on census data) </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50,000 </a:t>
                      </a:r>
                      <a:endParaRPr lang="en-US" sz="1300" dirty="0">
                        <a:effectLst/>
                        <a:latin typeface="Times New Roman"/>
                        <a:ea typeface="Times New Roman"/>
                      </a:endParaRPr>
                    </a:p>
                  </a:txBody>
                  <a:tcPr marL="59455" marR="59455" marT="0" marB="0"/>
                </a:tc>
              </a:tr>
              <a:tr h="457200">
                <a:tc>
                  <a:txBody>
                    <a:bodyPr/>
                    <a:lstStyle/>
                    <a:p>
                      <a:pPr marL="0" marR="0">
                        <a:spcBef>
                          <a:spcPts val="0"/>
                        </a:spcBef>
                        <a:spcAft>
                          <a:spcPts val="0"/>
                        </a:spcAft>
                      </a:pPr>
                      <a:r>
                        <a:rPr lang="en-US" sz="1300" dirty="0">
                          <a:effectLst/>
                        </a:rPr>
                        <a:t> Non-Departmental (Transfer in for Port contribution - bond savings $700k; eliminate security contract $300k; additional savings $500k) </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1,500,000 </a:t>
                      </a:r>
                      <a:endParaRPr lang="en-US" sz="1300" dirty="0">
                        <a:effectLst/>
                        <a:latin typeface="Times New Roman"/>
                        <a:ea typeface="Times New Roman"/>
                      </a:endParaRPr>
                    </a:p>
                  </a:txBody>
                  <a:tcPr marL="59455" marR="59455" marT="0" marB="0"/>
                </a:tc>
              </a:tr>
              <a:tr h="804814">
                <a:tc>
                  <a:txBody>
                    <a:bodyPr/>
                    <a:lstStyle/>
                    <a:p>
                      <a:pPr marL="0" marR="0">
                        <a:spcBef>
                          <a:spcPts val="0"/>
                        </a:spcBef>
                        <a:spcAft>
                          <a:spcPts val="0"/>
                        </a:spcAft>
                      </a:pPr>
                      <a:r>
                        <a:rPr lang="en-US" sz="1300" dirty="0">
                          <a:effectLst/>
                        </a:rPr>
                        <a:t>Various Departments (Net savings from eliminating vacant positions: Finance - (1) Accountant II $135,589; DIMO - (1) Maintenance Worker II $116,234; Fire - (1) Firefighter $221,869; Information Technology - (1) Network &amp; Systems Engineer $208,054; Police - net of adding then reducing (3) Admin Aides and reallocating a Sergeant to Lieutenant $75,043) </a:t>
                      </a:r>
                      <a:r>
                        <a:rPr lang="en-US" sz="1300" i="1" dirty="0">
                          <a:effectLst/>
                        </a:rPr>
                        <a:t>*Vacancy savings factor reduced</a:t>
                      </a:r>
                      <a:endParaRPr lang="en-US" sz="1300" i="1"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a:t>
                      </a:r>
                      <a:endParaRPr lang="en-US" sz="1300" dirty="0">
                        <a:effectLst/>
                        <a:latin typeface="Times New Roman"/>
                        <a:ea typeface="Times New Roman"/>
                      </a:endParaRPr>
                    </a:p>
                  </a:txBody>
                  <a:tcPr marL="59455" marR="59455" marT="0" marB="0"/>
                </a:tc>
              </a:tr>
              <a:tr h="180063">
                <a:tc>
                  <a:txBody>
                    <a:bodyPr/>
                    <a:lstStyle/>
                    <a:p>
                      <a:pPr marL="0" marR="0">
                        <a:spcBef>
                          <a:spcPts val="0"/>
                        </a:spcBef>
                        <a:spcAft>
                          <a:spcPts val="0"/>
                        </a:spcAft>
                      </a:pPr>
                      <a:r>
                        <a:rPr lang="en-US" sz="1300" dirty="0">
                          <a:effectLst/>
                        </a:rPr>
                        <a:t>Non-Departmental (Cost Plan reimbursement reduced)</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(476,098)</a:t>
                      </a:r>
                      <a:endParaRPr lang="en-US" sz="1300" dirty="0">
                        <a:effectLst/>
                        <a:latin typeface="Times New Roman"/>
                        <a:ea typeface="Times New Roman"/>
                      </a:endParaRPr>
                    </a:p>
                  </a:txBody>
                  <a:tcPr marL="59455" marR="59455" marT="0" marB="0"/>
                </a:tc>
              </a:tr>
              <a:tr h="180063">
                <a:tc>
                  <a:txBody>
                    <a:bodyPr/>
                    <a:lstStyle/>
                    <a:p>
                      <a:pPr marL="0" marR="0">
                        <a:spcBef>
                          <a:spcPts val="0"/>
                        </a:spcBef>
                        <a:spcAft>
                          <a:spcPts val="0"/>
                        </a:spcAft>
                      </a:pPr>
                      <a:r>
                        <a:rPr lang="en-US" sz="1300" dirty="0">
                          <a:effectLst/>
                        </a:rPr>
                        <a:t>Fire Station (Gender-specific restroom)</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(150,000)</a:t>
                      </a:r>
                      <a:endParaRPr lang="en-US" sz="1300" dirty="0">
                        <a:effectLst/>
                        <a:latin typeface="Times New Roman"/>
                        <a:ea typeface="Times New Roman"/>
                      </a:endParaRPr>
                    </a:p>
                  </a:txBody>
                  <a:tcPr marL="59455" marR="59455" marT="0" marB="0"/>
                </a:tc>
              </a:tr>
              <a:tr h="180063">
                <a:tc>
                  <a:txBody>
                    <a:bodyPr/>
                    <a:lstStyle/>
                    <a:p>
                      <a:pPr marL="0" marR="0">
                        <a:spcBef>
                          <a:spcPts val="0"/>
                        </a:spcBef>
                        <a:spcAft>
                          <a:spcPts val="0"/>
                        </a:spcAft>
                      </a:pPr>
                      <a:r>
                        <a:rPr lang="en-US" sz="1300" dirty="0">
                          <a:effectLst/>
                        </a:rPr>
                        <a:t>Fire (Revenue from medical services and permit programs)</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88,907 </a:t>
                      </a:r>
                      <a:endParaRPr lang="en-US" sz="1300" dirty="0">
                        <a:effectLst/>
                        <a:latin typeface="Times New Roman"/>
                        <a:ea typeface="Times New Roman"/>
                      </a:endParaRPr>
                    </a:p>
                  </a:txBody>
                  <a:tcPr marL="59455" marR="59455" marT="0" marB="0"/>
                </a:tc>
              </a:tr>
              <a:tr h="360126">
                <a:tc>
                  <a:txBody>
                    <a:bodyPr/>
                    <a:lstStyle/>
                    <a:p>
                      <a:pPr marL="0" marR="0">
                        <a:spcBef>
                          <a:spcPts val="0"/>
                        </a:spcBef>
                        <a:spcAft>
                          <a:spcPts val="0"/>
                        </a:spcAft>
                      </a:pPr>
                      <a:r>
                        <a:rPr lang="en-US" sz="1300" dirty="0">
                          <a:effectLst/>
                        </a:rPr>
                        <a:t>Various Departments (Reduction to CalPERS costs due to cost-sharing agreements and other miscellaneous benefits savings)</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641,026 </a:t>
                      </a:r>
                      <a:endParaRPr lang="en-US" sz="1300" dirty="0">
                        <a:effectLst/>
                        <a:latin typeface="Times New Roman"/>
                        <a:ea typeface="Times New Roman"/>
                      </a:endParaRPr>
                    </a:p>
                  </a:txBody>
                  <a:tcPr marL="59455" marR="59455" marT="0" marB="0"/>
                </a:tc>
              </a:tr>
              <a:tr h="180063">
                <a:tc>
                  <a:txBody>
                    <a:bodyPr/>
                    <a:lstStyle/>
                    <a:p>
                      <a:pPr marL="0" marR="0">
                        <a:spcBef>
                          <a:spcPts val="0"/>
                        </a:spcBef>
                        <a:spcAft>
                          <a:spcPts val="0"/>
                        </a:spcAft>
                      </a:pPr>
                      <a:r>
                        <a:rPr lang="en-US" sz="1300" dirty="0">
                          <a:effectLst/>
                        </a:rPr>
                        <a:t>Non-Departmental (Reduction in subsidy to non-general fund)</a:t>
                      </a:r>
                      <a:endParaRPr lang="en-US" sz="1300" dirty="0">
                        <a:effectLst/>
                        <a:latin typeface="Times New Roman"/>
                        <a:ea typeface="Times New Roman"/>
                      </a:endParaRPr>
                    </a:p>
                  </a:txBody>
                  <a:tcPr marL="59455" marR="59455" marT="0" marB="0"/>
                </a:tc>
                <a:tc>
                  <a:txBody>
                    <a:bodyPr/>
                    <a:lstStyle/>
                    <a:p>
                      <a:pPr marL="0" marR="0" algn="r">
                        <a:spcBef>
                          <a:spcPts val="0"/>
                        </a:spcBef>
                        <a:spcAft>
                          <a:spcPts val="0"/>
                        </a:spcAft>
                      </a:pPr>
                      <a:r>
                        <a:rPr lang="en-US" sz="1300" dirty="0">
                          <a:effectLst/>
                        </a:rPr>
                        <a:t>         129,097 </a:t>
                      </a:r>
                      <a:endParaRPr lang="en-US" sz="1300" dirty="0">
                        <a:effectLst/>
                        <a:latin typeface="Times New Roman"/>
                        <a:ea typeface="Times New Roman"/>
                      </a:endParaRPr>
                    </a:p>
                  </a:txBody>
                  <a:tcPr marL="59455" marR="59455" marT="0" marB="0"/>
                </a:tc>
              </a:tr>
              <a:tr h="258782">
                <a:tc>
                  <a:txBody>
                    <a:bodyPr/>
                    <a:lstStyle/>
                    <a:p>
                      <a:pPr marL="0" marR="0">
                        <a:spcBef>
                          <a:spcPts val="0"/>
                        </a:spcBef>
                        <a:spcAft>
                          <a:spcPts val="0"/>
                        </a:spcAft>
                      </a:pPr>
                      <a:r>
                        <a:rPr lang="en-US" sz="1300" b="1" dirty="0">
                          <a:solidFill>
                            <a:schemeClr val="bg1"/>
                          </a:solidFill>
                          <a:effectLst/>
                        </a:rPr>
                        <a:t> Net Surplus/(Deficit)</a:t>
                      </a:r>
                      <a:endParaRPr lang="en-US" sz="1300" b="1" dirty="0">
                        <a:solidFill>
                          <a:schemeClr val="bg1"/>
                        </a:solidFill>
                        <a:effectLst/>
                        <a:latin typeface="Times New Roman"/>
                        <a:ea typeface="Times New Roman"/>
                      </a:endParaRPr>
                    </a:p>
                  </a:txBody>
                  <a:tcPr marL="59455" marR="59455" marT="0" marB="0">
                    <a:solidFill>
                      <a:srgbClr val="002060"/>
                    </a:solidFill>
                  </a:tcPr>
                </a:tc>
                <a:tc>
                  <a:txBody>
                    <a:bodyPr/>
                    <a:lstStyle/>
                    <a:p>
                      <a:pPr marL="0" marR="0" algn="r">
                        <a:spcBef>
                          <a:spcPts val="0"/>
                        </a:spcBef>
                        <a:spcAft>
                          <a:spcPts val="0"/>
                        </a:spcAft>
                      </a:pPr>
                      <a:r>
                        <a:rPr lang="en-US" sz="1300" b="1" dirty="0">
                          <a:solidFill>
                            <a:schemeClr val="bg1"/>
                          </a:solidFill>
                          <a:effectLst/>
                        </a:rPr>
                        <a:t> </a:t>
                      </a:r>
                      <a:r>
                        <a:rPr lang="en-US" sz="1300" b="1" dirty="0" smtClean="0">
                          <a:solidFill>
                            <a:schemeClr val="bg1"/>
                          </a:solidFill>
                          <a:effectLst/>
                        </a:rPr>
                        <a:t>              $9,456 </a:t>
                      </a:r>
                      <a:endParaRPr lang="en-US" sz="1300" b="1" dirty="0">
                        <a:solidFill>
                          <a:schemeClr val="bg1"/>
                        </a:solidFill>
                        <a:effectLst/>
                        <a:latin typeface="Times New Roman"/>
                        <a:ea typeface="Times New Roman"/>
                      </a:endParaRPr>
                    </a:p>
                  </a:txBody>
                  <a:tcPr marL="59455" marR="59455" marT="0" marB="0">
                    <a:solidFill>
                      <a:srgbClr val="002060"/>
                    </a:solidFill>
                  </a:tcPr>
                </a:tc>
              </a:tr>
            </a:tbl>
          </a:graphicData>
        </a:graphic>
      </p:graphicFrame>
    </p:spTree>
    <p:extLst>
      <p:ext uri="{BB962C8B-B14F-4D97-AF65-F5344CB8AC3E}">
        <p14:creationId xmlns:p14="http://schemas.microsoft.com/office/powerpoint/2010/main" val="319703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Budget Coordinating Group</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a:buClr>
                <a:schemeClr val="accent2"/>
              </a:buClr>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June 10 &amp; June 14 budget meetings</a:t>
            </a:r>
          </a:p>
          <a:p>
            <a:pPr>
              <a:buClr>
                <a:schemeClr val="accent2"/>
              </a:buClr>
              <a:buFont typeface="Wingdings" panose="05000000000000000000" pitchFamily="2" charset="2"/>
              <a:buChar char="q"/>
            </a:pPr>
            <a:endParaRPr lang="en-US" sz="28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Objective: Short-term ideas to close the budget gap</a:t>
            </a:r>
          </a:p>
          <a:p>
            <a:pPr>
              <a:buClr>
                <a:schemeClr val="accent2"/>
              </a:buClr>
            </a:pPr>
            <a:endParaRPr lang="en-US" sz="2800" dirty="0" smtClean="0">
              <a:latin typeface="Arial" panose="020B0604020202020204" pitchFamily="34" charset="0"/>
              <a:cs typeface="Arial" panose="020B0604020202020204" pitchFamily="34" charset="0"/>
            </a:endParaRPr>
          </a:p>
          <a:p>
            <a:pPr marL="0" indent="0">
              <a:buClr>
                <a:schemeClr val="accent2"/>
              </a:buClr>
              <a:buNone/>
            </a:pPr>
            <a:endParaRPr lang="en-US" sz="28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28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2800" b="1" dirty="0">
              <a:latin typeface="Arial" panose="020B0604020202020204" pitchFamily="34" charset="0"/>
              <a:cs typeface="Arial" panose="020B0604020202020204" pitchFamily="34" charset="0"/>
            </a:endParaRPr>
          </a:p>
          <a:p>
            <a:pPr marL="0" indent="0">
              <a:buClr>
                <a:schemeClr val="accent2"/>
              </a:buClr>
              <a:buNone/>
            </a:pPr>
            <a:endParaRPr lang="en-US" sz="28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28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11</a:t>
            </a:fld>
            <a:endParaRPr lang="en-US" altLang="en-US" dirty="0"/>
          </a:p>
        </p:txBody>
      </p:sp>
    </p:spTree>
    <p:extLst>
      <p:ext uri="{BB962C8B-B14F-4D97-AF65-F5344CB8AC3E}">
        <p14:creationId xmlns:p14="http://schemas.microsoft.com/office/powerpoint/2010/main" val="994197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Summary of Notes from Meeting</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a:buClr>
                <a:schemeClr val="accent2"/>
              </a:buClr>
              <a:buFont typeface="Wingdings" panose="05000000000000000000" pitchFamily="2" charset="2"/>
              <a:buChar char="q"/>
            </a:pPr>
            <a:r>
              <a:rPr lang="en-US" sz="2000" b="1" dirty="0" smtClean="0"/>
              <a:t>Ideas for Generating Revenue</a:t>
            </a:r>
          </a:p>
          <a:p>
            <a:pPr lvl="1">
              <a:buSzPct val="75000"/>
              <a:buFont typeface="Wingdings" panose="05000000000000000000" pitchFamily="2" charset="2"/>
              <a:buChar char="§"/>
            </a:pPr>
            <a:r>
              <a:rPr lang="en-US" sz="1800" dirty="0" smtClean="0"/>
              <a:t>Cannabis tax</a:t>
            </a:r>
          </a:p>
          <a:p>
            <a:pPr lvl="1">
              <a:buSzPct val="75000"/>
              <a:buFont typeface="Wingdings" panose="05000000000000000000" pitchFamily="2" charset="2"/>
              <a:buChar char="§"/>
            </a:pPr>
            <a:r>
              <a:rPr lang="en-US" sz="1800" dirty="0" smtClean="0"/>
              <a:t>Parking enforcement</a:t>
            </a:r>
          </a:p>
          <a:p>
            <a:pPr lvl="1">
              <a:buSzPct val="75000"/>
              <a:buFont typeface="Wingdings" panose="05000000000000000000" pitchFamily="2" charset="2"/>
              <a:buChar char="§"/>
            </a:pPr>
            <a:r>
              <a:rPr lang="en-US" sz="1800" dirty="0" smtClean="0"/>
              <a:t>Business license process, enforcement, and system collection improvement (move to gross receipts)</a:t>
            </a:r>
          </a:p>
          <a:p>
            <a:pPr lvl="1">
              <a:buSzPct val="75000"/>
              <a:buFont typeface="Wingdings" panose="05000000000000000000" pitchFamily="2" charset="2"/>
              <a:buChar char="§"/>
            </a:pPr>
            <a:r>
              <a:rPr lang="en-US" sz="1800" dirty="0" smtClean="0"/>
              <a:t>Building permit enforcement + payment of fees in advance</a:t>
            </a:r>
          </a:p>
          <a:p>
            <a:pPr lvl="1">
              <a:buSzPct val="75000"/>
              <a:buFont typeface="Wingdings" panose="05000000000000000000" pitchFamily="2" charset="2"/>
              <a:buChar char="§"/>
            </a:pPr>
            <a:r>
              <a:rPr lang="en-US" sz="1800" dirty="0" smtClean="0"/>
              <a:t>Late fees</a:t>
            </a:r>
          </a:p>
          <a:p>
            <a:pPr lvl="1">
              <a:buSzPct val="75000"/>
              <a:buFont typeface="Wingdings" panose="05000000000000000000" pitchFamily="2" charset="2"/>
              <a:buChar char="§"/>
            </a:pPr>
            <a:r>
              <a:rPr lang="en-US" sz="1800" dirty="0" smtClean="0"/>
              <a:t>Litter tax / fee study</a:t>
            </a:r>
          </a:p>
          <a:p>
            <a:pPr lvl="1">
              <a:buSzPct val="75000"/>
              <a:buFont typeface="Wingdings" panose="05000000000000000000" pitchFamily="2" charset="2"/>
              <a:buChar char="§"/>
            </a:pPr>
            <a:r>
              <a:rPr lang="en-US" sz="1800" dirty="0" smtClean="0"/>
              <a:t>Special assessment landscape districts</a:t>
            </a:r>
          </a:p>
          <a:p>
            <a:pPr lvl="1">
              <a:buSzPct val="75000"/>
              <a:buFont typeface="Wingdings" panose="05000000000000000000" pitchFamily="2" charset="2"/>
              <a:buChar char="§"/>
            </a:pPr>
            <a:r>
              <a:rPr lang="en-US" sz="1800" dirty="0" smtClean="0"/>
              <a:t>Securing cost recovery staffing positions</a:t>
            </a:r>
          </a:p>
          <a:p>
            <a:pPr marL="457200" lvl="1" indent="0">
              <a:buNone/>
            </a:pPr>
            <a:endParaRPr lang="en-US" sz="1800" dirty="0" smtClean="0"/>
          </a:p>
          <a:p>
            <a:pPr>
              <a:buClr>
                <a:schemeClr val="accent2"/>
              </a:buClr>
              <a:buFont typeface="Wingdings" panose="05000000000000000000" pitchFamily="2" charset="2"/>
              <a:buChar char="q"/>
            </a:pPr>
            <a:r>
              <a:rPr lang="en-US" sz="2000" b="1" dirty="0" smtClean="0"/>
              <a:t>Ideas for Cost Savings</a:t>
            </a:r>
          </a:p>
          <a:p>
            <a:pPr lvl="1">
              <a:buSzPct val="75000"/>
              <a:buFont typeface="Wingdings" panose="05000000000000000000" pitchFamily="2" charset="2"/>
              <a:buChar char="§"/>
            </a:pPr>
            <a:r>
              <a:rPr lang="en-US" sz="1800" dirty="0" smtClean="0"/>
              <a:t>“Golden Handshake”/Severance Package</a:t>
            </a:r>
          </a:p>
          <a:p>
            <a:pPr lvl="1">
              <a:buSzPct val="75000"/>
              <a:buFont typeface="Wingdings" panose="05000000000000000000" pitchFamily="2" charset="2"/>
              <a:buChar char="§"/>
            </a:pPr>
            <a:r>
              <a:rPr lang="en-US" sz="1800" dirty="0" smtClean="0"/>
              <a:t>Review of current consultants and contractors</a:t>
            </a:r>
          </a:p>
          <a:p>
            <a:pPr lvl="1">
              <a:buSzPct val="75000"/>
              <a:buFont typeface="Wingdings" panose="05000000000000000000" pitchFamily="2" charset="2"/>
              <a:buChar char="§"/>
            </a:pPr>
            <a:r>
              <a:rPr lang="en-US" sz="1800" dirty="0" smtClean="0"/>
              <a:t>Review of department expenditures that increased significantly</a:t>
            </a:r>
          </a:p>
          <a:p>
            <a:pPr lvl="1">
              <a:buSzPct val="75000"/>
              <a:buFont typeface="Wingdings" panose="05000000000000000000" pitchFamily="2" charset="2"/>
              <a:buChar char="§"/>
            </a:pPr>
            <a:r>
              <a:rPr lang="en-US" sz="1800" dirty="0" smtClean="0"/>
              <a:t>CalPERS savings</a:t>
            </a:r>
          </a:p>
          <a:p>
            <a:pPr>
              <a:buClr>
                <a:schemeClr val="accent2"/>
              </a:buClr>
            </a:pPr>
            <a:endParaRPr lang="en-US" sz="1100" dirty="0" smtClean="0">
              <a:latin typeface="Arial" panose="020B0604020202020204" pitchFamily="34" charset="0"/>
              <a:cs typeface="Arial" panose="020B0604020202020204" pitchFamily="34" charset="0"/>
            </a:endParaRPr>
          </a:p>
          <a:p>
            <a:pPr marL="0" indent="0">
              <a:buClr>
                <a:schemeClr val="accent2"/>
              </a:buClr>
              <a:buNone/>
            </a:pPr>
            <a:endParaRPr lang="en-US" sz="11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1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100" b="1" dirty="0">
              <a:latin typeface="Arial" panose="020B0604020202020204" pitchFamily="34" charset="0"/>
              <a:cs typeface="Arial" panose="020B0604020202020204" pitchFamily="34" charset="0"/>
            </a:endParaRPr>
          </a:p>
          <a:p>
            <a:pPr marL="0" indent="0">
              <a:buClr>
                <a:schemeClr val="accent2"/>
              </a:buClr>
              <a:buNone/>
            </a:pPr>
            <a:endParaRPr lang="en-US" sz="11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1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12</a:t>
            </a:fld>
            <a:endParaRPr lang="en-US" altLang="en-US" dirty="0"/>
          </a:p>
        </p:txBody>
      </p:sp>
    </p:spTree>
    <p:extLst>
      <p:ext uri="{BB962C8B-B14F-4D97-AF65-F5344CB8AC3E}">
        <p14:creationId xmlns:p14="http://schemas.microsoft.com/office/powerpoint/2010/main" val="5288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371600"/>
          </a:xfrm>
        </p:spPr>
        <p:txBody>
          <a:bodyPr>
            <a:normAutofit/>
          </a:bodyPr>
          <a:lstStyle/>
          <a:p>
            <a:r>
              <a:rPr lang="en-US" sz="3600" dirty="0" smtClean="0"/>
              <a:t>Budget Working Group</a:t>
            </a:r>
            <a:endParaRPr lang="en-US" sz="3600" dirty="0"/>
          </a:p>
        </p:txBody>
      </p:sp>
      <p:sp>
        <p:nvSpPr>
          <p:cNvPr id="3" name="Content Placeholder 2"/>
          <p:cNvSpPr>
            <a:spLocks noGrp="1"/>
          </p:cNvSpPr>
          <p:nvPr>
            <p:ph sz="quarter" idx="1"/>
          </p:nvPr>
        </p:nvSpPr>
        <p:spPr>
          <a:xfrm>
            <a:off x="228600" y="1524000"/>
            <a:ext cx="8686800" cy="3886200"/>
          </a:xfrm>
        </p:spPr>
        <p:txBody>
          <a:bodyPr>
            <a:normAutofit fontScale="70000" lnSpcReduction="20000"/>
          </a:bodyPr>
          <a:lstStyle/>
          <a:p>
            <a:pPr>
              <a:buClr>
                <a:srgbClr val="C00000"/>
              </a:buClr>
              <a:buFont typeface="Wingdings" panose="05000000000000000000" pitchFamily="2" charset="2"/>
              <a:buChar char="q"/>
            </a:pPr>
            <a:r>
              <a:rPr lang="en-US" sz="3200" b="1" dirty="0" smtClean="0"/>
              <a:t>Additional budget saving and revenue generation ideas</a:t>
            </a:r>
          </a:p>
          <a:p>
            <a:pPr lvl="1">
              <a:buClr>
                <a:srgbClr val="C00000"/>
              </a:buClr>
              <a:buSzPct val="75000"/>
              <a:buFont typeface="Wingdings" panose="05000000000000000000" pitchFamily="2" charset="2"/>
              <a:buChar char="§"/>
            </a:pPr>
            <a:r>
              <a:rPr lang="en-US" dirty="0" smtClean="0"/>
              <a:t>On-going, vigilant effort to contain cost, collect revenue</a:t>
            </a:r>
          </a:p>
          <a:p>
            <a:pPr lvl="1">
              <a:buClr>
                <a:srgbClr val="C00000"/>
              </a:buClr>
              <a:buSzPct val="75000"/>
              <a:buFont typeface="Wingdings" panose="05000000000000000000" pitchFamily="2" charset="2"/>
              <a:buChar char="§"/>
            </a:pPr>
            <a:r>
              <a:rPr lang="en-US" dirty="0" smtClean="0"/>
              <a:t>Pursuing code compliance and revenue collection</a:t>
            </a:r>
          </a:p>
          <a:p>
            <a:pPr lvl="1">
              <a:buClr>
                <a:srgbClr val="C00000"/>
              </a:buClr>
              <a:buSzPct val="75000"/>
              <a:buFont typeface="Wingdings" panose="05000000000000000000" pitchFamily="2" charset="2"/>
              <a:buChar char="§"/>
            </a:pPr>
            <a:r>
              <a:rPr lang="en-US" dirty="0" smtClean="0"/>
              <a:t>Seeking operational efficiencies</a:t>
            </a:r>
          </a:p>
          <a:p>
            <a:pPr lvl="1">
              <a:buClr>
                <a:srgbClr val="C00000"/>
              </a:buClr>
              <a:buSzPct val="75000"/>
              <a:buFont typeface="Wingdings" panose="05000000000000000000" pitchFamily="2" charset="2"/>
              <a:buChar char="§"/>
            </a:pPr>
            <a:r>
              <a:rPr lang="en-US" dirty="0" smtClean="0"/>
              <a:t>Eliminating red tape, barriers to business</a:t>
            </a:r>
          </a:p>
          <a:p>
            <a:pPr lvl="1">
              <a:buClr>
                <a:srgbClr val="C00000"/>
              </a:buClr>
              <a:buSzPct val="75000"/>
              <a:buFont typeface="Wingdings" panose="05000000000000000000" pitchFamily="2" charset="2"/>
              <a:buChar char="§"/>
            </a:pPr>
            <a:r>
              <a:rPr lang="en-US" dirty="0" smtClean="0"/>
              <a:t>Supporting economic growth and project development</a:t>
            </a:r>
          </a:p>
          <a:p>
            <a:pPr lvl="1">
              <a:buClr>
                <a:srgbClr val="C00000"/>
              </a:buClr>
              <a:buSzPct val="75000"/>
              <a:buFont typeface="Wingdings" panose="05000000000000000000" pitchFamily="2" charset="2"/>
              <a:buChar char="§"/>
            </a:pPr>
            <a:r>
              <a:rPr lang="en-US" dirty="0" smtClean="0"/>
              <a:t>Attracting and facilitating business development</a:t>
            </a:r>
          </a:p>
          <a:p>
            <a:pPr lvl="1">
              <a:buClr>
                <a:srgbClr val="C00000"/>
              </a:buClr>
              <a:buSzPct val="75000"/>
              <a:buFont typeface="Wingdings" panose="05000000000000000000" pitchFamily="2" charset="2"/>
              <a:buChar char="§"/>
            </a:pPr>
            <a:r>
              <a:rPr lang="en-US" dirty="0" smtClean="0"/>
              <a:t>Enhancing performance of underutilized assets</a:t>
            </a:r>
          </a:p>
          <a:p>
            <a:pPr lvl="1">
              <a:buClr>
                <a:srgbClr val="C00000"/>
              </a:buClr>
              <a:buSzPct val="75000"/>
              <a:buFont typeface="Wingdings" panose="05000000000000000000" pitchFamily="2" charset="2"/>
              <a:buChar char="§"/>
            </a:pPr>
            <a:r>
              <a:rPr lang="en-US" dirty="0" smtClean="0"/>
              <a:t>Consider two tiers benefit system </a:t>
            </a:r>
          </a:p>
          <a:p>
            <a:pPr lvl="1">
              <a:buClr>
                <a:srgbClr val="C00000"/>
              </a:buClr>
              <a:buSzPct val="75000"/>
              <a:buFont typeface="Wingdings" panose="05000000000000000000" pitchFamily="2" charset="2"/>
              <a:buChar char="§"/>
            </a:pPr>
            <a:r>
              <a:rPr lang="en-US" dirty="0" smtClean="0"/>
              <a:t>Take ballot measure back to voters regarding Kids First</a:t>
            </a:r>
          </a:p>
          <a:p>
            <a:pPr lvl="1">
              <a:buClr>
                <a:srgbClr val="C00000"/>
              </a:buClr>
              <a:buSzPct val="75000"/>
              <a:buFont typeface="Wingdings" panose="05000000000000000000" pitchFamily="2" charset="2"/>
              <a:buChar char="§"/>
            </a:pPr>
            <a:r>
              <a:rPr lang="en-US" dirty="0" smtClean="0"/>
              <a:t>Other…</a:t>
            </a:r>
            <a:endParaRPr lang="en-US" dirty="0"/>
          </a:p>
        </p:txBody>
      </p:sp>
      <p:sp>
        <p:nvSpPr>
          <p:cNvPr id="6" name="Slide Number Placeholder 3"/>
          <p:cNvSpPr txBox="1">
            <a:spLocks/>
          </p:cNvSpPr>
          <p:nvPr/>
        </p:nvSpPr>
        <p:spPr bwMode="auto">
          <a:xfrm>
            <a:off x="6705600" y="6400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F96BF013-2072-4643-9B7F-BB9EB89B0307}" type="slidenum">
              <a:rPr lang="en-US" altLang="en-US" smtClean="0"/>
              <a:pPr/>
              <a:t>13</a:t>
            </a:fld>
            <a:endParaRPr lang="en-US" altLang="en-US" dirty="0"/>
          </a:p>
        </p:txBody>
      </p:sp>
    </p:spTree>
    <p:extLst>
      <p:ext uri="{BB962C8B-B14F-4D97-AF65-F5344CB8AC3E}">
        <p14:creationId xmlns:p14="http://schemas.microsoft.com/office/powerpoint/2010/main" val="3571685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Sample of Unfunded Requests</a:t>
            </a:r>
            <a:endParaRPr lang="en-US" dirty="0">
              <a:solidFill>
                <a:schemeClr val="bg1"/>
              </a:solidFill>
            </a:endParaRPr>
          </a:p>
        </p:txBody>
      </p:sp>
      <p:sp>
        <p:nvSpPr>
          <p:cNvPr id="3" name="Content Placeholder 2"/>
          <p:cNvSpPr>
            <a:spLocks noGrp="1"/>
          </p:cNvSpPr>
          <p:nvPr>
            <p:ph idx="1"/>
          </p:nvPr>
        </p:nvSpPr>
        <p:spPr>
          <a:xfrm>
            <a:off x="457200" y="1143000"/>
            <a:ext cx="8229600" cy="2286000"/>
          </a:xfrm>
        </p:spPr>
        <p:txBody>
          <a:bodyPr/>
          <a:lstStyle/>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r>
              <a:rPr lang="en-US" sz="1600" dirty="0" smtClean="0"/>
              <a:t>afaafa</a:t>
            </a:r>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14</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1280265044"/>
              </p:ext>
            </p:extLst>
          </p:nvPr>
        </p:nvGraphicFramePr>
        <p:xfrm>
          <a:off x="533400" y="1295400"/>
          <a:ext cx="8077200" cy="2200275"/>
        </p:xfrm>
        <a:graphic>
          <a:graphicData uri="http://schemas.openxmlformats.org/drawingml/2006/table">
            <a:tbl>
              <a:tblPr bandRow="1">
                <a:tableStyleId>{C4B1156A-380E-4F78-BDF5-A606A8083BF9}</a:tableStyleId>
              </a:tblPr>
              <a:tblGrid>
                <a:gridCol w="6705600"/>
                <a:gridCol w="1371600"/>
              </a:tblGrid>
              <a:tr h="190500">
                <a:tc>
                  <a:txBody>
                    <a:bodyPr/>
                    <a:lstStyle/>
                    <a:p>
                      <a:pPr algn="l" fontAlgn="ctr"/>
                      <a:r>
                        <a:rPr lang="en-US" sz="1400" u="none" strike="noStrike" dirty="0">
                          <a:effectLst/>
                        </a:rPr>
                        <a:t>Fire Station 66 </a:t>
                      </a:r>
                      <a:r>
                        <a:rPr lang="en-US" sz="1400" u="none" strike="noStrike" dirty="0" smtClean="0">
                          <a:effectLst/>
                        </a:rPr>
                        <a:t>Replacement </a:t>
                      </a:r>
                      <a:endParaRPr lang="en-US" sz="1400" b="0" i="0" u="none" strike="noStrike" dirty="0">
                        <a:solidFill>
                          <a:srgbClr val="000000"/>
                        </a:solidFill>
                        <a:effectLst/>
                        <a:latin typeface="Calibri"/>
                      </a:endParaRPr>
                    </a:p>
                  </a:txBody>
                  <a:tcPr marL="9525" marR="9525" marT="9525" marB="0" anchor="ctr"/>
                </a:tc>
                <a:tc>
                  <a:txBody>
                    <a:bodyPr/>
                    <a:lstStyle/>
                    <a:p>
                      <a:pPr algn="r" fontAlgn="b"/>
                      <a:r>
                        <a:rPr lang="en-US" sz="1400" u="none" strike="noStrike" dirty="0">
                          <a:effectLst/>
                        </a:rPr>
                        <a:t> $        8,000,000 </a:t>
                      </a:r>
                      <a:endParaRPr lang="en-US" sz="1400" b="0" i="0" u="none" strike="noStrike" dirty="0">
                        <a:solidFill>
                          <a:srgbClr val="000000"/>
                        </a:solidFill>
                        <a:effectLst/>
                        <a:latin typeface="Calibri"/>
                      </a:endParaRPr>
                    </a:p>
                  </a:txBody>
                  <a:tcPr marL="9525" marR="9525" marT="9525" marB="0" anchor="b"/>
                </a:tc>
              </a:tr>
              <a:tr h="190500">
                <a:tc>
                  <a:txBody>
                    <a:bodyPr/>
                    <a:lstStyle/>
                    <a:p>
                      <a:pPr algn="l" fontAlgn="ctr"/>
                      <a:r>
                        <a:rPr lang="en-US" sz="1400" u="none" strike="noStrike" dirty="0" smtClean="0">
                          <a:effectLst/>
                        </a:rPr>
                        <a:t>Fire </a:t>
                      </a:r>
                      <a:r>
                        <a:rPr lang="en-US" sz="1400" u="none" strike="noStrike" dirty="0">
                          <a:effectLst/>
                        </a:rPr>
                        <a:t>Station 67 </a:t>
                      </a:r>
                      <a:r>
                        <a:rPr lang="en-US" sz="1400" u="none" strike="noStrike" dirty="0" smtClean="0">
                          <a:effectLst/>
                        </a:rPr>
                        <a:t>Replacement </a:t>
                      </a:r>
                      <a:endParaRPr lang="en-US" sz="1400" b="0" i="0" u="none" strike="noStrike" dirty="0">
                        <a:solidFill>
                          <a:srgbClr val="000000"/>
                        </a:solidFill>
                        <a:effectLst/>
                        <a:latin typeface="Calibri"/>
                      </a:endParaRPr>
                    </a:p>
                  </a:txBody>
                  <a:tcPr marL="9525" marR="9525" marT="9525" marB="0" anchor="ctr"/>
                </a:tc>
                <a:tc>
                  <a:txBody>
                    <a:bodyPr/>
                    <a:lstStyle/>
                    <a:p>
                      <a:pPr algn="r" fontAlgn="b"/>
                      <a:r>
                        <a:rPr lang="en-US" sz="1400" u="none" strike="noStrike" dirty="0">
                          <a:effectLst/>
                        </a:rPr>
                        <a:t>           8,000,000 </a:t>
                      </a:r>
                      <a:endParaRPr lang="en-US" sz="1400" b="0" i="0" u="none" strike="noStrike" dirty="0">
                        <a:solidFill>
                          <a:srgbClr val="000000"/>
                        </a:solidFill>
                        <a:effectLst/>
                        <a:latin typeface="Calibri"/>
                      </a:endParaRPr>
                    </a:p>
                  </a:txBody>
                  <a:tcPr marL="9525" marR="9525" marT="9525" marB="0" anchor="b"/>
                </a:tc>
              </a:tr>
              <a:tr h="190500">
                <a:tc>
                  <a:txBody>
                    <a:bodyPr/>
                    <a:lstStyle/>
                    <a:p>
                      <a:pPr algn="l" fontAlgn="ctr"/>
                      <a:r>
                        <a:rPr lang="en-US" sz="1400" u="none" strike="noStrike" dirty="0" smtClean="0">
                          <a:effectLst/>
                        </a:rPr>
                        <a:t>Information</a:t>
                      </a:r>
                      <a:r>
                        <a:rPr lang="en-US" sz="1400" u="none" strike="noStrike" baseline="0" dirty="0" smtClean="0">
                          <a:effectLst/>
                        </a:rPr>
                        <a:t> Technology</a:t>
                      </a:r>
                      <a:r>
                        <a:rPr lang="en-US" sz="1400" u="none" strike="noStrike" dirty="0" smtClean="0">
                          <a:effectLst/>
                        </a:rPr>
                        <a:t> </a:t>
                      </a:r>
                      <a:r>
                        <a:rPr lang="en-US" sz="1400" u="none" strike="noStrike" dirty="0">
                          <a:effectLst/>
                        </a:rPr>
                        <a:t>Computer Replacement/Upgrades (3-year total) </a:t>
                      </a:r>
                      <a:endParaRPr lang="en-US" sz="1400" b="0" i="0" u="none" strike="noStrike" dirty="0">
                        <a:solidFill>
                          <a:srgbClr val="000000"/>
                        </a:solidFill>
                        <a:effectLst/>
                        <a:latin typeface="Calibri"/>
                      </a:endParaRPr>
                    </a:p>
                  </a:txBody>
                  <a:tcPr marL="9525" marR="9525" marT="9525" marB="0" anchor="ctr"/>
                </a:tc>
                <a:tc>
                  <a:txBody>
                    <a:bodyPr/>
                    <a:lstStyle/>
                    <a:p>
                      <a:pPr algn="r" fontAlgn="b"/>
                      <a:r>
                        <a:rPr lang="en-US" sz="1400" u="none" strike="noStrike" dirty="0">
                          <a:effectLst/>
                        </a:rPr>
                        <a:t>           4,420,000 </a:t>
                      </a:r>
                      <a:endParaRPr lang="en-US" sz="1400" b="0" i="0" u="none" strike="noStrike" dirty="0">
                        <a:solidFill>
                          <a:srgbClr val="000000"/>
                        </a:solidFill>
                        <a:effectLst/>
                        <a:latin typeface="Calibri"/>
                      </a:endParaRPr>
                    </a:p>
                  </a:txBody>
                  <a:tcPr marL="9525" marR="9525" marT="9525" marB="0" anchor="b"/>
                </a:tc>
              </a:tr>
              <a:tr h="190500">
                <a:tc>
                  <a:txBody>
                    <a:bodyPr/>
                    <a:lstStyle/>
                    <a:p>
                      <a:pPr algn="l" fontAlgn="ctr"/>
                      <a:r>
                        <a:rPr lang="en-US" sz="1400" u="none" strike="noStrike" dirty="0" smtClean="0">
                          <a:effectLst/>
                        </a:rPr>
                        <a:t>Main </a:t>
                      </a:r>
                      <a:r>
                        <a:rPr lang="en-US" sz="1400" u="none" strike="noStrike" dirty="0">
                          <a:effectLst/>
                        </a:rPr>
                        <a:t>Library </a:t>
                      </a:r>
                      <a:r>
                        <a:rPr lang="en-US" sz="1400" u="none" strike="noStrike" dirty="0" smtClean="0">
                          <a:effectLst/>
                        </a:rPr>
                        <a:t>Floor Replacement </a:t>
                      </a:r>
                      <a:endParaRPr lang="en-US" sz="1400" b="0" i="0" u="none" strike="noStrike" dirty="0">
                        <a:solidFill>
                          <a:srgbClr val="000000"/>
                        </a:solidFill>
                        <a:effectLst/>
                        <a:latin typeface="Calibri"/>
                      </a:endParaRPr>
                    </a:p>
                  </a:txBody>
                  <a:tcPr marL="9525" marR="9525" marT="9525" marB="0" anchor="ctr"/>
                </a:tc>
                <a:tc>
                  <a:txBody>
                    <a:bodyPr/>
                    <a:lstStyle/>
                    <a:p>
                      <a:pPr algn="r" fontAlgn="b"/>
                      <a:r>
                        <a:rPr lang="en-US" sz="1400" u="none" strike="noStrike" dirty="0">
                          <a:effectLst/>
                        </a:rPr>
                        <a:t>               100,000 </a:t>
                      </a:r>
                      <a:endParaRPr lang="en-US" sz="1400" b="0" i="0" u="none" strike="noStrike" dirty="0">
                        <a:solidFill>
                          <a:srgbClr val="000000"/>
                        </a:solidFill>
                        <a:effectLst/>
                        <a:latin typeface="Calibri"/>
                      </a:endParaRPr>
                    </a:p>
                  </a:txBody>
                  <a:tcPr marL="9525" marR="9525" marT="9525" marB="0" anchor="b"/>
                </a:tc>
              </a:tr>
              <a:tr h="190500">
                <a:tc>
                  <a:txBody>
                    <a:bodyPr/>
                    <a:lstStyle/>
                    <a:p>
                      <a:pPr algn="l" fontAlgn="ctr"/>
                      <a:r>
                        <a:rPr lang="en-US" sz="1400" u="none" strike="noStrike" dirty="0" smtClean="0">
                          <a:effectLst/>
                        </a:rPr>
                        <a:t>Parchester </a:t>
                      </a:r>
                      <a:r>
                        <a:rPr lang="en-US" sz="1400" u="none" strike="noStrike" dirty="0">
                          <a:effectLst/>
                        </a:rPr>
                        <a:t>Community Center </a:t>
                      </a:r>
                      <a:r>
                        <a:rPr lang="en-US" sz="1400" u="none" strike="noStrike" dirty="0" smtClean="0">
                          <a:effectLst/>
                        </a:rPr>
                        <a:t>Roof Replacement </a:t>
                      </a:r>
                      <a:r>
                        <a:rPr lang="en-US" sz="1400" u="none" strike="noStrike" dirty="0">
                          <a:effectLst/>
                        </a:rPr>
                        <a:t>(pending approval of CDBG grant) </a:t>
                      </a:r>
                      <a:endParaRPr lang="en-US" sz="1400" b="0" i="0" u="none" strike="noStrike" dirty="0">
                        <a:solidFill>
                          <a:srgbClr val="000000"/>
                        </a:solidFill>
                        <a:effectLst/>
                        <a:latin typeface="Calibri"/>
                      </a:endParaRPr>
                    </a:p>
                  </a:txBody>
                  <a:tcPr marL="9525" marR="9525" marT="9525" marB="0" anchor="ctr"/>
                </a:tc>
                <a:tc>
                  <a:txBody>
                    <a:bodyPr/>
                    <a:lstStyle/>
                    <a:p>
                      <a:pPr algn="r" fontAlgn="b"/>
                      <a:r>
                        <a:rPr lang="en-US" sz="1400" u="none" strike="noStrike" dirty="0">
                          <a:effectLst/>
                        </a:rPr>
                        <a:t>               250,000 </a:t>
                      </a:r>
                      <a:endParaRPr lang="en-US" sz="1400" b="0" i="0" u="none" strike="noStrike" dirty="0">
                        <a:solidFill>
                          <a:srgbClr val="000000"/>
                        </a:solidFill>
                        <a:effectLst/>
                        <a:latin typeface="Calibri"/>
                      </a:endParaRPr>
                    </a:p>
                  </a:txBody>
                  <a:tcPr marL="9525" marR="9525" marT="9525" marB="0" anchor="b"/>
                </a:tc>
              </a:tr>
              <a:tr h="190500">
                <a:tc>
                  <a:txBody>
                    <a:bodyPr/>
                    <a:lstStyle/>
                    <a:p>
                      <a:pPr algn="l" fontAlgn="ctr"/>
                      <a:r>
                        <a:rPr lang="en-US" sz="1400" u="none" strike="noStrike" dirty="0" smtClean="0">
                          <a:effectLst/>
                        </a:rPr>
                        <a:t>Starlight </a:t>
                      </a:r>
                      <a:r>
                        <a:rPr lang="en-US" sz="1400" u="none" strike="noStrike" dirty="0">
                          <a:effectLst/>
                        </a:rPr>
                        <a:t>Studio </a:t>
                      </a:r>
                      <a:r>
                        <a:rPr lang="en-US" sz="1400" u="none" strike="noStrike" dirty="0" smtClean="0">
                          <a:effectLst/>
                        </a:rPr>
                        <a:t>Roof Replacement/Restroom Upgrades </a:t>
                      </a:r>
                      <a:endParaRPr lang="en-US" sz="1400" b="0" i="0" u="none" strike="noStrike" dirty="0">
                        <a:solidFill>
                          <a:srgbClr val="000000"/>
                        </a:solidFill>
                        <a:effectLst/>
                        <a:latin typeface="Calibri"/>
                      </a:endParaRPr>
                    </a:p>
                  </a:txBody>
                  <a:tcPr marL="9525" marR="9525" marT="9525" marB="0" anchor="ctr"/>
                </a:tc>
                <a:tc>
                  <a:txBody>
                    <a:bodyPr/>
                    <a:lstStyle/>
                    <a:p>
                      <a:pPr algn="r" fontAlgn="b"/>
                      <a:r>
                        <a:rPr lang="en-US" sz="1400" u="none" strike="noStrike" dirty="0">
                          <a:effectLst/>
                        </a:rPr>
                        <a:t>               200,000 </a:t>
                      </a:r>
                      <a:endParaRPr lang="en-US" sz="1400" b="0" i="0" u="none" strike="noStrike" dirty="0">
                        <a:solidFill>
                          <a:srgbClr val="000000"/>
                        </a:solidFill>
                        <a:effectLst/>
                        <a:latin typeface="Calibri"/>
                      </a:endParaRPr>
                    </a:p>
                  </a:txBody>
                  <a:tcPr marL="9525" marR="9525" marT="9525" marB="0" anchor="b"/>
                </a:tc>
              </a:tr>
              <a:tr h="190500">
                <a:tc>
                  <a:txBody>
                    <a:bodyPr/>
                    <a:lstStyle/>
                    <a:p>
                      <a:pPr algn="r" fontAlgn="ctr"/>
                      <a:r>
                        <a:rPr lang="en-US" sz="1400" b="1" u="none" strike="noStrike" dirty="0">
                          <a:effectLst/>
                        </a:rPr>
                        <a:t> TOTAL </a:t>
                      </a:r>
                      <a:endParaRPr lang="en-US" sz="1400" b="1" i="0" u="none" strike="noStrike" dirty="0">
                        <a:solidFill>
                          <a:srgbClr val="000000"/>
                        </a:solidFill>
                        <a:effectLst/>
                        <a:latin typeface="Calibri"/>
                      </a:endParaRPr>
                    </a:p>
                  </a:txBody>
                  <a:tcPr marL="9525" marR="9525" marT="9525" marB="0" anchor="ctr"/>
                </a:tc>
                <a:tc>
                  <a:txBody>
                    <a:bodyPr/>
                    <a:lstStyle/>
                    <a:p>
                      <a:pPr algn="r" fontAlgn="b"/>
                      <a:r>
                        <a:rPr lang="en-US" sz="1400" b="1" u="none" strike="noStrike" dirty="0">
                          <a:effectLst/>
                        </a:rPr>
                        <a:t> $      20,970,000 </a:t>
                      </a:r>
                      <a:endParaRPr lang="en-US" sz="14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35758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Other Risks</a:t>
            </a:r>
            <a:endParaRPr lang="en-US" dirty="0">
              <a:solidFill>
                <a:schemeClr val="bg1"/>
              </a:solidFill>
            </a:endParaRPr>
          </a:p>
        </p:txBody>
      </p:sp>
      <p:sp>
        <p:nvSpPr>
          <p:cNvPr id="3" name="Content Placeholder 2"/>
          <p:cNvSpPr>
            <a:spLocks noGrp="1"/>
          </p:cNvSpPr>
          <p:nvPr>
            <p:ph idx="1"/>
          </p:nvPr>
        </p:nvSpPr>
        <p:spPr>
          <a:xfrm>
            <a:off x="457200" y="1524000"/>
            <a:ext cx="8229600" cy="4419600"/>
          </a:xfrm>
        </p:spPr>
        <p:txBody>
          <a:bodyPr/>
          <a:lstStyle/>
          <a:p>
            <a:pPr>
              <a:buClr>
                <a:schemeClr val="accent2"/>
              </a:buClr>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Richmond Housing Authority</a:t>
            </a:r>
          </a:p>
          <a:p>
            <a:pPr>
              <a:buClr>
                <a:schemeClr val="accent2"/>
              </a:buClr>
              <a:buFont typeface="Wingdings" panose="05000000000000000000" pitchFamily="2" charset="2"/>
              <a:buChar char="q"/>
            </a:pPr>
            <a:endParaRPr lang="en-US" sz="2800" dirty="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On-going labor negotiations</a:t>
            </a:r>
          </a:p>
          <a:p>
            <a:pPr>
              <a:buClr>
                <a:schemeClr val="accent2"/>
              </a:buClr>
              <a:buFont typeface="Wingdings" panose="05000000000000000000" pitchFamily="2" charset="2"/>
              <a:buChar char="q"/>
            </a:pPr>
            <a:endParaRPr lang="en-US" sz="2800" dirty="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q"/>
            </a:pPr>
            <a:r>
              <a:rPr lang="en-US" sz="2800" dirty="0" smtClean="0">
                <a:latin typeface="Arial" panose="020B0604020202020204" pitchFamily="34" charset="0"/>
                <a:cs typeface="Arial" panose="020B0604020202020204" pitchFamily="34" charset="0"/>
              </a:rPr>
              <a:t>Bond refunding results</a:t>
            </a: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15</a:t>
            </a:fld>
            <a:endParaRPr lang="en-US" altLang="en-US" dirty="0"/>
          </a:p>
        </p:txBody>
      </p:sp>
    </p:spTree>
    <p:extLst>
      <p:ext uri="{BB962C8B-B14F-4D97-AF65-F5344CB8AC3E}">
        <p14:creationId xmlns:p14="http://schemas.microsoft.com/office/powerpoint/2010/main" val="2554810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5865620"/>
            <a:ext cx="73152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600" kern="1200" cap="none" spc="-100" baseline="0">
                <a:ln>
                  <a:noFill/>
                </a:ln>
                <a:solidFill>
                  <a:schemeClr val="bg1"/>
                </a:solidFill>
                <a:effectLst/>
                <a:latin typeface="+mj-lt"/>
                <a:ea typeface="+mj-ea"/>
                <a:cs typeface="+mj-cs"/>
              </a:defRPr>
            </a:lvl1pPr>
          </a:lstStyle>
          <a:p>
            <a:r>
              <a:rPr lang="en-US" dirty="0">
                <a:solidFill>
                  <a:srgbClr val="C00000"/>
                </a:solidFill>
              </a:rPr>
              <a:t>RHA Debt : $14.2 M</a:t>
            </a:r>
          </a:p>
        </p:txBody>
      </p:sp>
      <p:graphicFrame>
        <p:nvGraphicFramePr>
          <p:cNvPr id="8" name="Chart 7"/>
          <p:cNvGraphicFramePr>
            <a:graphicFrameLocks/>
          </p:cNvGraphicFramePr>
          <p:nvPr>
            <p:extLst>
              <p:ext uri="{D42A27DB-BD31-4B8C-83A1-F6EECF244321}">
                <p14:modId xmlns:p14="http://schemas.microsoft.com/office/powerpoint/2010/main" val="702004396"/>
              </p:ext>
            </p:extLst>
          </p:nvPr>
        </p:nvGraphicFramePr>
        <p:xfrm>
          <a:off x="228600" y="1219200"/>
          <a:ext cx="8382000" cy="4724825"/>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3"/>
          <p:cNvSpPr>
            <a:spLocks noGrp="1"/>
          </p:cNvSpPr>
          <p:nvPr>
            <p:ph type="sldNum" sz="quarter" idx="11"/>
          </p:nvPr>
        </p:nvSpPr>
        <p:spPr>
          <a:xfrm>
            <a:off x="6553200" y="6248400"/>
            <a:ext cx="2133600" cy="457200"/>
          </a:xfrm>
        </p:spPr>
        <p:txBody>
          <a:bodyPr/>
          <a:lstStyle/>
          <a:p>
            <a:fld id="{F96BF013-2072-4643-9B7F-BB9EB89B0307}" type="slidenum">
              <a:rPr lang="en-US" altLang="en-US" smtClean="0"/>
              <a:pPr/>
              <a:t>16</a:t>
            </a:fld>
            <a:endParaRPr lang="en-US" altLang="en-US" dirty="0"/>
          </a:p>
        </p:txBody>
      </p:sp>
      <p:sp>
        <p:nvSpPr>
          <p:cNvPr id="9"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Other Risks Continued</a:t>
            </a:r>
            <a:endParaRPr lang="en-US" dirty="0">
              <a:solidFill>
                <a:schemeClr val="bg1"/>
              </a:solidFill>
            </a:endParaRPr>
          </a:p>
        </p:txBody>
      </p:sp>
    </p:spTree>
    <p:extLst>
      <p:ext uri="{BB962C8B-B14F-4D97-AF65-F5344CB8AC3E}">
        <p14:creationId xmlns:p14="http://schemas.microsoft.com/office/powerpoint/2010/main" val="362116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19400" y="6172200"/>
            <a:ext cx="56388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600" kern="1200" cap="none" spc="-100" baseline="0">
                <a:ln>
                  <a:noFill/>
                </a:ln>
                <a:solidFill>
                  <a:schemeClr val="bg1"/>
                </a:solidFill>
                <a:effectLst/>
                <a:latin typeface="+mj-lt"/>
                <a:ea typeface="+mj-ea"/>
                <a:cs typeface="+mj-cs"/>
              </a:defRPr>
            </a:lvl1pPr>
          </a:lstStyle>
          <a:p>
            <a:endParaRPr lang="en-US" dirty="0">
              <a:solidFill>
                <a:srgbClr val="C00000"/>
              </a:solidFill>
            </a:endParaRPr>
          </a:p>
        </p:txBody>
      </p:sp>
      <p:sp>
        <p:nvSpPr>
          <p:cNvPr id="7" name="Slide Number Placeholder 3"/>
          <p:cNvSpPr>
            <a:spLocks noGrp="1"/>
          </p:cNvSpPr>
          <p:nvPr>
            <p:ph type="sldNum" sz="quarter" idx="11"/>
          </p:nvPr>
        </p:nvSpPr>
        <p:spPr>
          <a:xfrm>
            <a:off x="6553200" y="6248400"/>
            <a:ext cx="2133600" cy="457200"/>
          </a:xfrm>
        </p:spPr>
        <p:txBody>
          <a:bodyPr/>
          <a:lstStyle/>
          <a:p>
            <a:fld id="{F96BF013-2072-4643-9B7F-BB9EB89B0307}" type="slidenum">
              <a:rPr lang="en-US" altLang="en-US" smtClean="0"/>
              <a:pPr/>
              <a:t>17</a:t>
            </a:fld>
            <a:endParaRPr lang="en-US" altLang="en-US" dirty="0"/>
          </a:p>
        </p:txBody>
      </p:sp>
      <p:sp>
        <p:nvSpPr>
          <p:cNvPr id="9"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Other Risks Continued</a:t>
            </a:r>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55030342"/>
              </p:ext>
            </p:extLst>
          </p:nvPr>
        </p:nvGraphicFramePr>
        <p:xfrm>
          <a:off x="457200" y="1371600"/>
          <a:ext cx="8162925" cy="4495800"/>
        </p:xfrm>
        <a:graphic>
          <a:graphicData uri="http://schemas.openxmlformats.org/drawingml/2006/table">
            <a:tbl>
              <a:tblPr bandRow="1">
                <a:tableStyleId>{00A15C55-8517-42AA-B614-E9B94910E393}</a:tableStyleId>
              </a:tblPr>
              <a:tblGrid>
                <a:gridCol w="1316118">
                  <a:extLst>
                    <a:ext uri="{9D8B030D-6E8A-4147-A177-3AD203B41FA5}">
                      <a16:colId xmlns="" xmlns:a16="http://schemas.microsoft.com/office/drawing/2014/main" val="20000"/>
                    </a:ext>
                  </a:extLst>
                </a:gridCol>
                <a:gridCol w="744743">
                  <a:extLst>
                    <a:ext uri="{9D8B030D-6E8A-4147-A177-3AD203B41FA5}">
                      <a16:colId xmlns="" xmlns:a16="http://schemas.microsoft.com/office/drawing/2014/main" val="20001"/>
                    </a:ext>
                  </a:extLst>
                </a:gridCol>
                <a:gridCol w="453739">
                  <a:extLst>
                    <a:ext uri="{9D8B030D-6E8A-4147-A177-3AD203B41FA5}">
                      <a16:colId xmlns="" xmlns:a16="http://schemas.microsoft.com/office/drawing/2014/main" val="20002"/>
                    </a:ext>
                  </a:extLst>
                </a:gridCol>
                <a:gridCol w="261215">
                  <a:extLst>
                    <a:ext uri="{9D8B030D-6E8A-4147-A177-3AD203B41FA5}">
                      <a16:colId xmlns="" xmlns:a16="http://schemas.microsoft.com/office/drawing/2014/main" val="20003"/>
                    </a:ext>
                  </a:extLst>
                </a:gridCol>
                <a:gridCol w="695094">
                  <a:extLst>
                    <a:ext uri="{9D8B030D-6E8A-4147-A177-3AD203B41FA5}">
                      <a16:colId xmlns="" xmlns:a16="http://schemas.microsoft.com/office/drawing/2014/main" val="20004"/>
                    </a:ext>
                  </a:extLst>
                </a:gridCol>
                <a:gridCol w="695094">
                  <a:extLst>
                    <a:ext uri="{9D8B030D-6E8A-4147-A177-3AD203B41FA5}">
                      <a16:colId xmlns="" xmlns:a16="http://schemas.microsoft.com/office/drawing/2014/main" val="20005"/>
                    </a:ext>
                  </a:extLst>
                </a:gridCol>
                <a:gridCol w="685164">
                  <a:extLst>
                    <a:ext uri="{9D8B030D-6E8A-4147-A177-3AD203B41FA5}">
                      <a16:colId xmlns="" xmlns:a16="http://schemas.microsoft.com/office/drawing/2014/main" val="20006"/>
                    </a:ext>
                  </a:extLst>
                </a:gridCol>
                <a:gridCol w="39272">
                  <a:extLst>
                    <a:ext uri="{9D8B030D-6E8A-4147-A177-3AD203B41FA5}">
                      <a16:colId xmlns="" xmlns:a16="http://schemas.microsoft.com/office/drawing/2014/main" val="20007"/>
                    </a:ext>
                  </a:extLst>
                </a:gridCol>
                <a:gridCol w="1053161">
                  <a:extLst>
                    <a:ext uri="{9D8B030D-6E8A-4147-A177-3AD203B41FA5}">
                      <a16:colId xmlns="" xmlns:a16="http://schemas.microsoft.com/office/drawing/2014/main" val="20008"/>
                    </a:ext>
                  </a:extLst>
                </a:gridCol>
                <a:gridCol w="1066800">
                  <a:extLst>
                    <a:ext uri="{9D8B030D-6E8A-4147-A177-3AD203B41FA5}">
                      <a16:colId xmlns="" xmlns:a16="http://schemas.microsoft.com/office/drawing/2014/main" val="20009"/>
                    </a:ext>
                  </a:extLst>
                </a:gridCol>
                <a:gridCol w="1152525">
                  <a:extLst>
                    <a:ext uri="{9D8B030D-6E8A-4147-A177-3AD203B41FA5}">
                      <a16:colId xmlns="" xmlns:a16="http://schemas.microsoft.com/office/drawing/2014/main" val="20010"/>
                    </a:ext>
                  </a:extLst>
                </a:gridCol>
              </a:tblGrid>
              <a:tr h="384966">
                <a:tc gridSpan="9">
                  <a:txBody>
                    <a:bodyPr/>
                    <a:lstStyle/>
                    <a:p>
                      <a:pPr algn="l" fontAlgn="ctr"/>
                      <a:r>
                        <a:rPr lang="en-US" sz="1200" u="none" strike="noStrike" dirty="0">
                          <a:effectLst/>
                        </a:rPr>
                        <a:t>Outstanding amount from Fiscal Year 2008-2009 thru Fiscal Year 2018-2019 </a:t>
                      </a:r>
                    </a:p>
                    <a:p>
                      <a:pPr algn="l" fontAlgn="ctr"/>
                      <a:r>
                        <a:rPr lang="en-US" sz="1200" u="none" strike="noStrike" dirty="0">
                          <a:effectLst/>
                        </a:rPr>
                        <a:t>(as of April 2019)</a:t>
                      </a:r>
                      <a:r>
                        <a:rPr lang="en-US" sz="1050" u="none" strike="noStrike" dirty="0">
                          <a:effectLst/>
                        </a:rPr>
                        <a:t> </a:t>
                      </a:r>
                      <a:endParaRPr lang="en-US" sz="1050" b="1" i="0" u="none" strike="noStrike" dirty="0">
                        <a:effectLst/>
                        <a:latin typeface="+mn-lt"/>
                      </a:endParaRPr>
                    </a:p>
                  </a:txBody>
                  <a:tcPr marL="6936" marR="6936" marT="693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fontAlgn="b"/>
                      <a:endParaRPr lang="en-US" sz="1050" b="1" i="0" u="none" strike="noStrike" dirty="0">
                        <a:effectLst/>
                        <a:latin typeface="+mn-lt"/>
                      </a:endParaRPr>
                    </a:p>
                  </a:txBody>
                  <a:tcPr marL="6936" marR="6936" marT="6936" marB="0" anchor="b"/>
                </a:tc>
                <a:tc>
                  <a:txBody>
                    <a:bodyPr/>
                    <a:lstStyle/>
                    <a:p>
                      <a:pPr algn="r" fontAlgn="t"/>
                      <a:r>
                        <a:rPr lang="en-US" sz="1050" u="none" strike="noStrike" dirty="0">
                          <a:effectLst/>
                        </a:rPr>
                        <a:t> </a:t>
                      </a:r>
                      <a:endParaRPr lang="en-US" sz="1050" b="1" i="0" u="none" strike="noStrike" dirty="0">
                        <a:effectLst/>
                        <a:latin typeface="+mn-lt"/>
                      </a:endParaRPr>
                    </a:p>
                  </a:txBody>
                  <a:tcPr marL="6936" marR="6936" marT="6936" marB="0"/>
                </a:tc>
                <a:tc>
                  <a:txBody>
                    <a:bodyPr/>
                    <a:lstStyle/>
                    <a:p>
                      <a:pPr algn="r" fontAlgn="ctr"/>
                      <a:r>
                        <a:rPr lang="en-US" sz="1200" u="none" strike="noStrike" dirty="0">
                          <a:effectLst/>
                        </a:rPr>
                        <a:t>$   8,570,285.94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 xmlns:a16="http://schemas.microsoft.com/office/drawing/2014/main" val="10000"/>
                  </a:ext>
                </a:extLst>
              </a:tr>
              <a:tr h="290515">
                <a:tc>
                  <a:txBody>
                    <a:bodyPr/>
                    <a:lstStyle/>
                    <a:p>
                      <a:pPr algn="r" fontAlgn="t"/>
                      <a:endParaRPr lang="en-US" sz="1000" b="0" i="0" u="none" strike="noStrike">
                        <a:effectLst/>
                        <a:latin typeface="+mn-lt"/>
                      </a:endParaRPr>
                    </a:p>
                  </a:txBody>
                  <a:tcPr marL="6936" marR="6936" marT="6936" marB="0"/>
                </a:tc>
                <a:tc gridSpan="2">
                  <a:txBody>
                    <a:bodyPr/>
                    <a:lstStyle/>
                    <a:p>
                      <a:pPr algn="l" fontAlgn="t"/>
                      <a:endParaRPr lang="en-US" sz="1000" b="0" i="0" u="none" strike="noStrike">
                        <a:effectLst/>
                        <a:latin typeface="+mn-lt"/>
                      </a:endParaRPr>
                    </a:p>
                  </a:txBody>
                  <a:tcPr marL="6936" marR="6936" marT="6936" marB="0"/>
                </a:tc>
                <a:tc hMerge="1">
                  <a:txBody>
                    <a:bodyPr/>
                    <a:lstStyle/>
                    <a:p>
                      <a:pPr algn="l" fontAlgn="t"/>
                      <a:endParaRPr lang="en-US" sz="1000" b="0" i="0" u="none" strike="noStrike">
                        <a:effectLst/>
                        <a:latin typeface="+mn-lt"/>
                      </a:endParaRPr>
                    </a:p>
                  </a:txBody>
                  <a:tcPr marL="6936" marR="6936" marT="6936" marB="0"/>
                </a:tc>
                <a:tc>
                  <a:txBody>
                    <a:bodyPr/>
                    <a:lstStyle/>
                    <a:p>
                      <a:endParaRPr lang="en-US" dirty="0"/>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r" fontAlgn="ctr"/>
                      <a:endParaRPr lang="en-US" sz="1000" b="0" i="0" u="none" strike="noStrike">
                        <a:effectLst/>
                        <a:latin typeface="+mn-lt"/>
                      </a:endParaRPr>
                    </a:p>
                  </a:txBody>
                  <a:tcPr marL="6936" marR="6936" marT="6936" marB="0" anchor="ctr"/>
                </a:tc>
                <a:tc>
                  <a:txBody>
                    <a:bodyPr/>
                    <a:lstStyle/>
                    <a:p>
                      <a:pPr algn="r" fontAlgn="t"/>
                      <a:endParaRPr lang="en-US" sz="1050" b="0" i="0" u="none" strike="noStrike" dirty="0">
                        <a:effectLst/>
                        <a:latin typeface="+mn-lt"/>
                      </a:endParaRPr>
                    </a:p>
                  </a:txBody>
                  <a:tcPr marL="6936" marR="6936" marT="6936" marB="0"/>
                </a:tc>
                <a:tc>
                  <a:txBody>
                    <a:bodyPr/>
                    <a:lstStyle/>
                    <a:p>
                      <a:pPr algn="r" fontAlgn="t"/>
                      <a:endParaRPr lang="en-US" sz="1200" b="0" i="0" u="none" strike="noStrike" dirty="0">
                        <a:effectLst/>
                        <a:latin typeface="Arial" panose="020B0604020202020204" pitchFamily="34" charset="0"/>
                        <a:cs typeface="Arial" panose="020B0604020202020204" pitchFamily="34" charset="0"/>
                      </a:endParaRPr>
                    </a:p>
                  </a:txBody>
                  <a:tcPr marL="6936" marR="6936" marT="6936" marB="0"/>
                </a:tc>
                <a:extLst>
                  <a:ext uri="{0D108BD9-81ED-4DB2-BD59-A6C34878D82A}">
                    <a16:rowId xmlns="" xmlns:a16="http://schemas.microsoft.com/office/drawing/2014/main" val="10001"/>
                  </a:ext>
                </a:extLst>
              </a:tr>
              <a:tr h="196065">
                <a:tc gridSpan="4">
                  <a:txBody>
                    <a:bodyPr/>
                    <a:lstStyle/>
                    <a:p>
                      <a:pPr algn="l" fontAlgn="b"/>
                      <a:r>
                        <a:rPr lang="en-US" sz="1200" u="none" strike="noStrike" dirty="0">
                          <a:effectLst/>
                        </a:rPr>
                        <a:t>RHA Loans and Notes Receivables:</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tc hMerge="1">
                  <a:txBody>
                    <a:bodyPr/>
                    <a:lstStyle/>
                    <a:p>
                      <a:endParaRPr lang="en-US"/>
                    </a:p>
                  </a:txBody>
                  <a:tcPr/>
                </a:tc>
                <a:tc hMerge="1">
                  <a:txBody>
                    <a:bodyPr/>
                    <a:lstStyle/>
                    <a:p>
                      <a:pPr algn="l" fontAlgn="t"/>
                      <a:endParaRPr lang="en-US" sz="1000" b="0" i="0" u="none" strike="noStrike">
                        <a:effectLst/>
                        <a:latin typeface="+mn-lt"/>
                      </a:endParaRPr>
                    </a:p>
                  </a:txBody>
                  <a:tcPr marL="6936" marR="6936" marT="6936" marB="0"/>
                </a:tc>
                <a:tc hMerge="1">
                  <a:txBody>
                    <a:bodyPr/>
                    <a:lstStyle/>
                    <a:p>
                      <a:endParaRPr lang="en-US" dirty="0"/>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l" fontAlgn="t"/>
                      <a:endParaRPr lang="en-US" sz="1000" b="0" i="0" u="none" strike="noStrike">
                        <a:effectLst/>
                        <a:latin typeface="+mn-lt"/>
                      </a:endParaRPr>
                    </a:p>
                  </a:txBody>
                  <a:tcPr marL="6936" marR="6936" marT="6936" marB="0"/>
                </a:tc>
                <a:tc>
                  <a:txBody>
                    <a:bodyPr/>
                    <a:lstStyle/>
                    <a:p>
                      <a:pPr algn="r" fontAlgn="b"/>
                      <a:endParaRPr lang="en-US" sz="1050" b="0" i="0" u="none" strike="noStrike" dirty="0">
                        <a:effectLst/>
                        <a:latin typeface="+mn-lt"/>
                      </a:endParaRPr>
                    </a:p>
                  </a:txBody>
                  <a:tcPr marL="6936" marR="6936" marT="6936" marB="0" anchor="b"/>
                </a:tc>
                <a:tc>
                  <a:txBody>
                    <a:bodyPr/>
                    <a:lstStyle/>
                    <a:p>
                      <a:pPr algn="r" fontAlgn="b"/>
                      <a:endParaRPr lang="en-US" sz="1050" b="0" i="0" u="none" strike="noStrike" dirty="0">
                        <a:effectLst/>
                        <a:latin typeface="+mn-lt"/>
                      </a:endParaRPr>
                    </a:p>
                  </a:txBody>
                  <a:tcPr marL="6936" marR="6936" marT="6936" marB="0" anchor="b"/>
                </a:tc>
                <a:tc>
                  <a:txBody>
                    <a:bodyPr/>
                    <a:lstStyle/>
                    <a:p>
                      <a:pPr algn="r" fontAlgn="b"/>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 xmlns:a16="http://schemas.microsoft.com/office/drawing/2014/main" val="10002"/>
                  </a:ext>
                </a:extLst>
              </a:tr>
              <a:tr h="573866">
                <a:tc gridSpan="9">
                  <a:txBody>
                    <a:bodyPr/>
                    <a:lstStyle/>
                    <a:p>
                      <a:pPr algn="l" fontAlgn="b"/>
                      <a:r>
                        <a:rPr lang="en-US" sz="1200" u="none" strike="noStrike" dirty="0">
                          <a:effectLst/>
                        </a:rPr>
                        <a:t> Advanced by former RDA to RHA now assumed by Housing Successor - to assist RHA with its lease payment for 2003 Multifamily Housing Revenue Bonds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936" marR="6936" marT="6936" marB="0" anchor="ctr"/>
                </a:tc>
                <a:tc hMerge="1">
                  <a:txBody>
                    <a:bodyPr/>
                    <a:lstStyle/>
                    <a:p>
                      <a:pPr algn="l" fontAlgn="b"/>
                      <a:endParaRPr lang="en-US" sz="1000" b="0" i="0" u="none" strike="noStrike" dirty="0">
                        <a:solidFill>
                          <a:srgbClr val="000000"/>
                        </a:solidFill>
                        <a:effectLst/>
                        <a:latin typeface="+mn-lt"/>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t"/>
                      <a:endParaRPr lang="en-US" sz="1000" b="0" i="0" u="none" strike="noStrike" dirty="0">
                        <a:effectLst/>
                        <a:latin typeface="+mn-lt"/>
                      </a:endParaRPr>
                    </a:p>
                  </a:txBody>
                  <a:tcPr marL="6936" marR="6936" marT="6936" marB="0"/>
                </a:tc>
                <a:tc hMerge="1">
                  <a:txBody>
                    <a:bodyPr/>
                    <a:lstStyle/>
                    <a:p>
                      <a:pPr algn="r" fontAlgn="b"/>
                      <a:endParaRPr lang="en-US" sz="1050" b="0" i="0" u="none" strike="noStrike" dirty="0">
                        <a:effectLst/>
                        <a:latin typeface="+mn-lt"/>
                      </a:endParaRPr>
                    </a:p>
                  </a:txBody>
                  <a:tcPr marL="6936" marR="6936" marT="6936" marB="0" anchor="b"/>
                </a:tc>
                <a:tc>
                  <a:txBody>
                    <a:bodyPr/>
                    <a:lstStyle/>
                    <a:p>
                      <a:pPr algn="r" fontAlgn="ctr"/>
                      <a:endParaRPr lang="en-US" sz="1000" b="0" i="0" u="none" strike="noStrike" dirty="0">
                        <a:effectLst/>
                        <a:latin typeface="+mn-lt"/>
                      </a:endParaRPr>
                    </a:p>
                  </a:txBody>
                  <a:tcPr marL="6936" marR="6936" marT="6936" marB="0" anchor="ctr"/>
                </a:tc>
                <a:tc>
                  <a:txBody>
                    <a:bodyPr/>
                    <a:lstStyle/>
                    <a:p>
                      <a:pPr algn="l" fontAlgn="ctr"/>
                      <a:r>
                        <a:rPr lang="en-US" sz="1200" u="none" strike="noStrike" dirty="0">
                          <a:effectLst/>
                        </a:rPr>
                        <a:t> $     174,067.00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 xmlns:a16="http://schemas.microsoft.com/office/drawing/2014/main" val="10003"/>
                  </a:ext>
                </a:extLst>
              </a:tr>
              <a:tr h="196065">
                <a:tc>
                  <a:txBody>
                    <a:bodyPr/>
                    <a:lstStyle/>
                    <a:p>
                      <a:pPr algn="l" fontAlgn="t"/>
                      <a:r>
                        <a:rPr lang="en-US" sz="1050" u="none" strike="noStrike">
                          <a:effectLst/>
                        </a:rPr>
                        <a:t> </a:t>
                      </a:r>
                      <a:endParaRPr lang="en-US" sz="1050" b="0" i="0" u="none" strike="noStrike">
                        <a:effectLst/>
                        <a:latin typeface="+mn-lt"/>
                      </a:endParaRPr>
                    </a:p>
                  </a:txBody>
                  <a:tcPr marL="6936" marR="6936" marT="6936" marB="0"/>
                </a:tc>
                <a:tc>
                  <a:txBody>
                    <a:bodyPr/>
                    <a:lstStyle/>
                    <a:p>
                      <a:pPr algn="l" fontAlgn="b"/>
                      <a:r>
                        <a:rPr lang="en-US" sz="1000" u="none" strike="noStrike">
                          <a:effectLst/>
                        </a:rPr>
                        <a:t> </a:t>
                      </a:r>
                      <a:endParaRPr lang="en-US" sz="1000" b="0" i="0" u="none" strike="noStrike">
                        <a:solidFill>
                          <a:srgbClr val="000000"/>
                        </a:solidFill>
                        <a:effectLst/>
                        <a:latin typeface="+mn-lt"/>
                      </a:endParaRPr>
                    </a:p>
                  </a:txBody>
                  <a:tcPr marL="6936" marR="6936" marT="6936" marB="0" anchor="b"/>
                </a:tc>
                <a:tc gridSpan="2">
                  <a:txBody>
                    <a:bodyPr/>
                    <a:lstStyle/>
                    <a:p>
                      <a:pPr algn="l" fontAlgn="b"/>
                      <a:r>
                        <a:rPr lang="en-US" sz="1000" u="none" strike="noStrike">
                          <a:effectLst/>
                        </a:rPr>
                        <a:t> </a:t>
                      </a:r>
                      <a:endParaRPr lang="en-US" sz="1000" b="0" i="0" u="none" strike="noStrike">
                        <a:solidFill>
                          <a:srgbClr val="000000"/>
                        </a:solidFill>
                        <a:effectLst/>
                        <a:latin typeface="+mn-lt"/>
                      </a:endParaRPr>
                    </a:p>
                  </a:txBody>
                  <a:tcPr marL="6936" marR="6936" marT="6936"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mn-lt"/>
                      </a:endParaRPr>
                    </a:p>
                  </a:txBody>
                  <a:tcPr marL="6936" marR="6936" marT="6936" marB="0" anchor="b"/>
                </a:tc>
                <a:tc>
                  <a:txBody>
                    <a:bodyPr/>
                    <a:lstStyle/>
                    <a:p>
                      <a:pPr algn="l" fontAlgn="b"/>
                      <a:r>
                        <a:rPr lang="en-US" sz="1000" u="none" strike="noStrike">
                          <a:effectLst/>
                        </a:rPr>
                        <a:t> </a:t>
                      </a:r>
                      <a:endParaRPr lang="en-US" sz="1000" b="0" i="0" u="none" strike="noStrike">
                        <a:solidFill>
                          <a:srgbClr val="000000"/>
                        </a:solidFill>
                        <a:effectLst/>
                        <a:latin typeface="+mn-lt"/>
                      </a:endParaRPr>
                    </a:p>
                  </a:txBody>
                  <a:tcPr marL="6936" marR="6936" marT="6936" marB="0" anchor="b"/>
                </a:tc>
                <a:tc>
                  <a:txBody>
                    <a:bodyPr/>
                    <a:lstStyle/>
                    <a:p>
                      <a:pPr algn="l" fontAlgn="b"/>
                      <a:r>
                        <a:rPr lang="en-US" sz="1000" u="none" strike="noStrike">
                          <a:effectLst/>
                        </a:rPr>
                        <a:t> </a:t>
                      </a:r>
                      <a:endParaRPr lang="en-US" sz="1000" b="0" i="0" u="none" strike="noStrike">
                        <a:solidFill>
                          <a:srgbClr val="000000"/>
                        </a:solidFill>
                        <a:effectLst/>
                        <a:latin typeface="+mn-lt"/>
                      </a:endParaRPr>
                    </a:p>
                  </a:txBody>
                  <a:tcPr marL="6936" marR="6936" marT="6936" marB="0" anchor="b"/>
                </a:tc>
                <a:tc>
                  <a:txBody>
                    <a:bodyPr/>
                    <a:lstStyle/>
                    <a:p>
                      <a:pPr algn="l" fontAlgn="t"/>
                      <a:r>
                        <a:rPr lang="en-US" sz="1000" u="none" strike="noStrike">
                          <a:effectLst/>
                        </a:rPr>
                        <a:t> </a:t>
                      </a:r>
                      <a:endParaRPr lang="en-US" sz="1000" b="0" i="0" u="none" strike="noStrike">
                        <a:effectLst/>
                        <a:latin typeface="+mn-lt"/>
                      </a:endParaRPr>
                    </a:p>
                  </a:txBody>
                  <a:tcPr marL="6936" marR="6936" marT="6936" marB="0"/>
                </a:tc>
                <a:tc>
                  <a:txBody>
                    <a:bodyPr/>
                    <a:lstStyle/>
                    <a:p>
                      <a:pPr algn="r" fontAlgn="b"/>
                      <a:r>
                        <a:rPr lang="en-US" sz="1050" u="none" strike="noStrike">
                          <a:effectLst/>
                        </a:rPr>
                        <a:t> </a:t>
                      </a:r>
                      <a:endParaRPr lang="en-US" sz="1050" b="0" i="0" u="none" strike="noStrike">
                        <a:effectLst/>
                        <a:latin typeface="+mn-lt"/>
                      </a:endParaRPr>
                    </a:p>
                  </a:txBody>
                  <a:tcPr marL="6936" marR="6936" marT="6936" marB="0" anchor="b"/>
                </a:tc>
                <a:tc>
                  <a:txBody>
                    <a:bodyPr/>
                    <a:lstStyle/>
                    <a:p>
                      <a:pPr algn="r" fontAlgn="t"/>
                      <a:r>
                        <a:rPr lang="en-US" sz="1050" u="none" strike="noStrike" dirty="0">
                          <a:effectLst/>
                        </a:rPr>
                        <a:t> </a:t>
                      </a:r>
                      <a:endParaRPr lang="en-US" sz="1050" b="0" i="0" u="none" strike="noStrike" dirty="0">
                        <a:effectLst/>
                        <a:latin typeface="+mn-lt"/>
                      </a:endParaRPr>
                    </a:p>
                  </a:txBody>
                  <a:tcPr marL="6936" marR="6936" marT="6936" marB="0"/>
                </a:tc>
                <a:tc>
                  <a:txBody>
                    <a:bodyPr/>
                    <a:lstStyle/>
                    <a:p>
                      <a:pPr algn="l" fontAlgn="ctr"/>
                      <a:r>
                        <a:rPr lang="en-US" sz="1200" u="none" strike="noStrike" dirty="0">
                          <a:effectLst/>
                        </a:rPr>
                        <a:t>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 xmlns:a16="http://schemas.microsoft.com/office/drawing/2014/main" val="10004"/>
                  </a:ext>
                </a:extLst>
              </a:tr>
              <a:tr h="196065">
                <a:tc>
                  <a:txBody>
                    <a:bodyPr/>
                    <a:lstStyle/>
                    <a:p>
                      <a:pPr algn="l" fontAlgn="t"/>
                      <a:endParaRPr lang="en-US" sz="1050" b="0" i="0" u="none" strike="noStrike">
                        <a:effectLst/>
                        <a:latin typeface="+mn-lt"/>
                      </a:endParaRPr>
                    </a:p>
                  </a:txBody>
                  <a:tcPr marL="6936" marR="6936" marT="6936" marB="0"/>
                </a:tc>
                <a:tc>
                  <a:txBody>
                    <a:bodyPr/>
                    <a:lstStyle/>
                    <a:p>
                      <a:pPr algn="l" fontAlgn="b"/>
                      <a:endParaRPr lang="en-US" sz="1000" b="0" i="0" u="none" strike="noStrike">
                        <a:solidFill>
                          <a:srgbClr val="000000"/>
                        </a:solidFill>
                        <a:effectLst/>
                        <a:latin typeface="+mn-lt"/>
                      </a:endParaRPr>
                    </a:p>
                  </a:txBody>
                  <a:tcPr marL="6936" marR="6936" marT="6936" marB="0" anchor="b"/>
                </a:tc>
                <a:tc gridSpan="2">
                  <a:txBody>
                    <a:bodyPr/>
                    <a:lstStyle/>
                    <a:p>
                      <a:pPr algn="l" fontAlgn="b"/>
                      <a:endParaRPr lang="en-US" sz="1000" b="0" i="0" u="none" strike="noStrike">
                        <a:solidFill>
                          <a:srgbClr val="000000"/>
                        </a:solidFill>
                        <a:effectLst/>
                        <a:latin typeface="+mn-lt"/>
                      </a:endParaRPr>
                    </a:p>
                  </a:txBody>
                  <a:tcPr marL="6936" marR="6936" marT="6936" marB="0" anchor="b"/>
                </a:tc>
                <a:tc hMerge="1">
                  <a:txBody>
                    <a:bodyPr/>
                    <a:lstStyle/>
                    <a:p>
                      <a:endParaRPr lang="en-US"/>
                    </a:p>
                  </a:txBody>
                  <a:tcPr/>
                </a:tc>
                <a:tc>
                  <a:txBody>
                    <a:bodyPr/>
                    <a:lstStyle/>
                    <a:p>
                      <a:pPr algn="l" fontAlgn="b"/>
                      <a:endParaRPr lang="en-US" sz="1000" b="0" i="0" u="none" strike="noStrike">
                        <a:solidFill>
                          <a:srgbClr val="000000"/>
                        </a:solidFill>
                        <a:effectLst/>
                        <a:latin typeface="+mn-lt"/>
                      </a:endParaRPr>
                    </a:p>
                  </a:txBody>
                  <a:tcPr marL="6936" marR="6936" marT="6936" marB="0" anchor="b"/>
                </a:tc>
                <a:tc>
                  <a:txBody>
                    <a:bodyPr/>
                    <a:lstStyle/>
                    <a:p>
                      <a:pPr algn="l" fontAlgn="b"/>
                      <a:endParaRPr lang="en-US" sz="1000" b="0" i="0" u="none" strike="noStrike">
                        <a:solidFill>
                          <a:srgbClr val="000000"/>
                        </a:solidFill>
                        <a:effectLst/>
                        <a:latin typeface="+mn-lt"/>
                      </a:endParaRPr>
                    </a:p>
                  </a:txBody>
                  <a:tcPr marL="6936" marR="6936" marT="6936" marB="0" anchor="b"/>
                </a:tc>
                <a:tc>
                  <a:txBody>
                    <a:bodyPr/>
                    <a:lstStyle/>
                    <a:p>
                      <a:pPr algn="l" fontAlgn="b"/>
                      <a:endParaRPr lang="en-US" sz="1000" b="0" i="0" u="none" strike="noStrike">
                        <a:solidFill>
                          <a:srgbClr val="000000"/>
                        </a:solidFill>
                        <a:effectLst/>
                        <a:latin typeface="+mn-lt"/>
                      </a:endParaRPr>
                    </a:p>
                  </a:txBody>
                  <a:tcPr marL="6936" marR="6936" marT="6936" marB="0" anchor="b"/>
                </a:tc>
                <a:tc>
                  <a:txBody>
                    <a:bodyPr/>
                    <a:lstStyle/>
                    <a:p>
                      <a:pPr algn="l" fontAlgn="t"/>
                      <a:endParaRPr lang="en-US" sz="1000" b="0" i="0" u="none" strike="noStrike">
                        <a:effectLst/>
                        <a:latin typeface="+mn-lt"/>
                      </a:endParaRPr>
                    </a:p>
                  </a:txBody>
                  <a:tcPr marL="6936" marR="6936" marT="6936" marB="0"/>
                </a:tc>
                <a:tc>
                  <a:txBody>
                    <a:bodyPr/>
                    <a:lstStyle/>
                    <a:p>
                      <a:pPr algn="r" fontAlgn="b"/>
                      <a:endParaRPr lang="en-US" sz="1050" b="0" i="0" u="none" strike="noStrike">
                        <a:effectLst/>
                        <a:latin typeface="+mn-lt"/>
                      </a:endParaRPr>
                    </a:p>
                  </a:txBody>
                  <a:tcPr marL="6936" marR="6936" marT="6936" marB="0" anchor="b"/>
                </a:tc>
                <a:tc>
                  <a:txBody>
                    <a:bodyPr/>
                    <a:lstStyle/>
                    <a:p>
                      <a:pPr algn="r" fontAlgn="t"/>
                      <a:endParaRPr lang="en-US" sz="1050" b="0" i="0" u="none" strike="noStrike">
                        <a:effectLst/>
                        <a:latin typeface="+mn-lt"/>
                      </a:endParaRPr>
                    </a:p>
                  </a:txBody>
                  <a:tcPr marL="6936" marR="6936" marT="6936" marB="0"/>
                </a:tc>
                <a:tc>
                  <a:txBody>
                    <a:bodyPr/>
                    <a:lstStyle/>
                    <a:p>
                      <a:pPr algn="r" fontAlgn="ct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 xmlns:a16="http://schemas.microsoft.com/office/drawing/2014/main" val="10005"/>
                  </a:ext>
                </a:extLst>
              </a:tr>
              <a:tr h="573866">
                <a:tc gridSpan="8">
                  <a:txBody>
                    <a:bodyPr/>
                    <a:lstStyle/>
                    <a:p>
                      <a:pPr algn="l" fontAlgn="b"/>
                      <a:r>
                        <a:rPr lang="en-US" sz="1200" u="none" strike="noStrike" dirty="0">
                          <a:effectLst/>
                        </a:rPr>
                        <a:t>RHA Housing Corp. - RHA Component Unit - Notes and Loans Receivable for Triangle Court and Friendship Manor:</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sng" strike="noStrike" dirty="0">
                          <a:effectLst/>
                        </a:rPr>
                        <a:t> Loan Amount </a:t>
                      </a:r>
                      <a:endParaRPr lang="en-US" sz="1200" b="1" i="0" u="sng" strike="noStrike" dirty="0">
                        <a:effectLst/>
                        <a:latin typeface="Arial" panose="020B0604020202020204" pitchFamily="34" charset="0"/>
                        <a:cs typeface="Arial" panose="020B0604020202020204" pitchFamily="34" charset="0"/>
                      </a:endParaRPr>
                    </a:p>
                  </a:txBody>
                  <a:tcPr marL="6936" marR="6936" marT="6936" marB="0" anchor="ctr"/>
                </a:tc>
                <a:tc>
                  <a:txBody>
                    <a:bodyPr/>
                    <a:lstStyle/>
                    <a:p>
                      <a:pPr algn="ctr" fontAlgn="b"/>
                      <a:r>
                        <a:rPr lang="en-US" sz="1200" u="sng" strike="noStrike" dirty="0">
                          <a:effectLst/>
                        </a:rPr>
                        <a:t> Accrued Interest as of 12/31/18 </a:t>
                      </a:r>
                      <a:endParaRPr lang="en-US" sz="1200" b="1" i="0" u="sng" strike="noStrike" dirty="0">
                        <a:effectLst/>
                        <a:latin typeface="Arial" panose="020B0604020202020204" pitchFamily="34" charset="0"/>
                        <a:cs typeface="Arial" panose="020B0604020202020204" pitchFamily="34" charset="0"/>
                      </a:endParaRPr>
                    </a:p>
                  </a:txBody>
                  <a:tcPr marL="6936" marR="6936" marT="6936" marB="0" anchor="ctr"/>
                </a:tc>
                <a:tc>
                  <a:txBody>
                    <a:bodyPr/>
                    <a:lstStyle/>
                    <a:p>
                      <a:pPr algn="ctr" fontAlgn="b"/>
                      <a:r>
                        <a:rPr lang="en-US" sz="1200" u="sng" strike="noStrike" dirty="0">
                          <a:effectLst/>
                        </a:rPr>
                        <a:t> Total Amount Due </a:t>
                      </a:r>
                      <a:endParaRPr lang="en-US" sz="1200" b="1" i="0" u="sng"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 xmlns:a16="http://schemas.microsoft.com/office/drawing/2014/main" val="10006"/>
                  </a:ext>
                </a:extLst>
              </a:tr>
              <a:tr h="384966">
                <a:tc gridSpan="7">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sng" strike="noStrike" dirty="0">
                          <a:effectLst/>
                        </a:rPr>
                        <a:t>Fund Source: Gen. Fund</a:t>
                      </a:r>
                    </a:p>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Loan from Gen Fund to RHA for RAD pre-develop. cost (Dec. 2014) </a:t>
                      </a:r>
                      <a:endParaRPr lang="en-US" sz="1000" b="0" i="0" u="none" strike="noStrike" dirty="0">
                        <a:solidFill>
                          <a:srgbClr val="000000"/>
                        </a:solidFill>
                        <a:effectLst/>
                        <a:latin typeface="+mn-lt"/>
                      </a:endParaRPr>
                    </a:p>
                  </a:txBody>
                  <a:tcPr marL="6936" marR="6936" marT="6936" marB="0" anchor="b"/>
                </a:tc>
                <a:tc hMerge="1">
                  <a:txBody>
                    <a:bodyPr/>
                    <a:lstStyle/>
                    <a:p>
                      <a:pPr algn="l" fontAlgn="b"/>
                      <a:endParaRPr lang="en-US" sz="1000" b="0" i="0" u="none" strike="noStrike" dirty="0">
                        <a:solidFill>
                          <a:srgbClr val="000000"/>
                        </a:solidFill>
                        <a:effectLst/>
                        <a:latin typeface="+mn-lt"/>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dirty="0">
                        <a:effectLst/>
                        <a:latin typeface="+mn-lt"/>
                      </a:endParaRPr>
                    </a:p>
                  </a:txBody>
                  <a:tcPr marL="6936" marR="6936" marT="6936" marB="0"/>
                </a:tc>
                <a:tc>
                  <a:txBody>
                    <a:bodyPr/>
                    <a:lstStyle/>
                    <a:p>
                      <a:pPr algn="l" fontAlgn="ctr"/>
                      <a:r>
                        <a:rPr lang="en-US" sz="1200" u="none" strike="noStrike" dirty="0">
                          <a:effectLst/>
                        </a:rPr>
                        <a:t>$      700,000</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u="none" strike="noStrike" dirty="0">
                          <a:effectLst/>
                        </a:rPr>
                        <a:t> $     28,019.18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u="none" strike="noStrike" dirty="0">
                          <a:effectLst/>
                        </a:rPr>
                        <a:t> $     728,019.18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 xmlns:a16="http://schemas.microsoft.com/office/drawing/2014/main" val="10007"/>
                  </a:ext>
                </a:extLst>
              </a:tr>
              <a:tr h="384966">
                <a:tc gridSpan="7">
                  <a:txBody>
                    <a:bodyPr/>
                    <a:lstStyle/>
                    <a:p>
                      <a:pPr algn="l" fontAlgn="b"/>
                      <a:r>
                        <a:rPr lang="en-US" sz="1200" u="sng" strike="noStrike" dirty="0">
                          <a:effectLst/>
                        </a:rPr>
                        <a:t>Fund Source: Low/Mod Housing Fund</a:t>
                      </a:r>
                    </a:p>
                    <a:p>
                      <a:pPr algn="l" fontAlgn="b"/>
                      <a:r>
                        <a:rPr lang="en-US" sz="1200" u="none" strike="noStrike" dirty="0">
                          <a:effectLst/>
                        </a:rPr>
                        <a:t> Loan from Housing Successor to RHA for RAD project (Dec. 2015</a:t>
                      </a:r>
                      <a:r>
                        <a:rPr lang="en-US" sz="1000" u="none" strike="noStrike" dirty="0">
                          <a:effectLst/>
                        </a:rPr>
                        <a:t>) </a:t>
                      </a:r>
                      <a:endParaRPr lang="en-US" sz="1000" b="0" i="0" u="none" strike="noStrike" dirty="0">
                        <a:solidFill>
                          <a:srgbClr val="000000"/>
                        </a:solidFill>
                        <a:effectLst/>
                        <a:latin typeface="+mn-lt"/>
                      </a:endParaRPr>
                    </a:p>
                  </a:txBody>
                  <a:tcPr marL="6936" marR="6936" marT="6936" marB="0" anchor="b"/>
                </a:tc>
                <a:tc hMerge="1">
                  <a:txBody>
                    <a:bodyPr/>
                    <a:lstStyle/>
                    <a:p>
                      <a:pPr algn="l" fontAlgn="b"/>
                      <a:endParaRPr lang="en-US" sz="1000" b="0" i="0" u="none" strike="noStrike" dirty="0">
                        <a:solidFill>
                          <a:srgbClr val="000000"/>
                        </a:solidFill>
                        <a:effectLst/>
                        <a:latin typeface="+mn-lt"/>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en-US" sz="1000" b="0" i="0" u="none" strike="noStrike">
                        <a:effectLst/>
                        <a:latin typeface="+mn-lt"/>
                      </a:endParaRPr>
                    </a:p>
                  </a:txBody>
                  <a:tcPr marL="6936" marR="6936" marT="6936" marB="0"/>
                </a:tc>
                <a:tc>
                  <a:txBody>
                    <a:bodyPr/>
                    <a:lstStyle/>
                    <a:p>
                      <a:pPr algn="l" fontAlgn="ctr"/>
                      <a:r>
                        <a:rPr lang="en-US" sz="1200" u="none" strike="noStrike" dirty="0">
                          <a:effectLst/>
                        </a:rPr>
                        <a:t> $  1,100,000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u="none" strike="noStrike" dirty="0">
                          <a:effectLst/>
                        </a:rPr>
                        <a:t> $     32,901.60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r" fontAlgn="ctr"/>
                      <a:r>
                        <a:rPr lang="en-US" sz="1200" u="none" strike="noStrike" dirty="0">
                          <a:effectLst/>
                        </a:rPr>
                        <a:t> $1,132,901.60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 xmlns:a16="http://schemas.microsoft.com/office/drawing/2014/main" val="10008"/>
                  </a:ext>
                </a:extLst>
              </a:tr>
              <a:tr h="573866">
                <a:tc gridSpan="8">
                  <a:txBody>
                    <a:bodyPr/>
                    <a:lstStyle/>
                    <a:p>
                      <a:pPr algn="l" fontAlgn="b"/>
                      <a:r>
                        <a:rPr lang="en-US" sz="1200" u="sng" strike="noStrike" dirty="0">
                          <a:effectLst/>
                        </a:rPr>
                        <a:t>Fund Source: Housing In-Lieu Fund</a:t>
                      </a:r>
                    </a:p>
                    <a:p>
                      <a:pPr algn="l" fontAlgn="b"/>
                      <a:r>
                        <a:rPr lang="en-US" sz="1200" u="none" strike="noStrike" dirty="0">
                          <a:effectLst/>
                        </a:rPr>
                        <a:t> Loan from Housing Successor (in-lieu funds) to RHA for RAD project (last draw Feb. 2018)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936" marR="6936" marT="6936" marB="0" anchor="b"/>
                </a:tc>
                <a:tc hMerge="1">
                  <a:txBody>
                    <a:bodyPr/>
                    <a:lstStyle/>
                    <a:p>
                      <a:pPr algn="l" fontAlgn="b"/>
                      <a:endParaRPr lang="en-US" sz="1000" b="0" i="0" u="none" strike="noStrike" dirty="0">
                        <a:solidFill>
                          <a:srgbClr val="000000"/>
                        </a:solidFill>
                        <a:effectLst/>
                        <a:latin typeface="+mn-lt"/>
                      </a:endParaRPr>
                    </a:p>
                  </a:txBody>
                  <a:tcPr marL="6936" marR="6936" marT="69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200" u="none" strike="noStrike" dirty="0">
                          <a:effectLst/>
                        </a:rPr>
                        <a:t> $  3,600,000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u="none" strike="noStrike" dirty="0">
                          <a:effectLst/>
                        </a:rPr>
                        <a:t> $     42,652.18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r" fontAlgn="ctr"/>
                      <a:r>
                        <a:rPr lang="en-US" sz="1200" u="none" strike="noStrike" dirty="0">
                          <a:effectLst/>
                        </a:rPr>
                        <a:t> $3,642,652.18 </a:t>
                      </a: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 xmlns:a16="http://schemas.microsoft.com/office/drawing/2014/main" val="10009"/>
                  </a:ext>
                </a:extLst>
              </a:tr>
              <a:tr h="196065">
                <a:tc>
                  <a:txBody>
                    <a:bodyPr/>
                    <a:lstStyle/>
                    <a:p>
                      <a:pPr algn="l" fontAlgn="t"/>
                      <a:r>
                        <a:rPr lang="en-US" sz="1050" u="none" strike="noStrike">
                          <a:effectLst/>
                        </a:rPr>
                        <a:t> </a:t>
                      </a:r>
                      <a:endParaRPr lang="en-US" sz="1050" b="0" i="0" u="none" strike="noStrike">
                        <a:effectLst/>
                        <a:latin typeface="+mn-lt"/>
                      </a:endParaRPr>
                    </a:p>
                  </a:txBody>
                  <a:tcPr marL="6936" marR="6936" marT="6936" marB="0"/>
                </a:tc>
                <a:tc>
                  <a:txBody>
                    <a:bodyPr/>
                    <a:lstStyle/>
                    <a:p>
                      <a:pPr algn="l" fontAlgn="t"/>
                      <a:r>
                        <a:rPr lang="en-US" sz="1000" u="none" strike="noStrike">
                          <a:effectLst/>
                        </a:rPr>
                        <a:t> </a:t>
                      </a:r>
                      <a:endParaRPr lang="en-US" sz="1000" b="0" i="0" u="none" strike="noStrike">
                        <a:effectLst/>
                        <a:latin typeface="+mn-lt"/>
                      </a:endParaRPr>
                    </a:p>
                  </a:txBody>
                  <a:tcPr marL="6936" marR="6936" marT="6936" marB="0"/>
                </a:tc>
                <a:tc gridSpan="2">
                  <a:txBody>
                    <a:bodyPr/>
                    <a:lstStyle/>
                    <a:p>
                      <a:pPr algn="l" fontAlgn="t"/>
                      <a:r>
                        <a:rPr lang="en-US" sz="1000" u="none" strike="noStrike" dirty="0">
                          <a:effectLst/>
                        </a:rPr>
                        <a:t> </a:t>
                      </a:r>
                      <a:endParaRPr lang="en-US" sz="1000" b="0" i="0" u="none" strike="noStrike" dirty="0">
                        <a:effectLst/>
                        <a:latin typeface="+mn-lt"/>
                      </a:endParaRPr>
                    </a:p>
                  </a:txBody>
                  <a:tcPr marL="6936" marR="6936" marT="6936" marB="0"/>
                </a:tc>
                <a:tc hMerge="1">
                  <a:txBody>
                    <a:bodyPr/>
                    <a:lstStyle/>
                    <a:p>
                      <a:endParaRPr lang="en-US"/>
                    </a:p>
                  </a:txBody>
                  <a:tcPr/>
                </a:tc>
                <a:tc>
                  <a:txBody>
                    <a:bodyPr/>
                    <a:lstStyle/>
                    <a:p>
                      <a:pPr algn="l" fontAlgn="t"/>
                      <a:r>
                        <a:rPr lang="en-US" sz="1000" u="none" strike="noStrike">
                          <a:effectLst/>
                        </a:rPr>
                        <a:t> </a:t>
                      </a:r>
                      <a:endParaRPr lang="en-US" sz="1000" b="0" i="0" u="none" strike="noStrike">
                        <a:effectLst/>
                        <a:latin typeface="+mn-lt"/>
                      </a:endParaRPr>
                    </a:p>
                  </a:txBody>
                  <a:tcPr marL="6936" marR="6936" marT="6936" marB="0"/>
                </a:tc>
                <a:tc>
                  <a:txBody>
                    <a:bodyPr/>
                    <a:lstStyle/>
                    <a:p>
                      <a:pPr algn="l" fontAlgn="t"/>
                      <a:r>
                        <a:rPr lang="en-US" sz="1000" u="none" strike="noStrike">
                          <a:effectLst/>
                        </a:rPr>
                        <a:t> </a:t>
                      </a:r>
                      <a:endParaRPr lang="en-US" sz="1000" b="0" i="0" u="none" strike="noStrike">
                        <a:effectLst/>
                        <a:latin typeface="+mn-lt"/>
                      </a:endParaRPr>
                    </a:p>
                  </a:txBody>
                  <a:tcPr marL="6936" marR="6936" marT="6936" marB="0"/>
                </a:tc>
                <a:tc>
                  <a:txBody>
                    <a:bodyPr/>
                    <a:lstStyle/>
                    <a:p>
                      <a:pPr algn="l" fontAlgn="t"/>
                      <a:r>
                        <a:rPr lang="en-US" sz="1000" u="none" strike="noStrike">
                          <a:effectLst/>
                        </a:rPr>
                        <a:t> </a:t>
                      </a:r>
                      <a:endParaRPr lang="en-US" sz="1000" b="0" i="0" u="none" strike="noStrike">
                        <a:effectLst/>
                        <a:latin typeface="+mn-lt"/>
                      </a:endParaRPr>
                    </a:p>
                  </a:txBody>
                  <a:tcPr marL="6936" marR="6936" marT="6936" marB="0"/>
                </a:tc>
                <a:tc>
                  <a:txBody>
                    <a:bodyPr/>
                    <a:lstStyle/>
                    <a:p>
                      <a:pPr algn="l" fontAlgn="t"/>
                      <a:r>
                        <a:rPr lang="en-US" sz="1000" u="none" strike="noStrike">
                          <a:effectLst/>
                        </a:rPr>
                        <a:t> </a:t>
                      </a:r>
                      <a:endParaRPr lang="en-US" sz="1000" b="0" i="0" u="none" strike="noStrike">
                        <a:effectLst/>
                        <a:latin typeface="+mn-lt"/>
                      </a:endParaRPr>
                    </a:p>
                  </a:txBody>
                  <a:tcPr marL="6936" marR="6936" marT="6936" marB="0"/>
                </a:tc>
                <a:tc>
                  <a:txBody>
                    <a:bodyPr/>
                    <a:lstStyle/>
                    <a:p>
                      <a:pPr algn="l" fontAlgn="ctr"/>
                      <a:r>
                        <a:rPr lang="en-US" sz="1200" u="none" strike="noStrike" dirty="0">
                          <a:effectLst/>
                        </a:rPr>
                        <a:t> $  5,400,000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l" fontAlgn="ctr"/>
                      <a:r>
                        <a:rPr lang="en-US" sz="1200" u="none" strike="noStrike" dirty="0">
                          <a:effectLst/>
                        </a:rPr>
                        <a:t> $   103,572.96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tc>
                  <a:txBody>
                    <a:bodyPr/>
                    <a:lstStyle/>
                    <a:p>
                      <a:pPr algn="r" fontAlgn="ctr"/>
                      <a:r>
                        <a:rPr lang="en-US" sz="1200" u="none" strike="noStrike" dirty="0">
                          <a:effectLst/>
                        </a:rPr>
                        <a:t> $ 5,503,572.96 </a:t>
                      </a:r>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 xmlns:a16="http://schemas.microsoft.com/office/drawing/2014/main" val="10010"/>
                  </a:ext>
                </a:extLst>
              </a:tr>
              <a:tr h="87329">
                <a:tc>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gridSpan="2">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hMerge="1">
                  <a:txBody>
                    <a:bodyPr/>
                    <a:lstStyle/>
                    <a:p>
                      <a:endParaRPr lang="en-US"/>
                    </a:p>
                  </a:txBody>
                  <a:tcPr/>
                </a:tc>
                <a:tc>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a:txBody>
                    <a:bodyPr/>
                    <a:lstStyle/>
                    <a:p>
                      <a:pPr algn="l" fontAlgn="t"/>
                      <a:endParaRPr lang="en-US" sz="1050" b="0" i="0" u="none" strike="noStrike">
                        <a:effectLst/>
                        <a:latin typeface="Arial" panose="020B0604020202020204" pitchFamily="34" charset="0"/>
                        <a:cs typeface="Arial" panose="020B0604020202020204" pitchFamily="34" charset="0"/>
                      </a:endParaRPr>
                    </a:p>
                  </a:txBody>
                  <a:tcPr marL="6936" marR="6936" marT="6936" marB="0"/>
                </a:tc>
                <a:tc>
                  <a:txBody>
                    <a:bodyPr/>
                    <a:lstStyle/>
                    <a:p>
                      <a:pPr algn="l" fontAlgn="t"/>
                      <a:endParaRPr lang="en-US" sz="1050" b="0" i="0" u="none" strike="noStrike">
                        <a:effectLst/>
                        <a:latin typeface="+mn-lt"/>
                      </a:endParaRPr>
                    </a:p>
                  </a:txBody>
                  <a:tcPr marL="6936" marR="6936" marT="6936" marB="0"/>
                </a:tc>
                <a:tc>
                  <a:txBody>
                    <a:bodyPr/>
                    <a:lstStyle/>
                    <a:p>
                      <a:pPr algn="l" fontAlgn="t"/>
                      <a:endParaRPr lang="en-US" sz="1050" b="0" i="0" u="none" strike="noStrike">
                        <a:effectLst/>
                        <a:latin typeface="+mn-lt"/>
                      </a:endParaRPr>
                    </a:p>
                  </a:txBody>
                  <a:tcPr marL="6936" marR="6936" marT="6936" marB="0"/>
                </a:tc>
                <a:tc>
                  <a:txBody>
                    <a:bodyPr/>
                    <a:lstStyle/>
                    <a:p>
                      <a:pPr algn="r" fontAlgn="t"/>
                      <a:endParaRPr lang="en-US" sz="1050" b="0" i="0" u="none" strike="noStrike">
                        <a:effectLst/>
                        <a:latin typeface="+mn-lt"/>
                      </a:endParaRPr>
                    </a:p>
                  </a:txBody>
                  <a:tcPr marL="6936" marR="6936" marT="6936" marB="0"/>
                </a:tc>
                <a:tc>
                  <a:txBody>
                    <a:bodyPr/>
                    <a:lstStyle/>
                    <a:p>
                      <a:pPr algn="r" fontAlgn="ctr"/>
                      <a:endParaRPr lang="en-US" sz="1000" b="0" i="0" u="none" strike="noStrike">
                        <a:effectLst/>
                        <a:latin typeface="+mn-lt"/>
                      </a:endParaRPr>
                    </a:p>
                  </a:txBody>
                  <a:tcPr marL="6936" marR="6936" marT="6936" marB="0" anchor="ctr"/>
                </a:tc>
                <a:tc>
                  <a:txBody>
                    <a:bodyPr/>
                    <a:lstStyle/>
                    <a:p>
                      <a:pPr algn="r" fontAlgn="ctr"/>
                      <a:endParaRPr lang="en-US" sz="1200" b="0" i="0" u="none" strike="noStrike" dirty="0">
                        <a:effectLst/>
                        <a:latin typeface="Arial" panose="020B0604020202020204" pitchFamily="34" charset="0"/>
                        <a:cs typeface="Arial" panose="020B0604020202020204" pitchFamily="34" charset="0"/>
                      </a:endParaRPr>
                    </a:p>
                  </a:txBody>
                  <a:tcPr marL="6936" marR="6936" marT="6936" marB="0" anchor="ctr"/>
                </a:tc>
                <a:extLst>
                  <a:ext uri="{0D108BD9-81ED-4DB2-BD59-A6C34878D82A}">
                    <a16:rowId xmlns="" xmlns:a16="http://schemas.microsoft.com/office/drawing/2014/main" val="10011"/>
                  </a:ext>
                </a:extLst>
              </a:tr>
              <a:tr h="354713">
                <a:tc gridSpan="9">
                  <a:txBody>
                    <a:bodyPr/>
                    <a:lstStyle/>
                    <a:p>
                      <a:pPr algn="l" fontAlgn="b"/>
                      <a:r>
                        <a:rPr lang="en-US" sz="1200" u="none" strike="noStrike" dirty="0">
                          <a:effectLst/>
                        </a:rPr>
                        <a:t>Total Amount Due from RHA and RHA Housing  Corporation:</a:t>
                      </a:r>
                      <a:endParaRPr lang="en-US" sz="1200" b="1" i="0" u="none" strike="noStrike" dirty="0">
                        <a:effectLst/>
                        <a:latin typeface="Arial Black" panose="020B0A04020102020204" pitchFamily="34" charset="0"/>
                        <a:cs typeface="Arial" panose="020B0604020202020204" pitchFamily="34" charset="0"/>
                      </a:endParaRPr>
                    </a:p>
                  </a:txBody>
                  <a:tcPr marL="6936" marR="6936" marT="6936"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1" i="0" u="none" strike="noStrike" dirty="0">
                        <a:effectLst/>
                        <a:latin typeface="+mn-lt"/>
                      </a:endParaRPr>
                    </a:p>
                  </a:txBody>
                  <a:tcPr marL="6936" marR="6936" marT="6936" marB="0" anchor="b"/>
                </a:tc>
                <a:tc hMerge="1">
                  <a:txBody>
                    <a:bodyPr/>
                    <a:lstStyle/>
                    <a:p>
                      <a:pPr algn="l" fontAlgn="b"/>
                      <a:endParaRPr lang="en-US" sz="1000" b="1" i="0" u="none" strike="noStrike" dirty="0">
                        <a:effectLst/>
                        <a:latin typeface="+mn-lt"/>
                      </a:endParaRPr>
                    </a:p>
                  </a:txBody>
                  <a:tcPr marL="6936" marR="6936" marT="6936" marB="0" anchor="b"/>
                </a:tc>
                <a:tc hMerge="1">
                  <a:txBody>
                    <a:bodyPr/>
                    <a:lstStyle/>
                    <a:p>
                      <a:pPr algn="l" fontAlgn="b"/>
                      <a:endParaRPr lang="en-US" sz="1000" b="1" i="0" u="none" strike="noStrike" dirty="0">
                        <a:effectLst/>
                        <a:latin typeface="+mn-lt"/>
                      </a:endParaRPr>
                    </a:p>
                  </a:txBody>
                  <a:tcPr marL="6936" marR="6936" marT="6936" marB="0" anchor="b"/>
                </a:tc>
                <a:tc hMerge="1">
                  <a:txBody>
                    <a:bodyPr/>
                    <a:lstStyle/>
                    <a:p>
                      <a:pPr algn="r" fontAlgn="b"/>
                      <a:endParaRPr lang="en-US" sz="1000" b="1" i="0" u="none" strike="noStrike" dirty="0">
                        <a:effectLst/>
                        <a:latin typeface="+mn-lt"/>
                      </a:endParaRPr>
                    </a:p>
                  </a:txBody>
                  <a:tcPr marL="6936" marR="6936" marT="6936" marB="0" anchor="b"/>
                </a:tc>
                <a:tc gridSpan="2">
                  <a:txBody>
                    <a:bodyPr/>
                    <a:lstStyle/>
                    <a:p>
                      <a:pPr algn="r" fontAlgn="t"/>
                      <a:r>
                        <a:rPr lang="en-US" sz="1050" u="none" strike="noStrike" dirty="0">
                          <a:effectLst/>
                        </a:rPr>
                        <a:t> </a:t>
                      </a:r>
                      <a:r>
                        <a:rPr lang="en-US" sz="1200" u="none" strike="noStrike" dirty="0">
                          <a:effectLst/>
                        </a:rPr>
                        <a:t>$ 14,247,925.90 </a:t>
                      </a:r>
                      <a:endParaRPr lang="en-US" sz="1200" b="1" i="0" u="none" strike="noStrike" dirty="0">
                        <a:effectLst/>
                        <a:latin typeface="Arial Black" panose="020B0A04020102020204" pitchFamily="34" charset="0"/>
                        <a:cs typeface="Arial" panose="020B0604020202020204" pitchFamily="34" charset="0"/>
                      </a:endParaRPr>
                    </a:p>
                  </a:txBody>
                  <a:tcPr marL="6936" marR="6936" marT="6936" marB="0" anchor="ctr"/>
                </a:tc>
                <a:tc hMerge="1">
                  <a:txBody>
                    <a:bodyPr/>
                    <a:lstStyle/>
                    <a:p>
                      <a:pPr algn="r" fontAlgn="b"/>
                      <a:endParaRPr lang="en-US" sz="1200" b="1" i="0" u="none" strike="noStrike" dirty="0">
                        <a:effectLst/>
                        <a:latin typeface="Arial" panose="020B0604020202020204" pitchFamily="34" charset="0"/>
                        <a:cs typeface="Arial" panose="020B0604020202020204" pitchFamily="34" charset="0"/>
                      </a:endParaRPr>
                    </a:p>
                  </a:txBody>
                  <a:tcPr marL="6936" marR="6936" marT="6936" marB="0" anchor="b"/>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992017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82029042"/>
              </p:ext>
            </p:extLst>
          </p:nvPr>
        </p:nvGraphicFramePr>
        <p:xfrm>
          <a:off x="457200" y="1752600"/>
          <a:ext cx="8077199" cy="3487032"/>
        </p:xfrm>
        <a:graphic>
          <a:graphicData uri="http://schemas.openxmlformats.org/drawingml/2006/table">
            <a:tbl>
              <a:tblPr firstRow="1" lastRow="1" bandRow="1">
                <a:tableStyleId>{00A15C55-8517-42AA-B614-E9B94910E393}</a:tableStyleId>
              </a:tblPr>
              <a:tblGrid>
                <a:gridCol w="2202873">
                  <a:extLst>
                    <a:ext uri="{9D8B030D-6E8A-4147-A177-3AD203B41FA5}">
                      <a16:colId xmlns:a16="http://schemas.microsoft.com/office/drawing/2014/main" xmlns="" val="20000"/>
                    </a:ext>
                  </a:extLst>
                </a:gridCol>
                <a:gridCol w="1759710">
                  <a:extLst>
                    <a:ext uri="{9D8B030D-6E8A-4147-A177-3AD203B41FA5}">
                      <a16:colId xmlns:a16="http://schemas.microsoft.com/office/drawing/2014/main" xmlns="" val="20001"/>
                    </a:ext>
                  </a:extLst>
                </a:gridCol>
                <a:gridCol w="1759710">
                  <a:extLst>
                    <a:ext uri="{9D8B030D-6E8A-4147-A177-3AD203B41FA5}">
                      <a16:colId xmlns:a16="http://schemas.microsoft.com/office/drawing/2014/main" xmlns="" val="20002"/>
                    </a:ext>
                  </a:extLst>
                </a:gridCol>
                <a:gridCol w="2354906">
                  <a:extLst>
                    <a:ext uri="{9D8B030D-6E8A-4147-A177-3AD203B41FA5}">
                      <a16:colId xmlns:a16="http://schemas.microsoft.com/office/drawing/2014/main" xmlns="" val="20003"/>
                    </a:ext>
                  </a:extLst>
                </a:gridCol>
              </a:tblGrid>
              <a:tr h="238125">
                <a:tc>
                  <a:txBody>
                    <a:bodyPr/>
                    <a:lstStyle/>
                    <a:p>
                      <a:pPr algn="ctr" rtl="0" fontAlgn="ctr"/>
                      <a:r>
                        <a:rPr lang="en-US" sz="1600" u="none" strike="noStrike" dirty="0">
                          <a:effectLst/>
                        </a:rPr>
                        <a:t>Fund</a:t>
                      </a:r>
                      <a:endParaRPr lang="en-US" sz="1600" b="0" i="0" u="none" strike="noStrike" dirty="0">
                        <a:solidFill>
                          <a:srgbClr val="FFFFFF"/>
                        </a:solidFill>
                        <a:effectLst/>
                        <a:latin typeface="Calibri"/>
                      </a:endParaRPr>
                    </a:p>
                  </a:txBody>
                  <a:tcPr marL="9159" marR="9159" marT="9159" marB="0" anchor="ctr"/>
                </a:tc>
                <a:tc>
                  <a:txBody>
                    <a:bodyPr/>
                    <a:lstStyle/>
                    <a:p>
                      <a:pPr algn="ctr" rtl="0" fontAlgn="ctr"/>
                      <a:r>
                        <a:rPr lang="en-US" sz="1600" u="none" strike="noStrike" dirty="0">
                          <a:effectLst/>
                        </a:rPr>
                        <a:t>FY 17</a:t>
                      </a:r>
                      <a:endParaRPr lang="en-US" sz="1600" b="0" i="0" u="none" strike="noStrike" dirty="0">
                        <a:solidFill>
                          <a:srgbClr val="FFFFFF"/>
                        </a:solidFill>
                        <a:effectLst/>
                        <a:latin typeface="Calibri"/>
                      </a:endParaRPr>
                    </a:p>
                  </a:txBody>
                  <a:tcPr marL="9159" marR="9159" marT="9159" marB="0" anchor="ctr"/>
                </a:tc>
                <a:tc>
                  <a:txBody>
                    <a:bodyPr/>
                    <a:lstStyle/>
                    <a:p>
                      <a:pPr algn="ctr" rtl="0" fontAlgn="ctr"/>
                      <a:r>
                        <a:rPr lang="en-US" sz="1600" u="none" strike="noStrike" dirty="0">
                          <a:effectLst/>
                        </a:rPr>
                        <a:t>FY 18</a:t>
                      </a:r>
                      <a:endParaRPr lang="en-US" sz="1600" b="0" i="0" u="none" strike="noStrike" dirty="0">
                        <a:solidFill>
                          <a:srgbClr val="FFFFFF"/>
                        </a:solidFill>
                        <a:effectLst/>
                        <a:latin typeface="Calibri"/>
                      </a:endParaRPr>
                    </a:p>
                  </a:txBody>
                  <a:tcPr marL="9159" marR="9159" marT="9159" marB="0" anchor="ctr"/>
                </a:tc>
                <a:tc>
                  <a:txBody>
                    <a:bodyPr/>
                    <a:lstStyle/>
                    <a:p>
                      <a:pPr algn="ctr" rtl="0" fontAlgn="ctr"/>
                      <a:r>
                        <a:rPr lang="en-US" sz="1600" u="none" strike="noStrike" dirty="0">
                          <a:effectLst/>
                        </a:rPr>
                        <a:t>Action Plan</a:t>
                      </a:r>
                      <a:endParaRPr lang="en-US" sz="1600" b="0" i="0" u="none" strike="noStrike" dirty="0">
                        <a:solidFill>
                          <a:srgbClr val="FFFFFF"/>
                        </a:solidFill>
                        <a:effectLst/>
                        <a:latin typeface="Calibri"/>
                      </a:endParaRPr>
                    </a:p>
                  </a:txBody>
                  <a:tcPr marL="9159" marR="9159" marT="9159" marB="0" anchor="ctr"/>
                </a:tc>
                <a:extLst>
                  <a:ext uri="{0D108BD9-81ED-4DB2-BD59-A6C34878D82A}">
                    <a16:rowId xmlns:a16="http://schemas.microsoft.com/office/drawing/2014/main" xmlns="" val="10000"/>
                  </a:ext>
                </a:extLst>
              </a:tr>
              <a:tr h="419466">
                <a:tc>
                  <a:txBody>
                    <a:bodyPr/>
                    <a:lstStyle/>
                    <a:p>
                      <a:pPr algn="l" rtl="0" fontAlgn="ctr"/>
                      <a:r>
                        <a:rPr lang="en-US" sz="1600" u="none" strike="noStrike" dirty="0">
                          <a:effectLst/>
                        </a:rPr>
                        <a:t>Transportation Operation (R-Transit) - 1003</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($1,749,243)</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($2,902,517)</a:t>
                      </a:r>
                      <a:endParaRPr lang="en-US" sz="1600" b="0" i="0" u="none" strike="noStrike" dirty="0">
                        <a:solidFill>
                          <a:srgbClr val="000000"/>
                        </a:solidFill>
                        <a:effectLst/>
                        <a:latin typeface="Calibri"/>
                      </a:endParaRPr>
                    </a:p>
                  </a:txBody>
                  <a:tcPr marL="9159" marR="9159" marT="9159" marB="0" anchor="ctr"/>
                </a:tc>
                <a:tc>
                  <a:txBody>
                    <a:bodyPr/>
                    <a:lstStyle/>
                    <a:p>
                      <a:pPr algn="ctr" rtl="0" fontAlgn="ctr"/>
                      <a:r>
                        <a:rPr lang="en-US" sz="1600" u="none" strike="noStrike" dirty="0">
                          <a:effectLst/>
                        </a:rPr>
                        <a:t>Current fiscal year funding expected by year end</a:t>
                      </a:r>
                      <a:endParaRPr lang="en-US" sz="1600" b="0" i="0" u="none" strike="noStrike" dirty="0">
                        <a:solidFill>
                          <a:srgbClr val="000000"/>
                        </a:solidFill>
                        <a:effectLst/>
                        <a:latin typeface="Calibri"/>
                      </a:endParaRPr>
                    </a:p>
                  </a:txBody>
                  <a:tcPr marL="9159" marR="9159" marT="9159" marB="0" anchor="ctr"/>
                </a:tc>
                <a:extLst>
                  <a:ext uri="{0D108BD9-81ED-4DB2-BD59-A6C34878D82A}">
                    <a16:rowId xmlns:a16="http://schemas.microsoft.com/office/drawing/2014/main" xmlns="" val="10001"/>
                  </a:ext>
                </a:extLst>
              </a:tr>
              <a:tr h="419466">
                <a:tc>
                  <a:txBody>
                    <a:bodyPr/>
                    <a:lstStyle/>
                    <a:p>
                      <a:pPr algn="l" rtl="0" fontAlgn="ctr"/>
                      <a:r>
                        <a:rPr lang="en-US" sz="1600" u="none" strike="noStrike" dirty="0">
                          <a:effectLst/>
                        </a:rPr>
                        <a:t>Engineering Cost Recovery – 1051</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(2,208,899)</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(2,298,974)</a:t>
                      </a:r>
                      <a:endParaRPr lang="en-US" sz="1600" b="0" i="0" u="none" strike="noStrike" dirty="0">
                        <a:solidFill>
                          <a:srgbClr val="000000"/>
                        </a:solidFill>
                        <a:effectLst/>
                        <a:latin typeface="Calibri"/>
                      </a:endParaRPr>
                    </a:p>
                  </a:txBody>
                  <a:tcPr marL="9159" marR="9159" marT="9159" marB="0" anchor="ctr"/>
                </a:tc>
                <a:tc>
                  <a:txBody>
                    <a:bodyPr/>
                    <a:lstStyle/>
                    <a:p>
                      <a:pPr algn="ctr" rtl="0" fontAlgn="ctr"/>
                      <a:r>
                        <a:rPr lang="en-US" sz="1600" u="none" strike="noStrike" dirty="0">
                          <a:effectLst/>
                        </a:rPr>
                        <a:t>Increase in GF subsidy</a:t>
                      </a:r>
                      <a:endParaRPr lang="en-US" sz="1600" b="0" i="0" u="none" strike="noStrike" dirty="0">
                        <a:solidFill>
                          <a:srgbClr val="000000"/>
                        </a:solidFill>
                        <a:effectLst/>
                        <a:latin typeface="Calibri"/>
                      </a:endParaRPr>
                    </a:p>
                  </a:txBody>
                  <a:tcPr marL="9159" marR="9159" marT="9159" marB="0" anchor="ctr"/>
                </a:tc>
                <a:extLst>
                  <a:ext uri="{0D108BD9-81ED-4DB2-BD59-A6C34878D82A}">
                    <a16:rowId xmlns:a16="http://schemas.microsoft.com/office/drawing/2014/main" xmlns="" val="10002"/>
                  </a:ext>
                </a:extLst>
              </a:tr>
              <a:tr h="419466">
                <a:tc>
                  <a:txBody>
                    <a:bodyPr/>
                    <a:lstStyle/>
                    <a:p>
                      <a:pPr algn="l" rtl="0" fontAlgn="ctr"/>
                      <a:r>
                        <a:rPr lang="en-US" sz="1600" u="none" strike="noStrike" dirty="0">
                          <a:effectLst/>
                        </a:rPr>
                        <a:t>Code Enforcement Cost Recovery – 1053</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(2,439,356)</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(2,381,066)</a:t>
                      </a:r>
                      <a:endParaRPr lang="en-US" sz="1600" b="0" i="0" u="none" strike="noStrike" dirty="0">
                        <a:solidFill>
                          <a:srgbClr val="000000"/>
                        </a:solidFill>
                        <a:effectLst/>
                        <a:latin typeface="Calibri"/>
                      </a:endParaRPr>
                    </a:p>
                  </a:txBody>
                  <a:tcPr marL="9159" marR="9159" marT="9159" marB="0" anchor="ctr"/>
                </a:tc>
                <a:tc>
                  <a:txBody>
                    <a:bodyPr/>
                    <a:lstStyle/>
                    <a:p>
                      <a:pPr algn="ctr" rtl="0" fontAlgn="ctr"/>
                      <a:r>
                        <a:rPr lang="en-US" sz="1600" u="none" strike="noStrike" dirty="0">
                          <a:effectLst/>
                        </a:rPr>
                        <a:t>General Fund Reserves</a:t>
                      </a:r>
                      <a:endParaRPr lang="en-US" sz="1600" b="0" i="0" u="none" strike="noStrike" dirty="0">
                        <a:solidFill>
                          <a:srgbClr val="000000"/>
                        </a:solidFill>
                        <a:effectLst/>
                        <a:latin typeface="Calibri"/>
                      </a:endParaRPr>
                    </a:p>
                  </a:txBody>
                  <a:tcPr marL="9159" marR="9159" marT="9159" marB="0" anchor="ctr"/>
                </a:tc>
                <a:extLst>
                  <a:ext uri="{0D108BD9-81ED-4DB2-BD59-A6C34878D82A}">
                    <a16:rowId xmlns:a16="http://schemas.microsoft.com/office/drawing/2014/main" xmlns="" val="10003"/>
                  </a:ext>
                </a:extLst>
              </a:tr>
              <a:tr h="419466">
                <a:tc>
                  <a:txBody>
                    <a:bodyPr/>
                    <a:lstStyle/>
                    <a:p>
                      <a:pPr algn="l" rtl="0" fontAlgn="ctr"/>
                      <a:r>
                        <a:rPr lang="en-US" sz="1600" u="none" strike="noStrike" dirty="0">
                          <a:effectLst/>
                        </a:rPr>
                        <a:t>2007 Refunding &amp; Civic Center – 3005</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(1,208,843)</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(1,003,477)</a:t>
                      </a:r>
                      <a:endParaRPr lang="en-US" sz="1600" b="0" i="0" u="none" strike="noStrike" dirty="0">
                        <a:solidFill>
                          <a:srgbClr val="000000"/>
                        </a:solidFill>
                        <a:effectLst/>
                        <a:latin typeface="Calibri"/>
                      </a:endParaRPr>
                    </a:p>
                  </a:txBody>
                  <a:tcPr marL="9159" marR="9159" marT="9159" marB="0" anchor="ctr"/>
                </a:tc>
                <a:tc>
                  <a:txBody>
                    <a:bodyPr/>
                    <a:lstStyle/>
                    <a:p>
                      <a:pPr algn="ctr" rtl="0" fontAlgn="ctr"/>
                      <a:r>
                        <a:rPr lang="en-US" sz="1600" u="none" strike="noStrike" dirty="0">
                          <a:effectLst/>
                        </a:rPr>
                        <a:t>On 5-Year Repayment Plan</a:t>
                      </a:r>
                      <a:endParaRPr lang="en-US" sz="1600" b="0" i="0" u="none" strike="noStrike" dirty="0">
                        <a:solidFill>
                          <a:srgbClr val="000000"/>
                        </a:solidFill>
                        <a:effectLst/>
                        <a:latin typeface="Calibri"/>
                      </a:endParaRPr>
                    </a:p>
                  </a:txBody>
                  <a:tcPr marL="9159" marR="9159" marT="9159" marB="0" anchor="ctr"/>
                </a:tc>
                <a:extLst>
                  <a:ext uri="{0D108BD9-81ED-4DB2-BD59-A6C34878D82A}">
                    <a16:rowId xmlns:a16="http://schemas.microsoft.com/office/drawing/2014/main" xmlns="" val="10004"/>
                  </a:ext>
                </a:extLst>
              </a:tr>
              <a:tr h="214313">
                <a:tc>
                  <a:txBody>
                    <a:bodyPr/>
                    <a:lstStyle/>
                    <a:p>
                      <a:pPr algn="l" rtl="0" fontAlgn="ctr"/>
                      <a:r>
                        <a:rPr lang="en-US" sz="1600" u="none" strike="noStrike" dirty="0">
                          <a:effectLst/>
                        </a:rPr>
                        <a:t>Stormwater – 4006</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(1,416,114)</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(904,974)</a:t>
                      </a:r>
                      <a:endParaRPr lang="en-US" sz="1600" b="0" i="0" u="none" strike="noStrike" dirty="0">
                        <a:solidFill>
                          <a:srgbClr val="000000"/>
                        </a:solidFill>
                        <a:effectLst/>
                        <a:latin typeface="Calibri"/>
                      </a:endParaRPr>
                    </a:p>
                  </a:txBody>
                  <a:tcPr marL="9159" marR="9159" marT="9159" marB="0" anchor="ctr"/>
                </a:tc>
                <a:tc>
                  <a:txBody>
                    <a:bodyPr/>
                    <a:lstStyle/>
                    <a:p>
                      <a:pPr algn="ctr" rtl="0" fontAlgn="ctr"/>
                      <a:r>
                        <a:rPr lang="en-US" sz="1600" u="none" strike="noStrike" dirty="0">
                          <a:effectLst/>
                        </a:rPr>
                        <a:t>Future revenues</a:t>
                      </a:r>
                      <a:endParaRPr lang="en-US" sz="1600" b="0" i="0" u="none" strike="noStrike" dirty="0">
                        <a:solidFill>
                          <a:srgbClr val="000000"/>
                        </a:solidFill>
                        <a:effectLst/>
                        <a:latin typeface="Calibri"/>
                      </a:endParaRPr>
                    </a:p>
                  </a:txBody>
                  <a:tcPr marL="9159" marR="9159" marT="9159" marB="0" anchor="ctr"/>
                </a:tc>
                <a:extLst>
                  <a:ext uri="{0D108BD9-81ED-4DB2-BD59-A6C34878D82A}">
                    <a16:rowId xmlns:a16="http://schemas.microsoft.com/office/drawing/2014/main" xmlns="" val="10005"/>
                  </a:ext>
                </a:extLst>
              </a:tr>
              <a:tr h="419466">
                <a:tc>
                  <a:txBody>
                    <a:bodyPr/>
                    <a:lstStyle/>
                    <a:p>
                      <a:pPr algn="l" rtl="0" fontAlgn="ctr"/>
                      <a:r>
                        <a:rPr lang="en-US" sz="1600" u="none" strike="noStrike" dirty="0">
                          <a:effectLst/>
                        </a:rPr>
                        <a:t>Housing Department </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(3,143,929)</a:t>
                      </a:r>
                      <a:endParaRPr lang="en-US" sz="1600" b="0" i="0" u="none" strike="noStrike" dirty="0">
                        <a:solidFill>
                          <a:srgbClr val="000000"/>
                        </a:solidFill>
                        <a:effectLst/>
                        <a:latin typeface="Calibri"/>
                      </a:endParaRPr>
                    </a:p>
                  </a:txBody>
                  <a:tcPr marL="9159" marR="9159" marT="9159" marB="0" anchor="ctr"/>
                </a:tc>
                <a:tc>
                  <a:txBody>
                    <a:bodyPr/>
                    <a:lstStyle/>
                    <a:p>
                      <a:pPr algn="r" rtl="0" fontAlgn="ctr"/>
                      <a:r>
                        <a:rPr lang="en-US" sz="1600" u="none" strike="noStrike" dirty="0">
                          <a:effectLst/>
                        </a:rPr>
                        <a:t>(3,367,762)</a:t>
                      </a:r>
                      <a:endParaRPr lang="en-US" sz="1600" b="0" i="0" u="none" strike="noStrike" dirty="0">
                        <a:solidFill>
                          <a:srgbClr val="000000"/>
                        </a:solidFill>
                        <a:effectLst/>
                        <a:latin typeface="Calibri"/>
                      </a:endParaRPr>
                    </a:p>
                  </a:txBody>
                  <a:tcPr marL="9159" marR="9159" marT="9159" marB="0" anchor="ctr"/>
                </a:tc>
                <a:tc>
                  <a:txBody>
                    <a:bodyPr/>
                    <a:lstStyle/>
                    <a:p>
                      <a:pPr algn="ctr" rtl="0" fontAlgn="ctr"/>
                      <a:r>
                        <a:rPr lang="en-US" sz="1600" u="none" strike="noStrike" dirty="0">
                          <a:effectLst/>
                        </a:rPr>
                        <a:t>Disallowed costs will be drawn from General Fund</a:t>
                      </a:r>
                      <a:endParaRPr lang="en-US" sz="1600" b="0" i="0" u="none" strike="noStrike" dirty="0">
                        <a:solidFill>
                          <a:srgbClr val="000000"/>
                        </a:solidFill>
                        <a:effectLst/>
                        <a:latin typeface="Calibri"/>
                      </a:endParaRPr>
                    </a:p>
                  </a:txBody>
                  <a:tcPr marL="9159" marR="9159" marT="9159" marB="0" anchor="ctr"/>
                </a:tc>
                <a:extLst>
                  <a:ext uri="{0D108BD9-81ED-4DB2-BD59-A6C34878D82A}">
                    <a16:rowId xmlns:a16="http://schemas.microsoft.com/office/drawing/2014/main" xmlns="" val="10006"/>
                  </a:ext>
                </a:extLst>
              </a:tr>
              <a:tr h="247284">
                <a:tc>
                  <a:txBody>
                    <a:bodyPr/>
                    <a:lstStyle/>
                    <a:p>
                      <a:pPr algn="l" rtl="0" fontAlgn="ctr"/>
                      <a:r>
                        <a:rPr lang="en-US" sz="1600" u="none" strike="noStrike" dirty="0">
                          <a:effectLst/>
                        </a:rPr>
                        <a:t>Total</a:t>
                      </a:r>
                      <a:endParaRPr lang="en-US" sz="1600" b="0" i="0" u="none" strike="noStrike" dirty="0">
                        <a:solidFill>
                          <a:srgbClr val="FFFFFF"/>
                        </a:solidFill>
                        <a:effectLst/>
                        <a:latin typeface="Calibri"/>
                      </a:endParaRPr>
                    </a:p>
                  </a:txBody>
                  <a:tcPr marL="9159" marR="9159" marT="9159" marB="0" anchor="ctr"/>
                </a:tc>
                <a:tc>
                  <a:txBody>
                    <a:bodyPr/>
                    <a:lstStyle/>
                    <a:p>
                      <a:pPr algn="r" rtl="0" fontAlgn="ctr"/>
                      <a:r>
                        <a:rPr lang="en-US" sz="1600" u="none" strike="noStrike" dirty="0">
                          <a:effectLst/>
                        </a:rPr>
                        <a:t>($12,166,384)</a:t>
                      </a:r>
                      <a:endParaRPr lang="en-US" sz="1600" b="0" i="0" u="none" strike="noStrike" dirty="0">
                        <a:solidFill>
                          <a:srgbClr val="FFFFFF"/>
                        </a:solidFill>
                        <a:effectLst/>
                        <a:latin typeface="Calibri"/>
                      </a:endParaRPr>
                    </a:p>
                  </a:txBody>
                  <a:tcPr marL="9159" marR="9159" marT="9159" marB="0" anchor="ctr"/>
                </a:tc>
                <a:tc>
                  <a:txBody>
                    <a:bodyPr/>
                    <a:lstStyle/>
                    <a:p>
                      <a:pPr algn="r" rtl="0" fontAlgn="ctr"/>
                      <a:r>
                        <a:rPr lang="en-US" sz="1600" u="none" strike="noStrike" dirty="0">
                          <a:effectLst/>
                        </a:rPr>
                        <a:t>($12,858,770)</a:t>
                      </a:r>
                      <a:endParaRPr lang="en-US" sz="1600" b="0" i="0" u="none" strike="noStrike" dirty="0">
                        <a:solidFill>
                          <a:srgbClr val="FFFFFF"/>
                        </a:solidFill>
                        <a:effectLst/>
                        <a:latin typeface="Calibri"/>
                      </a:endParaRPr>
                    </a:p>
                  </a:txBody>
                  <a:tcPr marL="9159" marR="9159" marT="9159" marB="0" anchor="ctr"/>
                </a:tc>
                <a:tc>
                  <a:txBody>
                    <a:bodyPr/>
                    <a:lstStyle/>
                    <a:p>
                      <a:pPr algn="ctr" rtl="0" fontAlgn="ctr"/>
                      <a:r>
                        <a:rPr lang="en-US" sz="1600" u="none" strike="noStrike" dirty="0">
                          <a:effectLst/>
                        </a:rPr>
                        <a:t> </a:t>
                      </a:r>
                      <a:endParaRPr lang="en-US" sz="1600" b="0" i="0" u="none" strike="noStrike" dirty="0">
                        <a:solidFill>
                          <a:srgbClr val="FFFFFF"/>
                        </a:solidFill>
                        <a:effectLst/>
                        <a:latin typeface="Calibri"/>
                      </a:endParaRPr>
                    </a:p>
                  </a:txBody>
                  <a:tcPr marL="9159" marR="9159" marT="9159" marB="0" anchor="ctr"/>
                </a:tc>
                <a:extLst>
                  <a:ext uri="{0D108BD9-81ED-4DB2-BD59-A6C34878D82A}">
                    <a16:rowId xmlns:a16="http://schemas.microsoft.com/office/drawing/2014/main" xmlns="" val="10007"/>
                  </a:ext>
                </a:extLst>
              </a:tr>
            </a:tbl>
          </a:graphicData>
        </a:graphic>
      </p:graphicFrame>
      <p:sp>
        <p:nvSpPr>
          <p:cNvPr id="5" name="TextBox 4"/>
          <p:cNvSpPr txBox="1"/>
          <p:nvPr/>
        </p:nvSpPr>
        <p:spPr>
          <a:xfrm>
            <a:off x="0" y="1219200"/>
            <a:ext cx="9144000" cy="400110"/>
          </a:xfrm>
          <a:prstGeom prst="rect">
            <a:avLst/>
          </a:prstGeom>
          <a:noFill/>
        </p:spPr>
        <p:txBody>
          <a:bodyPr wrap="square" rtlCol="0">
            <a:spAutoFit/>
          </a:bodyPr>
          <a:lstStyle/>
          <a:p>
            <a:pPr algn="ctr"/>
            <a:r>
              <a:rPr lang="en-US" sz="2000" b="1" dirty="0"/>
              <a:t>Fund with Negative Cash Balances | May impact General Fund </a:t>
            </a:r>
          </a:p>
        </p:txBody>
      </p:sp>
      <p:sp>
        <p:nvSpPr>
          <p:cNvPr id="6" name="Slide Number Placeholder 3"/>
          <p:cNvSpPr>
            <a:spLocks noGrp="1"/>
          </p:cNvSpPr>
          <p:nvPr>
            <p:ph type="sldNum" sz="quarter" idx="11"/>
          </p:nvPr>
        </p:nvSpPr>
        <p:spPr>
          <a:xfrm>
            <a:off x="6553200" y="6248400"/>
            <a:ext cx="2133600" cy="457200"/>
          </a:xfrm>
        </p:spPr>
        <p:txBody>
          <a:bodyPr/>
          <a:lstStyle/>
          <a:p>
            <a:fld id="{F96BF013-2072-4643-9B7F-BB9EB89B0307}" type="slidenum">
              <a:rPr lang="en-US" altLang="en-US" smtClean="0"/>
              <a:pPr/>
              <a:t>18</a:t>
            </a:fld>
            <a:endParaRPr lang="en-US" altLang="en-US" dirty="0"/>
          </a:p>
        </p:txBody>
      </p:sp>
      <p:sp>
        <p:nvSpPr>
          <p:cNvPr id="8" name="Title 1"/>
          <p:cNvSpPr txBox="1">
            <a:spLocks/>
          </p:cNvSpPr>
          <p:nvPr/>
        </p:nvSpPr>
        <p:spPr bwMode="auto">
          <a:xfrm>
            <a:off x="457200" y="457200"/>
            <a:ext cx="8229600" cy="609600"/>
          </a:xfrm>
          <a:prstGeom prst="rect">
            <a:avLst/>
          </a:prstGeom>
          <a:solidFill>
            <a:schemeClr val="accent4">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a:lstStyle>
          <a:p>
            <a:pPr algn="ctr"/>
            <a:r>
              <a:rPr lang="en-US" sz="3600" kern="0" dirty="0" smtClean="0">
                <a:solidFill>
                  <a:schemeClr val="bg1"/>
                </a:solidFill>
              </a:rPr>
              <a:t>Other Risks Continued</a:t>
            </a:r>
            <a:endParaRPr lang="en-US" kern="0" dirty="0">
              <a:solidFill>
                <a:schemeClr val="bg1"/>
              </a:solidFill>
            </a:endParaRPr>
          </a:p>
        </p:txBody>
      </p:sp>
    </p:spTree>
    <p:extLst>
      <p:ext uri="{BB962C8B-B14F-4D97-AF65-F5344CB8AC3E}">
        <p14:creationId xmlns:p14="http://schemas.microsoft.com/office/powerpoint/2010/main" val="955843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99" t="22593" r="64601" b="20741"/>
          <a:stretch/>
        </p:blipFill>
        <p:spPr bwMode="auto">
          <a:xfrm>
            <a:off x="685800" y="1199016"/>
            <a:ext cx="6788727" cy="48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0" y="6147955"/>
            <a:ext cx="8458200" cy="685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600" kern="1200" cap="none" spc="-100" baseline="0">
                <a:ln>
                  <a:noFill/>
                </a:ln>
                <a:solidFill>
                  <a:schemeClr val="bg1"/>
                </a:solidFill>
                <a:effectLst/>
                <a:latin typeface="+mj-lt"/>
                <a:ea typeface="+mj-ea"/>
                <a:cs typeface="+mj-cs"/>
              </a:defRPr>
            </a:lvl1pPr>
          </a:lstStyle>
          <a:p>
            <a:r>
              <a:rPr lang="en-US" dirty="0">
                <a:solidFill>
                  <a:srgbClr val="C00000"/>
                </a:solidFill>
              </a:rPr>
              <a:t>Estimated: $2M, Actual YTD: </a:t>
            </a:r>
            <a:r>
              <a:rPr lang="en-US" b="1" dirty="0">
                <a:solidFill>
                  <a:srgbClr val="C00000"/>
                </a:solidFill>
              </a:rPr>
              <a:t>$742K</a:t>
            </a:r>
          </a:p>
        </p:txBody>
      </p:sp>
      <p:sp>
        <p:nvSpPr>
          <p:cNvPr id="9" name="Slide Number Placeholder 3"/>
          <p:cNvSpPr>
            <a:spLocks noGrp="1"/>
          </p:cNvSpPr>
          <p:nvPr>
            <p:ph type="sldNum" sz="quarter" idx="11"/>
          </p:nvPr>
        </p:nvSpPr>
        <p:spPr>
          <a:xfrm>
            <a:off x="6553200" y="6248400"/>
            <a:ext cx="2133600" cy="457200"/>
          </a:xfrm>
        </p:spPr>
        <p:txBody>
          <a:bodyPr/>
          <a:lstStyle/>
          <a:p>
            <a:fld id="{F96BF013-2072-4643-9B7F-BB9EB89B0307}" type="slidenum">
              <a:rPr lang="en-US" altLang="en-US" smtClean="0"/>
              <a:pPr/>
              <a:t>19</a:t>
            </a:fld>
            <a:endParaRPr lang="en-US" altLang="en-US" dirty="0"/>
          </a:p>
        </p:txBody>
      </p:sp>
      <p:sp>
        <p:nvSpPr>
          <p:cNvPr id="10"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Other Risks Continued</a:t>
            </a:r>
            <a:endParaRPr lang="en-US" dirty="0">
              <a:solidFill>
                <a:schemeClr val="bg1"/>
              </a:solidFill>
            </a:endParaRPr>
          </a:p>
        </p:txBody>
      </p:sp>
    </p:spTree>
    <p:extLst>
      <p:ext uri="{BB962C8B-B14F-4D97-AF65-F5344CB8AC3E}">
        <p14:creationId xmlns:p14="http://schemas.microsoft.com/office/powerpoint/2010/main" val="402658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Overview</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a:buClr>
                <a:schemeClr val="accent2"/>
              </a:buClr>
              <a:buFont typeface="Wingdings" panose="05000000000000000000" pitchFamily="2" charset="2"/>
              <a:buChar char="q"/>
            </a:pPr>
            <a:r>
              <a:rPr lang="en-US" sz="2800" dirty="0" smtClean="0"/>
              <a:t>Background</a:t>
            </a:r>
          </a:p>
          <a:p>
            <a:pPr>
              <a:buClr>
                <a:schemeClr val="accent2"/>
              </a:buClr>
              <a:buFont typeface="Wingdings" panose="05000000000000000000" pitchFamily="2" charset="2"/>
              <a:buChar char="q"/>
            </a:pPr>
            <a:endParaRPr lang="en-US" sz="2800" dirty="0" smtClean="0"/>
          </a:p>
          <a:p>
            <a:pPr>
              <a:buClr>
                <a:schemeClr val="accent2"/>
              </a:buClr>
              <a:buFont typeface="Wingdings" panose="05000000000000000000" pitchFamily="2" charset="2"/>
              <a:buChar char="q"/>
            </a:pPr>
            <a:r>
              <a:rPr lang="en-US" sz="2800" dirty="0" smtClean="0"/>
              <a:t>Next Steps</a:t>
            </a:r>
          </a:p>
          <a:p>
            <a:pPr>
              <a:buClr>
                <a:schemeClr val="accent2"/>
              </a:buClr>
              <a:buFont typeface="Wingdings" panose="05000000000000000000" pitchFamily="2" charset="2"/>
              <a:buChar char="q"/>
            </a:pPr>
            <a:endParaRPr lang="en-US" sz="2800" dirty="0" smtClean="0"/>
          </a:p>
          <a:p>
            <a:pPr>
              <a:buClr>
                <a:schemeClr val="accent2"/>
              </a:buClr>
              <a:buFont typeface="Wingdings" panose="05000000000000000000" pitchFamily="2" charset="2"/>
              <a:buChar char="q"/>
            </a:pPr>
            <a:r>
              <a:rPr lang="en-US" sz="2800" dirty="0" smtClean="0"/>
              <a:t>FY 2019-20 Budget Analysis</a:t>
            </a:r>
          </a:p>
          <a:p>
            <a:pPr>
              <a:buClr>
                <a:schemeClr val="accent2"/>
              </a:buClr>
              <a:buFont typeface="Wingdings" panose="05000000000000000000" pitchFamily="2" charset="2"/>
              <a:buChar char="q"/>
            </a:pPr>
            <a:endParaRPr lang="en-US" sz="2800" dirty="0"/>
          </a:p>
          <a:p>
            <a:pPr>
              <a:buClr>
                <a:schemeClr val="accent2"/>
              </a:buClr>
              <a:buFont typeface="Wingdings" panose="05000000000000000000" pitchFamily="2" charset="2"/>
              <a:buChar char="q"/>
            </a:pPr>
            <a:r>
              <a:rPr lang="en-US" sz="2800" dirty="0" smtClean="0"/>
              <a:t>Budget Coordinating Group</a:t>
            </a:r>
          </a:p>
          <a:p>
            <a:pPr>
              <a:buClr>
                <a:schemeClr val="accent2"/>
              </a:buClr>
              <a:buFont typeface="Wingdings" panose="05000000000000000000" pitchFamily="2" charset="2"/>
              <a:buChar char="q"/>
            </a:pPr>
            <a:endParaRPr lang="en-US" sz="2800" dirty="0" smtClean="0"/>
          </a:p>
          <a:p>
            <a:pPr>
              <a:buClr>
                <a:schemeClr val="accent2"/>
              </a:buClr>
              <a:buFont typeface="Wingdings" panose="05000000000000000000" pitchFamily="2" charset="2"/>
              <a:buChar char="q"/>
            </a:pPr>
            <a:r>
              <a:rPr lang="en-US" sz="2800" dirty="0" smtClean="0"/>
              <a:t>Conclusion</a:t>
            </a:r>
          </a:p>
          <a:p>
            <a:endParaRPr lang="en-US" dirty="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2</a:t>
            </a:fld>
            <a:endParaRPr lang="en-US" altLang="en-US" dirty="0"/>
          </a:p>
        </p:txBody>
      </p:sp>
    </p:spTree>
    <p:extLst>
      <p:ext uri="{BB962C8B-B14F-4D97-AF65-F5344CB8AC3E}">
        <p14:creationId xmlns:p14="http://schemas.microsoft.com/office/powerpoint/2010/main" val="1040666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21" t="19444" r="64583" b="11852"/>
          <a:stretch/>
        </p:blipFill>
        <p:spPr bwMode="auto">
          <a:xfrm>
            <a:off x="609600" y="990598"/>
            <a:ext cx="7249270" cy="562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1"/>
          </p:nvPr>
        </p:nvSpPr>
        <p:spPr>
          <a:xfrm>
            <a:off x="6553200" y="6248400"/>
            <a:ext cx="2133600" cy="457200"/>
          </a:xfrm>
        </p:spPr>
        <p:txBody>
          <a:bodyPr/>
          <a:lstStyle/>
          <a:p>
            <a:fld id="{F96BF013-2072-4643-9B7F-BB9EB89B0307}" type="slidenum">
              <a:rPr lang="en-US" altLang="en-US" smtClean="0"/>
              <a:pPr/>
              <a:t>20</a:t>
            </a:fld>
            <a:endParaRPr lang="en-US" altLang="en-US" dirty="0"/>
          </a:p>
        </p:txBody>
      </p:sp>
      <p:sp>
        <p:nvSpPr>
          <p:cNvPr id="8"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Other Risks Continued</a:t>
            </a:r>
            <a:endParaRPr lang="en-US" dirty="0">
              <a:solidFill>
                <a:schemeClr val="bg1"/>
              </a:solidFill>
            </a:endParaRPr>
          </a:p>
        </p:txBody>
      </p:sp>
    </p:spTree>
    <p:extLst>
      <p:ext uri="{BB962C8B-B14F-4D97-AF65-F5344CB8AC3E}">
        <p14:creationId xmlns:p14="http://schemas.microsoft.com/office/powerpoint/2010/main" val="554797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lstStyle/>
          <a:p>
            <a:pPr marL="0" indent="0">
              <a:buNone/>
            </a:pPr>
            <a:r>
              <a:rPr lang="en-US" sz="1800" b="1" dirty="0" smtClean="0"/>
              <a:t>The Bond Buyer 6/6/19 Article</a:t>
            </a:r>
          </a:p>
          <a:p>
            <a:pPr marL="0" indent="0">
              <a:buNone/>
            </a:pPr>
            <a:endParaRPr lang="en-US" sz="1800" dirty="0" smtClean="0"/>
          </a:p>
          <a:p>
            <a:pPr marL="0" indent="0">
              <a:buNone/>
            </a:pPr>
            <a:r>
              <a:rPr lang="en-US" sz="1800" dirty="0" smtClean="0"/>
              <a:t>“Marc </a:t>
            </a:r>
            <a:r>
              <a:rPr lang="en-US" sz="1800" dirty="0"/>
              <a:t>Joffe, a senior policy analyst at the Reason Foundation, said the city’s </a:t>
            </a:r>
            <a:r>
              <a:rPr lang="en-US" sz="1800" dirty="0" smtClean="0"/>
              <a:t>latest comprehensive </a:t>
            </a:r>
            <a:r>
              <a:rPr lang="en-US" sz="1800" dirty="0"/>
              <a:t>annual financial report for the fiscal year ended June 30, 2019, raises </a:t>
            </a:r>
            <a:r>
              <a:rPr lang="en-US" sz="1800" dirty="0" smtClean="0"/>
              <a:t>multiple red </a:t>
            </a:r>
            <a:r>
              <a:rPr lang="en-US" sz="1800" dirty="0"/>
              <a:t>flags.</a:t>
            </a:r>
          </a:p>
          <a:p>
            <a:pPr marL="0" indent="0">
              <a:buNone/>
            </a:pPr>
            <a:r>
              <a:rPr lang="en-US" sz="1800" dirty="0"/>
              <a:t> </a:t>
            </a:r>
          </a:p>
          <a:p>
            <a:pPr marL="0" indent="0">
              <a:buNone/>
            </a:pPr>
            <a:r>
              <a:rPr lang="en-US" sz="1800" dirty="0"/>
              <a:t>Joffe cited a weak cash position, a Kids First Initiative that will divert 3% of the general fund </a:t>
            </a:r>
            <a:r>
              <a:rPr lang="en-US" sz="1800" dirty="0" smtClean="0"/>
              <a:t>to programs </a:t>
            </a:r>
            <a:r>
              <a:rPr lang="en-US" sz="1800" dirty="0"/>
              <a:t>for children, and increased payments to CalPERS with contributions projected to </a:t>
            </a:r>
            <a:r>
              <a:rPr lang="en-US" sz="1800" dirty="0" smtClean="0"/>
              <a:t>rise from </a:t>
            </a:r>
            <a:r>
              <a:rPr lang="en-US" sz="1800" dirty="0"/>
              <a:t>$31 million in the current 2018-19 fiscal year to almost $50 million in </a:t>
            </a:r>
            <a:r>
              <a:rPr lang="en-US" sz="1800" dirty="0" smtClean="0"/>
              <a:t>2024-25…Even </a:t>
            </a:r>
            <a:r>
              <a:rPr lang="en-US" sz="1800" dirty="0"/>
              <a:t>with the marked improvements cited by the rating agencies, analysts also concede </a:t>
            </a:r>
            <a:r>
              <a:rPr lang="en-US" sz="1800" dirty="0" smtClean="0"/>
              <a:t>that Challenges </a:t>
            </a:r>
            <a:r>
              <a:rPr lang="en-US" sz="1800" dirty="0"/>
              <a:t>remain. </a:t>
            </a:r>
          </a:p>
          <a:p>
            <a:pPr marL="0" indent="0">
              <a:buNone/>
            </a:pPr>
            <a:r>
              <a:rPr lang="en-US" sz="1800" dirty="0"/>
              <a:t> </a:t>
            </a:r>
          </a:p>
          <a:p>
            <a:pPr marL="0" indent="0">
              <a:buNone/>
            </a:pPr>
            <a:r>
              <a:rPr lang="en-US" sz="1800" dirty="0" smtClean="0"/>
              <a:t>If </a:t>
            </a:r>
            <a:r>
              <a:rPr lang="en-US" sz="1800" dirty="0"/>
              <a:t>deficit spending continues in the funds that continue to borrow from the </a:t>
            </a:r>
            <a:r>
              <a:rPr lang="en-US" sz="1800" dirty="0" smtClean="0"/>
              <a:t>General Fund </a:t>
            </a:r>
            <a:r>
              <a:rPr lang="en-US" sz="1800" dirty="0"/>
              <a:t>and other funds, it reduces the likelihood that the city will be able to continue as a </a:t>
            </a:r>
            <a:r>
              <a:rPr lang="en-US" sz="1800" dirty="0" smtClean="0"/>
              <a:t>going concern</a:t>
            </a:r>
            <a:r>
              <a:rPr lang="en-US" sz="1800" dirty="0"/>
              <a:t>.”</a:t>
            </a:r>
          </a:p>
          <a:p>
            <a:pPr marL="0" indent="0">
              <a:buClr>
                <a:schemeClr val="accent2"/>
              </a:buClr>
              <a:buNone/>
            </a:pPr>
            <a:endParaRPr lang="en-US" sz="12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2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0" indent="0">
              <a:buClr>
                <a:schemeClr val="accent2"/>
              </a:buClr>
              <a:buNone/>
            </a:pPr>
            <a:endParaRPr lang="en-US" sz="12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2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21</a:t>
            </a:fld>
            <a:endParaRPr lang="en-US" altLang="en-US" dirty="0"/>
          </a:p>
        </p:txBody>
      </p:sp>
      <p:sp>
        <p:nvSpPr>
          <p:cNvPr id="6" name="Title 1"/>
          <p:cNvSpPr txBox="1">
            <a:spLocks/>
          </p:cNvSpPr>
          <p:nvPr/>
        </p:nvSpPr>
        <p:spPr bwMode="auto">
          <a:xfrm>
            <a:off x="457200" y="457200"/>
            <a:ext cx="8229600" cy="609600"/>
          </a:xfrm>
          <a:prstGeom prst="rect">
            <a:avLst/>
          </a:prstGeom>
          <a:solidFill>
            <a:schemeClr val="accent4">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defRPr>
            </a:lvl2pPr>
            <a:lvl3pPr algn="l" rtl="0" eaLnBrk="1" fontAlgn="base" hangingPunct="1">
              <a:spcBef>
                <a:spcPct val="0"/>
              </a:spcBef>
              <a:spcAft>
                <a:spcPct val="0"/>
              </a:spcAft>
              <a:defRPr sz="4400">
                <a:solidFill>
                  <a:schemeClr val="tx1"/>
                </a:solidFill>
                <a:latin typeface="Arial" pitchFamily="34" charset="0"/>
              </a:defRPr>
            </a:lvl3pPr>
            <a:lvl4pPr algn="l" rtl="0" eaLnBrk="1" fontAlgn="base" hangingPunct="1">
              <a:spcBef>
                <a:spcPct val="0"/>
              </a:spcBef>
              <a:spcAft>
                <a:spcPct val="0"/>
              </a:spcAft>
              <a:defRPr sz="4400">
                <a:solidFill>
                  <a:schemeClr val="tx1"/>
                </a:solidFill>
                <a:latin typeface="Arial" pitchFamily="34" charset="0"/>
              </a:defRPr>
            </a:lvl4pPr>
            <a:lvl5pPr algn="l" rtl="0" eaLnBrk="1" fontAlgn="base" hangingPunct="1">
              <a:spcBef>
                <a:spcPct val="0"/>
              </a:spcBef>
              <a:spcAft>
                <a:spcPct val="0"/>
              </a:spcAft>
              <a:defRPr sz="4400">
                <a:solidFill>
                  <a:schemeClr val="tx1"/>
                </a:solidFill>
                <a:latin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defRPr>
            </a:lvl9pPr>
          </a:lstStyle>
          <a:p>
            <a:pPr algn="ctr"/>
            <a:r>
              <a:rPr lang="en-US" sz="3600" kern="0" dirty="0" smtClean="0">
                <a:solidFill>
                  <a:schemeClr val="bg1"/>
                </a:solidFill>
              </a:rPr>
              <a:t>Other Risks Continued</a:t>
            </a:r>
            <a:endParaRPr lang="en-US" kern="0" dirty="0">
              <a:solidFill>
                <a:schemeClr val="bg1"/>
              </a:solidFill>
            </a:endParaRPr>
          </a:p>
        </p:txBody>
      </p:sp>
    </p:spTree>
    <p:extLst>
      <p:ext uri="{BB962C8B-B14F-4D97-AF65-F5344CB8AC3E}">
        <p14:creationId xmlns:p14="http://schemas.microsoft.com/office/powerpoint/2010/main" val="3566223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219200"/>
            <a:ext cx="8839199" cy="152400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3600" kern="1200" cap="none" spc="-100" baseline="0">
                <a:ln>
                  <a:noFill/>
                </a:ln>
                <a:solidFill>
                  <a:schemeClr val="bg1"/>
                </a:solidFill>
                <a:effectLst/>
                <a:latin typeface="+mj-lt"/>
                <a:ea typeface="+mj-ea"/>
                <a:cs typeface="+mj-cs"/>
              </a:defRPr>
            </a:lvl1pPr>
          </a:lstStyle>
          <a:p>
            <a:pPr algn="l"/>
            <a:r>
              <a:rPr lang="en-US" sz="2400" dirty="0"/>
              <a:t>S&amp;P Bond Rating: Upgraded three notches from A- to AA- and the lease revenue bond rating from BBB+ to A+.  </a:t>
            </a:r>
          </a:p>
          <a:p>
            <a:pPr algn="l"/>
            <a:r>
              <a:rPr lang="en-US" sz="2400" dirty="0"/>
              <a:t>Savings: Civic Center ~ $600,000 + Port ~$700,000 = $1.3M</a:t>
            </a:r>
          </a:p>
        </p:txBody>
      </p:sp>
      <p:sp>
        <p:nvSpPr>
          <p:cNvPr id="3" name="Rectangle 2"/>
          <p:cNvSpPr/>
          <p:nvPr/>
        </p:nvSpPr>
        <p:spPr>
          <a:xfrm>
            <a:off x="533400" y="2743200"/>
            <a:ext cx="7949118" cy="3970318"/>
          </a:xfrm>
          <a:prstGeom prst="rect">
            <a:avLst/>
          </a:prstGeom>
        </p:spPr>
        <p:txBody>
          <a:bodyPr wrap="square">
            <a:spAutoFit/>
          </a:bodyPr>
          <a:lstStyle/>
          <a:p>
            <a:r>
              <a:rPr lang="en-US" dirty="0"/>
              <a:t>“The outlook also reflects our expectation that reserve levels will remain strong…during the next two years, and that the city will manage its debt and ongoing expenditures sufficiently to avoid any future structural imbalances. </a:t>
            </a:r>
          </a:p>
          <a:p>
            <a:endParaRPr lang="en-US" dirty="0"/>
          </a:p>
          <a:p>
            <a:r>
              <a:rPr lang="en-US" dirty="0"/>
              <a:t>Should the local economy continue to strengthen, reflecting higher income and wealth metrics, if the city's pension costs represent a smaller portion of the city's budget, and if the city keeps reserves at very strong levels in the current year and projected for the next few years, </a:t>
            </a:r>
            <a:r>
              <a:rPr lang="en-US" b="1" dirty="0"/>
              <a:t>we could raise the rating…</a:t>
            </a:r>
          </a:p>
          <a:p>
            <a:r>
              <a:rPr lang="en-US" dirty="0"/>
              <a:t> </a:t>
            </a:r>
          </a:p>
          <a:p>
            <a:r>
              <a:rPr lang="en-US" dirty="0"/>
              <a:t>Should Richmond's financial performance deteriorate to the point of resulting in structural imbalance either because of an unexpected decline in revenues or because the city is unable to manage its debt and pension-related costs, </a:t>
            </a:r>
            <a:r>
              <a:rPr lang="en-US" b="1" dirty="0"/>
              <a:t>we could lower  the rating.”</a:t>
            </a:r>
            <a:endParaRPr lang="en-US" dirty="0"/>
          </a:p>
        </p:txBody>
      </p:sp>
      <p:sp>
        <p:nvSpPr>
          <p:cNvPr id="6" name="Slide Number Placeholder 3"/>
          <p:cNvSpPr>
            <a:spLocks noGrp="1"/>
          </p:cNvSpPr>
          <p:nvPr>
            <p:ph type="sldNum" sz="quarter" idx="11"/>
          </p:nvPr>
        </p:nvSpPr>
        <p:spPr>
          <a:xfrm>
            <a:off x="6553200" y="6248400"/>
            <a:ext cx="2133600" cy="457200"/>
          </a:xfrm>
        </p:spPr>
        <p:txBody>
          <a:bodyPr/>
          <a:lstStyle/>
          <a:p>
            <a:fld id="{F96BF013-2072-4643-9B7F-BB9EB89B0307}" type="slidenum">
              <a:rPr lang="en-US" altLang="en-US" smtClean="0"/>
              <a:pPr/>
              <a:t>22</a:t>
            </a:fld>
            <a:endParaRPr lang="en-US" altLang="en-US" dirty="0"/>
          </a:p>
        </p:txBody>
      </p:sp>
      <p:sp>
        <p:nvSpPr>
          <p:cNvPr id="8"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Other Risks Continued</a:t>
            </a:r>
            <a:endParaRPr lang="en-US" dirty="0">
              <a:solidFill>
                <a:schemeClr val="bg1"/>
              </a:solidFill>
            </a:endParaRPr>
          </a:p>
        </p:txBody>
      </p:sp>
    </p:spTree>
    <p:extLst>
      <p:ext uri="{BB962C8B-B14F-4D97-AF65-F5344CB8AC3E}">
        <p14:creationId xmlns:p14="http://schemas.microsoft.com/office/powerpoint/2010/main" val="124483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23</a:t>
            </a:fld>
            <a:endParaRPr lang="en-US" altLang="en-US" dirty="0"/>
          </a:p>
        </p:txBody>
      </p:sp>
      <p:sp>
        <p:nvSpPr>
          <p:cNvPr id="6" name="Content Placeholder 2"/>
          <p:cNvSpPr txBox="1">
            <a:spLocks/>
          </p:cNvSpPr>
          <p:nvPr/>
        </p:nvSpPr>
        <p:spPr bwMode="auto">
          <a:xfrm>
            <a:off x="228600" y="13716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buClr>
                <a:srgbClr val="C00000"/>
              </a:buClr>
              <a:buFont typeface="Wingdings" panose="05000000000000000000" pitchFamily="2" charset="2"/>
              <a:buChar char="q"/>
            </a:pPr>
            <a:r>
              <a:rPr lang="en-US" b="1" kern="0" dirty="0" smtClean="0"/>
              <a:t>Despite risks, City well positioned to continue improving its financial position</a:t>
            </a:r>
          </a:p>
          <a:p>
            <a:pPr lvl="1">
              <a:buClr>
                <a:srgbClr val="C00000"/>
              </a:buClr>
              <a:buFont typeface="Wingdings" pitchFamily="2" charset="2"/>
              <a:buChar char="§"/>
            </a:pPr>
            <a:r>
              <a:rPr lang="en-US" kern="0" dirty="0" smtClean="0"/>
              <a:t>Knowns risks need to be managed and mitigated</a:t>
            </a:r>
          </a:p>
          <a:p>
            <a:pPr lvl="1">
              <a:buClr>
                <a:srgbClr val="C00000"/>
              </a:buClr>
              <a:buFont typeface="Wingdings" pitchFamily="2" charset="2"/>
              <a:buChar char="§"/>
            </a:pPr>
            <a:r>
              <a:rPr lang="en-US" kern="0" dirty="0" smtClean="0"/>
              <a:t>Strategic Planning involving all stakeholders</a:t>
            </a:r>
          </a:p>
          <a:p>
            <a:pPr lvl="1">
              <a:buClr>
                <a:srgbClr val="C00000"/>
              </a:buClr>
              <a:buFont typeface="Wingdings" pitchFamily="2" charset="2"/>
              <a:buChar char="§"/>
            </a:pPr>
            <a:r>
              <a:rPr lang="en-US" kern="0" dirty="0" smtClean="0"/>
              <a:t>Substantial development in next 2-5 years, i.e.:</a:t>
            </a:r>
          </a:p>
          <a:p>
            <a:pPr lvl="2">
              <a:buClr>
                <a:srgbClr val="C00000"/>
              </a:buClr>
              <a:buFont typeface="Wingdings" pitchFamily="2" charset="2"/>
              <a:buChar char="§"/>
            </a:pPr>
            <a:r>
              <a:rPr lang="en-US" kern="0" dirty="0" smtClean="0"/>
              <a:t>RHA HCV transfer to HACCC July 1, 2019. </a:t>
            </a:r>
          </a:p>
          <a:p>
            <a:pPr lvl="2">
              <a:buClr>
                <a:srgbClr val="C00000"/>
              </a:buClr>
              <a:buFont typeface="Wingdings" pitchFamily="2" charset="2"/>
              <a:buChar char="§"/>
            </a:pPr>
            <a:r>
              <a:rPr lang="en-US" kern="0" dirty="0" smtClean="0"/>
              <a:t>March 2009: 977 housing units entitled, 701 under review</a:t>
            </a:r>
          </a:p>
          <a:p>
            <a:pPr lvl="2">
              <a:buClr>
                <a:srgbClr val="C00000"/>
              </a:buClr>
              <a:buFont typeface="Wingdings" pitchFamily="2" charset="2"/>
              <a:buChar char="§"/>
            </a:pPr>
            <a:r>
              <a:rPr lang="en-US" kern="0" dirty="0" smtClean="0"/>
              <a:t>Terminal One: Laconia LLC.</a:t>
            </a:r>
          </a:p>
          <a:p>
            <a:pPr lvl="3">
              <a:buClr>
                <a:srgbClr val="C00000"/>
              </a:buClr>
              <a:buFont typeface="Wingdings" pitchFamily="2" charset="2"/>
              <a:buChar char="§"/>
            </a:pPr>
            <a:r>
              <a:rPr lang="en-US" kern="0" dirty="0" smtClean="0"/>
              <a:t>316 units, 295 luxury condos + 21 sf homes</a:t>
            </a:r>
          </a:p>
          <a:p>
            <a:pPr lvl="3">
              <a:buClr>
                <a:srgbClr val="C00000"/>
              </a:buClr>
              <a:buFont typeface="Wingdings" pitchFamily="2" charset="2"/>
              <a:buChar char="§"/>
            </a:pPr>
            <a:r>
              <a:rPr lang="en-US" kern="0" dirty="0" smtClean="0"/>
              <a:t>&gt; unreserved fund balance from 7% to 15%</a:t>
            </a:r>
          </a:p>
          <a:p>
            <a:pPr lvl="2">
              <a:buClr>
                <a:srgbClr val="C00000"/>
              </a:buClr>
              <a:buFont typeface="Wingdings" pitchFamily="2" charset="2"/>
              <a:buChar char="§"/>
            </a:pPr>
            <a:r>
              <a:rPr lang="en-US" kern="0" dirty="0" smtClean="0"/>
              <a:t>Point Molate: $45M purchase price, 670-1,200 units, commercial retail, office space , potential hotel</a:t>
            </a:r>
          </a:p>
          <a:p>
            <a:pPr lvl="2">
              <a:buClr>
                <a:srgbClr val="C00000"/>
              </a:buClr>
              <a:buFont typeface="Wingdings" pitchFamily="2" charset="2"/>
              <a:buChar char="§"/>
            </a:pPr>
            <a:r>
              <a:rPr lang="en-US" kern="0" dirty="0" smtClean="0"/>
              <a:t>Two hotels: Residence Inn + Home2Suites (211 rooms)</a:t>
            </a:r>
          </a:p>
          <a:p>
            <a:pPr lvl="2">
              <a:buClr>
                <a:srgbClr val="C00000"/>
              </a:buClr>
              <a:buFont typeface="Wingdings" pitchFamily="2" charset="2"/>
              <a:buChar char="§"/>
            </a:pPr>
            <a:r>
              <a:rPr lang="en-US" kern="0" dirty="0" smtClean="0"/>
              <a:t>Hilltop Mall: Outlet format + Food Court + Housing</a:t>
            </a:r>
          </a:p>
          <a:p>
            <a:pPr lvl="1">
              <a:buClr>
                <a:srgbClr val="C00000"/>
              </a:buClr>
              <a:buFont typeface="Wingdings" pitchFamily="2" charset="2"/>
              <a:buChar char="§"/>
            </a:pPr>
            <a:r>
              <a:rPr lang="en-US" kern="0" dirty="0" smtClean="0"/>
              <a:t>Next two years critical to bridge gap to revenue growth</a:t>
            </a:r>
          </a:p>
          <a:p>
            <a:pPr lvl="1">
              <a:buClr>
                <a:srgbClr val="C00000"/>
              </a:buClr>
              <a:buFont typeface="Wingdings" pitchFamily="2" charset="2"/>
              <a:buChar char="§"/>
            </a:pPr>
            <a:r>
              <a:rPr lang="en-US" kern="0" dirty="0" smtClean="0"/>
              <a:t>Bright future with disciplined Strategic Planning</a:t>
            </a:r>
          </a:p>
        </p:txBody>
      </p:sp>
    </p:spTree>
    <p:extLst>
      <p:ext uri="{BB962C8B-B14F-4D97-AF65-F5344CB8AC3E}">
        <p14:creationId xmlns:p14="http://schemas.microsoft.com/office/powerpoint/2010/main" val="1972791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Q &amp; A</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24</a:t>
            </a:fld>
            <a:endParaRPr lang="en-US" altLang="en-US" dirty="0"/>
          </a:p>
        </p:txBody>
      </p:sp>
      <p:sp>
        <p:nvSpPr>
          <p:cNvPr id="6" name="Content Placeholder 2"/>
          <p:cNvSpPr txBox="1">
            <a:spLocks/>
          </p:cNvSpPr>
          <p:nvPr/>
        </p:nvSpPr>
        <p:spPr bwMode="auto">
          <a:xfrm>
            <a:off x="228600" y="13716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Clr>
                <a:srgbClr val="C00000"/>
              </a:buClr>
              <a:buNone/>
            </a:pPr>
            <a:endParaRPr lang="en-US" kern="0" dirty="0" smtClean="0"/>
          </a:p>
        </p:txBody>
      </p:sp>
    </p:spTree>
    <p:extLst>
      <p:ext uri="{BB962C8B-B14F-4D97-AF65-F5344CB8AC3E}">
        <p14:creationId xmlns:p14="http://schemas.microsoft.com/office/powerpoint/2010/main" val="1584403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MBD Innovations Report</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25</a:t>
            </a:fld>
            <a:endParaRPr lang="en-US" altLang="en-US" dirty="0"/>
          </a:p>
        </p:txBody>
      </p:sp>
      <p:sp>
        <p:nvSpPr>
          <p:cNvPr id="6" name="Content Placeholder 2"/>
          <p:cNvSpPr txBox="1">
            <a:spLocks/>
          </p:cNvSpPr>
          <p:nvPr/>
        </p:nvSpPr>
        <p:spPr bwMode="auto">
          <a:xfrm>
            <a:off x="228600" y="13716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457200" lvl="1" indent="0">
              <a:buClr>
                <a:srgbClr val="C00000"/>
              </a:buClr>
              <a:buNone/>
            </a:pPr>
            <a:r>
              <a:rPr lang="en-US" dirty="0" smtClean="0"/>
              <a:t>Executive Leadership Review report – September 2018</a:t>
            </a:r>
          </a:p>
          <a:p>
            <a:pPr marL="457200" lvl="1" indent="0">
              <a:buClr>
                <a:srgbClr val="C00000"/>
              </a:buClr>
              <a:buNone/>
            </a:pPr>
            <a:endParaRPr lang="en-US" dirty="0" smtClean="0"/>
          </a:p>
          <a:p>
            <a:pPr>
              <a:buClr>
                <a:srgbClr val="C00000"/>
              </a:buClr>
              <a:buFont typeface="Wingdings" panose="05000000000000000000" pitchFamily="2" charset="2"/>
              <a:buChar char="q"/>
            </a:pPr>
            <a:r>
              <a:rPr lang="en-US" dirty="0" smtClean="0"/>
              <a:t>Recommendation:</a:t>
            </a:r>
          </a:p>
          <a:p>
            <a:pPr marL="0" indent="0">
              <a:buClr>
                <a:srgbClr val="C00000"/>
              </a:buClr>
              <a:buNone/>
            </a:pPr>
            <a:r>
              <a:rPr lang="en-US" b="1" dirty="0" smtClean="0"/>
              <a:t>The current organizational structure fosters an operational disconnect from management (lieutenants and above) and first line staff.</a:t>
            </a:r>
            <a:endParaRPr lang="en-US" b="1" dirty="0"/>
          </a:p>
          <a:p>
            <a:pPr>
              <a:buClr>
                <a:srgbClr val="C00000"/>
              </a:buClr>
              <a:buFont typeface="Arial" panose="020B0604020202020204" pitchFamily="34" charset="0"/>
              <a:buChar char="•"/>
            </a:pPr>
            <a:r>
              <a:rPr lang="en-US" dirty="0"/>
              <a:t>“In the case of the RPD, the current structure of management does not promote connectivity between the ranks of sergeant and lieutenant. In some existing staffing scenarios within the RPD, the are lieutenants who are never scheduled to work directly with sergeants whose job performance they are expected to evaluate. Moreover, after 1900 hours there is no member of the RPD above the rank of sergeant on-duty , which is a cause for concern given peak hours of police </a:t>
            </a:r>
            <a:r>
              <a:rPr lang="en-US" dirty="0" smtClean="0"/>
              <a:t>activity… This lack of connectivity has real consequences if a police department is looking to progress and become more effective tomorrow than they are today.”</a:t>
            </a:r>
            <a:endParaRPr lang="en-US" kern="0" dirty="0" smtClean="0"/>
          </a:p>
        </p:txBody>
      </p:sp>
    </p:spTree>
    <p:extLst>
      <p:ext uri="{BB962C8B-B14F-4D97-AF65-F5344CB8AC3E}">
        <p14:creationId xmlns:p14="http://schemas.microsoft.com/office/powerpoint/2010/main" val="1005603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Background</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marL="0" indent="0">
              <a:buClr>
                <a:schemeClr val="accent2"/>
              </a:buClr>
              <a:buNone/>
            </a:pPr>
            <a:r>
              <a:rPr lang="en-US" sz="1600" b="1" dirty="0" smtClean="0"/>
              <a:t>May 7, 2019</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FY 2019-20 Revenues: $172.8 million, Expenditures:$180.4 million </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General Fund shortfall: $7.6 million </a:t>
            </a:r>
          </a:p>
          <a:p>
            <a:pPr marL="0" indent="0">
              <a:buNone/>
            </a:pPr>
            <a:r>
              <a:rPr lang="en-US" sz="1600" b="1" dirty="0" smtClean="0">
                <a:latin typeface="Arial" panose="020B0604020202020204" pitchFamily="34" charset="0"/>
                <a:cs typeface="Arial" panose="020B0604020202020204" pitchFamily="34" charset="0"/>
              </a:rPr>
              <a:t>May 21, 2019</a:t>
            </a:r>
          </a:p>
          <a:p>
            <a:pPr>
              <a:buClr>
                <a:schemeClr val="accent2"/>
              </a:buClr>
              <a:buFont typeface="Wingdings" panose="05000000000000000000" pitchFamily="2" charset="2"/>
              <a:buChar char="§"/>
            </a:pPr>
            <a:r>
              <a:rPr lang="en-US" sz="1600" dirty="0">
                <a:latin typeface="Arial" panose="020B0604020202020204" pitchFamily="34" charset="0"/>
                <a:cs typeface="Arial" panose="020B0604020202020204" pitchFamily="34" charset="0"/>
              </a:rPr>
              <a:t>Departmental Budget </a:t>
            </a:r>
            <a:r>
              <a:rPr lang="en-US" sz="1600" dirty="0" smtClean="0">
                <a:latin typeface="Arial" panose="020B0604020202020204" pitchFamily="34" charset="0"/>
                <a:cs typeface="Arial" panose="020B0604020202020204" pitchFamily="34" charset="0"/>
              </a:rPr>
              <a:t>Presentations</a:t>
            </a:r>
          </a:p>
          <a:p>
            <a:pPr marL="0" indent="0">
              <a:buClr>
                <a:schemeClr val="accent2"/>
              </a:buClr>
              <a:buNone/>
            </a:pPr>
            <a:r>
              <a:rPr lang="en-US" sz="1600" b="1" dirty="0" smtClean="0">
                <a:latin typeface="Arial" panose="020B0604020202020204" pitchFamily="34" charset="0"/>
                <a:cs typeface="Arial" panose="020B0604020202020204" pitchFamily="34" charset="0"/>
              </a:rPr>
              <a:t>May 28, 2019</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City staff / Department heads reduced shortfall to $3.3 million</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Russ Branson, PFM Group: ~ 75% - 80% of GF expenses: personnel</a:t>
            </a:r>
          </a:p>
          <a:p>
            <a:pPr marL="0" indent="0">
              <a:buClr>
                <a:schemeClr val="accent2"/>
              </a:buClr>
              <a:buNone/>
            </a:pPr>
            <a:r>
              <a:rPr lang="en-US" sz="1600" b="1" dirty="0" smtClean="0">
                <a:latin typeface="Arial" panose="020B0604020202020204" pitchFamily="34" charset="0"/>
                <a:cs typeface="Arial" panose="020B0604020202020204" pitchFamily="34" charset="0"/>
              </a:rPr>
              <a:t>June 4, 2019</a:t>
            </a:r>
          </a:p>
          <a:p>
            <a:pPr>
              <a:buClr>
                <a:schemeClr val="accent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Budget gap reduced: $2 million</a:t>
            </a:r>
          </a:p>
          <a:p>
            <a:pPr>
              <a:buClr>
                <a:schemeClr val="accent2"/>
              </a:buClr>
              <a:buFont typeface="Wingdings" panose="05000000000000000000" pitchFamily="2" charset="2"/>
              <a:buChar char="§"/>
            </a:pPr>
            <a:r>
              <a:rPr lang="en-US" sz="1600" dirty="0">
                <a:latin typeface="Arial" panose="020B0604020202020204" pitchFamily="34" charset="0"/>
                <a:cs typeface="Arial" panose="020B0604020202020204" pitchFamily="34" charset="0"/>
              </a:rPr>
              <a:t>The originally proposed management restructuring ($1.9 million) was withdrawn for this budget process</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Objective: minimize personnel reduction, preservation of direct services</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Continued working to eliminate deficit, eliminated personnel reductions and preserved direct services</a:t>
            </a:r>
          </a:p>
          <a:p>
            <a:pPr marL="0" indent="0">
              <a:buClr>
                <a:schemeClr val="accent2"/>
              </a:buClr>
              <a:buNone/>
            </a:pPr>
            <a:r>
              <a:rPr lang="en-US" sz="1600" b="1" dirty="0" smtClean="0">
                <a:latin typeface="Arial" panose="020B0604020202020204" pitchFamily="34" charset="0"/>
                <a:cs typeface="Arial" panose="020B0604020202020204" pitchFamily="34" charset="0"/>
              </a:rPr>
              <a:t>June 18, 2019</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Objective: present balanced budget. Proposal reflects a surplus of $9,456</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FY 2019-20 Revenues: $176.2 million, Expenditures: $176.2</a:t>
            </a: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3</a:t>
            </a:fld>
            <a:endParaRPr lang="en-US" altLang="en-US" dirty="0"/>
          </a:p>
        </p:txBody>
      </p:sp>
    </p:spTree>
    <p:extLst>
      <p:ext uri="{BB962C8B-B14F-4D97-AF65-F5344CB8AC3E}">
        <p14:creationId xmlns:p14="http://schemas.microsoft.com/office/powerpoint/2010/main" val="572136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Next Steps</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marL="0" indent="0">
              <a:buClr>
                <a:schemeClr val="accent2"/>
              </a:buClr>
              <a:buNone/>
            </a:pPr>
            <a:r>
              <a:rPr lang="en-US" sz="1600" b="1" dirty="0" smtClean="0"/>
              <a:t>June 18, 2019</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Make final budget adjustments if necessary</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Prepare budget operating and capital improvement budget documents</a:t>
            </a:r>
          </a:p>
          <a:p>
            <a:pPr marL="0" indent="0">
              <a:buNone/>
            </a:pPr>
            <a:endParaRPr lang="en-US" sz="1600" b="1" dirty="0" smtClean="0">
              <a:latin typeface="Arial" panose="020B0604020202020204" pitchFamily="34" charset="0"/>
              <a:cs typeface="Arial" panose="020B0604020202020204" pitchFamily="34" charset="0"/>
            </a:endParaRPr>
          </a:p>
          <a:p>
            <a:pPr marL="0" indent="0">
              <a:buNone/>
            </a:pPr>
            <a:r>
              <a:rPr lang="en-US" sz="1600" b="1" dirty="0" smtClean="0">
                <a:latin typeface="Arial" panose="020B0604020202020204" pitchFamily="34" charset="0"/>
                <a:cs typeface="Arial" panose="020B0604020202020204" pitchFamily="34" charset="0"/>
              </a:rPr>
              <a:t>June 25, 2019</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Submit finalized documents for adoption: FY 2019-20 Annual Operating Budget and FY2019-24 Capital Improvement Plan </a:t>
            </a:r>
          </a:p>
          <a:p>
            <a:pPr marL="0" indent="0">
              <a:buClr>
                <a:schemeClr val="accent2"/>
              </a:buClr>
              <a:buNone/>
            </a:pPr>
            <a:endParaRPr lang="en-US" sz="1600" b="1" dirty="0" smtClean="0">
              <a:latin typeface="Arial" panose="020B0604020202020204" pitchFamily="34" charset="0"/>
              <a:cs typeface="Arial" panose="020B0604020202020204" pitchFamily="34" charset="0"/>
            </a:endParaRPr>
          </a:p>
          <a:p>
            <a:pPr marL="0" indent="0">
              <a:buClr>
                <a:schemeClr val="accent2"/>
              </a:buClr>
              <a:buNone/>
            </a:pPr>
            <a:r>
              <a:rPr lang="en-US" sz="1600" b="1" dirty="0" smtClean="0">
                <a:latin typeface="Arial" panose="020B0604020202020204" pitchFamily="34" charset="0"/>
                <a:cs typeface="Arial" panose="020B0604020202020204" pitchFamily="34" charset="0"/>
              </a:rPr>
              <a:t>July 1, 2019</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Adopted budget available in MUNIS financial system</a:t>
            </a:r>
          </a:p>
          <a:p>
            <a:pPr marL="0" indent="0">
              <a:buClr>
                <a:schemeClr val="accent2"/>
              </a:buClr>
              <a:buNone/>
            </a:pPr>
            <a:endParaRPr lang="en-US" sz="1600" b="1" dirty="0" smtClean="0">
              <a:latin typeface="Arial" panose="020B0604020202020204" pitchFamily="34" charset="0"/>
              <a:cs typeface="Arial" panose="020B0604020202020204" pitchFamily="34" charset="0"/>
            </a:endParaRPr>
          </a:p>
          <a:p>
            <a:pPr marL="0" indent="0">
              <a:buClr>
                <a:schemeClr val="accent2"/>
              </a:buClr>
              <a:buNone/>
            </a:pPr>
            <a:r>
              <a:rPr lang="en-US" sz="1600" b="1" dirty="0" smtClean="0">
                <a:latin typeface="Arial" panose="020B0604020202020204" pitchFamily="34" charset="0"/>
                <a:cs typeface="Arial" panose="020B0604020202020204" pitchFamily="34" charset="0"/>
              </a:rPr>
              <a:t>On-going</a:t>
            </a:r>
          </a:p>
          <a:p>
            <a:pPr>
              <a:buClr>
                <a:schemeClr val="accent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Long-term Strategic </a:t>
            </a:r>
            <a:r>
              <a:rPr lang="en-US" sz="1600" dirty="0">
                <a:latin typeface="Arial" panose="020B0604020202020204" pitchFamily="34" charset="0"/>
                <a:cs typeface="Arial" panose="020B0604020202020204" pitchFamily="34" charset="0"/>
              </a:rPr>
              <a:t>P</a:t>
            </a:r>
            <a:r>
              <a:rPr lang="en-US" sz="1600" dirty="0" smtClean="0">
                <a:latin typeface="Arial" panose="020B0604020202020204" pitchFamily="34" charset="0"/>
                <a:cs typeface="Arial" panose="020B0604020202020204" pitchFamily="34" charset="0"/>
              </a:rPr>
              <a:t>lanning</a:t>
            </a:r>
          </a:p>
          <a:p>
            <a:pPr lvl="1">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Five-year projections</a:t>
            </a:r>
          </a:p>
          <a:p>
            <a:pPr lvl="1">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Measure the problem</a:t>
            </a:r>
          </a:p>
          <a:p>
            <a:pPr lvl="1">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Develop a Strategic Plan</a:t>
            </a:r>
          </a:p>
          <a:p>
            <a:pPr lvl="1">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City staff and union periodic meetings</a:t>
            </a: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4</a:t>
            </a:fld>
            <a:endParaRPr lang="en-US" altLang="en-US" dirty="0"/>
          </a:p>
        </p:txBody>
      </p:sp>
    </p:spTree>
    <p:extLst>
      <p:ext uri="{BB962C8B-B14F-4D97-AF65-F5344CB8AC3E}">
        <p14:creationId xmlns:p14="http://schemas.microsoft.com/office/powerpoint/2010/main" val="2193452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Current Budget Status</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a:buClr>
                <a:schemeClr val="accent2"/>
              </a:buClr>
              <a:buFont typeface="Wingdings" panose="05000000000000000000" pitchFamily="2" charset="2"/>
              <a:buChar char="q"/>
            </a:pPr>
            <a:r>
              <a:rPr lang="en-US" dirty="0"/>
              <a:t>Budget is balanced with a surplus of $</a:t>
            </a:r>
            <a:r>
              <a:rPr lang="en-US" dirty="0" smtClean="0"/>
              <a:t>9,456</a:t>
            </a:r>
          </a:p>
          <a:p>
            <a:pPr>
              <a:buClr>
                <a:schemeClr val="accent2"/>
              </a:buClr>
              <a:buFont typeface="Wingdings" panose="05000000000000000000" pitchFamily="2" charset="2"/>
              <a:buChar char="q"/>
            </a:pPr>
            <a:endParaRPr lang="en-US" dirty="0"/>
          </a:p>
          <a:p>
            <a:pPr>
              <a:buClr>
                <a:schemeClr val="accent2"/>
              </a:buClr>
              <a:buFont typeface="Wingdings" panose="05000000000000000000" pitchFamily="2" charset="2"/>
              <a:buChar char="q"/>
            </a:pPr>
            <a:r>
              <a:rPr lang="en-US" dirty="0"/>
              <a:t>Significant gap closing measures:</a:t>
            </a:r>
          </a:p>
          <a:p>
            <a:pPr lvl="1">
              <a:buSzPct val="75000"/>
              <a:buFont typeface="Wingdings" panose="05000000000000000000" pitchFamily="2" charset="2"/>
              <a:buChar char="§"/>
            </a:pPr>
            <a:r>
              <a:rPr lang="en-US" dirty="0"/>
              <a:t>$1.5M - Port contribution </a:t>
            </a:r>
          </a:p>
          <a:p>
            <a:pPr lvl="1">
              <a:buSzPct val="75000"/>
              <a:buFont typeface="Wingdings" panose="05000000000000000000" pitchFamily="2" charset="2"/>
              <a:buChar char="§"/>
            </a:pPr>
            <a:r>
              <a:rPr lang="en-US" dirty="0"/>
              <a:t>$641k - Benefits savings mostly from cost-share agreements </a:t>
            </a:r>
          </a:p>
          <a:p>
            <a:pPr lvl="1">
              <a:buSzPct val="75000"/>
              <a:buFont typeface="Wingdings" panose="05000000000000000000" pitchFamily="2" charset="2"/>
              <a:buChar char="§"/>
            </a:pPr>
            <a:r>
              <a:rPr lang="en-US" dirty="0"/>
              <a:t>$129k – Reduction in operating subsidy to other fund</a:t>
            </a:r>
          </a:p>
          <a:p>
            <a:endParaRPr lang="en-US" dirty="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5</a:t>
            </a:fld>
            <a:endParaRPr lang="en-US" altLang="en-US" dirty="0"/>
          </a:p>
        </p:txBody>
      </p:sp>
    </p:spTree>
    <p:extLst>
      <p:ext uri="{BB962C8B-B14F-4D97-AF65-F5344CB8AC3E}">
        <p14:creationId xmlns:p14="http://schemas.microsoft.com/office/powerpoint/2010/main" val="2513575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FY 2019-20 General Revenue Budget</a:t>
            </a:r>
            <a:endParaRPr lang="en-US" dirty="0">
              <a:solidFill>
                <a:schemeClr val="bg1"/>
              </a:solidFill>
            </a:endParaRPr>
          </a:p>
        </p:txBody>
      </p:sp>
      <p:sp>
        <p:nvSpPr>
          <p:cNvPr id="3" name="Content Placeholder 2"/>
          <p:cNvSpPr>
            <a:spLocks noGrp="1"/>
          </p:cNvSpPr>
          <p:nvPr>
            <p:ph idx="1"/>
          </p:nvPr>
        </p:nvSpPr>
        <p:spPr>
          <a:xfrm>
            <a:off x="533400" y="1143000"/>
            <a:ext cx="8229600" cy="5257800"/>
          </a:xfrm>
        </p:spPr>
        <p:txBody>
          <a:bodyPr/>
          <a:lstStyle/>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6</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3100785085"/>
              </p:ext>
            </p:extLst>
          </p:nvPr>
        </p:nvGraphicFramePr>
        <p:xfrm>
          <a:off x="533400" y="1295400"/>
          <a:ext cx="8077200" cy="4001856"/>
        </p:xfrm>
        <a:graphic>
          <a:graphicData uri="http://schemas.openxmlformats.org/drawingml/2006/table">
            <a:tbl>
              <a:tblPr bandRow="1">
                <a:tableStyleId>{ED083AE6-46FA-4A59-8FB0-9F97EB10719F}</a:tableStyleId>
              </a:tblPr>
              <a:tblGrid>
                <a:gridCol w="5809915"/>
                <a:gridCol w="2267285"/>
              </a:tblGrid>
              <a:tr h="227197">
                <a:tc>
                  <a:txBody>
                    <a:bodyPr/>
                    <a:lstStyle/>
                    <a:p>
                      <a:pPr algn="l" fontAlgn="b"/>
                      <a:r>
                        <a:rPr lang="en-US" sz="1600" u="none" strike="noStrike" dirty="0">
                          <a:effectLst/>
                        </a:rPr>
                        <a:t>PROPERTY TAXES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$44,709,813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SALES &amp; USE TAX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48,854,521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UTILITY USERS TAX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46,670,419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OTHER TAXES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12,426,953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LICENSES,PRMITS&amp;FEES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6,620,667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FINES &amp; FORFEITURES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897,604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USE OF MONEY&amp;PROPRTY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236,079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CHARGES FOR SERVICES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3,297,852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OTHER REVENUE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270,996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RENTAL INCOME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921,529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INTERGOV STATE TAXES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65,000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INTERGOV STATE GRANT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439,454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INTERGOV OTHER GRANT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229,337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PROC FR SLE PROP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55,000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u="none" strike="noStrike" dirty="0">
                          <a:effectLst/>
                        </a:rPr>
                        <a:t>OPER XFERS IN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u="none" strike="noStrike" dirty="0">
                          <a:effectLst/>
                        </a:rPr>
                        <a:t>           </a:t>
                      </a:r>
                      <a:r>
                        <a:rPr lang="en-US" sz="1600" u="none" strike="noStrike" dirty="0" smtClean="0">
                          <a:effectLst/>
                        </a:rPr>
                        <a:t>10,523,196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r h="227197">
                <a:tc>
                  <a:txBody>
                    <a:bodyPr/>
                    <a:lstStyle/>
                    <a:p>
                      <a:pPr algn="l" fontAlgn="b"/>
                      <a:r>
                        <a:rPr lang="en-US" sz="1600" b="1" i="0" u="none" strike="noStrike" dirty="0" smtClean="0">
                          <a:solidFill>
                            <a:srgbClr val="000000"/>
                          </a:solidFill>
                          <a:effectLst/>
                          <a:latin typeface="Arial" panose="020B0604020202020204" pitchFamily="34" charset="0"/>
                          <a:cs typeface="Arial" panose="020B0604020202020204" pitchFamily="34" charset="0"/>
                        </a:rPr>
                        <a:t>TOTAL GENERAL</a:t>
                      </a:r>
                      <a:r>
                        <a:rPr lang="en-US" sz="1600" b="1" i="0" u="none" strike="noStrike" baseline="0" dirty="0" smtClean="0">
                          <a:solidFill>
                            <a:srgbClr val="000000"/>
                          </a:solidFill>
                          <a:effectLst/>
                          <a:latin typeface="Arial" panose="020B0604020202020204" pitchFamily="34" charset="0"/>
                          <a:cs typeface="Arial" panose="020B0604020202020204" pitchFamily="34" charset="0"/>
                        </a:rPr>
                        <a:t> FUND REVENUES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c>
                  <a:txBody>
                    <a:bodyPr/>
                    <a:lstStyle/>
                    <a:p>
                      <a:pPr algn="r" fontAlgn="b"/>
                      <a:r>
                        <a:rPr lang="en-US" sz="1600" b="1" u="none" strike="noStrike" dirty="0">
                          <a:effectLst/>
                        </a:rPr>
                        <a:t>        </a:t>
                      </a:r>
                      <a:r>
                        <a:rPr lang="en-US" sz="1600" b="1" u="none" strike="noStrike" dirty="0" smtClean="0">
                          <a:effectLst/>
                        </a:rPr>
                        <a:t>$176,218,420</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6276" marR="6276" marT="6276" marB="0" anchor="b"/>
                </a:tc>
              </a:tr>
            </a:tbl>
          </a:graphicData>
        </a:graphic>
      </p:graphicFrame>
    </p:spTree>
    <p:extLst>
      <p:ext uri="{BB962C8B-B14F-4D97-AF65-F5344CB8AC3E}">
        <p14:creationId xmlns:p14="http://schemas.microsoft.com/office/powerpoint/2010/main" val="269374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400" dirty="0" smtClean="0">
                <a:solidFill>
                  <a:schemeClr val="bg1"/>
                </a:solidFill>
              </a:rPr>
              <a:t>FY 2019-20 General Expenditure Budget</a:t>
            </a:r>
            <a:endParaRPr lang="en-US" sz="3400" dirty="0">
              <a:solidFill>
                <a:schemeClr val="bg1"/>
              </a:solidFill>
            </a:endParaRPr>
          </a:p>
        </p:txBody>
      </p:sp>
      <p:sp>
        <p:nvSpPr>
          <p:cNvPr id="3" name="Content Placeholder 2"/>
          <p:cNvSpPr>
            <a:spLocks noGrp="1"/>
          </p:cNvSpPr>
          <p:nvPr>
            <p:ph idx="1"/>
          </p:nvPr>
        </p:nvSpPr>
        <p:spPr>
          <a:xfrm>
            <a:off x="533400" y="1143000"/>
            <a:ext cx="8229600" cy="5257800"/>
          </a:xfrm>
        </p:spPr>
        <p:txBody>
          <a:bodyPr/>
          <a:lstStyle/>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7</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3150540095"/>
              </p:ext>
            </p:extLst>
          </p:nvPr>
        </p:nvGraphicFramePr>
        <p:xfrm>
          <a:off x="533400" y="1295400"/>
          <a:ext cx="8077200" cy="3547110"/>
        </p:xfrm>
        <a:graphic>
          <a:graphicData uri="http://schemas.openxmlformats.org/drawingml/2006/table">
            <a:tbl>
              <a:tblPr bandRow="1">
                <a:tableStyleId>{ED083AE6-46FA-4A59-8FB0-9F97EB10719F}</a:tableStyleId>
              </a:tblPr>
              <a:tblGrid>
                <a:gridCol w="5809915"/>
                <a:gridCol w="2267285"/>
              </a:tblGrid>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SALARIES AND WAGES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a:t>
                      </a:r>
                      <a:r>
                        <a:rPr lang="en-US" sz="1600" b="0" i="0" u="none" strike="noStrike" dirty="0" smtClean="0">
                          <a:solidFill>
                            <a:srgbClr val="000000"/>
                          </a:solidFill>
                          <a:effectLst/>
                          <a:latin typeface="Arial" panose="020B0604020202020204" pitchFamily="34" charset="0"/>
                          <a:cs typeface="Arial" panose="020B0604020202020204" pitchFamily="34" charset="0"/>
                        </a:rPr>
                        <a:t>$75,334,598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PYRLL/FRINGE BENEFIT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54,863,769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PROF &amp; ADMIN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9,507,643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OTHER OPERATING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5,307,923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UTILITIES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4,258,396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EQPT &amp; CONTRACT SVCS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1,892,784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PROVISN FOR INS LOSS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3,143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COST POOL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15,153,128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ASSET/CAPITAL OUTLAY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321,322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DEBT SVC EXPENDITURE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890,289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A87 COST PLAN REIMBS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(4,518,250)</a:t>
                      </a:r>
                    </a:p>
                  </a:txBody>
                  <a:tcPr marL="9525" marR="9525" marT="9525" marB="0" anchor="b"/>
                </a:tc>
              </a:tr>
              <a:tr h="125523">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GRANT EXPENDITURES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175,645 </a:t>
                      </a:r>
                    </a:p>
                  </a:txBody>
                  <a:tcPr marL="9525" marR="9525" marT="9525" marB="0" anchor="b"/>
                </a:tc>
              </a:tr>
              <a:tr h="227197">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OPER XFERS OUT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13,018,574 </a:t>
                      </a:r>
                    </a:p>
                  </a:txBody>
                  <a:tcPr marL="9525" marR="9525" marT="9525" marB="0" anchor="b"/>
                </a:tc>
              </a:tr>
              <a:tr h="22719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panose="020B0604020202020204" pitchFamily="34" charset="0"/>
                          <a:cs typeface="Arial" panose="020B0604020202020204" pitchFamily="34" charset="0"/>
                        </a:rPr>
                        <a:t>TOTAL GENERAL</a:t>
                      </a:r>
                      <a:r>
                        <a:rPr lang="en-US" sz="1600" b="1" i="0" u="none" strike="noStrike" baseline="0" dirty="0" smtClean="0">
                          <a:solidFill>
                            <a:srgbClr val="000000"/>
                          </a:solidFill>
                          <a:effectLst/>
                          <a:latin typeface="Arial" panose="020B0604020202020204" pitchFamily="34" charset="0"/>
                          <a:cs typeface="Arial" panose="020B0604020202020204" pitchFamily="34" charset="0"/>
                        </a:rPr>
                        <a:t> FUND EXPENDITURES</a:t>
                      </a:r>
                      <a:endParaRPr lang="en-US" sz="1600" b="1"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           </a:t>
                      </a:r>
                      <a:r>
                        <a:rPr lang="en-US" sz="1600" b="1" i="0" u="none" strike="noStrike" dirty="0" smtClean="0">
                          <a:solidFill>
                            <a:srgbClr val="000000"/>
                          </a:solidFill>
                          <a:effectLst/>
                          <a:latin typeface="Arial" panose="020B0604020202020204" pitchFamily="34" charset="0"/>
                          <a:cs typeface="Arial" panose="020B0604020202020204" pitchFamily="34" charset="0"/>
                        </a:rPr>
                        <a:t>$176,208,965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296547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400" dirty="0" smtClean="0">
                <a:solidFill>
                  <a:schemeClr val="bg1"/>
                </a:solidFill>
              </a:rPr>
              <a:t>FY 2019-20 General Budget Summary</a:t>
            </a:r>
            <a:endParaRPr lang="en-US" sz="3400" dirty="0">
              <a:solidFill>
                <a:schemeClr val="bg1"/>
              </a:solidFill>
            </a:endParaRPr>
          </a:p>
        </p:txBody>
      </p:sp>
      <p:sp>
        <p:nvSpPr>
          <p:cNvPr id="3" name="Content Placeholder 2"/>
          <p:cNvSpPr>
            <a:spLocks noGrp="1"/>
          </p:cNvSpPr>
          <p:nvPr>
            <p:ph idx="1"/>
          </p:nvPr>
        </p:nvSpPr>
        <p:spPr>
          <a:xfrm>
            <a:off x="533400" y="1143000"/>
            <a:ext cx="8229600" cy="5257800"/>
          </a:xfrm>
        </p:spPr>
        <p:txBody>
          <a:bodyPr/>
          <a:lstStyle/>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8</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1005542946"/>
              </p:ext>
            </p:extLst>
          </p:nvPr>
        </p:nvGraphicFramePr>
        <p:xfrm>
          <a:off x="533400" y="1295400"/>
          <a:ext cx="8077200" cy="1371600"/>
        </p:xfrm>
        <a:graphic>
          <a:graphicData uri="http://schemas.openxmlformats.org/drawingml/2006/table">
            <a:tbl>
              <a:tblPr bandRow="1">
                <a:tableStyleId>{ED083AE6-46FA-4A59-8FB0-9F97EB10719F}</a:tableStyleId>
              </a:tblPr>
              <a:tblGrid>
                <a:gridCol w="5809915"/>
                <a:gridCol w="2267285"/>
              </a:tblGrid>
              <a:tr h="457200">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Total</a:t>
                      </a:r>
                      <a:r>
                        <a:rPr lang="en-US" sz="1600" b="0" i="0" u="none" strike="noStrike" baseline="0" dirty="0" smtClean="0">
                          <a:solidFill>
                            <a:srgbClr val="000000"/>
                          </a:solidFill>
                          <a:effectLst/>
                          <a:latin typeface="Arial" panose="020B0604020202020204" pitchFamily="34" charset="0"/>
                          <a:cs typeface="Arial" panose="020B0604020202020204" pitchFamily="34" charset="0"/>
                        </a:rPr>
                        <a:t> Revenues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600" b="0" u="none" strike="noStrike" dirty="0" smtClean="0">
                          <a:effectLst/>
                        </a:rPr>
                        <a:t>$176,218,420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57200">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Total</a:t>
                      </a:r>
                      <a:r>
                        <a:rPr lang="en-US" sz="1600" b="0" i="0" u="none" strike="noStrike" baseline="0" dirty="0" smtClean="0">
                          <a:solidFill>
                            <a:srgbClr val="000000"/>
                          </a:solidFill>
                          <a:effectLst/>
                          <a:latin typeface="Arial" panose="020B0604020202020204" pitchFamily="34" charset="0"/>
                          <a:cs typeface="Arial" panose="020B0604020202020204" pitchFamily="34" charset="0"/>
                        </a:rPr>
                        <a:t> Expenditures</a:t>
                      </a:r>
                    </a:p>
                  </a:txBody>
                  <a:tcPr marL="9525" marR="9525" marT="9525" marB="0" anchor="b"/>
                </a:tc>
                <a:tc>
                  <a:txBody>
                    <a:bodyPr/>
                    <a:lstStyle/>
                    <a:p>
                      <a:pPr algn="r" fontAlgn="b"/>
                      <a:r>
                        <a:rPr lang="en-US" sz="1600" b="0" i="0" u="none" strike="noStrike" dirty="0" smtClean="0">
                          <a:solidFill>
                            <a:srgbClr val="000000"/>
                          </a:solidFill>
                          <a:effectLst/>
                          <a:latin typeface="Arial" panose="020B0604020202020204" pitchFamily="34" charset="0"/>
                          <a:cs typeface="Arial" panose="020B0604020202020204" pitchFamily="34" charset="0"/>
                        </a:rPr>
                        <a:t>176,208,965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r h="457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panose="020B0604020202020204" pitchFamily="34" charset="0"/>
                          <a:cs typeface="Arial" panose="020B0604020202020204" pitchFamily="34" charset="0"/>
                        </a:rPr>
                        <a:t>Net Surplus/(Deficit)</a:t>
                      </a:r>
                    </a:p>
                  </a:txBody>
                  <a:tcPr marL="9525" marR="9525" marT="9525" marB="0" anchor="b"/>
                </a:tc>
                <a:tc>
                  <a:txBody>
                    <a:bodyPr/>
                    <a:lstStyle/>
                    <a:p>
                      <a:pPr algn="r" fontAlgn="b"/>
                      <a:r>
                        <a:rPr lang="en-US" sz="1600" b="1" i="0" u="none" strike="noStrike" dirty="0" smtClean="0">
                          <a:solidFill>
                            <a:srgbClr val="000000"/>
                          </a:solidFill>
                          <a:effectLst/>
                          <a:latin typeface="Arial" panose="020B0604020202020204" pitchFamily="34" charset="0"/>
                          <a:cs typeface="Arial" panose="020B0604020202020204" pitchFamily="34" charset="0"/>
                        </a:rPr>
                        <a:t>$9,456</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856970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a:solidFill>
            <a:schemeClr val="accent4">
              <a:lumMod val="75000"/>
            </a:schemeClr>
          </a:solidFill>
        </p:spPr>
        <p:txBody>
          <a:bodyPr/>
          <a:lstStyle/>
          <a:p>
            <a:pPr algn="ctr"/>
            <a:r>
              <a:rPr lang="en-US" sz="3600" dirty="0" smtClean="0">
                <a:solidFill>
                  <a:schemeClr val="bg1"/>
                </a:solidFill>
              </a:rPr>
              <a:t>Budget Gap Closing Measures</a:t>
            </a:r>
            <a:endParaRPr lang="en-US" dirty="0">
              <a:solidFill>
                <a:schemeClr val="bg1"/>
              </a:solidFill>
            </a:endParaRPr>
          </a:p>
        </p:txBody>
      </p:sp>
      <p:sp>
        <p:nvSpPr>
          <p:cNvPr id="3" name="Content Placeholder 2"/>
          <p:cNvSpPr>
            <a:spLocks noGrp="1"/>
          </p:cNvSpPr>
          <p:nvPr>
            <p:ph idx="1"/>
          </p:nvPr>
        </p:nvSpPr>
        <p:spPr>
          <a:xfrm>
            <a:off x="457200" y="1143000"/>
            <a:ext cx="8229600" cy="5257800"/>
          </a:xfrm>
        </p:spPr>
        <p:txBody>
          <a:bodyPr/>
          <a:lstStyle/>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a:p>
            <a:pPr marL="0" indent="0">
              <a:buClr>
                <a:schemeClr val="accent2"/>
              </a:buClr>
              <a:buNone/>
            </a:pPr>
            <a:endParaRPr lang="en-US" sz="1600" dirty="0" smtClean="0">
              <a:latin typeface="Arial" panose="020B0604020202020204" pitchFamily="34" charset="0"/>
              <a:cs typeface="Arial" panose="020B0604020202020204" pitchFamily="34" charset="0"/>
            </a:endParaRPr>
          </a:p>
          <a:p>
            <a:pPr>
              <a:buClr>
                <a:schemeClr val="accent2"/>
              </a:buClr>
              <a:buFont typeface="Wingdings" panose="05000000000000000000" pitchFamily="2" charset="2"/>
              <a:buChar char="§"/>
            </a:pPr>
            <a:endParaRPr lang="en-US" sz="1600" dirty="0" smtClean="0"/>
          </a:p>
        </p:txBody>
      </p:sp>
      <p:sp>
        <p:nvSpPr>
          <p:cNvPr id="4" name="Slide Number Placeholder 3"/>
          <p:cNvSpPr>
            <a:spLocks noGrp="1"/>
          </p:cNvSpPr>
          <p:nvPr>
            <p:ph type="sldNum" sz="quarter" idx="11"/>
          </p:nvPr>
        </p:nvSpPr>
        <p:spPr/>
        <p:txBody>
          <a:bodyPr/>
          <a:lstStyle/>
          <a:p>
            <a:fld id="{F96BF013-2072-4643-9B7F-BB9EB89B0307}" type="slidenum">
              <a:rPr lang="en-US" altLang="en-US" smtClean="0"/>
              <a:pPr/>
              <a:t>9</a:t>
            </a:fld>
            <a:endParaRPr lang="en-US" altLang="en-US" dirty="0"/>
          </a:p>
        </p:txBody>
      </p:sp>
      <p:graphicFrame>
        <p:nvGraphicFramePr>
          <p:cNvPr id="6" name="Content Placeholder 7"/>
          <p:cNvGraphicFramePr>
            <a:graphicFrameLocks/>
          </p:cNvGraphicFramePr>
          <p:nvPr>
            <p:extLst>
              <p:ext uri="{D42A27DB-BD31-4B8C-83A1-F6EECF244321}">
                <p14:modId xmlns:p14="http://schemas.microsoft.com/office/powerpoint/2010/main" val="209570225"/>
              </p:ext>
            </p:extLst>
          </p:nvPr>
        </p:nvGraphicFramePr>
        <p:xfrm>
          <a:off x="533400" y="1219200"/>
          <a:ext cx="8077200" cy="5171424"/>
        </p:xfrm>
        <a:graphic>
          <a:graphicData uri="http://schemas.openxmlformats.org/drawingml/2006/table">
            <a:tbl>
              <a:tblPr firstRow="1" bandRow="1">
                <a:tableStyleId>{00A15C55-8517-42AA-B614-E9B94910E393}</a:tableStyleId>
              </a:tblPr>
              <a:tblGrid>
                <a:gridCol w="6705600"/>
                <a:gridCol w="1371600"/>
              </a:tblGrid>
              <a:tr h="174548">
                <a:tc>
                  <a:txBody>
                    <a:bodyPr/>
                    <a:lstStyle/>
                    <a:p>
                      <a:pPr marL="0" marR="0">
                        <a:spcBef>
                          <a:spcPts val="0"/>
                        </a:spcBef>
                        <a:spcAft>
                          <a:spcPts val="0"/>
                        </a:spcAft>
                      </a:pPr>
                      <a:r>
                        <a:rPr lang="en-US" sz="1300" dirty="0">
                          <a:effectLst/>
                        </a:rPr>
                        <a:t>Budget Analysis Gap </a:t>
                      </a:r>
                      <a:r>
                        <a:rPr lang="en-US" sz="1300" dirty="0" smtClean="0">
                          <a:effectLst/>
                        </a:rPr>
                        <a:t>as </a:t>
                      </a:r>
                      <a:r>
                        <a:rPr lang="en-US" sz="1300" dirty="0">
                          <a:effectLst/>
                        </a:rPr>
                        <a:t>of May 23, 2019 </a:t>
                      </a:r>
                      <a:endParaRPr lang="en-US" sz="1300" dirty="0">
                        <a:effectLst/>
                        <a:latin typeface="Times New Roman"/>
                        <a:ea typeface="Times New Roman"/>
                      </a:endParaRPr>
                    </a:p>
                  </a:txBody>
                  <a:tcPr marL="62837" marR="62837" marT="0" marB="0">
                    <a:solidFill>
                      <a:srgbClr val="002060"/>
                    </a:solidFill>
                  </a:tcPr>
                </a:tc>
                <a:tc>
                  <a:txBody>
                    <a:bodyPr/>
                    <a:lstStyle/>
                    <a:p>
                      <a:pPr marL="0" marR="0" algn="r">
                        <a:spcBef>
                          <a:spcPts val="0"/>
                        </a:spcBef>
                        <a:spcAft>
                          <a:spcPts val="0"/>
                        </a:spcAft>
                      </a:pPr>
                      <a:r>
                        <a:rPr lang="en-US" sz="1300" dirty="0">
                          <a:effectLst/>
                        </a:rPr>
                        <a:t> </a:t>
                      </a:r>
                      <a:r>
                        <a:rPr lang="en-US" sz="1300" dirty="0" smtClean="0">
                          <a:effectLst/>
                        </a:rPr>
                        <a:t>$(</a:t>
                      </a:r>
                      <a:r>
                        <a:rPr lang="en-US" sz="1300" dirty="0">
                          <a:effectLst/>
                        </a:rPr>
                        <a:t>7,593,162)</a:t>
                      </a:r>
                      <a:endParaRPr lang="en-US" sz="1300" dirty="0">
                        <a:effectLst/>
                        <a:latin typeface="Times New Roman"/>
                        <a:ea typeface="Times New Roman"/>
                      </a:endParaRPr>
                    </a:p>
                  </a:txBody>
                  <a:tcPr marL="62837" marR="62837" marT="0" marB="0">
                    <a:solidFill>
                      <a:srgbClr val="002060"/>
                    </a:solidFill>
                  </a:tcPr>
                </a:tc>
              </a:tr>
              <a:tr h="174548">
                <a:tc>
                  <a:txBody>
                    <a:bodyPr/>
                    <a:lstStyle/>
                    <a:p>
                      <a:pPr marL="0" marR="0">
                        <a:spcBef>
                          <a:spcPts val="0"/>
                        </a:spcBef>
                        <a:spcAft>
                          <a:spcPts val="0"/>
                        </a:spcAft>
                      </a:pPr>
                      <a:r>
                        <a:rPr lang="en-US" sz="1300" dirty="0">
                          <a:effectLst/>
                        </a:rPr>
                        <a:t>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a:t>
                      </a:r>
                      <a:endParaRPr lang="en-US" sz="1300" dirty="0">
                        <a:effectLst/>
                        <a:latin typeface="Times New Roman"/>
                        <a:ea typeface="Times New Roman"/>
                      </a:endParaRPr>
                    </a:p>
                  </a:txBody>
                  <a:tcPr marL="62837" marR="62837" marT="0" marB="0"/>
                </a:tc>
              </a:tr>
              <a:tr h="174548">
                <a:tc>
                  <a:txBody>
                    <a:bodyPr/>
                    <a:lstStyle/>
                    <a:p>
                      <a:pPr marL="0" marR="0">
                        <a:spcBef>
                          <a:spcPts val="0"/>
                        </a:spcBef>
                        <a:spcAft>
                          <a:spcPts val="0"/>
                        </a:spcAft>
                      </a:pPr>
                      <a:r>
                        <a:rPr lang="en-US" sz="1300" dirty="0">
                          <a:effectLst/>
                        </a:rPr>
                        <a:t> Reductions/Savings: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a:t>
                      </a:r>
                      <a:endParaRPr lang="en-US" sz="1300" dirty="0">
                        <a:effectLst/>
                        <a:latin typeface="Times New Roman"/>
                        <a:ea typeface="Times New Roman"/>
                      </a:endParaRPr>
                    </a:p>
                  </a:txBody>
                  <a:tcPr marL="62837" marR="62837" marT="0" marB="0"/>
                </a:tc>
              </a:tr>
              <a:tr h="228599">
                <a:tc>
                  <a:txBody>
                    <a:bodyPr/>
                    <a:lstStyle/>
                    <a:p>
                      <a:pPr marL="0" marR="0">
                        <a:spcBef>
                          <a:spcPts val="0"/>
                        </a:spcBef>
                        <a:spcAft>
                          <a:spcPts val="0"/>
                        </a:spcAft>
                      </a:pPr>
                      <a:r>
                        <a:rPr lang="en-US" sz="1300" dirty="0">
                          <a:effectLst/>
                        </a:rPr>
                        <a:t> Capital Improvement Department (Overtime, personnel reclassifications)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37,773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City Manager's Office (Allocation of staff costs to ECIA and grants, trainings, office supplies)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106,999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Community Services (Recreation program expansion)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97,557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Finance (Asset inventory contract)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50,000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Human Resources (Software upgrades)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10,000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Information Technology (Desktop phone replacement equipment)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50,000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Infrastructure Maintenance &amp; Operations (Overtime)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48,000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Library (Costs moved to grant)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5,437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Police (Interview room upgrades, canine purchase, replacement computers)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207,761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Citywide - GF portion (Reduced vehicle replacement, including Police and Fire)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300,000 </a:t>
                      </a:r>
                      <a:endParaRPr lang="en-US" sz="1300" dirty="0">
                        <a:effectLst/>
                        <a:latin typeface="Times New Roman"/>
                        <a:ea typeface="Times New Roman"/>
                      </a:endParaRPr>
                    </a:p>
                  </a:txBody>
                  <a:tcPr marL="62837" marR="62837" marT="0" marB="0"/>
                </a:tc>
              </a:tr>
              <a:tr h="228600">
                <a:tc>
                  <a:txBody>
                    <a:bodyPr/>
                    <a:lstStyle/>
                    <a:p>
                      <a:pPr marL="0" marR="0">
                        <a:spcBef>
                          <a:spcPts val="0"/>
                        </a:spcBef>
                        <a:spcAft>
                          <a:spcPts val="0"/>
                        </a:spcAft>
                      </a:pPr>
                      <a:r>
                        <a:rPr lang="en-US" sz="1300" dirty="0">
                          <a:effectLst/>
                        </a:rPr>
                        <a:t> Community Services (Increase in rental income)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47,000 </a:t>
                      </a:r>
                      <a:endParaRPr lang="en-US" sz="1300" dirty="0">
                        <a:effectLst/>
                        <a:latin typeface="Times New Roman"/>
                        <a:ea typeface="Times New Roman"/>
                      </a:endParaRPr>
                    </a:p>
                  </a:txBody>
                  <a:tcPr marL="62837" marR="62837" marT="0" marB="0"/>
                </a:tc>
              </a:tr>
              <a:tr h="174548">
                <a:tc>
                  <a:txBody>
                    <a:bodyPr/>
                    <a:lstStyle/>
                    <a:p>
                      <a:pPr marL="0" marR="0">
                        <a:spcBef>
                          <a:spcPts val="0"/>
                        </a:spcBef>
                        <a:spcAft>
                          <a:spcPts val="0"/>
                        </a:spcAft>
                      </a:pPr>
                      <a:r>
                        <a:rPr lang="en-US" sz="1300" dirty="0">
                          <a:effectLst/>
                        </a:rPr>
                        <a:t> Non-Departmental  (Civic Center debt savings)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618,431 </a:t>
                      </a:r>
                      <a:endParaRPr lang="en-US" sz="1300" dirty="0">
                        <a:effectLst/>
                        <a:latin typeface="Times New Roman"/>
                        <a:ea typeface="Times New Roman"/>
                      </a:endParaRPr>
                    </a:p>
                  </a:txBody>
                  <a:tcPr marL="62837" marR="62837" marT="0" marB="0"/>
                </a:tc>
              </a:tr>
              <a:tr h="174548">
                <a:tc>
                  <a:txBody>
                    <a:bodyPr/>
                    <a:lstStyle/>
                    <a:p>
                      <a:pPr marL="0" marR="0">
                        <a:spcBef>
                          <a:spcPts val="0"/>
                        </a:spcBef>
                        <a:spcAft>
                          <a:spcPts val="0"/>
                        </a:spcAft>
                      </a:pPr>
                      <a:r>
                        <a:rPr lang="en-US" sz="1300" dirty="0">
                          <a:effectLst/>
                        </a:rPr>
                        <a:t> Non-Departmental  (Revenue increases to property taxes and sales tax)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1,714,500 </a:t>
                      </a:r>
                      <a:endParaRPr lang="en-US" sz="1300" dirty="0">
                        <a:effectLst/>
                        <a:latin typeface="Times New Roman"/>
                        <a:ea typeface="Times New Roman"/>
                      </a:endParaRPr>
                    </a:p>
                  </a:txBody>
                  <a:tcPr marL="62837" marR="62837" marT="0" marB="0"/>
                </a:tc>
              </a:tr>
              <a:tr h="174548">
                <a:tc>
                  <a:txBody>
                    <a:bodyPr/>
                    <a:lstStyle/>
                    <a:p>
                      <a:pPr marL="0" marR="0">
                        <a:spcBef>
                          <a:spcPts val="0"/>
                        </a:spcBef>
                        <a:spcAft>
                          <a:spcPts val="0"/>
                        </a:spcAft>
                      </a:pPr>
                      <a:r>
                        <a:rPr lang="en-US" sz="1300" dirty="0">
                          <a:effectLst/>
                        </a:rPr>
                        <a:t> Other adjustments (Salary and benefits projection updates)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311,564 </a:t>
                      </a:r>
                      <a:endParaRPr lang="en-US" sz="1300" dirty="0">
                        <a:effectLst/>
                        <a:latin typeface="Times New Roman"/>
                        <a:ea typeface="Times New Roman"/>
                      </a:endParaRPr>
                    </a:p>
                  </a:txBody>
                  <a:tcPr marL="62837" marR="62837" marT="0" marB="0"/>
                </a:tc>
              </a:tr>
              <a:tr h="309865">
                <a:tc>
                  <a:txBody>
                    <a:bodyPr/>
                    <a:lstStyle/>
                    <a:p>
                      <a:pPr marL="0" marR="0">
                        <a:spcBef>
                          <a:spcPts val="0"/>
                        </a:spcBef>
                        <a:spcAft>
                          <a:spcPts val="0"/>
                        </a:spcAft>
                      </a:pPr>
                      <a:r>
                        <a:rPr lang="en-US" sz="1300" dirty="0">
                          <a:effectLst/>
                        </a:rPr>
                        <a:t> Non-Departmental (Transfer to General Capital for Corp Yard roof replacement)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(500,000)</a:t>
                      </a:r>
                      <a:endParaRPr lang="en-US" sz="1300" dirty="0">
                        <a:effectLst/>
                        <a:latin typeface="Times New Roman"/>
                        <a:ea typeface="Times New Roman"/>
                      </a:endParaRPr>
                    </a:p>
                  </a:txBody>
                  <a:tcPr marL="62837" marR="62837" marT="0" marB="0"/>
                </a:tc>
              </a:tr>
              <a:tr h="250330">
                <a:tc>
                  <a:txBody>
                    <a:bodyPr/>
                    <a:lstStyle/>
                    <a:p>
                      <a:pPr marL="0" marR="0">
                        <a:spcBef>
                          <a:spcPts val="0"/>
                        </a:spcBef>
                        <a:spcAft>
                          <a:spcPts val="0"/>
                        </a:spcAft>
                      </a:pPr>
                      <a:r>
                        <a:rPr lang="en-US" sz="1300" dirty="0">
                          <a:effectLst/>
                        </a:rPr>
                        <a:t> Other adjustments (3rd of July funding fully restored, Council stipends budgeted at full rate)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(73,961)</a:t>
                      </a:r>
                      <a:endParaRPr lang="en-US" sz="1300" dirty="0">
                        <a:effectLst/>
                        <a:latin typeface="Times New Roman"/>
                        <a:ea typeface="Times New Roman"/>
                      </a:endParaRPr>
                    </a:p>
                  </a:txBody>
                  <a:tcPr marL="62837" marR="62837" marT="0" marB="0"/>
                </a:tc>
              </a:tr>
              <a:tr h="174548">
                <a:tc>
                  <a:txBody>
                    <a:bodyPr/>
                    <a:lstStyle/>
                    <a:p>
                      <a:pPr marL="0" marR="0">
                        <a:spcBef>
                          <a:spcPts val="0"/>
                        </a:spcBef>
                        <a:spcAft>
                          <a:spcPts val="0"/>
                        </a:spcAft>
                      </a:pPr>
                      <a:r>
                        <a:rPr lang="en-US" sz="1300" dirty="0">
                          <a:effectLst/>
                        </a:rPr>
                        <a:t> Citywide - GF portion (Reduce insurance reserve allocations)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2,427,859 </a:t>
                      </a:r>
                      <a:endParaRPr lang="en-US" sz="1300" dirty="0">
                        <a:effectLst/>
                        <a:latin typeface="Times New Roman"/>
                        <a:ea typeface="Times New Roman"/>
                      </a:endParaRPr>
                    </a:p>
                  </a:txBody>
                  <a:tcPr marL="62837" marR="62837" marT="0" marB="0"/>
                </a:tc>
              </a:tr>
              <a:tr h="174548">
                <a:tc>
                  <a:txBody>
                    <a:bodyPr/>
                    <a:lstStyle/>
                    <a:p>
                      <a:pPr marL="0" marR="0">
                        <a:spcBef>
                          <a:spcPts val="0"/>
                        </a:spcBef>
                        <a:spcAft>
                          <a:spcPts val="0"/>
                        </a:spcAft>
                      </a:pPr>
                      <a:r>
                        <a:rPr lang="en-US" sz="1300" dirty="0">
                          <a:effectLst/>
                        </a:rPr>
                        <a:t> Non-Departmental (Add appropriation to pay toward OPEB unfunded liability)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(55,000)</a:t>
                      </a:r>
                      <a:endParaRPr lang="en-US" sz="1300" dirty="0">
                        <a:effectLst/>
                        <a:latin typeface="Times New Roman"/>
                        <a:ea typeface="Times New Roman"/>
                      </a:endParaRPr>
                    </a:p>
                  </a:txBody>
                  <a:tcPr marL="62837" marR="62837" marT="0" marB="0"/>
                </a:tc>
              </a:tr>
              <a:tr h="167640">
                <a:tc>
                  <a:txBody>
                    <a:bodyPr/>
                    <a:lstStyle/>
                    <a:p>
                      <a:pPr marL="0" marR="0">
                        <a:spcBef>
                          <a:spcPts val="0"/>
                        </a:spcBef>
                        <a:spcAft>
                          <a:spcPts val="0"/>
                        </a:spcAft>
                      </a:pPr>
                      <a:r>
                        <a:rPr lang="en-US" sz="1300" dirty="0">
                          <a:effectLst/>
                        </a:rPr>
                        <a:t> Non-Departmental (Add appropriation to pay toward funds with negative cash balances) </a:t>
                      </a:r>
                      <a:endParaRPr lang="en-US" sz="1300" dirty="0">
                        <a:effectLst/>
                        <a:latin typeface="Times New Roman"/>
                        <a:ea typeface="Times New Roman"/>
                      </a:endParaRPr>
                    </a:p>
                  </a:txBody>
                  <a:tcPr marL="62837" marR="62837" marT="0" marB="0"/>
                </a:tc>
                <a:tc>
                  <a:txBody>
                    <a:bodyPr/>
                    <a:lstStyle/>
                    <a:p>
                      <a:pPr marL="0" marR="0" algn="r">
                        <a:spcBef>
                          <a:spcPts val="0"/>
                        </a:spcBef>
                        <a:spcAft>
                          <a:spcPts val="0"/>
                        </a:spcAft>
                      </a:pPr>
                      <a:r>
                        <a:rPr lang="en-US" sz="1300" dirty="0">
                          <a:effectLst/>
                        </a:rPr>
                        <a:t>          (55,000)</a:t>
                      </a:r>
                      <a:endParaRPr lang="en-US" sz="1300" dirty="0">
                        <a:effectLst/>
                        <a:latin typeface="Times New Roman"/>
                        <a:ea typeface="Times New Roman"/>
                      </a:endParaRPr>
                    </a:p>
                  </a:txBody>
                  <a:tcPr marL="62837" marR="62837" marT="0" marB="0"/>
                </a:tc>
              </a:tr>
            </a:tbl>
          </a:graphicData>
        </a:graphic>
      </p:graphicFrame>
    </p:spTree>
    <p:extLst>
      <p:ext uri="{BB962C8B-B14F-4D97-AF65-F5344CB8AC3E}">
        <p14:creationId xmlns:p14="http://schemas.microsoft.com/office/powerpoint/2010/main" val="3371793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design template">
  <a:themeElements>
    <a:clrScheme name="Custom 8">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A8BFD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Them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Them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Them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Them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Them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 design template</Template>
  <TotalTime>481</TotalTime>
  <Words>2162</Words>
  <Application>Microsoft Office PowerPoint</Application>
  <PresentationFormat>On-screen Show (4:3)</PresentationFormat>
  <Paragraphs>464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Pixel design template</vt:lpstr>
      <vt:lpstr> City of Richmond, California FY 2019-20 Proposed Budget </vt:lpstr>
      <vt:lpstr>Overview</vt:lpstr>
      <vt:lpstr>Background</vt:lpstr>
      <vt:lpstr>Next Steps</vt:lpstr>
      <vt:lpstr>Current Budget Status</vt:lpstr>
      <vt:lpstr>FY 2019-20 General Revenue Budget</vt:lpstr>
      <vt:lpstr>FY 2019-20 General Expenditure Budget</vt:lpstr>
      <vt:lpstr>FY 2019-20 General Budget Summary</vt:lpstr>
      <vt:lpstr>Budget Gap Closing Measures</vt:lpstr>
      <vt:lpstr>Budget Gap Closing Measures Cont’d.</vt:lpstr>
      <vt:lpstr>Budget Coordinating Group</vt:lpstr>
      <vt:lpstr>Summary of Notes from Meeting</vt:lpstr>
      <vt:lpstr>Budget Working Group</vt:lpstr>
      <vt:lpstr>Sample of Unfunded Requests</vt:lpstr>
      <vt:lpstr>Other Risks</vt:lpstr>
      <vt:lpstr>Other Risks Continued</vt:lpstr>
      <vt:lpstr>Other Risks Continued</vt:lpstr>
      <vt:lpstr>PowerPoint Presentation</vt:lpstr>
      <vt:lpstr>Other Risks Continued</vt:lpstr>
      <vt:lpstr>Other Risks Continued</vt:lpstr>
      <vt:lpstr>PowerPoint Presentation</vt:lpstr>
      <vt:lpstr>Other Risks Continued</vt:lpstr>
      <vt:lpstr>Conclusion</vt:lpstr>
      <vt:lpstr>Q &amp; A</vt:lpstr>
      <vt:lpstr>MBD Innovations Report</vt:lpstr>
    </vt:vector>
  </TitlesOfParts>
  <Company>COR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Markisha Guillory</dc:creator>
  <cp:lastModifiedBy>Markisha Guillory</cp:lastModifiedBy>
  <cp:revision>35</cp:revision>
  <cp:lastPrinted>1601-01-01T00:00:00Z</cp:lastPrinted>
  <dcterms:created xsi:type="dcterms:W3CDTF">2019-06-17T16:02:35Z</dcterms:created>
  <dcterms:modified xsi:type="dcterms:W3CDTF">2019-08-16T19:20:49Z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