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27"/>
  </p:notesMasterIdLst>
  <p:handoutMasterIdLst>
    <p:handoutMasterId r:id="rId28"/>
  </p:handoutMasterIdLst>
  <p:sldIdLst>
    <p:sldId id="256" r:id="rId2"/>
    <p:sldId id="356" r:id="rId3"/>
    <p:sldId id="363" r:id="rId4"/>
    <p:sldId id="365" r:id="rId5"/>
    <p:sldId id="366" r:id="rId6"/>
    <p:sldId id="367" r:id="rId7"/>
    <p:sldId id="368" r:id="rId8"/>
    <p:sldId id="370" r:id="rId9"/>
    <p:sldId id="369" r:id="rId10"/>
    <p:sldId id="350" r:id="rId11"/>
    <p:sldId id="351" r:id="rId12"/>
    <p:sldId id="352" r:id="rId13"/>
    <p:sldId id="353" r:id="rId14"/>
    <p:sldId id="355" r:id="rId15"/>
    <p:sldId id="362" r:id="rId16"/>
    <p:sldId id="357" r:id="rId17"/>
    <p:sldId id="345" r:id="rId18"/>
    <p:sldId id="346" r:id="rId19"/>
    <p:sldId id="354" r:id="rId20"/>
    <p:sldId id="348" r:id="rId21"/>
    <p:sldId id="358" r:id="rId22"/>
    <p:sldId id="360" r:id="rId23"/>
    <p:sldId id="371" r:id="rId24"/>
    <p:sldId id="359" r:id="rId25"/>
    <p:sldId id="347" r:id="rId2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F897DD7-9DEF-4D69-AF1C-AFC230EA86EF}">
          <p14:sldIdLst>
            <p14:sldId id="256"/>
          </p14:sldIdLst>
        </p14:section>
        <p14:section name="FY2016-17 Audit" id="{D8416CD6-2EDC-4768-85A3-4505E85D7687}">
          <p14:sldIdLst>
            <p14:sldId id="356"/>
            <p14:sldId id="363"/>
            <p14:sldId id="365"/>
            <p14:sldId id="366"/>
            <p14:sldId id="367"/>
            <p14:sldId id="368"/>
            <p14:sldId id="370"/>
            <p14:sldId id="369"/>
            <p14:sldId id="350"/>
            <p14:sldId id="351"/>
            <p14:sldId id="352"/>
            <p14:sldId id="353"/>
            <p14:sldId id="355"/>
            <p14:sldId id="362"/>
          </p14:sldIdLst>
        </p14:section>
        <p14:section name="Draft Budget" id="{B7098F69-6D04-48B8-A48B-92A874F50260}">
          <p14:sldIdLst>
            <p14:sldId id="357"/>
            <p14:sldId id="345"/>
            <p14:sldId id="346"/>
            <p14:sldId id="354"/>
            <p14:sldId id="348"/>
            <p14:sldId id="358"/>
            <p14:sldId id="360"/>
            <p14:sldId id="371"/>
            <p14:sldId id="359"/>
            <p14:sldId id="34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BFE5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84026" autoAdjust="0"/>
  </p:normalViewPr>
  <p:slideViewPr>
    <p:cSldViewPr>
      <p:cViewPr>
        <p:scale>
          <a:sx n="100" d="100"/>
          <a:sy n="100" d="100"/>
        </p:scale>
        <p:origin x="-1944" y="-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6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Non-Sworn</c:v>
                </c:pt>
              </c:strCache>
            </c:strRef>
          </c:tx>
          <c:invertIfNegative val="0"/>
          <c:cat>
            <c:strRef>
              <c:f>Sheet1!$A$2:$A$7</c:f>
              <c:strCache>
                <c:ptCount val="6"/>
                <c:pt idx="0">
                  <c:v>FY2014-15</c:v>
                </c:pt>
                <c:pt idx="1">
                  <c:v>FY2015-16</c:v>
                </c:pt>
                <c:pt idx="2">
                  <c:v>FY2016-17</c:v>
                </c:pt>
                <c:pt idx="3">
                  <c:v>FY2017-18</c:v>
                </c:pt>
                <c:pt idx="4">
                  <c:v>FY2018-19</c:v>
                </c:pt>
                <c:pt idx="5">
                  <c:v>FY2019-20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467.2</c:v>
                </c:pt>
                <c:pt idx="1">
                  <c:v>463.2</c:v>
                </c:pt>
                <c:pt idx="2">
                  <c:v>453.2</c:v>
                </c:pt>
                <c:pt idx="3">
                  <c:v>453.2</c:v>
                </c:pt>
                <c:pt idx="4">
                  <c:v>465.2</c:v>
                </c:pt>
                <c:pt idx="5">
                  <c:v>458.2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Sworn </c:v>
                </c:pt>
              </c:strCache>
            </c:strRef>
          </c:tx>
          <c:invertIfNegative val="0"/>
          <c:cat>
            <c:strRef>
              <c:f>Sheet1!$A$2:$A$7</c:f>
              <c:strCache>
                <c:ptCount val="6"/>
                <c:pt idx="0">
                  <c:v>FY2014-15</c:v>
                </c:pt>
                <c:pt idx="1">
                  <c:v>FY2015-16</c:v>
                </c:pt>
                <c:pt idx="2">
                  <c:v>FY2016-17</c:v>
                </c:pt>
                <c:pt idx="3">
                  <c:v>FY2017-18</c:v>
                </c:pt>
                <c:pt idx="4">
                  <c:v>FY2018-19</c:v>
                </c:pt>
                <c:pt idx="5">
                  <c:v>FY2019-20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290</c:v>
                </c:pt>
                <c:pt idx="1">
                  <c:v>275.5</c:v>
                </c:pt>
                <c:pt idx="2">
                  <c:v>272</c:v>
                </c:pt>
                <c:pt idx="3">
                  <c:v>268.5</c:v>
                </c:pt>
                <c:pt idx="4">
                  <c:v>268</c:v>
                </c:pt>
                <c:pt idx="5">
                  <c:v>268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4738688"/>
        <c:axId val="119382592"/>
      </c:barChart>
      <c:catAx>
        <c:axId val="114738688"/>
        <c:scaling>
          <c:orientation val="minMax"/>
        </c:scaling>
        <c:delete val="0"/>
        <c:axPos val="b"/>
        <c:majorTickMark val="out"/>
        <c:minorTickMark val="none"/>
        <c:tickLblPos val="nextTo"/>
        <c:crossAx val="119382592"/>
        <c:crosses val="autoZero"/>
        <c:auto val="1"/>
        <c:lblAlgn val="ctr"/>
        <c:lblOffset val="100"/>
        <c:noMultiLvlLbl val="0"/>
      </c:catAx>
      <c:valAx>
        <c:axId val="1193825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4738688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089" cy="465621"/>
          </a:xfrm>
          <a:prstGeom prst="rect">
            <a:avLst/>
          </a:prstGeom>
        </p:spPr>
        <p:txBody>
          <a:bodyPr vert="horz" lIns="92373" tIns="46186" rIns="92373" bIns="461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703" y="0"/>
            <a:ext cx="3037089" cy="465621"/>
          </a:xfrm>
          <a:prstGeom prst="rect">
            <a:avLst/>
          </a:prstGeom>
        </p:spPr>
        <p:txBody>
          <a:bodyPr vert="horz" lIns="92373" tIns="46186" rIns="92373" bIns="46186" rtlCol="0"/>
          <a:lstStyle>
            <a:lvl1pPr algn="r">
              <a:defRPr sz="1200"/>
            </a:lvl1pPr>
          </a:lstStyle>
          <a:p>
            <a:fld id="{78645229-A23C-41CD-96A5-237646178984}" type="datetimeFigureOut">
              <a:rPr lang="en-US" smtClean="0"/>
              <a:t>5/7/2019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180"/>
            <a:ext cx="3037089" cy="465621"/>
          </a:xfrm>
          <a:prstGeom prst="rect">
            <a:avLst/>
          </a:prstGeom>
        </p:spPr>
        <p:txBody>
          <a:bodyPr vert="horz" lIns="92373" tIns="46186" rIns="92373" bIns="461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703" y="8829180"/>
            <a:ext cx="3037089" cy="465621"/>
          </a:xfrm>
          <a:prstGeom prst="rect">
            <a:avLst/>
          </a:prstGeom>
        </p:spPr>
        <p:txBody>
          <a:bodyPr vert="horz" lIns="92373" tIns="46186" rIns="92373" bIns="46186" rtlCol="0" anchor="b"/>
          <a:lstStyle>
            <a:lvl1pPr algn="r">
              <a:defRPr sz="1200"/>
            </a:lvl1pPr>
          </a:lstStyle>
          <a:p>
            <a:fld id="{21619867-89A9-453E-BBE0-5D8C77EF9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2994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7840" cy="464820"/>
          </a:xfrm>
          <a:prstGeom prst="rect">
            <a:avLst/>
          </a:prstGeom>
        </p:spPr>
        <p:txBody>
          <a:bodyPr vert="horz" lIns="93472" tIns="46736" rIns="93472" bIns="4673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4820"/>
          </a:xfrm>
          <a:prstGeom prst="rect">
            <a:avLst/>
          </a:prstGeom>
        </p:spPr>
        <p:txBody>
          <a:bodyPr vert="horz" lIns="93472" tIns="46736" rIns="93472" bIns="46736" rtlCol="0"/>
          <a:lstStyle>
            <a:lvl1pPr algn="r">
              <a:defRPr sz="1200"/>
            </a:lvl1pPr>
          </a:lstStyle>
          <a:p>
            <a:fld id="{72909482-733B-447E-8863-674DB8673875}" type="datetimeFigureOut">
              <a:rPr lang="en-US" smtClean="0"/>
              <a:t>5/7/2019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9788" cy="34877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72" tIns="46736" rIns="93472" bIns="4673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vert="horz" lIns="93472" tIns="46736" rIns="93472" bIns="4673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472" tIns="46736" rIns="93472" bIns="4673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472" tIns="46736" rIns="93472" bIns="46736" rtlCol="0" anchor="b"/>
          <a:lstStyle>
            <a:lvl1pPr algn="r">
              <a:defRPr sz="1200"/>
            </a:lvl1pPr>
          </a:lstStyle>
          <a:p>
            <a:fld id="{4AC28365-5F21-43E6-9084-B3A64FFE7F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573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C28365-5F21-43E6-9084-B3A64FFE7F2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859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28650" lvl="1" indent="-171450">
              <a:buFont typeface="Arial" pitchFamily="34" charset="0"/>
              <a:buChar char="•"/>
            </a:pPr>
            <a:r>
              <a:rPr lang="en-US" dirty="0" smtClean="0"/>
              <a:t>Documentary</a:t>
            </a:r>
            <a:r>
              <a:rPr lang="en-US" baseline="0" dirty="0" smtClean="0"/>
              <a:t> transfer tax optimistic projection in forecast model - $1.2 million</a:t>
            </a:r>
            <a:endParaRPr lang="en-US" dirty="0" smtClean="0"/>
          </a:p>
          <a:p>
            <a:pPr marL="628650" lvl="1" indent="-171450">
              <a:buFont typeface="Arial" pitchFamily="34" charset="0"/>
              <a:buChar char="•"/>
            </a:pPr>
            <a:r>
              <a:rPr lang="en-US" dirty="0" smtClean="0"/>
              <a:t>1% cost of living adjustment - $1.1 million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dirty="0" smtClean="0"/>
              <a:t>Department requests for additional appropriations above baseline – $2.3 million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dirty="0" smtClean="0"/>
              <a:t>Benefits - $3.2</a:t>
            </a:r>
            <a:r>
              <a:rPr lang="en-US" baseline="0" dirty="0" smtClean="0"/>
              <a:t> million</a:t>
            </a:r>
            <a:endParaRPr lang="en-US" dirty="0" smtClean="0"/>
          </a:p>
          <a:p>
            <a:pPr marL="1085850" lvl="2" indent="-171450">
              <a:buFont typeface="Arial" pitchFamily="34" charset="0"/>
              <a:buChar char="•"/>
            </a:pPr>
            <a:r>
              <a:rPr lang="en-US" dirty="0" smtClean="0"/>
              <a:t>CalPERS - $2.5 million 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dirty="0" smtClean="0"/>
              <a:t>Transfers out to non-general funds - $1 million</a:t>
            </a:r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C28365-5F21-43E6-9084-B3A64FFE7F28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804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32" indent="-171432">
              <a:buFont typeface="Arial" pitchFamily="34" charset="0"/>
              <a:buChar char="•"/>
              <a:defRPr/>
            </a:pPr>
            <a:r>
              <a:rPr lang="en-US" b="1" dirty="0" smtClean="0"/>
              <a:t>Sales &amp; Use Tax</a:t>
            </a:r>
            <a:r>
              <a:rPr lang="en-US" dirty="0" smtClean="0"/>
              <a:t> – Increased sales tax collected for regular Sales Tax and both half cent measures (U &amp; Q) stemming from increased sales at department stores, auto sales and construction materials, in addition to increase sales tax collections from online sales</a:t>
            </a:r>
          </a:p>
          <a:p>
            <a:pPr marL="171432" indent="-171432">
              <a:buFont typeface="Arial" pitchFamily="34" charset="0"/>
              <a:buChar char="•"/>
              <a:defRPr/>
            </a:pPr>
            <a:r>
              <a:rPr lang="en-US" b="1" dirty="0" smtClean="0"/>
              <a:t>Utility Users Tax</a:t>
            </a:r>
            <a:r>
              <a:rPr lang="en-US" dirty="0" smtClean="0"/>
              <a:t> – UUT related decrease related to gas and electricity  collected by PG&amp;E and Prepaid</a:t>
            </a:r>
            <a:r>
              <a:rPr lang="en-US" baseline="0" dirty="0" smtClean="0"/>
              <a:t> cell cards usage decreasing statewide</a:t>
            </a:r>
            <a:endParaRPr lang="en-US" dirty="0" smtClean="0"/>
          </a:p>
          <a:p>
            <a:pPr marL="171432" indent="-171432">
              <a:buFont typeface="Arial" pitchFamily="34" charset="0"/>
              <a:buChar char="•"/>
              <a:defRPr/>
            </a:pPr>
            <a:r>
              <a:rPr lang="en-US" b="1" dirty="0" smtClean="0"/>
              <a:t>Other Taxes</a:t>
            </a:r>
            <a:r>
              <a:rPr lang="en-US" dirty="0" smtClean="0"/>
              <a:t> – Increase stems from significant increase in Gas Franchise from PG&amp;E</a:t>
            </a:r>
          </a:p>
          <a:p>
            <a:pPr marL="171432" indent="-171432">
              <a:buFont typeface="Arial" pitchFamily="34" charset="0"/>
              <a:buChar char="•"/>
              <a:defRPr/>
            </a:pPr>
            <a:r>
              <a:rPr lang="en-US" b="1" dirty="0" smtClean="0"/>
              <a:t>Licenses Permits &amp; Fees</a:t>
            </a:r>
            <a:r>
              <a:rPr lang="en-US" dirty="0" smtClean="0"/>
              <a:t> – Decrease due primarily to drop off of business license collection after efforts tied </a:t>
            </a:r>
            <a:r>
              <a:rPr lang="en-US" dirty="0" err="1" smtClean="0"/>
              <a:t>MuniServices</a:t>
            </a:r>
            <a:r>
              <a:rPr lang="en-US" dirty="0" smtClean="0"/>
              <a:t> contract spiked the previous year. Also decrease in collection from marijuana permits, fire inspection fees and abatement fees than budgeted</a:t>
            </a:r>
          </a:p>
          <a:p>
            <a:pPr marL="171432" indent="-171432">
              <a:buFont typeface="Arial" pitchFamily="34" charset="0"/>
              <a:buChar char="•"/>
              <a:defRPr/>
            </a:pPr>
            <a:r>
              <a:rPr lang="en-US" b="1" dirty="0" smtClean="0"/>
              <a:t>Charges for Services</a:t>
            </a:r>
            <a:r>
              <a:rPr lang="en-US" dirty="0" smtClean="0"/>
              <a:t> – Increased services from Police (WCCUSD, Auditorium), CM’s Office (North Richmond Mitigation Comm.), and Fire Prevention permits</a:t>
            </a:r>
          </a:p>
          <a:p>
            <a:pPr marL="171432" indent="-171432">
              <a:buFont typeface="Arial" pitchFamily="34" charset="0"/>
              <a:buChar char="•"/>
              <a:defRPr/>
            </a:pPr>
            <a:r>
              <a:rPr lang="en-US" b="1" dirty="0" smtClean="0"/>
              <a:t>Other Revenue</a:t>
            </a:r>
            <a:r>
              <a:rPr lang="en-US" dirty="0" smtClean="0"/>
              <a:t> – GF Interest allocation for </a:t>
            </a:r>
            <a:r>
              <a:rPr lang="en-US" dirty="0" err="1" smtClean="0"/>
              <a:t>CalTrust</a:t>
            </a:r>
            <a:r>
              <a:rPr lang="en-US" dirty="0" smtClean="0"/>
              <a:t>  and LAIF higher than previous years</a:t>
            </a:r>
          </a:p>
          <a:p>
            <a:pPr marL="171432" indent="-171432">
              <a:buFont typeface="Arial" pitchFamily="34" charset="0"/>
              <a:buChar char="•"/>
              <a:defRPr/>
            </a:pPr>
            <a:r>
              <a:rPr lang="en-US" b="1" dirty="0" smtClean="0"/>
              <a:t>Rental Income</a:t>
            </a:r>
            <a:r>
              <a:rPr lang="en-US" dirty="0" smtClean="0"/>
              <a:t> – Combination of additional rental in Community Services and various Non-Departmental leases</a:t>
            </a:r>
          </a:p>
          <a:p>
            <a:pPr marL="171432" indent="-171432">
              <a:buFont typeface="Arial" pitchFamily="34" charset="0"/>
              <a:buChar char="•"/>
              <a:defRPr/>
            </a:pPr>
            <a:r>
              <a:rPr lang="en-US" b="1" dirty="0" smtClean="0"/>
              <a:t>Operating Transfers-In</a:t>
            </a:r>
            <a:r>
              <a:rPr lang="en-US" dirty="0" smtClean="0"/>
              <a:t> – Decreased PTORS distribution from the County based</a:t>
            </a:r>
            <a:r>
              <a:rPr lang="en-US" baseline="0" dirty="0" smtClean="0"/>
              <a:t> on AV being slightly lower than estimated at mid-year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E455E6E-CF9C-4511-A166-FFF6BFC4AD9A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628603" lvl="1" indent="-171450">
              <a:buFont typeface="Arial" pitchFamily="34" charset="0"/>
              <a:buChar char="•"/>
            </a:pPr>
            <a:r>
              <a:rPr lang="en-US" b="1" dirty="0" smtClean="0"/>
              <a:t>Salaries/Benefits</a:t>
            </a:r>
            <a:r>
              <a:rPr lang="en-US" b="1" baseline="0" dirty="0" smtClean="0"/>
              <a:t> – </a:t>
            </a:r>
            <a:r>
              <a:rPr lang="en-US" b="0" baseline="0" dirty="0" smtClean="0"/>
              <a:t>sworn overtime exceeded budget by $3.1 million; vacancy savings absorbed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B4EBEB8-C36C-4D8C-98CA-549737868317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Surplus of $6.1m</a:t>
            </a:r>
            <a:r>
              <a:rPr lang="en-US" baseline="0" dirty="0" smtClean="0"/>
              <a:t> is after paying out $3.1 million to clear non-general funds with negative cash balances: </a:t>
            </a:r>
            <a:r>
              <a:rPr lang="en-US" baseline="0" dirty="0" err="1" smtClean="0"/>
              <a:t>Pt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Molate</a:t>
            </a:r>
            <a:r>
              <a:rPr lang="en-US" baseline="0" dirty="0" smtClean="0"/>
              <a:t> ($365k), Parks Fund ($1m), and Compensated Absences ($1.7m)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6FED349-E907-4209-BED5-09DEA0724453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Revised</a:t>
            </a:r>
            <a:r>
              <a:rPr lang="en-US" baseline="0" dirty="0" smtClean="0"/>
              <a:t> balance = 8.9% of total expenditures for FY2017-18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C28365-5F21-43E6-9084-B3A64FFE7F28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8241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b="1" dirty="0" smtClean="0"/>
              <a:t>Property</a:t>
            </a:r>
            <a:r>
              <a:rPr lang="en-US" b="1" baseline="0" dirty="0" smtClean="0"/>
              <a:t> Taxes </a:t>
            </a:r>
            <a:r>
              <a:rPr lang="en-US" baseline="0" dirty="0" smtClean="0"/>
              <a:t>-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Based on combination of projected AV growth of 4% and an increase in SA Pass-through revenue stemming from State Bill 107</a:t>
            </a:r>
            <a:endParaRPr lang="en-US" baseline="0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en-US" b="1" baseline="0" dirty="0" smtClean="0"/>
              <a:t>Sales &amp; Use Tax </a:t>
            </a:r>
            <a:r>
              <a:rPr lang="en-US" baseline="0" dirty="0" smtClean="0"/>
              <a:t>-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Based on projections provided by Sales Tax Consultant. Also includes a 15% increase in marijuana tax</a:t>
            </a:r>
            <a:endParaRPr lang="en-US" baseline="0" dirty="0" smtClean="0"/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b="1" baseline="0" dirty="0" smtClean="0"/>
              <a:t>Utility Users Tax </a:t>
            </a:r>
            <a:r>
              <a:rPr lang="en-US" baseline="0" dirty="0" smtClean="0"/>
              <a:t>-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Decrease stems from deterioration of both cable and telecommunications (no more land lines)</a:t>
            </a:r>
            <a:endParaRPr lang="en-US" baseline="0" dirty="0" smtClean="0"/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b="1" baseline="0" dirty="0" smtClean="0"/>
              <a:t>Licenses, Permits, &amp; Fees </a:t>
            </a:r>
            <a:r>
              <a:rPr lang="en-US" baseline="0" dirty="0" smtClean="0"/>
              <a:t>-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Decrease based on actuals BL Tax received in FY2018-19 was inflated because it included many back year catch-ups through the services of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MuniServices</a:t>
            </a:r>
            <a:endParaRPr lang="en-US" baseline="0" dirty="0" smtClean="0"/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b="1" baseline="0" dirty="0" smtClean="0"/>
              <a:t>Charges for Services </a:t>
            </a:r>
            <a:r>
              <a:rPr lang="en-US" baseline="0" dirty="0" smtClean="0"/>
              <a:t>-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Primarily decrease to Police Department services</a:t>
            </a:r>
            <a:endParaRPr lang="en-US" baseline="0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en-US" b="1" baseline="0" dirty="0" smtClean="0"/>
              <a:t>Grants</a:t>
            </a:r>
            <a:r>
              <a:rPr lang="en-US" baseline="0" dirty="0" smtClean="0"/>
              <a:t> – most grants moved to Outside Funded Grants fund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="1" baseline="0" dirty="0" smtClean="0"/>
              <a:t>Other Revenue </a:t>
            </a:r>
            <a:r>
              <a:rPr lang="en-US" baseline="0" dirty="0" smtClean="0"/>
              <a:t>–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category includes miscellaneous payments, settlements, rents. Fines, etc. No major decreases except to adjust to match more closely to historical actuals </a:t>
            </a:r>
            <a:endParaRPr lang="en-US" baseline="0" dirty="0" smtClean="0"/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b="1" baseline="0" dirty="0" smtClean="0"/>
              <a:t>Transfer In </a:t>
            </a:r>
            <a:r>
              <a:rPr lang="en-US" baseline="0" dirty="0" smtClean="0"/>
              <a:t>-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Increase to PTORS based on combination of projected AV growth of 4% and an increase in SA Pass-through revenue stemming from State Bill 107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C28365-5F21-43E6-9084-B3A64FFE7F28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45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b="1" dirty="0" smtClean="0"/>
              <a:t>Benefits</a:t>
            </a:r>
            <a:r>
              <a:rPr lang="en-US" dirty="0" smtClean="0"/>
              <a:t> – Significant</a:t>
            </a:r>
            <a:r>
              <a:rPr lang="en-US" baseline="0" dirty="0" smtClean="0"/>
              <a:t> i</a:t>
            </a:r>
            <a:r>
              <a:rPr lang="en-US" dirty="0" smtClean="0"/>
              <a:t>ncreases in </a:t>
            </a:r>
            <a:r>
              <a:rPr lang="en-US" baseline="0" dirty="0" smtClean="0"/>
              <a:t>PERS and workers comp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="1" baseline="0" dirty="0" smtClean="0"/>
              <a:t>Cost Pool</a:t>
            </a:r>
            <a:r>
              <a:rPr lang="en-US" baseline="0" dirty="0" smtClean="0"/>
              <a:t> – increase in proposed vehicle replacement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="1" baseline="0" dirty="0" smtClean="0"/>
              <a:t>Debt Service</a:t>
            </a:r>
            <a:r>
              <a:rPr lang="en-US" baseline="0" dirty="0" smtClean="0"/>
              <a:t> – Fire Department debt service moved to transfers out to paid from Equipment Services fund; </a:t>
            </a:r>
            <a:r>
              <a:rPr lang="en-US" baseline="0" dirty="0" err="1" smtClean="0"/>
              <a:t>CalTrans</a:t>
            </a:r>
            <a:r>
              <a:rPr lang="en-US" baseline="0" dirty="0" smtClean="0"/>
              <a:t> pass-thru loan to Richmond Neighborhood Housing Services </a:t>
            </a:r>
            <a:r>
              <a:rPr lang="en-US" baseline="0" smtClean="0"/>
              <a:t>paid off</a:t>
            </a:r>
            <a:endParaRPr lang="en-US" baseline="0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en-US" b="1" baseline="0" dirty="0" smtClean="0"/>
              <a:t>A87</a:t>
            </a:r>
            <a:r>
              <a:rPr lang="en-US" baseline="0" dirty="0" smtClean="0"/>
              <a:t> – updated Cost Allocation Plan</a:t>
            </a:r>
            <a:endParaRPr lang="en-US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en-US" b="1" dirty="0" smtClean="0"/>
              <a:t>Transfers</a:t>
            </a:r>
            <a:r>
              <a:rPr lang="en-US" b="1" baseline="0" dirty="0" smtClean="0"/>
              <a:t> Out </a:t>
            </a:r>
            <a:r>
              <a:rPr lang="en-US" baseline="0" dirty="0" smtClean="0"/>
              <a:t>– increase in subsidies to non-general funds, including increase to E&amp;T for Summer Youth Program; and Fire Department debt service reclassified as transfer out to be paid from Equipment Services fund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C28365-5F21-43E6-9084-B3A64FFE7F28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6857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Total</a:t>
            </a:r>
            <a:r>
              <a:rPr lang="en-US" baseline="0" dirty="0" smtClean="0"/>
              <a:t> FTE 806.2 in FY2013-14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C28365-5F21-43E6-9084-B3A64FFE7F28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6691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CalPERS</a:t>
            </a:r>
            <a:r>
              <a:rPr lang="en-US" dirty="0" smtClean="0"/>
              <a:t> actuary</a:t>
            </a:r>
            <a:r>
              <a:rPr lang="en-US" baseline="0" dirty="0" smtClean="0"/>
              <a:t> reports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C28365-5F21-43E6-9084-B3A64FFE7F28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24996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DBB1E-84B6-43E1-9175-F2A1297EBA4C}" type="datetime1">
              <a:rPr lang="en-US" smtClean="0"/>
              <a:t>5/7/2019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D1868-89EA-4C4B-B7FB-A7C7A12571E8}" type="datetime1">
              <a:rPr lang="en-US" smtClean="0"/>
              <a:t>5/7/2019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0B1B7-5F60-4CAA-B5FD-DAFFF498A32B}" type="datetime1">
              <a:rPr lang="en-US" smtClean="0"/>
              <a:t>5/7/2019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458200" cy="685800"/>
          </a:xfrm>
          <a:solidFill>
            <a:schemeClr val="tx2"/>
          </a:solidFill>
        </p:spPr>
        <p:txBody>
          <a:bodyPr/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E7D78-B9AD-4D01-B129-2CD3F10FE50E}" type="datetime1">
              <a:rPr lang="en-US" smtClean="0"/>
              <a:t>5/7/2019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3B25C-2BCB-46A7-852B-A9DD03E55975}" type="datetime1">
              <a:rPr lang="en-US" smtClean="0"/>
              <a:t>5/7/2019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3F99E-B604-4802-A7D4-54BB564402EE}" type="datetime1">
              <a:rPr lang="en-US" smtClean="0"/>
              <a:t>5/7/2019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5965F-39C6-4C12-A0CC-3FCF8F90286F}" type="datetime1">
              <a:rPr lang="en-US" smtClean="0"/>
              <a:t>5/7/2019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F015C-6133-4B0A-967A-7A8ACBC00D69}" type="datetime1">
              <a:rPr lang="en-US" smtClean="0"/>
              <a:t>5/7/2019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B6389-4B4C-421F-AD64-335371F52673}" type="datetime1">
              <a:rPr lang="en-US" smtClean="0"/>
              <a:t>5/7/2019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2F44E-97B8-4D2F-B3C7-04A640A28C6B}" type="datetime1">
              <a:rPr lang="en-US" smtClean="0"/>
              <a:t>5/7/2019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73737-EA37-48FF-8BF4-2E5E8DAD26EE}" type="datetime1">
              <a:rPr lang="en-US" smtClean="0"/>
              <a:t>5/7/2019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14D56F0C-6EE8-4469-97DD-E073074FCD8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1E59D21-A334-4A09-ABE7-231FA9ED0B7A}" type="datetime1">
              <a:rPr lang="en-US" smtClean="0"/>
              <a:t>5/7/2019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clarkL\Desktop\440 Building.jpg"/>
          <p:cNvPicPr>
            <a:picLocks noChangeAspect="1" noChangeArrowheads="1"/>
          </p:cNvPicPr>
          <p:nvPr/>
        </p:nvPicPr>
        <p:blipFill rotWithShape="1">
          <a:blip r:embed="rId3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3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6166" b="5589"/>
          <a:stretch/>
        </p:blipFill>
        <p:spPr bwMode="auto">
          <a:xfrm>
            <a:off x="0" y="1905000"/>
            <a:ext cx="8458200" cy="4962526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514600"/>
            <a:ext cx="7543800" cy="2593975"/>
          </a:xfrm>
        </p:spPr>
        <p:txBody>
          <a:bodyPr/>
          <a:lstStyle/>
          <a:p>
            <a:pPr algn="ctr"/>
            <a:r>
              <a:rPr lang="en-US" sz="4000" dirty="0" smtClean="0">
                <a:latin typeface="+mn-lt"/>
              </a:rPr>
              <a:t>City of Richmond, California</a:t>
            </a:r>
            <a:r>
              <a:rPr lang="en-US" sz="5400" dirty="0" smtClean="0">
                <a:latin typeface="+mn-lt"/>
              </a:rPr>
              <a:t/>
            </a:r>
            <a:br>
              <a:rPr lang="en-US" sz="5400" dirty="0" smtClean="0">
                <a:latin typeface="+mn-lt"/>
              </a:rPr>
            </a:br>
            <a:r>
              <a:rPr lang="en-US" sz="5400" dirty="0" smtClean="0">
                <a:latin typeface="+mn-lt"/>
              </a:rPr>
              <a:t>FY2019-20 </a:t>
            </a:r>
            <a:r>
              <a:rPr lang="en-US" sz="5400" dirty="0" smtClean="0">
                <a:solidFill>
                  <a:srgbClr val="C00000"/>
                </a:solidFill>
                <a:latin typeface="+mn-lt"/>
              </a:rPr>
              <a:t>Draft Budget</a:t>
            </a:r>
            <a:endParaRPr lang="en-US" sz="54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181600"/>
            <a:ext cx="6461760" cy="10668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May 7</a:t>
            </a:r>
            <a:r>
              <a:rPr lang="en-US" sz="2000" dirty="0" smtClean="0"/>
              <a:t>, 2019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19324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 dirty="0" smtClean="0"/>
              <a:t>Revenues – June 2018 (audited)</a:t>
            </a:r>
            <a:endParaRPr lang="en-US" sz="4000" dirty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/>
        </p:nvGraphicFramePr>
        <p:xfrm>
          <a:off x="76200" y="1295400"/>
          <a:ext cx="8305800" cy="5037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1066800"/>
                <a:gridCol w="990600"/>
                <a:gridCol w="914400"/>
                <a:gridCol w="990600"/>
                <a:gridCol w="1143000"/>
                <a:gridCol w="1219200"/>
              </a:tblGrid>
              <a:tr h="53355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0001-GENERAL FUND                       </a:t>
                      </a: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ORIGINAL</a:t>
                      </a:r>
                    </a:p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BUDGET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REVENUE ADJ.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REVISED ESTIMATED REVENUES</a:t>
                      </a: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ACTUAL </a:t>
                      </a:r>
                    </a:p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YTD REVENUE</a:t>
                      </a: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REMAINING REVENUE</a:t>
                      </a: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  <a:r>
                        <a:rPr lang="en-US" sz="11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Threshold</a:t>
                      </a:r>
                      <a:endParaRPr lang="en-US" sz="1100" b="1" i="0" u="none" strike="noStrike" dirty="0" smtClean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PCT</a:t>
                      </a:r>
                      <a:r>
                        <a:rPr lang="en-US" sz="11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COLLECTED</a:t>
                      </a:r>
                    </a:p>
                  </a:txBody>
                  <a:tcPr marL="9525" marR="9525" marT="9526" marB="0" anchor="b"/>
                </a:tc>
              </a:tr>
              <a:tr h="37529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 PROPERTY TAXES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38,782,023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(420,758)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38,361,265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38,961,021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(599,756)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101.6%</a:t>
                      </a:r>
                    </a:p>
                  </a:txBody>
                  <a:tcPr marL="9525" marR="9525" marT="9525" marB="0" anchor="b"/>
                </a:tc>
              </a:tr>
              <a:tr h="37529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 SALES &amp; USE TAX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42,299,235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577,424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42,876,659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44,474,973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(1,598,314)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103.7%</a:t>
                      </a:r>
                    </a:p>
                  </a:txBody>
                  <a:tcPr marL="9525" marR="9525" marT="9525" marB="0" anchor="b"/>
                </a:tc>
              </a:tr>
              <a:tr h="37529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32 UTILITY USERS TAX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45,916,543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711,300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46,627,843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46,079,755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548,088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98.8%</a:t>
                      </a:r>
                    </a:p>
                  </a:txBody>
                  <a:tcPr marL="9525" marR="9525" marT="9525" marB="0" anchor="b"/>
                </a:tc>
              </a:tr>
              <a:tr h="37529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33 OTHER TAXES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11,593,174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500,000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12,093,174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12,413,128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(319,954)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102.6%</a:t>
                      </a:r>
                    </a:p>
                  </a:txBody>
                  <a:tcPr marL="9525" marR="9525" marT="9525" marB="0" anchor="b"/>
                </a:tc>
              </a:tr>
              <a:tr h="37529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34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LICENSES,PRMTS &amp; FEES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8,414,290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250,000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  8,664,290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7,361,045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1,303,245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85.0%</a:t>
                      </a:r>
                    </a:p>
                  </a:txBody>
                  <a:tcPr marL="9525" marR="9525" marT="9525" marB="0" anchor="b"/>
                </a:tc>
              </a:tr>
              <a:tr h="37529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FINES &amp; FORFEITURES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943,088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     943,088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981,983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(38,895)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104.1%</a:t>
                      </a:r>
                    </a:p>
                  </a:txBody>
                  <a:tcPr marL="9525" marR="9525" marT="9525" marB="0" anchor="b"/>
                </a:tc>
              </a:tr>
              <a:tr h="37529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 CHARGES FOR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SRVCS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3,627,454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224,160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  3,851,614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4,138,835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(287,221)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107.5%</a:t>
                      </a:r>
                    </a:p>
                  </a:txBody>
                  <a:tcPr marL="9525" marR="9525" marT="9525" marB="0" anchor="b"/>
                </a:tc>
              </a:tr>
              <a:tr h="37529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OTHER REVENUE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357,551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113,973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     471,524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702,191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(230,667)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148.9%</a:t>
                      </a:r>
                    </a:p>
                  </a:txBody>
                  <a:tcPr marL="9525" marR="9525" marT="9525" marB="0" anchor="b"/>
                </a:tc>
              </a:tr>
              <a:tr h="37529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39 RENTAL INCOME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808,222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     808,222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849,639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(41,417)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105.1%</a:t>
                      </a:r>
                    </a:p>
                  </a:txBody>
                  <a:tcPr marL="9525" marR="9525" marT="9525" marB="0" anchor="b"/>
                </a:tc>
              </a:tr>
              <a:tr h="37529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GRANTS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1,392,476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(793,086)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     599,390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992,080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(392,690)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165.5%</a:t>
                      </a:r>
                    </a:p>
                  </a:txBody>
                  <a:tcPr marL="9525" marR="9525" marT="9525" marB="0" anchor="b"/>
                </a:tc>
              </a:tr>
              <a:tr h="37529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90 OPER XFERS IN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6,212,080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  6,212,080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6,035,115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176,965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97.2%</a:t>
                      </a:r>
                    </a:p>
                  </a:txBody>
                  <a:tcPr marL="9525" marR="9525" marT="9525" marB="0" anchor="b"/>
                </a:tc>
              </a:tr>
              <a:tr h="3753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</a:p>
                  </a:txBody>
                  <a:tcPr marL="9525" marR="9525" marT="9526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160,346,136 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1,163,013 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161,509,149 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162,989,766 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(1,480,617)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100.9%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31788" y="5648960"/>
            <a:ext cx="548640" cy="396240"/>
          </a:xfrm>
        </p:spPr>
        <p:txBody>
          <a:bodyPr/>
          <a:lstStyle/>
          <a:p>
            <a:fld id="{14D56F0C-6EE8-4469-97DD-E073074FCD8B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522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2296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Expenditures – June 2018 (audited)</a:t>
            </a:r>
            <a:endParaRPr lang="en-US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921604"/>
              </p:ext>
            </p:extLst>
          </p:nvPr>
        </p:nvGraphicFramePr>
        <p:xfrm>
          <a:off x="76200" y="990600"/>
          <a:ext cx="8305800" cy="56848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1066800"/>
                <a:gridCol w="990600"/>
                <a:gridCol w="914400"/>
                <a:gridCol w="990600"/>
                <a:gridCol w="1143000"/>
                <a:gridCol w="1219200"/>
              </a:tblGrid>
              <a:tr h="5124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0001-GENERAL FUND                       </a:t>
                      </a:r>
                    </a:p>
                  </a:txBody>
                  <a:tcPr marL="9525" marR="9525" marT="95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ORIGINAL</a:t>
                      </a:r>
                    </a:p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BUDGET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REVISED</a:t>
                      </a:r>
                    </a:p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BUDGET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YTD EXPENDED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8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ENCUMBS.</a:t>
                      </a:r>
                    </a:p>
                  </a:txBody>
                  <a:tcPr marL="9525" marR="9525" marT="95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AVAILABLE</a:t>
                      </a:r>
                      <a:r>
                        <a:rPr lang="en-US" sz="11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 BUDGET</a:t>
                      </a:r>
                      <a:endParaRPr lang="en-US" sz="1100" b="1" i="0" u="none" strike="noStrike" dirty="0" smtClean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8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100%</a:t>
                      </a:r>
                      <a:r>
                        <a:rPr lang="en-US" sz="11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Threshold</a:t>
                      </a:r>
                      <a:endParaRPr lang="en-US" sz="1100" b="1" i="0" u="none" strike="noStrike" dirty="0" smtClean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  <a:p>
                      <a:pPr algn="l" fontAlgn="b"/>
                      <a:r>
                        <a:rPr lang="en-U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PCT</a:t>
                      </a:r>
                      <a:r>
                        <a:rPr lang="en-US" sz="11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U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USED  w/ ENCUMBS</a:t>
                      </a:r>
                    </a:p>
                  </a:txBody>
                  <a:tcPr marL="9525" marR="9525" marT="9528" marB="0" anchor="b"/>
                </a:tc>
              </a:tr>
              <a:tr h="3448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 SALARIES AND WAGES</a:t>
                      </a:r>
                    </a:p>
                  </a:txBody>
                  <a:tcPr marL="9525" marR="9525" marT="9528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70,856,333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70,944,385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72,403,121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(1,458,735)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102.1%</a:t>
                      </a:r>
                    </a:p>
                  </a:txBody>
                  <a:tcPr marL="9525" marR="9525" marT="9525" marB="0" anchor="b"/>
                </a:tc>
              </a:tr>
              <a:tr h="3448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 PYRLL/FRINGE BENEFIT</a:t>
                      </a:r>
                    </a:p>
                  </a:txBody>
                  <a:tcPr marL="9525" marR="9525" marT="9528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49,762,965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49,238,750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50,545,790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(1,307,040)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102.7%</a:t>
                      </a:r>
                    </a:p>
                  </a:txBody>
                  <a:tcPr marL="9525" marR="9525" marT="9525" marB="0" anchor="b"/>
                </a:tc>
              </a:tr>
              <a:tr h="3448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 PROF &amp; ADMIN</a:t>
                      </a:r>
                    </a:p>
                  </a:txBody>
                  <a:tcPr marL="9525" marR="9525" marT="9528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8,692,899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9,458,028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  8,556,593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(42,335)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943,770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90.0%</a:t>
                      </a:r>
                    </a:p>
                  </a:txBody>
                  <a:tcPr marL="9525" marR="9525" marT="9525" marB="0" anchor="b"/>
                </a:tc>
              </a:tr>
              <a:tr h="3448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 OTHER OPERATING</a:t>
                      </a:r>
                    </a:p>
                  </a:txBody>
                  <a:tcPr marL="9525" marR="9525" marT="9528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5,996,320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5,759,091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  5,668,070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(8,061)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99,082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98.3%</a:t>
                      </a:r>
                    </a:p>
                  </a:txBody>
                  <a:tcPr marL="9525" marR="9525" marT="9525" marB="0" anchor="b"/>
                </a:tc>
              </a:tr>
              <a:tr h="3448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 UTILITIES</a:t>
                      </a:r>
                    </a:p>
                  </a:txBody>
                  <a:tcPr marL="9525" marR="9525" marT="9528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3,377,559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3,863,130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  3,823,912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(10,149)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49,367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98.7%</a:t>
                      </a:r>
                    </a:p>
                  </a:txBody>
                  <a:tcPr marL="9525" marR="9525" marT="9525" marB="0" anchor="b"/>
                </a:tc>
              </a:tr>
              <a:tr h="3448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 EQPT &amp; CONTRACT SVCS</a:t>
                      </a:r>
                    </a:p>
                  </a:txBody>
                  <a:tcPr marL="9525" marR="9525" marT="9528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1,632,813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1,816,240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  1,756,313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(11,961)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71,888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96.0%</a:t>
                      </a:r>
                    </a:p>
                  </a:txBody>
                  <a:tcPr marL="9525" marR="9525" marT="9525" marB="0" anchor="b"/>
                </a:tc>
              </a:tr>
              <a:tr h="3448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 PROVISN FOR INS LOSS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8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4,000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3,143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         3,143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-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100.0%</a:t>
                      </a:r>
                    </a:p>
                  </a:txBody>
                  <a:tcPr marL="9525" marR="9525" marT="9525" marB="0" anchor="b"/>
                </a:tc>
              </a:tr>
              <a:tr h="3448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 COST POOL</a:t>
                      </a:r>
                    </a:p>
                  </a:txBody>
                  <a:tcPr marL="9525" marR="9525" marT="9528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16,249,385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16,543,016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16,249,034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293,982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98.2%</a:t>
                      </a:r>
                    </a:p>
                  </a:txBody>
                  <a:tcPr marL="9525" marR="9525" marT="9525" marB="0" anchor="b"/>
                </a:tc>
              </a:tr>
              <a:tr h="3448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 ASSET/CAPITAL OUTLAY</a:t>
                      </a:r>
                    </a:p>
                  </a:txBody>
                  <a:tcPr marL="9525" marR="9525" marT="9528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792,755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286,783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     291,699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(4,916)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101.7%</a:t>
                      </a:r>
                    </a:p>
                  </a:txBody>
                  <a:tcPr marL="9525" marR="9525" marT="9525" marB="0" anchor="b"/>
                </a:tc>
              </a:tr>
              <a:tr h="3448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 DEBT SVC EXPENDITURE</a:t>
                      </a:r>
                    </a:p>
                  </a:txBody>
                  <a:tcPr marL="9525" marR="9525" marT="9528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1,249,533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1,249,533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  1,023,687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225,845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81.9%</a:t>
                      </a:r>
                    </a:p>
                  </a:txBody>
                  <a:tcPr marL="9525" marR="9525" marT="9525" marB="0" anchor="b"/>
                </a:tc>
              </a:tr>
              <a:tr h="3448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4A A87 COST PLAN REIMBS</a:t>
                      </a:r>
                    </a:p>
                  </a:txBody>
                  <a:tcPr marL="9525" marR="9525" marT="9528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(4,433,155)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(4,484,606)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 (4,577,163)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92,557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102.1%</a:t>
                      </a:r>
                    </a:p>
                  </a:txBody>
                  <a:tcPr marL="9525" marR="9525" marT="9525" marB="0" anchor="b"/>
                </a:tc>
              </a:tr>
              <a:tr h="3448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 GRANT EXPENDITURES</a:t>
                      </a:r>
                    </a:p>
                  </a:txBody>
                  <a:tcPr marL="9525" marR="9525" marT="9528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   -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145,414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     158,304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(12,890)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108.9%</a:t>
                      </a:r>
                    </a:p>
                  </a:txBody>
                  <a:tcPr marL="9525" marR="9525" marT="9525" marB="0" anchor="b"/>
                </a:tc>
              </a:tr>
              <a:tr h="3448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 OPER XFERS OUT</a:t>
                      </a:r>
                    </a:p>
                  </a:txBody>
                  <a:tcPr marL="9525" marR="9525" marT="9528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6,599,286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7,061,311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  7,010,216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51,094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99.3%</a:t>
                      </a:r>
                    </a:p>
                  </a:txBody>
                  <a:tcPr marL="9525" marR="9525" marT="9525" marB="0" anchor="b"/>
                </a:tc>
              </a:tr>
              <a:tr h="34482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1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Targeted Operating Savings</a:t>
                      </a:r>
                      <a:endParaRPr lang="en-US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8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(435,000)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(435,000)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(435,000)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0.0%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4482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9525" marR="9525" marT="9528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160,345,693 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161,449,218 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162,912,721 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(72,506)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(1,390,997)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100.9%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31788" y="5648960"/>
            <a:ext cx="548640" cy="396240"/>
          </a:xfrm>
        </p:spPr>
        <p:txBody>
          <a:bodyPr/>
          <a:lstStyle/>
          <a:p>
            <a:fld id="{14D56F0C-6EE8-4469-97DD-E073074FCD8B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607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4000" dirty="0" smtClean="0"/>
              <a:t>Revenue and Expenditure Summary</a:t>
            </a:r>
            <a:endParaRPr lang="en-US" sz="4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238790"/>
              </p:ext>
            </p:extLst>
          </p:nvPr>
        </p:nvGraphicFramePr>
        <p:xfrm>
          <a:off x="228600" y="1752600"/>
          <a:ext cx="8001000" cy="2849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/>
                <a:gridCol w="1905000"/>
                <a:gridCol w="1828800"/>
                <a:gridCol w="1752600"/>
              </a:tblGrid>
              <a:tr h="914371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434" marR="91434" marT="45706" marB="4570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FY2017-18</a:t>
                      </a:r>
                    </a:p>
                    <a:p>
                      <a:pPr algn="r"/>
                      <a:r>
                        <a:rPr lang="en-US" sz="1800" dirty="0" smtClean="0"/>
                        <a:t>Adopted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dirty="0" smtClean="0"/>
                        <a:t>Budget</a:t>
                      </a:r>
                      <a:endParaRPr lang="en-US" sz="1800" dirty="0"/>
                    </a:p>
                  </a:txBody>
                  <a:tcPr marL="91434" marR="91434" marT="45706" marB="4570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FY2017-18 Revised</a:t>
                      </a:r>
                      <a:r>
                        <a:rPr lang="en-US" sz="1800" baseline="0" dirty="0" smtClean="0"/>
                        <a:t> Budget</a:t>
                      </a:r>
                      <a:endParaRPr lang="en-US" sz="1800" dirty="0"/>
                    </a:p>
                  </a:txBody>
                  <a:tcPr marL="91434" marR="91434" marT="45706" marB="4570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FY2017-18</a:t>
                      </a:r>
                    </a:p>
                    <a:p>
                      <a:pPr algn="r"/>
                      <a:r>
                        <a:rPr lang="en-US" sz="1800" baseline="0" dirty="0" smtClean="0"/>
                        <a:t>Audited Actuals</a:t>
                      </a:r>
                      <a:endParaRPr lang="en-US" sz="1800" dirty="0" smtClean="0"/>
                    </a:p>
                  </a:txBody>
                  <a:tcPr marL="91434" marR="91434" marT="45706" marB="45706"/>
                </a:tc>
              </a:tr>
              <a:tr h="65508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Total Revenue</a:t>
                      </a:r>
                      <a:endParaRPr lang="en-US" sz="1800" dirty="0"/>
                    </a:p>
                  </a:txBody>
                  <a:tcPr marL="91434" marR="91434" marT="45706" marB="45706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160,346,136</a:t>
                      </a:r>
                      <a:endParaRPr lang="en-US" sz="1800" dirty="0"/>
                    </a:p>
                  </a:txBody>
                  <a:tcPr marL="91434" marR="91434" marT="45706" marB="45706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161,509,148</a:t>
                      </a:r>
                      <a:endParaRPr lang="en-US" sz="1800" dirty="0"/>
                    </a:p>
                  </a:txBody>
                  <a:tcPr marL="91434" marR="91434" marT="45706" marB="45706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162,989,766</a:t>
                      </a:r>
                      <a:endParaRPr lang="en-US" sz="1800" dirty="0"/>
                    </a:p>
                  </a:txBody>
                  <a:tcPr marL="91434" marR="91434" marT="45706" marB="45706" anchor="b"/>
                </a:tc>
              </a:tr>
              <a:tr h="640052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Total Expenditures</a:t>
                      </a:r>
                      <a:endParaRPr lang="en-US" sz="1800" dirty="0"/>
                    </a:p>
                  </a:txBody>
                  <a:tcPr marL="91434" marR="91434" marT="45706" marB="45706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160,345,693</a:t>
                      </a:r>
                      <a:endParaRPr lang="en-US" sz="1800" dirty="0"/>
                    </a:p>
                  </a:txBody>
                  <a:tcPr marL="91434" marR="91434" marT="45706" marB="45706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161,449,218</a:t>
                      </a:r>
                      <a:endParaRPr lang="en-US" sz="1800" dirty="0"/>
                    </a:p>
                  </a:txBody>
                  <a:tcPr marL="91434" marR="91434" marT="45706" marB="45706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162,912,721</a:t>
                      </a:r>
                      <a:endParaRPr lang="en-US" sz="1800" dirty="0"/>
                    </a:p>
                  </a:txBody>
                  <a:tcPr marL="91434" marR="91434" marT="45706" marB="45706" anchor="b"/>
                </a:tc>
              </a:tr>
              <a:tr h="640052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Net Operating Surplus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/(Deficit)</a:t>
                      </a:r>
                    </a:p>
                  </a:txBody>
                  <a:tcPr marL="91434" marR="91434" marT="45706" marB="4570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442</a:t>
                      </a:r>
                      <a:endParaRPr lang="en-US" sz="1800" dirty="0"/>
                    </a:p>
                  </a:txBody>
                  <a:tcPr marL="91434" marR="91434" marT="45706" marB="45706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59,931</a:t>
                      </a:r>
                      <a:endParaRPr lang="en-US" sz="1800" dirty="0"/>
                    </a:p>
                  </a:txBody>
                  <a:tcPr marL="91434" marR="91434" marT="45706" marB="45706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77,045</a:t>
                      </a:r>
                      <a:endParaRPr lang="en-US" sz="1800" dirty="0"/>
                    </a:p>
                  </a:txBody>
                  <a:tcPr marL="91434" marR="91434" marT="45706" marB="45706" anchor="b"/>
                </a:tc>
              </a:tr>
            </a:tbl>
          </a:graphicData>
        </a:graphic>
      </p:graphicFrame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31788" y="5648960"/>
            <a:ext cx="548640" cy="396240"/>
          </a:xfrm>
        </p:spPr>
        <p:txBody>
          <a:bodyPr/>
          <a:lstStyle/>
          <a:p>
            <a:fld id="{14D56F0C-6EE8-4469-97DD-E073074FCD8B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027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48600" cy="639762"/>
          </a:xfrm>
        </p:spPr>
        <p:txBody>
          <a:bodyPr/>
          <a:lstStyle/>
          <a:p>
            <a:pPr>
              <a:defRPr/>
            </a:pPr>
            <a:r>
              <a:rPr lang="en-US" sz="4000" dirty="0" smtClean="0"/>
              <a:t>General Fund Five-Year Summary</a:t>
            </a:r>
            <a:endParaRPr lang="en-US" sz="4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7294206"/>
              </p:ext>
            </p:extLst>
          </p:nvPr>
        </p:nvGraphicFramePr>
        <p:xfrm>
          <a:off x="152400" y="1752600"/>
          <a:ext cx="8229600" cy="2849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5164"/>
                <a:gridCol w="1320127"/>
                <a:gridCol w="1320127"/>
                <a:gridCol w="1320127"/>
                <a:gridCol w="1268655"/>
                <a:gridCol w="1295400"/>
              </a:tblGrid>
              <a:tr h="914371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4" marR="91434" marT="45706" marB="45706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FY2013-14 Audited Actuals</a:t>
                      </a:r>
                    </a:p>
                  </a:txBody>
                  <a:tcPr marL="91434" marR="91434" marT="45706" marB="45706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FY2014-15 Audited Actuals</a:t>
                      </a:r>
                    </a:p>
                  </a:txBody>
                  <a:tcPr marL="91434" marR="91434" marT="45706" marB="45706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FY2015-16 </a:t>
                      </a:r>
                      <a:r>
                        <a:rPr lang="en-US" sz="1400" baseline="0" dirty="0" smtClean="0"/>
                        <a:t>Audited Actuals</a:t>
                      </a:r>
                      <a:endParaRPr lang="en-US" sz="1400" dirty="0" smtClean="0"/>
                    </a:p>
                  </a:txBody>
                  <a:tcPr marL="91434" marR="91434" marT="45706" marB="4570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FY2016-17</a:t>
                      </a:r>
                    </a:p>
                    <a:p>
                      <a:pPr algn="r"/>
                      <a:r>
                        <a:rPr lang="en-US" sz="1400" baseline="0" dirty="0" smtClean="0"/>
                        <a:t>Audited Actuals</a:t>
                      </a:r>
                      <a:endParaRPr lang="en-US" sz="1400" dirty="0" smtClean="0"/>
                    </a:p>
                  </a:txBody>
                  <a:tcPr marL="91434" marR="91434" marT="45706" marB="4570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FY2017-18</a:t>
                      </a:r>
                    </a:p>
                    <a:p>
                      <a:pPr algn="r"/>
                      <a:r>
                        <a:rPr lang="en-US" sz="1400" baseline="0" dirty="0" smtClean="0"/>
                        <a:t>Audited Actuals</a:t>
                      </a:r>
                      <a:endParaRPr lang="en-US" sz="1400" dirty="0" smtClean="0"/>
                    </a:p>
                  </a:txBody>
                  <a:tcPr marL="91434" marR="91434" marT="45706" marB="45706"/>
                </a:tc>
              </a:tr>
              <a:tr h="65508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Total Revenue</a:t>
                      </a:r>
                      <a:endParaRPr lang="en-US" sz="1400" dirty="0"/>
                    </a:p>
                  </a:txBody>
                  <a:tcPr marL="91434" marR="91434" marT="45706" marB="45706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132,819,680</a:t>
                      </a:r>
                      <a:endParaRPr lang="en-US" sz="1400" dirty="0"/>
                    </a:p>
                  </a:txBody>
                  <a:tcPr marL="91434" marR="91434" marT="45706" marB="45706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141,580,607</a:t>
                      </a:r>
                      <a:endParaRPr lang="en-US" sz="1400" dirty="0"/>
                    </a:p>
                  </a:txBody>
                  <a:tcPr marL="91434" marR="91434" marT="45706" marB="45706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144,133,155</a:t>
                      </a:r>
                      <a:endParaRPr lang="en-US" sz="1400" dirty="0"/>
                    </a:p>
                  </a:txBody>
                  <a:tcPr marL="91434" marR="91434" marT="45706" marB="45706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164,335,558</a:t>
                      </a:r>
                      <a:endParaRPr lang="en-US" sz="1400" dirty="0"/>
                    </a:p>
                  </a:txBody>
                  <a:tcPr marL="91434" marR="91434" marT="45706" marB="45706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162,989,766</a:t>
                      </a:r>
                      <a:endParaRPr lang="en-US" sz="1400" dirty="0"/>
                    </a:p>
                  </a:txBody>
                  <a:tcPr marL="91434" marR="91434" marT="45706" marB="45706" anchor="b"/>
                </a:tc>
              </a:tr>
              <a:tr h="64005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Total Expenditures</a:t>
                      </a:r>
                      <a:endParaRPr lang="en-US" sz="1400" dirty="0"/>
                    </a:p>
                  </a:txBody>
                  <a:tcPr marL="91434" marR="91434" marT="45706" marB="45706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141,911,720</a:t>
                      </a:r>
                      <a:endParaRPr lang="en-US" sz="1400" dirty="0"/>
                    </a:p>
                  </a:txBody>
                  <a:tcPr marL="91434" marR="91434" marT="45706" marB="45706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140,354,865</a:t>
                      </a:r>
                      <a:endParaRPr lang="en-US" sz="1400" dirty="0"/>
                    </a:p>
                  </a:txBody>
                  <a:tcPr marL="91434" marR="91434" marT="45706" marB="45706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143,417,497</a:t>
                      </a:r>
                      <a:endParaRPr lang="en-US" sz="1400" dirty="0"/>
                    </a:p>
                  </a:txBody>
                  <a:tcPr marL="91434" marR="91434" marT="45706" marB="45706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158,253,588</a:t>
                      </a:r>
                      <a:endParaRPr lang="en-US" sz="1400" dirty="0"/>
                    </a:p>
                  </a:txBody>
                  <a:tcPr marL="91434" marR="91434" marT="45706" marB="45706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162,912,721</a:t>
                      </a:r>
                      <a:endParaRPr lang="en-US" sz="1400" dirty="0"/>
                    </a:p>
                  </a:txBody>
                  <a:tcPr marL="91434" marR="91434" marT="45706" marB="45706" anchor="b"/>
                </a:tc>
              </a:tr>
              <a:tr h="64005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Surplus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/(Deficit)</a:t>
                      </a:r>
                    </a:p>
                  </a:txBody>
                  <a:tcPr marL="91434" marR="91434" marT="45706" marB="45706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(9,092,040)</a:t>
                      </a:r>
                      <a:endParaRPr lang="en-US" sz="1400" dirty="0"/>
                    </a:p>
                  </a:txBody>
                  <a:tcPr marL="91434" marR="91434" marT="45706" marB="45706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1,215,742</a:t>
                      </a:r>
                      <a:endParaRPr lang="en-US" sz="1400" dirty="0"/>
                    </a:p>
                  </a:txBody>
                  <a:tcPr marL="91434" marR="91434" marT="45706" marB="45706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715,658</a:t>
                      </a:r>
                      <a:endParaRPr lang="en-US" sz="1400" dirty="0"/>
                    </a:p>
                  </a:txBody>
                  <a:tcPr marL="91434" marR="91434" marT="45706" marB="45706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6,081,970</a:t>
                      </a:r>
                      <a:endParaRPr lang="en-US" sz="1400" dirty="0"/>
                    </a:p>
                  </a:txBody>
                  <a:tcPr marL="91434" marR="91434" marT="45706" marB="45706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77,045</a:t>
                      </a:r>
                      <a:endParaRPr lang="en-US" sz="1400" dirty="0"/>
                    </a:p>
                  </a:txBody>
                  <a:tcPr marL="91434" marR="91434" marT="45706" marB="45706" anchor="b"/>
                </a:tc>
              </a:tr>
            </a:tbl>
          </a:graphicData>
        </a:graphic>
      </p:graphicFrame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31788" y="5648960"/>
            <a:ext cx="548640" cy="396240"/>
          </a:xfrm>
        </p:spPr>
        <p:txBody>
          <a:bodyPr/>
          <a:lstStyle/>
          <a:p>
            <a:fld id="{14D56F0C-6EE8-4469-97DD-E073074FCD8B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33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OPEB Funding Policy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838200"/>
            <a:ext cx="7620000" cy="5562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Policy adopted by the City Council in </a:t>
            </a:r>
            <a:r>
              <a:rPr lang="en-US" dirty="0" smtClean="0"/>
              <a:t>2016 </a:t>
            </a:r>
            <a:r>
              <a:rPr lang="en-US" dirty="0" smtClean="0"/>
              <a:t>to meet the objective of placing into a Trust half of any one-time revenues </a:t>
            </a:r>
            <a:r>
              <a:rPr lang="en-US" b="1" u="sng" dirty="0" smtClean="0"/>
              <a:t>and</a:t>
            </a:r>
            <a:r>
              <a:rPr lang="en-US" dirty="0" smtClean="0"/>
              <a:t> one half of any year-end surplus in excess of the City’s Minimum Reserve Policy into the Trust.</a:t>
            </a:r>
          </a:p>
          <a:p>
            <a:pPr>
              <a:defRPr/>
            </a:pPr>
            <a:r>
              <a:rPr lang="en-US" dirty="0" smtClean="0"/>
              <a:t>City transferred $3.1 million to the Trust for the year ended June 30, 2017</a:t>
            </a:r>
          </a:p>
          <a:p>
            <a:pPr>
              <a:defRPr/>
            </a:pPr>
            <a:r>
              <a:rPr lang="en-US" dirty="0" smtClean="0"/>
              <a:t>Ending cash reserves are </a:t>
            </a:r>
            <a:r>
              <a:rPr lang="en-US" dirty="0" smtClean="0"/>
              <a:t>9.5</a:t>
            </a:r>
            <a:r>
              <a:rPr lang="en-US" dirty="0" smtClean="0"/>
              <a:t>% </a:t>
            </a:r>
            <a:r>
              <a:rPr lang="en-US" dirty="0" smtClean="0"/>
              <a:t>of total expenditures, </a:t>
            </a:r>
            <a:r>
              <a:rPr lang="en-US" dirty="0" smtClean="0"/>
              <a:t>$</a:t>
            </a:r>
            <a:r>
              <a:rPr lang="en-US" dirty="0"/>
              <a:t>9</a:t>
            </a:r>
            <a:r>
              <a:rPr lang="en-US" dirty="0" smtClean="0"/>
              <a:t> </a:t>
            </a:r>
            <a:r>
              <a:rPr lang="en-US" dirty="0" smtClean="0"/>
              <a:t>million less than the City’s policy minimum of 15%</a:t>
            </a:r>
          </a:p>
          <a:p>
            <a:pPr>
              <a:defRPr/>
            </a:pPr>
            <a:r>
              <a:rPr lang="en-US" dirty="0" smtClean="0"/>
              <a:t>No excess cash available to transfer to the OPEB trust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35596"/>
              </p:ext>
            </p:extLst>
          </p:nvPr>
        </p:nvGraphicFramePr>
        <p:xfrm>
          <a:off x="685800" y="4267200"/>
          <a:ext cx="7086601" cy="1483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41132"/>
                <a:gridCol w="1845469"/>
              </a:tblGrid>
              <a:tr h="37076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Audited</a:t>
                      </a:r>
                      <a:r>
                        <a:rPr lang="en-US" sz="1800" baseline="0" dirty="0" smtClean="0"/>
                        <a:t> General Fund (GF) Year-end </a:t>
                      </a:r>
                      <a:r>
                        <a:rPr lang="en-US" sz="1800" baseline="0" dirty="0" smtClean="0"/>
                        <a:t>Cash Reserves</a:t>
                      </a:r>
                      <a:endParaRPr lang="en-US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15,413,405</a:t>
                      </a:r>
                      <a:endParaRPr lang="en-US" sz="1800" dirty="0"/>
                    </a:p>
                  </a:txBody>
                  <a:tcPr marT="45711" marB="45711"/>
                </a:tc>
              </a:tr>
              <a:tr h="37076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Total Year-end</a:t>
                      </a:r>
                      <a:r>
                        <a:rPr lang="en-US" sz="1800" baseline="0" dirty="0" smtClean="0"/>
                        <a:t> Expenditures</a:t>
                      </a:r>
                      <a:endParaRPr lang="en-US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162,912,721</a:t>
                      </a:r>
                      <a:endParaRPr lang="en-US" sz="1800" dirty="0"/>
                    </a:p>
                  </a:txBody>
                  <a:tcPr marT="45711" marB="45711"/>
                </a:tc>
              </a:tr>
              <a:tr h="37076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15% of total</a:t>
                      </a:r>
                      <a:r>
                        <a:rPr lang="en-US" sz="1800" baseline="0" dirty="0" smtClean="0"/>
                        <a:t> GF expenditures</a:t>
                      </a:r>
                      <a:endParaRPr lang="en-US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24,436,908</a:t>
                      </a:r>
                      <a:endParaRPr lang="en-US" sz="1800" dirty="0"/>
                    </a:p>
                  </a:txBody>
                  <a:tcPr marT="45711" marB="45711"/>
                </a:tc>
              </a:tr>
              <a:tr h="37076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Amount below 15% minimum</a:t>
                      </a:r>
                      <a:endParaRPr lang="en-US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9,023,503</a:t>
                      </a:r>
                      <a:endParaRPr lang="en-US" sz="1800" dirty="0"/>
                    </a:p>
                  </a:txBody>
                  <a:tcPr marT="45711" marB="45711"/>
                </a:tc>
              </a:tr>
            </a:tbl>
          </a:graphicData>
        </a:graphic>
      </p:graphicFrame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31788" y="5648960"/>
            <a:ext cx="548640" cy="396240"/>
          </a:xfrm>
        </p:spPr>
        <p:txBody>
          <a:bodyPr/>
          <a:lstStyle/>
          <a:p>
            <a:fld id="{14D56F0C-6EE8-4469-97DD-E073074FCD8B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54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Actuals vs. Cash Reserves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5202730"/>
              </p:ext>
            </p:extLst>
          </p:nvPr>
        </p:nvGraphicFramePr>
        <p:xfrm>
          <a:off x="228600" y="1066800"/>
          <a:ext cx="8001000" cy="177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1219200"/>
                <a:gridCol w="1219200"/>
                <a:gridCol w="1295400"/>
                <a:gridCol w="1333500"/>
                <a:gridCol w="1333500"/>
              </a:tblGrid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FY2013-14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FY2014-15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FY2015-16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FY2016-17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FY2017-18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Cash Reserves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3,661,567</a:t>
                      </a:r>
                      <a:endParaRPr lang="en-US" sz="14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7,283,648</a:t>
                      </a:r>
                      <a:endParaRPr lang="en-US" sz="14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5,900,610</a:t>
                      </a:r>
                      <a:endParaRPr lang="en-US" sz="14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17,574,205</a:t>
                      </a:r>
                      <a:endParaRPr lang="en-US" sz="14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15,413,405</a:t>
                      </a:r>
                      <a:endParaRPr lang="en-US" sz="1400" dirty="0"/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Actual</a:t>
                      </a:r>
                    </a:p>
                    <a:p>
                      <a:r>
                        <a:rPr lang="en-US" sz="1400" baseline="0" dirty="0" smtClean="0"/>
                        <a:t>Expenditures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141,911,720</a:t>
                      </a:r>
                      <a:endParaRPr lang="en-US" sz="1400" dirty="0"/>
                    </a:p>
                  </a:txBody>
                  <a:tcPr marL="91434" marR="91434" marT="45706" marB="45706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140,354,865</a:t>
                      </a:r>
                      <a:endParaRPr lang="en-US" sz="1400" dirty="0"/>
                    </a:p>
                  </a:txBody>
                  <a:tcPr marL="91434" marR="91434" marT="45706" marB="45706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143,417,497</a:t>
                      </a:r>
                      <a:endParaRPr lang="en-US" sz="1400" dirty="0"/>
                    </a:p>
                  </a:txBody>
                  <a:tcPr marL="91434" marR="91434" marT="45706" marB="45706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158,253,588</a:t>
                      </a:r>
                      <a:endParaRPr lang="en-US" sz="1400" dirty="0"/>
                    </a:p>
                  </a:txBody>
                  <a:tcPr marL="91434" marR="91434" marT="45706" marB="45706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162,912,721</a:t>
                      </a:r>
                      <a:endParaRPr lang="en-US" sz="1400" dirty="0"/>
                    </a:p>
                  </a:txBody>
                  <a:tcPr marL="91434" marR="91434" marT="45706" marB="45706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Cash</a:t>
                      </a:r>
                      <a:r>
                        <a:rPr lang="en-US" sz="1400" baseline="0" dirty="0" smtClean="0"/>
                        <a:t> Reserve % of Actuals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2.6</a:t>
                      </a:r>
                      <a:r>
                        <a:rPr lang="en-US" sz="1400" dirty="0" smtClean="0"/>
                        <a:t>%</a:t>
                      </a:r>
                      <a:endParaRPr lang="en-US" sz="14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5.2%</a:t>
                      </a:r>
                      <a:endParaRPr lang="en-US" sz="14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4.1%</a:t>
                      </a:r>
                      <a:endParaRPr lang="en-US" sz="14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11.1%</a:t>
                      </a:r>
                      <a:endParaRPr lang="en-US" sz="14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9.5%</a:t>
                      </a:r>
                      <a:endParaRPr lang="en-US" sz="1400" dirty="0"/>
                    </a:p>
                  </a:txBody>
                  <a:tcPr anchor="b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6001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FY2019-20 draft budget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92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Fund </a:t>
            </a:r>
            <a:r>
              <a:rPr lang="en-US" dirty="0" smtClean="0"/>
              <a:t>Revenue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17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1922976"/>
              </p:ext>
            </p:extLst>
          </p:nvPr>
        </p:nvGraphicFramePr>
        <p:xfrm>
          <a:off x="304799" y="1066800"/>
          <a:ext cx="7848602" cy="4128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1"/>
                <a:gridCol w="1905000"/>
                <a:gridCol w="1828800"/>
                <a:gridCol w="1295401"/>
              </a:tblGrid>
              <a:tr h="273439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FY2018-19 </a:t>
                      </a:r>
                    </a:p>
                    <a:p>
                      <a:pPr algn="r"/>
                      <a:r>
                        <a:rPr lang="en-US" sz="1800" dirty="0" smtClean="0"/>
                        <a:t>Mid-Year Budget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FY2019-20 </a:t>
                      </a:r>
                    </a:p>
                    <a:p>
                      <a:pPr algn="r"/>
                      <a:r>
                        <a:rPr lang="en-US" sz="1800" dirty="0" smtClean="0"/>
                        <a:t>Draft Budget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% change</a:t>
                      </a:r>
                      <a:endParaRPr lang="en-US" sz="1800" dirty="0"/>
                    </a:p>
                  </a:txBody>
                  <a:tcPr anchor="b"/>
                </a:tc>
              </a:tr>
              <a:tr h="273439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Property Taxes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42,628,543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43,964,458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3.1%</a:t>
                      </a:r>
                    </a:p>
                  </a:txBody>
                  <a:tcPr marL="9525" marR="9525" marT="9525" marB="0" anchor="ctr"/>
                </a:tc>
              </a:tr>
              <a:tr h="273439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Sales &amp; Use Tax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46,377,434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48,539,771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4.7%</a:t>
                      </a:r>
                    </a:p>
                  </a:txBody>
                  <a:tcPr marL="9525" marR="9525" marT="9525" marB="0" anchor="ctr"/>
                </a:tc>
              </a:tr>
              <a:tr h="273439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Utility Users Tax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46,213,222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46,670,419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1.0%</a:t>
                      </a:r>
                    </a:p>
                  </a:txBody>
                  <a:tcPr marL="9525" marR="9525" marT="9525" marB="0" anchor="ctr"/>
                </a:tc>
              </a:tr>
              <a:tr h="273439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Other Taxes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12,300,935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12,426,953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1.0%</a:t>
                      </a:r>
                    </a:p>
                  </a:txBody>
                  <a:tcPr marL="9525" marR="9525" marT="9525" marB="0" anchor="ctr"/>
                </a:tc>
              </a:tr>
              <a:tr h="273439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Licenses, Permits &amp; Fees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7,385,618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6,580,667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-10.9%</a:t>
                      </a:r>
                    </a:p>
                  </a:txBody>
                  <a:tcPr marL="9525" marR="9525" marT="9525" marB="0" anchor="ctr"/>
                </a:tc>
              </a:tr>
              <a:tr h="273439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Fines &amp; Forfeitures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922,238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897,604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-2.7%</a:t>
                      </a:r>
                    </a:p>
                  </a:txBody>
                  <a:tcPr marL="9525" marR="9525" marT="9525" marB="0" anchor="ctr"/>
                </a:tc>
              </a:tr>
              <a:tr h="273439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Charges for Services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3,833,833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3,226,735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-15.8%</a:t>
                      </a:r>
                    </a:p>
                  </a:txBody>
                  <a:tcPr marL="9525" marR="9525" marT="9525" marB="0" anchor="ctr"/>
                </a:tc>
              </a:tr>
              <a:tr h="273439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Rental Income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890,610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914,650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2.7%</a:t>
                      </a:r>
                    </a:p>
                  </a:txBody>
                  <a:tcPr marL="9525" marR="9525" marT="9525" marB="0" anchor="ctr"/>
                </a:tc>
              </a:tr>
              <a:tr h="273439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Grants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764,502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679,337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-11.1%</a:t>
                      </a:r>
                    </a:p>
                  </a:txBody>
                  <a:tcPr marL="9525" marR="9525" marT="9525" marB="0" anchor="ctr"/>
                </a:tc>
              </a:tr>
              <a:tr h="273439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Other Revenue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1,058,497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627,075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-40.8%</a:t>
                      </a:r>
                    </a:p>
                  </a:txBody>
                  <a:tcPr marL="9525" marR="9525" marT="9525" marB="0" anchor="ctr"/>
                </a:tc>
              </a:tr>
              <a:tr h="273439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Transfers In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8,011,234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8,268,801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3.2%</a:t>
                      </a:r>
                    </a:p>
                  </a:txBody>
                  <a:tcPr marL="9525" marR="9525" marT="9525" marB="0" anchor="ctr"/>
                </a:tc>
              </a:tr>
              <a:tr h="273439">
                <a:tc>
                  <a:txBody>
                    <a:bodyPr/>
                    <a:lstStyle/>
                    <a:p>
                      <a:r>
                        <a:rPr lang="en-US" sz="1800" b="1" i="0" dirty="0" smtClean="0"/>
                        <a:t>Total</a:t>
                      </a:r>
                      <a:r>
                        <a:rPr lang="en-US" sz="1800" b="1" i="0" baseline="0" dirty="0" smtClean="0"/>
                        <a:t> Revenue</a:t>
                      </a:r>
                      <a:endParaRPr lang="en-US" sz="1800" b="1" i="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170,386,666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172,796,469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1.4%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5590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Fund </a:t>
            </a:r>
            <a:r>
              <a:rPr lang="en-US" dirty="0" smtClean="0"/>
              <a:t>Expenditures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18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204801"/>
              </p:ext>
            </p:extLst>
          </p:nvPr>
        </p:nvGraphicFramePr>
        <p:xfrm>
          <a:off x="228600" y="1066800"/>
          <a:ext cx="8001000" cy="43580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6600"/>
                <a:gridCol w="1905000"/>
                <a:gridCol w="1600200"/>
                <a:gridCol w="1219200"/>
              </a:tblGrid>
              <a:tr h="370742">
                <a:tc>
                  <a:txBody>
                    <a:bodyPr/>
                    <a:lstStyle/>
                    <a:p>
                      <a:endParaRPr lang="en-US" sz="1800" i="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FY2018-19 </a:t>
                      </a:r>
                    </a:p>
                    <a:p>
                      <a:pPr algn="r"/>
                      <a:r>
                        <a:rPr lang="en-US" sz="1800" dirty="0" smtClean="0"/>
                        <a:t>Mid-Year </a:t>
                      </a:r>
                      <a:r>
                        <a:rPr lang="en-US" sz="1800" baseline="0" dirty="0" smtClean="0"/>
                        <a:t>Budget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FY2019-20 </a:t>
                      </a:r>
                    </a:p>
                    <a:p>
                      <a:pPr algn="r"/>
                      <a:r>
                        <a:rPr lang="en-US" sz="1800" dirty="0" smtClean="0"/>
                        <a:t>Draft Budget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% change</a:t>
                      </a:r>
                      <a:endParaRPr lang="en-US" sz="1800" dirty="0"/>
                    </a:p>
                  </a:txBody>
                  <a:tcPr anchor="b"/>
                </a:tc>
              </a:tr>
              <a:tr h="37074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Salaries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      73,155,270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      75,586,033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3.3%</a:t>
                      </a:r>
                    </a:p>
                  </a:txBody>
                  <a:tcPr marL="9525" marR="9525" marT="9525" marB="0" anchor="ctr"/>
                </a:tc>
              </a:tr>
              <a:tr h="37074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Benefits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      52,084,782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      58,625,762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12.6%</a:t>
                      </a:r>
                    </a:p>
                  </a:txBody>
                  <a:tcPr marL="9525" marR="9525" marT="9525" marB="0" anchor="ctr"/>
                </a:tc>
              </a:tr>
              <a:tr h="37074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Professional &amp; Admin Services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        9,477,210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        9,426,307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-0.5%</a:t>
                      </a:r>
                    </a:p>
                  </a:txBody>
                  <a:tcPr marL="9525" marR="9525" marT="9525" marB="0" anchor="ctr"/>
                </a:tc>
              </a:tr>
              <a:tr h="38129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Other Operating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        7,636,294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        7,874,493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3.1%</a:t>
                      </a:r>
                    </a:p>
                  </a:txBody>
                  <a:tcPr marL="9525" marR="9525" marT="9525" marB="0" anchor="ctr"/>
                </a:tc>
              </a:tr>
              <a:tr h="37074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Utilities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        4,058,067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        4,287,776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5.7%</a:t>
                      </a:r>
                    </a:p>
                  </a:txBody>
                  <a:tcPr marL="9525" marR="9525" marT="9525" marB="0" anchor="ctr"/>
                </a:tc>
              </a:tr>
              <a:tr h="37074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Cost Pool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      15,173,723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      16,062,592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5.9%</a:t>
                      </a:r>
                    </a:p>
                  </a:txBody>
                  <a:tcPr marL="9525" marR="9525" marT="9525" marB="0" anchor="ctr"/>
                </a:tc>
              </a:tr>
              <a:tr h="37074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Debt Service Expenditures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        1,811,725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            890,289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-50.9%</a:t>
                      </a:r>
                    </a:p>
                  </a:txBody>
                  <a:tcPr marL="9525" marR="9525" marT="9525" marB="0" anchor="ctr"/>
                </a:tc>
              </a:tr>
              <a:tr h="37074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A87 Cost Plan Reimbursement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       (4,388,871)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       (4,914,071)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12.0%</a:t>
                      </a:r>
                    </a:p>
                  </a:txBody>
                  <a:tcPr marL="9525" marR="9525" marT="9525" marB="0" anchor="ctr"/>
                </a:tc>
              </a:tr>
              <a:tr h="37074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Transfers Out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      11,236,050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      12,550,450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11.7%</a:t>
                      </a:r>
                    </a:p>
                  </a:txBody>
                  <a:tcPr marL="9525" marR="9525" marT="9525" marB="0" anchor="ctr"/>
                </a:tc>
              </a:tr>
              <a:tr h="37074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Total Expenditures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 170,244,250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 180,389,631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/>
                        </a:rPr>
                        <a:t>6.0%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2186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Fund Budget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590800"/>
            <a:ext cx="7620000" cy="41148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dirty="0" smtClean="0"/>
              <a:t>Items under review as potential cost savings/additional revenue:</a:t>
            </a:r>
          </a:p>
          <a:p>
            <a:r>
              <a:rPr lang="en-US" dirty="0"/>
              <a:t>Property tax </a:t>
            </a:r>
            <a:r>
              <a:rPr lang="en-US" dirty="0" smtClean="0"/>
              <a:t>revenue</a:t>
            </a:r>
          </a:p>
          <a:p>
            <a:r>
              <a:rPr lang="en-US" dirty="0" smtClean="0"/>
              <a:t>Sales tax revenue</a:t>
            </a:r>
          </a:p>
          <a:p>
            <a:r>
              <a:rPr lang="en-US" dirty="0" smtClean="0"/>
              <a:t>Financing options for vehicle/equipment </a:t>
            </a:r>
            <a:r>
              <a:rPr lang="en-US" dirty="0"/>
              <a:t>replacement</a:t>
            </a:r>
          </a:p>
          <a:p>
            <a:r>
              <a:rPr lang="en-US" dirty="0" smtClean="0"/>
              <a:t>Insurance reserve allocations</a:t>
            </a:r>
          </a:p>
          <a:p>
            <a:r>
              <a:rPr lang="en-US" dirty="0" smtClean="0"/>
              <a:t>Subsidies to non-general funds</a:t>
            </a:r>
          </a:p>
          <a:p>
            <a:r>
              <a:rPr lang="en-US" dirty="0" smtClean="0"/>
              <a:t>Across-the-board expenditure reductions</a:t>
            </a:r>
          </a:p>
          <a:p>
            <a:pPr marL="11430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19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11760"/>
              </p:ext>
            </p:extLst>
          </p:nvPr>
        </p:nvGraphicFramePr>
        <p:xfrm>
          <a:off x="1143000" y="914400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FY2019-20 Draft</a:t>
                      </a:r>
                      <a:r>
                        <a:rPr lang="en-US" baseline="0" dirty="0" smtClean="0"/>
                        <a:t> Budget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Revenue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172,796,469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Expenditures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180,389,631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Shortfall as of 5/7/2019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(7,593,162)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4392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70368" y="1143000"/>
            <a:ext cx="8077200" cy="3733800"/>
          </a:xfrm>
        </p:spPr>
        <p:txBody>
          <a:bodyPr>
            <a:normAutofit fontScale="70000" lnSpcReduction="20000"/>
          </a:bodyPr>
          <a:lstStyle/>
          <a:p>
            <a:pPr>
              <a:buClr>
                <a:srgbClr val="C00000"/>
              </a:buClr>
            </a:pPr>
            <a:r>
              <a:rPr lang="en-US" sz="4000" dirty="0" smtClean="0">
                <a:solidFill>
                  <a:schemeClr val="tx1"/>
                </a:solidFill>
                <a:latin typeface="+mj-lt"/>
              </a:rPr>
              <a:t>INTRODUCTION</a:t>
            </a:r>
          </a:p>
          <a:p>
            <a:pPr>
              <a:buClr>
                <a:srgbClr val="C00000"/>
              </a:buClr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1st Draft of </a:t>
            </a:r>
            <a:r>
              <a:rPr lang="en-US" sz="2800" u="sng" dirty="0" smtClean="0">
                <a:solidFill>
                  <a:schemeClr val="tx1"/>
                </a:solidFill>
                <a:latin typeface="+mj-lt"/>
              </a:rPr>
              <a:t>FY 19-20 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Annual Operating Budget &amp; </a:t>
            </a:r>
            <a:r>
              <a:rPr lang="en-US" sz="2800" u="sng" dirty="0" smtClean="0">
                <a:solidFill>
                  <a:schemeClr val="tx1"/>
                </a:solidFill>
                <a:latin typeface="+mj-lt"/>
              </a:rPr>
              <a:t>5 Yr. 19-24 CIP</a:t>
            </a:r>
          </a:p>
          <a:p>
            <a:pPr marL="342900" indent="-342900">
              <a:buClrTx/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Not a substantive discussion</a:t>
            </a:r>
          </a:p>
          <a:p>
            <a:pPr marL="342900" indent="-342900">
              <a:buClrTx/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Overview Only</a:t>
            </a:r>
          </a:p>
          <a:p>
            <a:pPr marL="342900" indent="-342900">
              <a:buClrTx/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Approve process &amp; schedule</a:t>
            </a:r>
          </a:p>
          <a:p>
            <a:pPr marL="342900" indent="-342900">
              <a:buClrTx/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schemeClr val="tx1"/>
              </a:solidFill>
              <a:latin typeface="+mj-lt"/>
            </a:endParaRPr>
          </a:p>
          <a:p>
            <a:pPr>
              <a:buClrTx/>
            </a:pPr>
            <a:r>
              <a:rPr lang="en-US" sz="4500" dirty="0" smtClean="0">
                <a:solidFill>
                  <a:schemeClr val="tx1"/>
                </a:solidFill>
                <a:latin typeface="+mj-lt"/>
              </a:rPr>
              <a:t>PROCESS</a:t>
            </a:r>
          </a:p>
          <a:p>
            <a:pPr marL="342900" indent="-342900">
              <a:buClrTx/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February 8 – CC Strategic Priorities </a:t>
            </a:r>
          </a:p>
          <a:p>
            <a:pPr marL="342900" indent="-342900">
              <a:buClrTx/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March 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1, Budget kick off meeting</a:t>
            </a:r>
          </a:p>
          <a:p>
            <a:pPr marL="342900" indent="-342900">
              <a:buClrTx/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44 key priorities included in Staff Work Plan</a:t>
            </a:r>
          </a:p>
          <a:p>
            <a:pPr marL="342900" indent="-342900">
              <a:buClrTx/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April 19, Departments presented budgets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2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6672608"/>
              </p:ext>
            </p:extLst>
          </p:nvPr>
        </p:nvGraphicFramePr>
        <p:xfrm>
          <a:off x="2514600" y="5029200"/>
          <a:ext cx="3810000" cy="14446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59682"/>
                <a:gridCol w="2050318"/>
              </a:tblGrid>
              <a:tr h="59210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Revenues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 $    172,796,469 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42626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Expenditures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 $    180,389,631 </a:t>
                      </a:r>
                      <a:endParaRPr lang="en-US" sz="20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42626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Surplus/Deficit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 $       (7,593,162)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470368" y="381000"/>
            <a:ext cx="7628178" cy="64633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none">
            <a:spAutoFit/>
          </a:bodyPr>
          <a:lstStyle/>
          <a:p>
            <a:pPr algn="ctr">
              <a:buClr>
                <a:srgbClr val="C00000"/>
              </a:buClr>
            </a:pPr>
            <a:r>
              <a:rPr lang="en-US" sz="3600" dirty="0">
                <a:solidFill>
                  <a:schemeClr val="bg1"/>
                </a:solidFill>
                <a:latin typeface="+mj-lt"/>
              </a:rPr>
              <a:t>DRAFT BUDGET &amp; CIP INTRODUCTION</a:t>
            </a:r>
          </a:p>
        </p:txBody>
      </p:sp>
    </p:spTree>
    <p:extLst>
      <p:ext uri="{BB962C8B-B14F-4D97-AF65-F5344CB8AC3E}">
        <p14:creationId xmlns:p14="http://schemas.microsoft.com/office/powerpoint/2010/main" val="524105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Personnel Summary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0148734"/>
              </p:ext>
            </p:extLst>
          </p:nvPr>
        </p:nvGraphicFramePr>
        <p:xfrm>
          <a:off x="228600" y="1066800"/>
          <a:ext cx="8001000" cy="1874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1"/>
                <a:gridCol w="1066799"/>
                <a:gridCol w="1143000"/>
                <a:gridCol w="1143000"/>
                <a:gridCol w="1143000"/>
                <a:gridCol w="1143000"/>
                <a:gridCol w="1143000"/>
              </a:tblGrid>
              <a:tr h="762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Adopted</a:t>
                      </a:r>
                    </a:p>
                    <a:p>
                      <a:pPr algn="r"/>
                      <a:r>
                        <a:rPr lang="en-US" sz="1400" dirty="0" smtClean="0"/>
                        <a:t>FY2014-15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Adopted</a:t>
                      </a:r>
                    </a:p>
                    <a:p>
                      <a:pPr algn="r"/>
                      <a:r>
                        <a:rPr lang="en-US" sz="1400" dirty="0" smtClean="0"/>
                        <a:t>FY2015-16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Adopted</a:t>
                      </a:r>
                    </a:p>
                    <a:p>
                      <a:pPr algn="r"/>
                      <a:r>
                        <a:rPr lang="en-US" sz="1400" dirty="0" smtClean="0"/>
                        <a:t>FY2016-17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Adopted</a:t>
                      </a:r>
                    </a:p>
                    <a:p>
                      <a:pPr algn="r"/>
                      <a:r>
                        <a:rPr lang="en-US" sz="1400" dirty="0" smtClean="0"/>
                        <a:t>FY2017-18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Adopted FY2018-19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Draft FY2019-20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Non-Sworn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467.2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463.2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453.2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453.2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465.2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458.2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Sworn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290.0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275.5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272.0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268.5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268.0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268.0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Total FTEs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757.2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738.7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725.2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721.7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733.2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726.2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20</a:t>
            </a:fld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3396225"/>
              </p:ext>
            </p:extLst>
          </p:nvPr>
        </p:nvGraphicFramePr>
        <p:xfrm>
          <a:off x="1219200" y="3200400"/>
          <a:ext cx="6096000" cy="3043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1863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CalPERS</a:t>
            </a:r>
            <a:r>
              <a:rPr lang="en-US" dirty="0" smtClean="0"/>
              <a:t> Historical Actuals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525" y="952500"/>
            <a:ext cx="7620000" cy="4953000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11430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11430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21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9763698"/>
              </p:ext>
            </p:extLst>
          </p:nvPr>
        </p:nvGraphicFramePr>
        <p:xfrm>
          <a:off x="76200" y="1143000"/>
          <a:ext cx="8305800" cy="281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219200"/>
                <a:gridCol w="1143000"/>
                <a:gridCol w="1143000"/>
                <a:gridCol w="1143000"/>
                <a:gridCol w="1143000"/>
                <a:gridCol w="1143000"/>
              </a:tblGrid>
              <a:tr h="81280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FY2014-15 Actuals</a:t>
                      </a:r>
                    </a:p>
                    <a:p>
                      <a:pPr algn="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FY2015-16</a:t>
                      </a:r>
                      <a:r>
                        <a:rPr lang="en-US" sz="1400" baseline="0" dirty="0" smtClean="0"/>
                        <a:t> Actuals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FY2016-17 Actuals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FY2017-18</a:t>
                      </a:r>
                    </a:p>
                    <a:p>
                      <a:pPr algn="r"/>
                      <a:r>
                        <a:rPr lang="en-US" sz="1400" dirty="0" smtClean="0"/>
                        <a:t>Actuals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FY2018-19</a:t>
                      </a:r>
                      <a:r>
                        <a:rPr lang="en-US" sz="1400" baseline="0" dirty="0" smtClean="0"/>
                        <a:t> Adopted Budget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FY2019-20</a:t>
                      </a:r>
                      <a:r>
                        <a:rPr lang="en-US" sz="1400" baseline="0" dirty="0" smtClean="0"/>
                        <a:t> Draft     Budget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General</a:t>
                      </a:r>
                      <a:r>
                        <a:rPr lang="en-US" sz="1400" baseline="0" dirty="0" smtClean="0"/>
                        <a:t> Fund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14,999,363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16,275,736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18,454,284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21,164,010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24,979,255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30,351,831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Non-General</a:t>
                      </a:r>
                      <a:r>
                        <a:rPr lang="en-US" sz="1400" baseline="0" dirty="0" smtClean="0"/>
                        <a:t> Funds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2,869,962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3,065,454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3,149,766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3,295,840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3,987,704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4,439,836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Total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17,869,325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19,341,190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21,604,050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24,459,850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28,966,959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34,791,667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i="1" dirty="0" smtClean="0"/>
                        <a:t>$ change</a:t>
                      </a:r>
                      <a:endParaRPr lang="en-US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i="1" smtClean="0"/>
                        <a:t>2,114,831</a:t>
                      </a:r>
                      <a:endParaRPr lang="en-US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i="1" dirty="0" smtClean="0"/>
                        <a:t>1,471,865</a:t>
                      </a:r>
                      <a:endParaRPr lang="en-US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i="1" dirty="0" smtClean="0"/>
                        <a:t>2,262,860</a:t>
                      </a:r>
                      <a:endParaRPr lang="en-US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2,855,800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i="1" dirty="0" smtClean="0"/>
                        <a:t>4,507,109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i="1" dirty="0" smtClean="0"/>
                        <a:t>5,824,708</a:t>
                      </a:r>
                      <a:endParaRPr lang="en-US" sz="1400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i="1" dirty="0" smtClean="0"/>
                        <a:t>% change</a:t>
                      </a:r>
                      <a:endParaRPr lang="en-US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i="1" dirty="0" smtClean="0"/>
                        <a:t>11.9%</a:t>
                      </a:r>
                      <a:endParaRPr lang="en-US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i="1" dirty="0" smtClean="0"/>
                        <a:t>8.2%</a:t>
                      </a:r>
                      <a:endParaRPr lang="en-US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i="1" dirty="0" smtClean="0"/>
                        <a:t>11.7%</a:t>
                      </a:r>
                      <a:endParaRPr lang="en-US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13.2%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18.4%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i="1" dirty="0" smtClean="0"/>
                        <a:t>20.1%</a:t>
                      </a:r>
                      <a:endParaRPr lang="en-US" sz="1400" i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0591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CalPERS</a:t>
            </a:r>
            <a:r>
              <a:rPr lang="en-US" dirty="0" smtClean="0"/>
              <a:t> Five-Year Rate Projections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525" y="952500"/>
            <a:ext cx="7620000" cy="4953000"/>
          </a:xfrm>
        </p:spPr>
        <p:txBody>
          <a:bodyPr/>
          <a:lstStyle/>
          <a:p>
            <a:r>
              <a:rPr lang="en-US" dirty="0" smtClean="0"/>
              <a:t>Miscellaneous Employees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Sworn Employees</a:t>
            </a:r>
          </a:p>
          <a:p>
            <a:endParaRPr lang="en-US" dirty="0" smtClean="0"/>
          </a:p>
          <a:p>
            <a:endParaRPr lang="en-US" dirty="0" smtClean="0"/>
          </a:p>
          <a:p>
            <a:pPr marL="11430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22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962400"/>
            <a:ext cx="7010400" cy="183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" y="1447800"/>
            <a:ext cx="7029450" cy="187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7648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Forecast Model vs. Draft Budget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7620000" cy="4800600"/>
          </a:xfrm>
        </p:spPr>
        <p:txBody>
          <a:bodyPr/>
          <a:lstStyle/>
          <a:p>
            <a:r>
              <a:rPr lang="en-US" dirty="0" smtClean="0"/>
              <a:t>Forecast model presented at mid-year estimated a balanced budget with a surplus</a:t>
            </a:r>
          </a:p>
          <a:p>
            <a:r>
              <a:rPr lang="en-US" dirty="0" smtClean="0"/>
              <a:t>Variance between forecast model and draft budget mostly due to:</a:t>
            </a:r>
          </a:p>
          <a:p>
            <a:pPr lvl="1"/>
            <a:r>
              <a:rPr lang="en-US" dirty="0" smtClean="0"/>
              <a:t>Other Taxes, primarily Documentary Transfer </a:t>
            </a:r>
            <a:r>
              <a:rPr lang="en-US" dirty="0"/>
              <a:t>T</a:t>
            </a:r>
            <a:r>
              <a:rPr lang="en-US" dirty="0" smtClean="0"/>
              <a:t>ax </a:t>
            </a:r>
          </a:p>
          <a:p>
            <a:pPr lvl="1"/>
            <a:r>
              <a:rPr lang="en-US" dirty="0" smtClean="0"/>
              <a:t>1% cost of living adjustment </a:t>
            </a:r>
          </a:p>
          <a:p>
            <a:pPr lvl="1"/>
            <a:r>
              <a:rPr lang="en-US" dirty="0" smtClean="0"/>
              <a:t>Department requests for additional appropriations above baseline </a:t>
            </a:r>
          </a:p>
          <a:p>
            <a:pPr lvl="1"/>
            <a:r>
              <a:rPr lang="en-US" dirty="0" smtClean="0"/>
              <a:t>Benefits costs </a:t>
            </a:r>
          </a:p>
          <a:p>
            <a:pPr lvl="1"/>
            <a:r>
              <a:rPr lang="en-US" dirty="0" smtClean="0"/>
              <a:t>Transfers out to non-general funds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056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Forecast Model Updates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24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7620000" cy="4800600"/>
          </a:xfrm>
        </p:spPr>
        <p:txBody>
          <a:bodyPr/>
          <a:lstStyle/>
          <a:p>
            <a:r>
              <a:rPr lang="en-US" dirty="0" smtClean="0"/>
              <a:t>City working with PFM Group Consulting on the following to:</a:t>
            </a:r>
          </a:p>
          <a:p>
            <a:pPr lvl="1"/>
            <a:r>
              <a:rPr lang="en-US" dirty="0" smtClean="0"/>
              <a:t>Document the City’s current fiscal condition and update forecast model</a:t>
            </a:r>
          </a:p>
          <a:p>
            <a:pPr lvl="1"/>
            <a:r>
              <a:rPr lang="en-US" dirty="0" smtClean="0"/>
              <a:t>Evaluate the City Council’s goals alongside the budget</a:t>
            </a:r>
          </a:p>
          <a:p>
            <a:pPr lvl="1"/>
            <a:r>
              <a:rPr lang="en-US" dirty="0" smtClean="0"/>
              <a:t>Review organizational structure</a:t>
            </a:r>
          </a:p>
          <a:p>
            <a:pPr lvl="1"/>
            <a:r>
              <a:rPr lang="en-US" dirty="0" smtClean="0"/>
              <a:t>Recommend actions for fiscal </a:t>
            </a:r>
            <a:r>
              <a:rPr lang="en-US" dirty="0" smtClean="0"/>
              <a:t>sustainability</a:t>
            </a:r>
          </a:p>
          <a:p>
            <a:pPr marL="411480" lvl="1" indent="0">
              <a:buNone/>
            </a:pPr>
            <a:endParaRPr lang="en-US" dirty="0" smtClean="0"/>
          </a:p>
          <a:p>
            <a:r>
              <a:rPr lang="en-US" dirty="0" smtClean="0"/>
              <a:t>Updated financial forecast to be presented to the City Council in June</a:t>
            </a:r>
          </a:p>
          <a:p>
            <a:pPr lvl="1"/>
            <a:r>
              <a:rPr lang="en-US" dirty="0" smtClean="0"/>
              <a:t>Forecast will include various scenarios, including a recession scenario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457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0602607"/>
              </p:ext>
            </p:extLst>
          </p:nvPr>
        </p:nvGraphicFramePr>
        <p:xfrm>
          <a:off x="152400" y="762000"/>
          <a:ext cx="8153400" cy="5943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67476"/>
                <a:gridCol w="5685924"/>
              </a:tblGrid>
              <a:tr h="304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Council Meeting Date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046" marR="4904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Activity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046" marR="49046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May </a:t>
                      </a:r>
                      <a:r>
                        <a:rPr lang="en-US" sz="1400" dirty="0" smtClean="0">
                          <a:effectLst/>
                        </a:rPr>
                        <a:t>7</a:t>
                      </a:r>
                      <a:r>
                        <a:rPr lang="en-US" sz="1400" baseline="30000" dirty="0" smtClean="0">
                          <a:effectLst/>
                        </a:rPr>
                        <a:t>th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	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046" marR="4904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Receive an overview of the first drafts of operating and capital budgets and establish the process and schedule for City Council review and final approval.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046" marR="49046" marT="0" marB="0"/>
                </a:tc>
              </a:tr>
              <a:tr h="5181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effectLst/>
                        </a:rPr>
                        <a:t>May </a:t>
                      </a:r>
                      <a:r>
                        <a:rPr lang="en-US" sz="1400" b="1" i="0" dirty="0" smtClean="0">
                          <a:effectLst/>
                        </a:rPr>
                        <a:t>16</a:t>
                      </a:r>
                      <a:r>
                        <a:rPr lang="en-US" sz="1400" b="1" i="0" baseline="30000" dirty="0" smtClean="0">
                          <a:effectLst/>
                        </a:rPr>
                        <a:t>th</a:t>
                      </a:r>
                      <a:r>
                        <a:rPr lang="en-US" sz="1400" b="1" i="0" baseline="0" dirty="0" smtClean="0">
                          <a:effectLst/>
                        </a:rPr>
                        <a:t> (special meeting )</a:t>
                      </a: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9:00am – 12:30pm</a:t>
                      </a:r>
                      <a:endParaRPr lang="en-US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046" marR="4904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Department to present their missions, accomplishments, goals, personnel levels, and proposed budget to the City Council.</a:t>
                      </a:r>
                      <a:endParaRPr lang="en-US" sz="14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046" marR="49046" marT="0" marB="0"/>
                </a:tc>
              </a:tr>
              <a:tr h="5203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May </a:t>
                      </a:r>
                      <a:r>
                        <a:rPr lang="en-US" sz="1400" dirty="0" smtClean="0">
                          <a:effectLst/>
                        </a:rPr>
                        <a:t>20</a:t>
                      </a:r>
                      <a:r>
                        <a:rPr lang="en-US" sz="1400" baseline="30000" dirty="0" smtClean="0">
                          <a:effectLst/>
                        </a:rPr>
                        <a:t>th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1:30pm – 3:00pm</a:t>
                      </a:r>
                      <a:endParaRPr lang="en-US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046" marR="49046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None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Community Budget Meeting in Council Chambers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046" marR="49046" marT="0" marB="0"/>
                </a:tc>
              </a:tr>
              <a:tr h="3831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May </a:t>
                      </a:r>
                      <a:r>
                        <a:rPr lang="en-US" sz="1400" dirty="0" smtClean="0">
                          <a:effectLst/>
                        </a:rPr>
                        <a:t>21</a:t>
                      </a:r>
                      <a:r>
                        <a:rPr lang="en-US" sz="1400" baseline="30000" dirty="0" smtClean="0">
                          <a:effectLst/>
                        </a:rPr>
                        <a:t>st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endParaRPr lang="en-US" sz="1100" dirty="0">
                        <a:effectLst/>
                      </a:endParaRPr>
                    </a:p>
                  </a:txBody>
                  <a:tcPr marL="49046" marR="4904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Continue City Council review and discussion of draft operating and capital budgets.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046" marR="49046" marT="0" marB="0"/>
                </a:tc>
              </a:tr>
              <a:tr h="304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May </a:t>
                      </a:r>
                      <a:r>
                        <a:rPr lang="en-US" sz="1400" dirty="0" smtClean="0">
                          <a:effectLst/>
                        </a:rPr>
                        <a:t>28</a:t>
                      </a:r>
                      <a:r>
                        <a:rPr lang="en-US" sz="1400" baseline="30000" dirty="0" smtClean="0">
                          <a:effectLst/>
                        </a:rPr>
                        <a:t>th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endParaRPr lang="en-US" sz="1100" dirty="0">
                        <a:effectLst/>
                      </a:endParaRPr>
                    </a:p>
                  </a:txBody>
                  <a:tcPr marL="49046" marR="4904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Continue City Council review and discussion of draft operating and capital budgets.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046" marR="49046" marT="0" marB="0"/>
                </a:tc>
              </a:tr>
              <a:tr h="7863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June </a:t>
                      </a:r>
                      <a:r>
                        <a:rPr lang="en-US" sz="1400" dirty="0" smtClean="0">
                          <a:effectLst/>
                        </a:rPr>
                        <a:t>4</a:t>
                      </a:r>
                      <a:r>
                        <a:rPr lang="en-US" sz="1400" baseline="30000" dirty="0" smtClean="0">
                          <a:effectLst/>
                        </a:rPr>
                        <a:t>th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046" marR="49046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 smtClean="0">
                          <a:effectLst/>
                        </a:rPr>
                        <a:t>Continue City Council review and discussion of draft operating and capital budgets.</a:t>
                      </a:r>
                      <a:endParaRPr lang="en-US" sz="1100" dirty="0" smtClean="0">
                        <a:effectLst/>
                      </a:endParaRPr>
                    </a:p>
                    <a:p>
                      <a:pPr marL="21717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Initiate the process to provide staff direction concerning additions and deletions from the budget.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046" marR="49046" marT="0" marB="0"/>
                </a:tc>
              </a:tr>
              <a:tr h="546487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June 11th </a:t>
                      </a: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6:00pm – 7:30pm</a:t>
                      </a:r>
                      <a:endParaRPr lang="en-US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046" marR="49046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Community Budget Meeting in Council Chambers</a:t>
                      </a:r>
                      <a:endParaRPr lang="en-US" sz="14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046" marR="49046" marT="0" marB="0"/>
                </a:tc>
              </a:tr>
              <a:tr h="4053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June </a:t>
                      </a:r>
                      <a:r>
                        <a:rPr lang="en-US" sz="1400" dirty="0" smtClean="0">
                          <a:effectLst/>
                        </a:rPr>
                        <a:t>18</a:t>
                      </a:r>
                      <a:r>
                        <a:rPr lang="en-US" sz="1400" baseline="30000" dirty="0" smtClean="0">
                          <a:effectLst/>
                        </a:rPr>
                        <a:t>th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046" marR="4904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Conclude the process to provide staff direction concerning additions and deletions from the budget.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046" marR="49046" marT="0" marB="0"/>
                </a:tc>
              </a:tr>
              <a:tr h="34944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June </a:t>
                      </a:r>
                      <a:r>
                        <a:rPr lang="en-US" sz="1400" dirty="0" smtClean="0">
                          <a:effectLst/>
                        </a:rPr>
                        <a:t>25</a:t>
                      </a:r>
                      <a:r>
                        <a:rPr lang="en-US" sz="1400" baseline="30000" dirty="0" smtClean="0">
                          <a:effectLst/>
                        </a:rPr>
                        <a:t>th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046" marR="4904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Adopt the Fiscal Year </a:t>
                      </a:r>
                      <a:r>
                        <a:rPr lang="en-US" sz="1400" dirty="0" smtClean="0">
                          <a:effectLst/>
                        </a:rPr>
                        <a:t>2019-20 </a:t>
                      </a:r>
                      <a:r>
                        <a:rPr lang="en-US" sz="1400" dirty="0">
                          <a:effectLst/>
                        </a:rPr>
                        <a:t>Annual Operating Budget and Fiscal Years </a:t>
                      </a:r>
                      <a:r>
                        <a:rPr lang="en-US" sz="1400" dirty="0" smtClean="0">
                          <a:effectLst/>
                        </a:rPr>
                        <a:t>2019-24 </a:t>
                      </a:r>
                      <a:r>
                        <a:rPr lang="en-US" sz="1400" dirty="0">
                          <a:effectLst/>
                        </a:rPr>
                        <a:t>Five-Year Capital Improvement Budget.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046" marR="49046" marT="0" marB="0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540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04800" y="1371600"/>
            <a:ext cx="8162925" cy="4287619"/>
          </a:xfrm>
        </p:spPr>
        <p:txBody>
          <a:bodyPr>
            <a:noAutofit/>
          </a:bodyPr>
          <a:lstStyle/>
          <a:p>
            <a:pPr>
              <a:buClrTx/>
            </a:pPr>
            <a:r>
              <a:rPr lang="en-US" sz="3200" dirty="0" smtClean="0">
                <a:solidFill>
                  <a:schemeClr val="tx1"/>
                </a:solidFill>
                <a:latin typeface="+mj-lt"/>
              </a:rPr>
              <a:t>PROCESS</a:t>
            </a:r>
          </a:p>
          <a:p>
            <a:pPr>
              <a:buClrTx/>
            </a:pPr>
            <a:endParaRPr lang="en-US" sz="1600" dirty="0" smtClean="0">
              <a:solidFill>
                <a:schemeClr val="tx1"/>
              </a:solidFill>
              <a:latin typeface="+mj-lt"/>
            </a:endParaRPr>
          </a:p>
          <a:p>
            <a:pPr marL="342900" indent="-342900">
              <a:buClrTx/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latin typeface="+mj-lt"/>
              </a:rPr>
              <a:t>Hearings: May 7, 21, 28 &amp; June 4, 18, 25</a:t>
            </a:r>
          </a:p>
          <a:p>
            <a:pPr marL="342900" indent="-342900">
              <a:buClrTx/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latin typeface="+mj-lt"/>
              </a:rPr>
              <a:t>Individual meetings with Council members TBD</a:t>
            </a:r>
          </a:p>
          <a:p>
            <a:pPr marL="342900" indent="-342900">
              <a:buClrTx/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latin typeface="+mj-lt"/>
              </a:rPr>
              <a:t>May 16, Department Budget Presentation</a:t>
            </a:r>
          </a:p>
          <a:p>
            <a:pPr marL="342900" indent="-342900">
              <a:buClrTx/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latin typeface="+mj-lt"/>
              </a:rPr>
              <a:t>Community Meetings: May 20 (a.m.)  &amp; June 11 (p.m.)</a:t>
            </a:r>
          </a:p>
          <a:p>
            <a:pPr marL="342900" indent="-342900">
              <a:buClrTx/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latin typeface="+mj-lt"/>
              </a:rPr>
              <a:t>Priorities on online dashboard</a:t>
            </a:r>
          </a:p>
          <a:p>
            <a:pPr marL="914400" lvl="1" indent="-457200">
              <a:buClrTx/>
              <a:buFont typeface="Wingdings" panose="05000000000000000000" pitchFamily="2" charset="2"/>
              <a:buChar char="§"/>
            </a:pPr>
            <a:r>
              <a:rPr lang="en-US" sz="2600" dirty="0" smtClean="0">
                <a:solidFill>
                  <a:schemeClr val="tx1"/>
                </a:solidFill>
                <a:latin typeface="+mj-lt"/>
              </a:rPr>
              <a:t>Tyler Technologies Inc. : $120K/yr. – 5 yrs.</a:t>
            </a:r>
          </a:p>
          <a:p>
            <a:pPr marL="342900" indent="-342900">
              <a:buClrTx/>
              <a:buFont typeface="Arial" panose="020B0604020202020204" pitchFamily="34" charset="0"/>
              <a:buChar char="•"/>
            </a:pPr>
            <a:endParaRPr lang="en-US" sz="2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3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70368" y="381000"/>
            <a:ext cx="7628178" cy="64633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none">
            <a:spAutoFit/>
          </a:bodyPr>
          <a:lstStyle/>
          <a:p>
            <a:pPr algn="ctr">
              <a:buClr>
                <a:srgbClr val="C00000"/>
              </a:buClr>
            </a:pPr>
            <a:r>
              <a:rPr lang="en-US" sz="3600" dirty="0">
                <a:solidFill>
                  <a:schemeClr val="bg1"/>
                </a:solidFill>
                <a:latin typeface="+mj-lt"/>
              </a:rPr>
              <a:t>DRAFT BUDGET &amp; CIP INTRODUCTION</a:t>
            </a:r>
          </a:p>
        </p:txBody>
      </p:sp>
    </p:spTree>
    <p:extLst>
      <p:ext uri="{BB962C8B-B14F-4D97-AF65-F5344CB8AC3E}">
        <p14:creationId xmlns:p14="http://schemas.microsoft.com/office/powerpoint/2010/main" val="133394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04800" y="2057400"/>
            <a:ext cx="8162925" cy="4287619"/>
          </a:xfrm>
        </p:spPr>
        <p:txBody>
          <a:bodyPr>
            <a:noAutofit/>
          </a:bodyPr>
          <a:lstStyle/>
          <a:p>
            <a:pPr>
              <a:buClrTx/>
            </a:pPr>
            <a:r>
              <a:rPr lang="en-US" sz="3200" dirty="0" smtClean="0">
                <a:solidFill>
                  <a:schemeClr val="tx1"/>
                </a:solidFill>
                <a:latin typeface="+mj-lt"/>
              </a:rPr>
              <a:t>ASSUMPTIONS</a:t>
            </a:r>
          </a:p>
          <a:p>
            <a:pPr>
              <a:buClrTx/>
            </a:pPr>
            <a:endParaRPr lang="en-US" sz="1600" dirty="0" smtClean="0">
              <a:solidFill>
                <a:schemeClr val="tx1"/>
              </a:solidFill>
              <a:latin typeface="+mj-lt"/>
            </a:endParaRP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sz="2600" dirty="0" smtClean="0">
                <a:solidFill>
                  <a:schemeClr val="tx1"/>
                </a:solidFill>
                <a:latin typeface="+mj-lt"/>
              </a:rPr>
              <a:t>US Economy will continue slowly expanding</a:t>
            </a:r>
          </a:p>
          <a:p>
            <a:pPr marL="342900" indent="-342900">
              <a:buClrTx/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latin typeface="+mj-lt"/>
              </a:rPr>
              <a:t>Demand slowing – Tax cuts effects fading</a:t>
            </a:r>
          </a:p>
          <a:p>
            <a:pPr marL="342900" indent="-342900">
              <a:buClrTx/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latin typeface="+mj-lt"/>
              </a:rPr>
              <a:t>Inversion of yield curve in late March – Recession?</a:t>
            </a:r>
          </a:p>
          <a:p>
            <a:pPr marL="800100" lvl="1" indent="-342900">
              <a:buClrTx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+mj-lt"/>
              </a:rPr>
              <a:t>Long-term bond yields &lt; short term bond yields</a:t>
            </a:r>
          </a:p>
          <a:p>
            <a:pPr marL="342900" indent="-342900">
              <a:buClrTx/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latin typeface="+mj-lt"/>
              </a:rPr>
              <a:t>Near-term Recession risk not elevated.</a:t>
            </a:r>
          </a:p>
          <a:p>
            <a:pPr marL="342900" indent="-342900">
              <a:buClrTx/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latin typeface="+mj-lt"/>
              </a:rPr>
              <a:t>Growth slowdown</a:t>
            </a:r>
          </a:p>
          <a:p>
            <a:pPr marL="800100" lvl="1" indent="-342900">
              <a:buClrTx/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  <a:latin typeface="+mj-lt"/>
              </a:rPr>
              <a:t>Labor &amp; Capital constraints </a:t>
            </a:r>
          </a:p>
          <a:p>
            <a:pPr marL="800100" lvl="1" indent="-342900">
              <a:buClrTx/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  <a:latin typeface="+mj-lt"/>
              </a:rPr>
              <a:t>Tight labor markets</a:t>
            </a:r>
          </a:p>
          <a:p>
            <a:pPr marL="342900" indent="-342900">
              <a:buClrTx/>
              <a:buFont typeface="Arial" panose="020B0604020202020204" pitchFamily="34" charset="0"/>
              <a:buChar char="•"/>
            </a:pPr>
            <a:endParaRPr lang="en-US" sz="2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4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70368" y="381000"/>
            <a:ext cx="7628178" cy="64633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none">
            <a:spAutoFit/>
          </a:bodyPr>
          <a:lstStyle/>
          <a:p>
            <a:pPr algn="ctr">
              <a:buClr>
                <a:srgbClr val="C00000"/>
              </a:buClr>
            </a:pPr>
            <a:r>
              <a:rPr lang="en-US" sz="3600" dirty="0">
                <a:solidFill>
                  <a:schemeClr val="bg1"/>
                </a:solidFill>
                <a:latin typeface="+mj-lt"/>
              </a:rPr>
              <a:t>DRAFT BUDGET &amp; CIP INTRODUCTION</a:t>
            </a:r>
          </a:p>
        </p:txBody>
      </p:sp>
    </p:spTree>
    <p:extLst>
      <p:ext uri="{BB962C8B-B14F-4D97-AF65-F5344CB8AC3E}">
        <p14:creationId xmlns:p14="http://schemas.microsoft.com/office/powerpoint/2010/main" val="159495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04800" y="1219200"/>
            <a:ext cx="8162925" cy="5125819"/>
          </a:xfrm>
        </p:spPr>
        <p:txBody>
          <a:bodyPr>
            <a:noAutofit/>
          </a:bodyPr>
          <a:lstStyle/>
          <a:p>
            <a:pPr>
              <a:buClrTx/>
            </a:pPr>
            <a:r>
              <a:rPr lang="en-US" sz="3200" dirty="0" smtClean="0">
                <a:solidFill>
                  <a:schemeClr val="tx1"/>
                </a:solidFill>
                <a:latin typeface="+mj-lt"/>
              </a:rPr>
              <a:t>ASSUMPTIONS</a:t>
            </a:r>
          </a:p>
          <a:p>
            <a:pPr>
              <a:buClrTx/>
            </a:pPr>
            <a:endParaRPr lang="en-US" sz="1600" dirty="0" smtClean="0">
              <a:solidFill>
                <a:schemeClr val="tx1"/>
              </a:solidFill>
              <a:latin typeface="+mj-lt"/>
            </a:endParaRPr>
          </a:p>
          <a:p>
            <a:pPr marL="514350" indent="-514350">
              <a:buClrTx/>
              <a:buFont typeface="+mj-lt"/>
              <a:buAutoNum type="arabicPeriod" startAt="2"/>
            </a:pPr>
            <a:r>
              <a:rPr lang="en-US" sz="2600" dirty="0" smtClean="0">
                <a:solidFill>
                  <a:schemeClr val="tx1"/>
                </a:solidFill>
                <a:latin typeface="+mj-lt"/>
              </a:rPr>
              <a:t>Conservative Projections, Increases</a:t>
            </a:r>
          </a:p>
          <a:p>
            <a:pPr marL="914400" indent="-342900">
              <a:buClrTx/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latin typeface="+mj-lt"/>
              </a:rPr>
              <a:t>Property Tax: 3.1% </a:t>
            </a:r>
          </a:p>
          <a:p>
            <a:pPr marL="914400" indent="-342900">
              <a:buClrTx/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latin typeface="+mj-lt"/>
              </a:rPr>
              <a:t>Sales &amp; Use Taxes: 4.7%</a:t>
            </a:r>
            <a:endParaRPr lang="en-US" sz="2400" dirty="0" smtClean="0">
              <a:solidFill>
                <a:schemeClr val="tx1"/>
              </a:solidFill>
              <a:latin typeface="+mj-lt"/>
            </a:endParaRPr>
          </a:p>
          <a:p>
            <a:pPr marL="914400" indent="-342900">
              <a:buClrTx/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latin typeface="+mj-lt"/>
              </a:rPr>
              <a:t>Utility Users Taxes: 1%</a:t>
            </a:r>
          </a:p>
          <a:p>
            <a:pPr marL="914400" indent="-342900">
              <a:buClrTx/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latin typeface="+mj-lt"/>
              </a:rPr>
              <a:t>Expenses &gt; 12.5%</a:t>
            </a:r>
          </a:p>
          <a:p>
            <a:pPr marL="914400" indent="-342900">
              <a:buClrTx/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latin typeface="+mj-lt"/>
              </a:rPr>
              <a:t>Richmond median home price 3/18-3/19 = 0,1%</a:t>
            </a:r>
          </a:p>
          <a:p>
            <a:pPr marL="914400" lvl="1" indent="-342900">
              <a:buClrTx/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  <a:latin typeface="+mj-lt"/>
              </a:rPr>
              <a:t>Bay Area prices &lt; 0.6% Sales down 14% -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</a:rPr>
              <a:t>CoreLogic</a:t>
            </a:r>
            <a:endParaRPr lang="en-US" sz="2400" dirty="0" smtClean="0">
              <a:solidFill>
                <a:schemeClr val="tx1"/>
              </a:solidFill>
              <a:latin typeface="+mj-lt"/>
            </a:endParaRPr>
          </a:p>
          <a:p>
            <a:pPr marL="514350" indent="-514350">
              <a:buClrTx/>
              <a:buFont typeface="+mj-lt"/>
              <a:buAutoNum type="arabicPeriod" startAt="3"/>
            </a:pPr>
            <a:r>
              <a:rPr lang="en-US" sz="2600" dirty="0" smtClean="0">
                <a:solidFill>
                  <a:schemeClr val="tx1"/>
                </a:solidFill>
                <a:latin typeface="+mj-lt"/>
              </a:rPr>
              <a:t>SEIU 1% &gt; $1.1M + 1% bonus $1.1M - in budget</a:t>
            </a:r>
          </a:p>
          <a:p>
            <a:pPr marL="342900" indent="-342900">
              <a:buClrTx/>
              <a:buFont typeface="Arial" panose="020B0604020202020204" pitchFamily="34" charset="0"/>
              <a:buChar char="•"/>
            </a:pPr>
            <a:endParaRPr lang="en-US" sz="2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5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70368" y="381000"/>
            <a:ext cx="7628178" cy="64633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none">
            <a:spAutoFit/>
          </a:bodyPr>
          <a:lstStyle/>
          <a:p>
            <a:pPr algn="ctr">
              <a:buClr>
                <a:srgbClr val="C00000"/>
              </a:buClr>
            </a:pPr>
            <a:r>
              <a:rPr lang="en-US" sz="3600" dirty="0">
                <a:solidFill>
                  <a:schemeClr val="bg1"/>
                </a:solidFill>
                <a:latin typeface="+mj-lt"/>
              </a:rPr>
              <a:t>DRAFT BUDGET &amp; CIP INTRODUCTION</a:t>
            </a:r>
          </a:p>
        </p:txBody>
      </p:sp>
    </p:spTree>
    <p:extLst>
      <p:ext uri="{BB962C8B-B14F-4D97-AF65-F5344CB8AC3E}">
        <p14:creationId xmlns:p14="http://schemas.microsoft.com/office/powerpoint/2010/main" val="2747784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98943" y="1143000"/>
            <a:ext cx="7895551" cy="2249269"/>
          </a:xfrm>
        </p:spPr>
        <p:txBody>
          <a:bodyPr>
            <a:noAutofit/>
          </a:bodyPr>
          <a:lstStyle/>
          <a:p>
            <a:pPr>
              <a:buClrTx/>
            </a:pPr>
            <a:r>
              <a:rPr lang="en-US" sz="3200" dirty="0" smtClean="0">
                <a:solidFill>
                  <a:schemeClr val="tx1"/>
                </a:solidFill>
                <a:latin typeface="+mj-lt"/>
              </a:rPr>
              <a:t>ASSUMPTIONS</a:t>
            </a:r>
          </a:p>
          <a:p>
            <a:pPr marL="514350" indent="-514350">
              <a:buClrTx/>
              <a:buFont typeface="+mj-lt"/>
              <a:buAutoNum type="arabicPeriod" startAt="4"/>
            </a:pPr>
            <a:r>
              <a:rPr lang="en-US" sz="2600" dirty="0" smtClean="0">
                <a:solidFill>
                  <a:schemeClr val="tx1"/>
                </a:solidFill>
                <a:latin typeface="+mj-lt"/>
              </a:rPr>
              <a:t>Transfer tax collected included in budget</a:t>
            </a:r>
          </a:p>
          <a:p>
            <a:pPr marL="800100" lvl="1" indent="-342900">
              <a:buClrTx/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~ $600K expected to generate $2M</a:t>
            </a:r>
          </a:p>
          <a:p>
            <a:pPr marL="800100" lvl="1" indent="-342900">
              <a:buClrTx/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Mitigation of 1%, 2%, 3% of GF contribution starting 2022</a:t>
            </a:r>
          </a:p>
          <a:p>
            <a:pPr marL="342900" indent="-342900">
              <a:buClrTx/>
              <a:buFont typeface="Arial" panose="020B0604020202020204" pitchFamily="34" charset="0"/>
              <a:buChar char="•"/>
            </a:pPr>
            <a:endParaRPr lang="en-US" sz="2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6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70368" y="381000"/>
            <a:ext cx="7628178" cy="64633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none">
            <a:spAutoFit/>
          </a:bodyPr>
          <a:lstStyle/>
          <a:p>
            <a:pPr algn="ctr">
              <a:buClr>
                <a:srgbClr val="C00000"/>
              </a:buClr>
            </a:pPr>
            <a:r>
              <a:rPr lang="en-US" sz="3600" dirty="0">
                <a:solidFill>
                  <a:schemeClr val="bg1"/>
                </a:solidFill>
                <a:latin typeface="+mj-lt"/>
              </a:rPr>
              <a:t>DRAFT BUDGET &amp; CIP INTRODUCTION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011242"/>
            <a:ext cx="6096000" cy="3548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447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04800" y="1981200"/>
            <a:ext cx="8061119" cy="4154269"/>
          </a:xfrm>
        </p:spPr>
        <p:txBody>
          <a:bodyPr>
            <a:noAutofit/>
          </a:bodyPr>
          <a:lstStyle/>
          <a:p>
            <a:pPr>
              <a:buClrTx/>
            </a:pPr>
            <a:r>
              <a:rPr lang="en-US" sz="3200" dirty="0" smtClean="0">
                <a:solidFill>
                  <a:schemeClr val="tx1"/>
                </a:solidFill>
                <a:latin typeface="+mj-lt"/>
              </a:rPr>
              <a:t>ASSUMPTIONS</a:t>
            </a:r>
          </a:p>
          <a:p>
            <a:pPr marL="514350" indent="-514350">
              <a:buClrTx/>
              <a:buFont typeface="+mj-lt"/>
              <a:buAutoNum type="arabicPeriod" startAt="5"/>
            </a:pPr>
            <a:r>
              <a:rPr lang="en-US" sz="2600" dirty="0" smtClean="0">
                <a:solidFill>
                  <a:schemeClr val="tx1"/>
                </a:solidFill>
                <a:latin typeface="+mj-lt"/>
              </a:rPr>
              <a:t>Other Financial issues:</a:t>
            </a:r>
          </a:p>
          <a:p>
            <a:pPr marL="800100" lvl="1" indent="-342900">
              <a:buClrTx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+mj-lt"/>
              </a:rPr>
              <a:t>RHA debt:  $8.1 M as of March 2019</a:t>
            </a:r>
          </a:p>
          <a:p>
            <a:pPr marL="800100" lvl="1" indent="-342900">
              <a:buClrTx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+mj-lt"/>
              </a:rPr>
              <a:t>Negative Balances in General Fund:  $12.9M</a:t>
            </a:r>
          </a:p>
          <a:p>
            <a:pPr marL="800100" lvl="1" indent="-342900">
              <a:buClrTx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+mj-lt"/>
              </a:rPr>
              <a:t>Retirement &amp; OPEB obligations</a:t>
            </a:r>
          </a:p>
          <a:p>
            <a:pPr marL="1257300" lvl="2" indent="-342900">
              <a:buClrTx/>
              <a:buFont typeface="Wingdings" panose="05000000000000000000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latin typeface="+mj-lt"/>
              </a:rPr>
              <a:t>CalPERS lowered discount rate 7.5% to 7%</a:t>
            </a:r>
          </a:p>
          <a:p>
            <a:pPr marL="1257300" lvl="2" indent="-342900">
              <a:buClrTx/>
              <a:buFont typeface="Wingdings" panose="05000000000000000000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latin typeface="+mj-lt"/>
              </a:rPr>
              <a:t>Shortened period to pay unfunded liability 30 yrs. – 20 yrs.</a:t>
            </a:r>
          </a:p>
          <a:p>
            <a:pPr marL="1257300" lvl="2" indent="-342900">
              <a:buClrTx/>
              <a:buFont typeface="Wingdings" panose="05000000000000000000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latin typeface="+mj-lt"/>
              </a:rPr>
              <a:t>Long term savings – Short term pain…Higher contributions</a:t>
            </a:r>
          </a:p>
          <a:p>
            <a:pPr marL="1257300" lvl="2" indent="-342900">
              <a:buClrTx/>
              <a:buFont typeface="Wingdings" panose="05000000000000000000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latin typeface="+mj-lt"/>
              </a:rPr>
              <a:t>CalPERS Normal Cost: 13% &amp; 21.6% of Payroll – Misc. &amp; Safety</a:t>
            </a:r>
          </a:p>
          <a:p>
            <a:pPr marL="1257300" lvl="2" indent="-342900">
              <a:buClrTx/>
              <a:buFont typeface="Wingdings" panose="05000000000000000000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latin typeface="+mj-lt"/>
              </a:rPr>
              <a:t>Unfunded Accrued Liability FY19-20: $22M from FY17-18: $14M</a:t>
            </a:r>
          </a:p>
          <a:p>
            <a:pPr marL="800100" lvl="1" indent="-342900">
              <a:buClrTx/>
              <a:buFont typeface="Wingdings" panose="05000000000000000000" pitchFamily="2" charset="2"/>
              <a:buChar char="§"/>
            </a:pPr>
            <a:endParaRPr lang="en-US" dirty="0" smtClean="0">
              <a:solidFill>
                <a:schemeClr val="tx1"/>
              </a:solidFill>
              <a:latin typeface="+mj-lt"/>
            </a:endParaRPr>
          </a:p>
          <a:p>
            <a:pPr marL="342900" indent="-342900">
              <a:buClrTx/>
              <a:buFont typeface="Arial" panose="020B0604020202020204" pitchFamily="34" charset="0"/>
              <a:buChar char="•"/>
            </a:pPr>
            <a:endParaRPr lang="en-US" sz="2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7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70368" y="381000"/>
            <a:ext cx="7628178" cy="64633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none">
            <a:spAutoFit/>
          </a:bodyPr>
          <a:lstStyle/>
          <a:p>
            <a:pPr algn="ctr">
              <a:buClr>
                <a:srgbClr val="C00000"/>
              </a:buClr>
            </a:pPr>
            <a:r>
              <a:rPr lang="en-US" sz="3600" dirty="0">
                <a:solidFill>
                  <a:schemeClr val="bg1"/>
                </a:solidFill>
                <a:latin typeface="+mj-lt"/>
              </a:rPr>
              <a:t>DRAFT BUDGET &amp; CIP INTRODUCTION</a:t>
            </a:r>
          </a:p>
        </p:txBody>
      </p:sp>
    </p:spTree>
    <p:extLst>
      <p:ext uri="{BB962C8B-B14F-4D97-AF65-F5344CB8AC3E}">
        <p14:creationId xmlns:p14="http://schemas.microsoft.com/office/powerpoint/2010/main" val="2243832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DRAFT BUDGET &amp; CIP 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76200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Capital Improvement Plan (CIP) budget totals $38 million</a:t>
            </a:r>
          </a:p>
          <a:p>
            <a:pPr lvl="1"/>
            <a:r>
              <a:rPr lang="en-US" dirty="0" smtClean="0"/>
              <a:t>CIP Project Highlights:</a:t>
            </a:r>
          </a:p>
          <a:p>
            <a:pPr lvl="2"/>
            <a:r>
              <a:rPr lang="en-US" dirty="0" smtClean="0"/>
              <a:t>Street Paving - $4.4 million</a:t>
            </a:r>
          </a:p>
          <a:p>
            <a:pPr lvl="2"/>
            <a:r>
              <a:rPr lang="en-US" dirty="0" smtClean="0"/>
              <a:t>I-80 Interchange - $2.4 million</a:t>
            </a:r>
          </a:p>
          <a:p>
            <a:pPr lvl="2"/>
            <a:r>
              <a:rPr lang="en-US" dirty="0" smtClean="0"/>
              <a:t>Yellow Brick Road - $7.3 million</a:t>
            </a:r>
          </a:p>
          <a:p>
            <a:pPr lvl="2"/>
            <a:r>
              <a:rPr lang="en-US" dirty="0" err="1" smtClean="0"/>
              <a:t>Stormwater</a:t>
            </a:r>
            <a:r>
              <a:rPr lang="en-US" dirty="0" smtClean="0"/>
              <a:t> Water Capture Facility - $3 million</a:t>
            </a:r>
          </a:p>
          <a:p>
            <a:pPr marL="777240" lvl="2" indent="0">
              <a:buNone/>
            </a:pPr>
            <a:endParaRPr lang="en-US" dirty="0" smtClean="0"/>
          </a:p>
          <a:p>
            <a:r>
              <a:rPr lang="en-US" dirty="0" smtClean="0"/>
              <a:t>Major Sources of Funding:</a:t>
            </a:r>
          </a:p>
          <a:p>
            <a:pPr lvl="1"/>
            <a:r>
              <a:rPr lang="en-US" dirty="0" smtClean="0"/>
              <a:t>Gas Tax</a:t>
            </a:r>
          </a:p>
          <a:p>
            <a:pPr lvl="2"/>
            <a:r>
              <a:rPr lang="en-US" dirty="0"/>
              <a:t>Road Maintenance Rehabilitation Account (RMRA)/</a:t>
            </a:r>
            <a:r>
              <a:rPr lang="en-US" dirty="0" smtClean="0"/>
              <a:t>SB1</a:t>
            </a:r>
          </a:p>
          <a:p>
            <a:pPr lvl="1"/>
            <a:r>
              <a:rPr lang="en-US" dirty="0" smtClean="0"/>
              <a:t>Measure J</a:t>
            </a:r>
          </a:p>
          <a:p>
            <a:pPr lvl="1"/>
            <a:r>
              <a:rPr lang="en-US" dirty="0" smtClean="0"/>
              <a:t>Grants</a:t>
            </a:r>
          </a:p>
          <a:p>
            <a:pPr lvl="1"/>
            <a:r>
              <a:rPr lang="en-US" dirty="0" smtClean="0"/>
              <a:t>Impact Fees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7203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70368" y="1027331"/>
            <a:ext cx="8061119" cy="5449670"/>
          </a:xfrm>
        </p:spPr>
        <p:txBody>
          <a:bodyPr>
            <a:noAutofit/>
          </a:bodyPr>
          <a:lstStyle/>
          <a:p>
            <a:pPr>
              <a:buClrTx/>
            </a:pPr>
            <a:r>
              <a:rPr lang="en-US" sz="3200" dirty="0" smtClean="0">
                <a:solidFill>
                  <a:schemeClr val="tx1"/>
                </a:solidFill>
                <a:latin typeface="+mj-lt"/>
              </a:rPr>
              <a:t>CONCLUSION</a:t>
            </a:r>
          </a:p>
          <a:p>
            <a:pPr>
              <a:buClrTx/>
            </a:pPr>
            <a:r>
              <a:rPr lang="en-US" sz="2600" dirty="0" smtClean="0">
                <a:solidFill>
                  <a:schemeClr val="tx1"/>
                </a:solidFill>
                <a:latin typeface="+mj-lt"/>
              </a:rPr>
              <a:t>$7.5 M Budget Deficit</a:t>
            </a:r>
          </a:p>
          <a:p>
            <a:pPr>
              <a:buClrTx/>
            </a:pPr>
            <a:r>
              <a:rPr lang="en-US" sz="2600" dirty="0" smtClean="0">
                <a:solidFill>
                  <a:schemeClr val="tx1"/>
                </a:solidFill>
                <a:latin typeface="+mj-lt"/>
              </a:rPr>
              <a:t>Potential savings:</a:t>
            </a:r>
          </a:p>
          <a:p>
            <a:pPr marL="514350" indent="-514350">
              <a:buClrTx/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latin typeface="+mj-lt"/>
              </a:rPr>
              <a:t>Civic Center bond refunding</a:t>
            </a:r>
          </a:p>
          <a:p>
            <a:pPr marL="514350" indent="-514350">
              <a:buClrTx/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latin typeface="+mj-lt"/>
              </a:rPr>
              <a:t>Lower risk management contributions</a:t>
            </a:r>
          </a:p>
          <a:p>
            <a:pPr marL="514350" indent="-514350">
              <a:buClrTx/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latin typeface="+mj-lt"/>
              </a:rPr>
              <a:t>Two tier benefit system – Eliminating OPEB</a:t>
            </a:r>
          </a:p>
          <a:p>
            <a:pPr marL="514350" indent="-514350">
              <a:buClrTx/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latin typeface="+mj-lt"/>
              </a:rPr>
              <a:t>Restructuring City Organization</a:t>
            </a:r>
          </a:p>
          <a:p>
            <a:pPr marL="971550" lvl="1" indent="-514350">
              <a:buClrTx/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  <a:latin typeface="+mj-lt"/>
              </a:rPr>
              <a:t>78% of GF revenues ($172M) – Personnel: </a:t>
            </a:r>
            <a:r>
              <a:rPr lang="en-US" sz="2400" dirty="0">
                <a:solidFill>
                  <a:schemeClr val="tx1"/>
                </a:solidFill>
                <a:latin typeface="+mj-lt"/>
              </a:rPr>
              <a:t>($134M) </a:t>
            </a:r>
            <a:endParaRPr lang="en-US" sz="2400" dirty="0" smtClean="0">
              <a:solidFill>
                <a:schemeClr val="tx1"/>
              </a:solidFill>
              <a:latin typeface="+mj-lt"/>
            </a:endParaRPr>
          </a:p>
          <a:p>
            <a:pPr marL="971550" lvl="1" indent="-514350">
              <a:buClrTx/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  <a:latin typeface="+mj-lt"/>
              </a:rPr>
              <a:t>Retirement obligations difficult to sustain</a:t>
            </a:r>
          </a:p>
          <a:p>
            <a:pPr marL="971550" lvl="1" indent="-514350">
              <a:buClrTx/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  <a:latin typeface="+mj-lt"/>
              </a:rPr>
              <a:t>Additional Revenues 2-3 years away</a:t>
            </a:r>
          </a:p>
          <a:p>
            <a:pPr marL="514350" indent="-514350">
              <a:buClrTx/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latin typeface="+mj-lt"/>
              </a:rPr>
              <a:t>Challenge: Bridging the gap in next 2-3 years</a:t>
            </a:r>
            <a:endParaRPr lang="en-US" sz="2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9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70368" y="381000"/>
            <a:ext cx="7628178" cy="64633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none">
            <a:spAutoFit/>
          </a:bodyPr>
          <a:lstStyle/>
          <a:p>
            <a:pPr algn="ctr">
              <a:buClr>
                <a:srgbClr val="C00000"/>
              </a:buClr>
            </a:pPr>
            <a:r>
              <a:rPr lang="en-US" sz="3600" dirty="0">
                <a:solidFill>
                  <a:schemeClr val="bg1"/>
                </a:solidFill>
                <a:latin typeface="+mj-lt"/>
              </a:rPr>
              <a:t>DRAFT BUDGET &amp; CIP INTRODUCTION</a:t>
            </a:r>
          </a:p>
        </p:txBody>
      </p:sp>
    </p:spTree>
    <p:extLst>
      <p:ext uri="{BB962C8B-B14F-4D97-AF65-F5344CB8AC3E}">
        <p14:creationId xmlns:p14="http://schemas.microsoft.com/office/powerpoint/2010/main" val="1617920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Custom 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8DB3E2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8526</TotalTime>
  <Words>2489</Words>
  <Application>Microsoft Office PowerPoint</Application>
  <PresentationFormat>On-screen Show (4:3)</PresentationFormat>
  <Paragraphs>707</Paragraphs>
  <Slides>25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Adjacency</vt:lpstr>
      <vt:lpstr>City of Richmond, California FY2019-20 Draft Budget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DRAFT BUDGET &amp; CIP INTRODUCTION</vt:lpstr>
      <vt:lpstr>PowerPoint Presentation</vt:lpstr>
      <vt:lpstr>Revenues – June 2018 (audited)</vt:lpstr>
      <vt:lpstr>Expenditures – June 2018 (audited)</vt:lpstr>
      <vt:lpstr>Revenue and Expenditure Summary</vt:lpstr>
      <vt:lpstr>General Fund Five-Year Summary</vt:lpstr>
      <vt:lpstr>OPEB Funding Policy</vt:lpstr>
      <vt:lpstr>Actuals vs. Cash Reserves</vt:lpstr>
      <vt:lpstr>FY2019-20 draft budget</vt:lpstr>
      <vt:lpstr>General Fund Revenue</vt:lpstr>
      <vt:lpstr>General Fund Expenditures</vt:lpstr>
      <vt:lpstr>General Fund Budget Summary</vt:lpstr>
      <vt:lpstr>Personnel Summary</vt:lpstr>
      <vt:lpstr>CalPERS Historical Actuals</vt:lpstr>
      <vt:lpstr>CalPERS Five-Year Rate Projections</vt:lpstr>
      <vt:lpstr>Forecast Model vs. Draft Budget</vt:lpstr>
      <vt:lpstr>Forecast Model Updates</vt:lpstr>
      <vt:lpstr>Schedule</vt:lpstr>
    </vt:vector>
  </TitlesOfParts>
  <Company>COR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Markisha Guillory</dc:creator>
  <cp:lastModifiedBy>Markisha Guillory</cp:lastModifiedBy>
  <cp:revision>293</cp:revision>
  <cp:lastPrinted>2018-04-30T23:15:29Z</cp:lastPrinted>
  <dcterms:created xsi:type="dcterms:W3CDTF">2016-02-09T20:40:16Z</dcterms:created>
  <dcterms:modified xsi:type="dcterms:W3CDTF">2019-05-07T21:16:30Z</dcterms:modified>
</cp:coreProperties>
</file>