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16"/>
  </p:notesMasterIdLst>
  <p:handoutMasterIdLst>
    <p:handoutMasterId r:id="rId17"/>
  </p:handoutMasterIdLst>
  <p:sldIdLst>
    <p:sldId id="256" r:id="rId2"/>
    <p:sldId id="261" r:id="rId3"/>
    <p:sldId id="268" r:id="rId4"/>
    <p:sldId id="273" r:id="rId5"/>
    <p:sldId id="274" r:id="rId6"/>
    <p:sldId id="266" r:id="rId7"/>
    <p:sldId id="267" r:id="rId8"/>
    <p:sldId id="271" r:id="rId9"/>
    <p:sldId id="265" r:id="rId10"/>
    <p:sldId id="259" r:id="rId11"/>
    <p:sldId id="257" r:id="rId12"/>
    <p:sldId id="270" r:id="rId13"/>
    <p:sldId id="269" r:id="rId14"/>
    <p:sldId id="272"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F5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7" autoAdjust="0"/>
    <p:restoredTop sz="94660"/>
  </p:normalViewPr>
  <p:slideViewPr>
    <p:cSldViewPr>
      <p:cViewPr>
        <p:scale>
          <a:sx n="100" d="100"/>
          <a:sy n="100" d="100"/>
        </p:scale>
        <p:origin x="-1944" y="-432"/>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E60ED2F9-F34C-43E8-BD71-49ADEE0AF27A}" type="datetimeFigureOut">
              <a:rPr lang="en-US" smtClean="0"/>
              <a:t>11/21/2019</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A1B4AF75-C893-4908-BB9E-3FB679D55E0F}" type="slidenum">
              <a:rPr lang="en-US" smtClean="0"/>
              <a:t>‹#›</a:t>
            </a:fld>
            <a:endParaRPr lang="en-US"/>
          </a:p>
        </p:txBody>
      </p:sp>
    </p:spTree>
    <p:extLst>
      <p:ext uri="{BB962C8B-B14F-4D97-AF65-F5344CB8AC3E}">
        <p14:creationId xmlns:p14="http://schemas.microsoft.com/office/powerpoint/2010/main" val="4156312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0380819-F7BA-4A64-9811-DB848E776B10}" type="datetimeFigureOut">
              <a:rPr lang="en-US" smtClean="0"/>
              <a:t>11/21/2019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66EFA53-ECBC-4203-9AE4-A8C000DDBDDE}" type="slidenum">
              <a:rPr lang="en-US" smtClean="0"/>
              <a:t>‹#›</a:t>
            </a:fld>
            <a:endParaRPr lang="en-US" dirty="0"/>
          </a:p>
        </p:txBody>
      </p:sp>
    </p:spTree>
    <p:extLst>
      <p:ext uri="{BB962C8B-B14F-4D97-AF65-F5344CB8AC3E}">
        <p14:creationId xmlns:p14="http://schemas.microsoft.com/office/powerpoint/2010/main" val="500713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6EFA53-ECBC-4203-9AE4-A8C000DDBDDE}" type="slidenum">
              <a:rPr lang="en-US" smtClean="0"/>
              <a:t>1</a:t>
            </a:fld>
            <a:endParaRPr lang="en-US" dirty="0"/>
          </a:p>
        </p:txBody>
      </p:sp>
    </p:spTree>
    <p:extLst>
      <p:ext uri="{BB962C8B-B14F-4D97-AF65-F5344CB8AC3E}">
        <p14:creationId xmlns:p14="http://schemas.microsoft.com/office/powerpoint/2010/main" val="1407563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6EFA53-ECBC-4203-9AE4-A8C000DDBDDE}" type="slidenum">
              <a:rPr lang="en-US" smtClean="0"/>
              <a:t>10</a:t>
            </a:fld>
            <a:endParaRPr lang="en-US" dirty="0"/>
          </a:p>
        </p:txBody>
      </p:sp>
    </p:spTree>
    <p:extLst>
      <p:ext uri="{BB962C8B-B14F-4D97-AF65-F5344CB8AC3E}">
        <p14:creationId xmlns:p14="http://schemas.microsoft.com/office/powerpoint/2010/main" val="4020409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4206240"/>
            <a:ext cx="960120" cy="457200"/>
          </a:xfrm>
        </p:spPr>
        <p:txBody>
          <a:bodyPr/>
          <a:lstStyle/>
          <a:p>
            <a:fld id="{310C741F-DC2B-438C-B19A-65F6DA5F076A}" type="datetime1">
              <a:rPr lang="en-US" smtClean="0"/>
              <a:t>11/21/2019</a:t>
            </a:fld>
            <a:endParaRPr lang="en-US" dirty="0"/>
          </a:p>
        </p:txBody>
      </p:sp>
      <p:sp>
        <p:nvSpPr>
          <p:cNvPr id="17" name="Footer Placeholder 16"/>
          <p:cNvSpPr>
            <a:spLocks noGrp="1"/>
          </p:cNvSpPr>
          <p:nvPr>
            <p:ph type="ftr" sz="quarter" idx="11"/>
          </p:nvPr>
        </p:nvSpPr>
        <p:spPr>
          <a:xfrm>
            <a:off x="5410200" y="4205288"/>
            <a:ext cx="1295400" cy="457200"/>
          </a:xfrm>
        </p:spPr>
        <p:txBody>
          <a:bodyPr/>
          <a:lstStyle/>
          <a:p>
            <a:r>
              <a:rPr lang="en-US" dirty="0"/>
              <a:t>FY2018-19 Year-end Adjustments</a:t>
            </a:r>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5331DBC4-7CEE-412F-BB9B-3E1C74392AF7}"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2B1B6A3-6AE1-431F-ACF3-E4DBC5A63B24}" type="datetime1">
              <a:rPr lang="en-US" smtClean="0"/>
              <a:t>11/21/2019</a:t>
            </a:fld>
            <a:endParaRPr lang="en-US" dirty="0"/>
          </a:p>
        </p:txBody>
      </p:sp>
      <p:sp>
        <p:nvSpPr>
          <p:cNvPr id="5" name="Footer Placeholder 4"/>
          <p:cNvSpPr>
            <a:spLocks noGrp="1"/>
          </p:cNvSpPr>
          <p:nvPr>
            <p:ph type="ftr" sz="quarter" idx="11"/>
          </p:nvPr>
        </p:nvSpPr>
        <p:spPr/>
        <p:txBody>
          <a:bodyPr/>
          <a:lstStyle/>
          <a:p>
            <a:r>
              <a:rPr lang="en-US" dirty="0"/>
              <a:t>FY2018-19 Year-end Adjustments</a:t>
            </a:r>
          </a:p>
        </p:txBody>
      </p:sp>
      <p:sp>
        <p:nvSpPr>
          <p:cNvPr id="6" name="Slide Number Placeholder 5"/>
          <p:cNvSpPr>
            <a:spLocks noGrp="1"/>
          </p:cNvSpPr>
          <p:nvPr>
            <p:ph type="sldNum" sz="quarter" idx="12"/>
          </p:nvPr>
        </p:nvSpPr>
        <p:spPr/>
        <p:txBody>
          <a:bodyPr/>
          <a:lstStyle/>
          <a:p>
            <a:fld id="{5331DBC4-7CEE-412F-BB9B-3E1C74392AF7}"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345A27D-D42B-46FB-AD50-47999BFF7F24}" type="datetime1">
              <a:rPr lang="en-US" smtClean="0"/>
              <a:t>11/21/2019</a:t>
            </a:fld>
            <a:endParaRPr lang="en-US" dirty="0"/>
          </a:p>
        </p:txBody>
      </p:sp>
      <p:sp>
        <p:nvSpPr>
          <p:cNvPr id="5" name="Footer Placeholder 4"/>
          <p:cNvSpPr>
            <a:spLocks noGrp="1"/>
          </p:cNvSpPr>
          <p:nvPr>
            <p:ph type="ftr" sz="quarter" idx="11"/>
          </p:nvPr>
        </p:nvSpPr>
        <p:spPr/>
        <p:txBody>
          <a:bodyPr/>
          <a:lstStyle/>
          <a:p>
            <a:r>
              <a:rPr lang="en-US" dirty="0"/>
              <a:t>FY2018-19 Year-end Adjustments</a:t>
            </a:r>
          </a:p>
        </p:txBody>
      </p:sp>
      <p:sp>
        <p:nvSpPr>
          <p:cNvPr id="6" name="Slide Number Placeholder 5"/>
          <p:cNvSpPr>
            <a:spLocks noGrp="1"/>
          </p:cNvSpPr>
          <p:nvPr>
            <p:ph type="sldNum" sz="quarter" idx="12"/>
          </p:nvPr>
        </p:nvSpPr>
        <p:spPr/>
        <p:txBody>
          <a:bodyPr/>
          <a:lstStyle/>
          <a:p>
            <a:fld id="{5331DBC4-7CEE-412F-BB9B-3E1C74392AF7}"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7D6CDB0-3926-4721-85DF-E1CADD8A8FD0}" type="datetime1">
              <a:rPr lang="en-US" smtClean="0"/>
              <a:t>11/21/2019</a:t>
            </a:fld>
            <a:endParaRPr lang="en-US" dirty="0"/>
          </a:p>
        </p:txBody>
      </p:sp>
      <p:sp>
        <p:nvSpPr>
          <p:cNvPr id="5" name="Footer Placeholder 4"/>
          <p:cNvSpPr>
            <a:spLocks noGrp="1"/>
          </p:cNvSpPr>
          <p:nvPr>
            <p:ph type="ftr" sz="quarter" idx="11"/>
          </p:nvPr>
        </p:nvSpPr>
        <p:spPr/>
        <p:txBody>
          <a:bodyPr/>
          <a:lstStyle/>
          <a:p>
            <a:r>
              <a:rPr lang="en-US" dirty="0"/>
              <a:t>FY2018-19 Year-end Adjustments</a:t>
            </a:r>
          </a:p>
        </p:txBody>
      </p:sp>
      <p:sp>
        <p:nvSpPr>
          <p:cNvPr id="6" name="Slide Number Placeholder 5"/>
          <p:cNvSpPr>
            <a:spLocks noGrp="1"/>
          </p:cNvSpPr>
          <p:nvPr>
            <p:ph type="sldNum" sz="quarter" idx="12"/>
          </p:nvPr>
        </p:nvSpPr>
        <p:spPr/>
        <p:txBody>
          <a:bodyPr/>
          <a:lstStyle/>
          <a:p>
            <a:fld id="{5331DBC4-7CEE-412F-BB9B-3E1C74392AF7}"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62B0135-8FA6-43FB-B37A-E0966FD4B356}" type="datetime1">
              <a:rPr lang="en-US" smtClean="0"/>
              <a:t>11/21/2019</a:t>
            </a:fld>
            <a:endParaRPr lang="en-US" dirty="0"/>
          </a:p>
        </p:txBody>
      </p:sp>
      <p:sp>
        <p:nvSpPr>
          <p:cNvPr id="5" name="Footer Placeholder 4"/>
          <p:cNvSpPr>
            <a:spLocks noGrp="1"/>
          </p:cNvSpPr>
          <p:nvPr>
            <p:ph type="ftr" sz="quarter" idx="11"/>
          </p:nvPr>
        </p:nvSpPr>
        <p:spPr/>
        <p:txBody>
          <a:bodyPr/>
          <a:lstStyle/>
          <a:p>
            <a:r>
              <a:rPr lang="en-US" dirty="0"/>
              <a:t>FY2018-19 Year-end Adjustments</a:t>
            </a:r>
          </a:p>
        </p:txBody>
      </p:sp>
      <p:sp>
        <p:nvSpPr>
          <p:cNvPr id="6" name="Slide Number Placeholder 5"/>
          <p:cNvSpPr>
            <a:spLocks noGrp="1"/>
          </p:cNvSpPr>
          <p:nvPr>
            <p:ph type="sldNum" sz="quarter" idx="12"/>
          </p:nvPr>
        </p:nvSpPr>
        <p:spPr/>
        <p:txBody>
          <a:bodyPr/>
          <a:lstStyle/>
          <a:p>
            <a:fld id="{5331DBC4-7CEE-412F-BB9B-3E1C74392AF7}"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D279479-2663-4C44-B92E-7507B7152B7D}" type="datetime1">
              <a:rPr lang="en-US" smtClean="0"/>
              <a:t>11/21/2019</a:t>
            </a:fld>
            <a:endParaRPr lang="en-US" dirty="0"/>
          </a:p>
        </p:txBody>
      </p:sp>
      <p:sp>
        <p:nvSpPr>
          <p:cNvPr id="6" name="Footer Placeholder 5"/>
          <p:cNvSpPr>
            <a:spLocks noGrp="1"/>
          </p:cNvSpPr>
          <p:nvPr>
            <p:ph type="ftr" sz="quarter" idx="11"/>
          </p:nvPr>
        </p:nvSpPr>
        <p:spPr/>
        <p:txBody>
          <a:bodyPr/>
          <a:lstStyle/>
          <a:p>
            <a:r>
              <a:rPr lang="en-US" dirty="0"/>
              <a:t>FY2018-19 Year-end Adjustments</a:t>
            </a:r>
          </a:p>
        </p:txBody>
      </p:sp>
      <p:sp>
        <p:nvSpPr>
          <p:cNvPr id="7" name="Slide Number Placeholder 6"/>
          <p:cNvSpPr>
            <a:spLocks noGrp="1"/>
          </p:cNvSpPr>
          <p:nvPr>
            <p:ph type="sldNum" sz="quarter" idx="12"/>
          </p:nvPr>
        </p:nvSpPr>
        <p:spPr/>
        <p:txBody>
          <a:bodyPr/>
          <a:lstStyle/>
          <a:p>
            <a:fld id="{5331DBC4-7CEE-412F-BB9B-3E1C74392AF7}"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D3FB9218-5EAC-49FD-927A-39A623BEF3F0}" type="datetime1">
              <a:rPr lang="en-US" smtClean="0"/>
              <a:t>11/21/2019</a:t>
            </a:fld>
            <a:endParaRPr lang="en-US" dirty="0"/>
          </a:p>
        </p:txBody>
      </p:sp>
      <p:sp>
        <p:nvSpPr>
          <p:cNvPr id="27" name="Slide Number Placeholder 26"/>
          <p:cNvSpPr>
            <a:spLocks noGrp="1"/>
          </p:cNvSpPr>
          <p:nvPr>
            <p:ph type="sldNum" sz="quarter" idx="11"/>
          </p:nvPr>
        </p:nvSpPr>
        <p:spPr/>
        <p:txBody>
          <a:bodyPr rtlCol="0"/>
          <a:lstStyle/>
          <a:p>
            <a:fld id="{5331DBC4-7CEE-412F-BB9B-3E1C74392AF7}" type="slidenum">
              <a:rPr lang="en-US" smtClean="0"/>
              <a:t>‹#›</a:t>
            </a:fld>
            <a:endParaRPr lang="en-US" dirty="0"/>
          </a:p>
        </p:txBody>
      </p:sp>
      <p:sp>
        <p:nvSpPr>
          <p:cNvPr id="28" name="Footer Placeholder 27"/>
          <p:cNvSpPr>
            <a:spLocks noGrp="1"/>
          </p:cNvSpPr>
          <p:nvPr>
            <p:ph type="ftr" sz="quarter" idx="12"/>
          </p:nvPr>
        </p:nvSpPr>
        <p:spPr/>
        <p:txBody>
          <a:bodyPr rtlCol="0"/>
          <a:lstStyle/>
          <a:p>
            <a:r>
              <a:rPr lang="en-US" dirty="0"/>
              <a:t>FY2018-19 Year-end Adjustments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6583680" y="612648"/>
            <a:ext cx="957264" cy="457200"/>
          </a:xfrm>
        </p:spPr>
        <p:txBody>
          <a:bodyPr/>
          <a:lstStyle/>
          <a:p>
            <a:fld id="{A03DA6B0-A815-4A58-BCD4-E1D2F35C8BEA}" type="datetime1">
              <a:rPr lang="en-US" smtClean="0"/>
              <a:t>11/21/2019</a:t>
            </a:fld>
            <a:endParaRPr lang="en-US" dirty="0"/>
          </a:p>
        </p:txBody>
      </p:sp>
      <p:sp>
        <p:nvSpPr>
          <p:cNvPr id="4" name="Footer Placeholder 3"/>
          <p:cNvSpPr>
            <a:spLocks noGrp="1"/>
          </p:cNvSpPr>
          <p:nvPr>
            <p:ph type="ftr" sz="quarter" idx="11"/>
          </p:nvPr>
        </p:nvSpPr>
        <p:spPr>
          <a:xfrm>
            <a:off x="5257800" y="612648"/>
            <a:ext cx="1325880" cy="457200"/>
          </a:xfrm>
        </p:spPr>
        <p:txBody>
          <a:bodyPr/>
          <a:lstStyle/>
          <a:p>
            <a:r>
              <a:rPr lang="en-US" dirty="0"/>
              <a:t>FY2018-19 Year-end Adjustments</a:t>
            </a:r>
          </a:p>
        </p:txBody>
      </p:sp>
      <p:sp>
        <p:nvSpPr>
          <p:cNvPr id="5" name="Slide Number Placeholder 4"/>
          <p:cNvSpPr>
            <a:spLocks noGrp="1"/>
          </p:cNvSpPr>
          <p:nvPr>
            <p:ph type="sldNum" sz="quarter" idx="12"/>
          </p:nvPr>
        </p:nvSpPr>
        <p:spPr>
          <a:xfrm>
            <a:off x="8174736" y="2272"/>
            <a:ext cx="762000" cy="365760"/>
          </a:xfrm>
        </p:spPr>
        <p:txBody>
          <a:bodyPr/>
          <a:lstStyle/>
          <a:p>
            <a:fld id="{5331DBC4-7CEE-412F-BB9B-3E1C74392AF7}"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B526D6-D6FE-45F2-AA02-269BA460DF0F}" type="datetime1">
              <a:rPr lang="en-US" smtClean="0"/>
              <a:t>11/21/2019</a:t>
            </a:fld>
            <a:endParaRPr lang="en-US" dirty="0"/>
          </a:p>
        </p:txBody>
      </p:sp>
      <p:sp>
        <p:nvSpPr>
          <p:cNvPr id="3" name="Footer Placeholder 2"/>
          <p:cNvSpPr>
            <a:spLocks noGrp="1"/>
          </p:cNvSpPr>
          <p:nvPr>
            <p:ph type="ftr" sz="quarter" idx="11"/>
          </p:nvPr>
        </p:nvSpPr>
        <p:spPr/>
        <p:txBody>
          <a:bodyPr/>
          <a:lstStyle/>
          <a:p>
            <a:r>
              <a:rPr lang="en-US" dirty="0"/>
              <a:t>FY2018-19 Year-end Adjustments</a:t>
            </a:r>
          </a:p>
        </p:txBody>
      </p:sp>
      <p:sp>
        <p:nvSpPr>
          <p:cNvPr id="4" name="Slide Number Placeholder 3"/>
          <p:cNvSpPr>
            <a:spLocks noGrp="1"/>
          </p:cNvSpPr>
          <p:nvPr>
            <p:ph type="sldNum" sz="quarter" idx="12"/>
          </p:nvPr>
        </p:nvSpPr>
        <p:spPr/>
        <p:txBody>
          <a:bodyPr/>
          <a:lstStyle/>
          <a:p>
            <a:fld id="{5331DBC4-7CEE-412F-BB9B-3E1C74392AF7}"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30AAD7E-3A77-42B4-8972-49524B8C541F}" type="datetime1">
              <a:rPr lang="en-US" smtClean="0"/>
              <a:t>11/21/2019</a:t>
            </a:fld>
            <a:endParaRPr lang="en-US" dirty="0"/>
          </a:p>
        </p:txBody>
      </p:sp>
      <p:sp>
        <p:nvSpPr>
          <p:cNvPr id="6" name="Footer Placeholder 5"/>
          <p:cNvSpPr>
            <a:spLocks noGrp="1"/>
          </p:cNvSpPr>
          <p:nvPr>
            <p:ph type="ftr" sz="quarter" idx="11"/>
          </p:nvPr>
        </p:nvSpPr>
        <p:spPr/>
        <p:txBody>
          <a:bodyPr/>
          <a:lstStyle/>
          <a:p>
            <a:r>
              <a:rPr lang="en-US" dirty="0"/>
              <a:t>FY2018-19 Year-end Adjustments</a:t>
            </a:r>
          </a:p>
        </p:txBody>
      </p:sp>
      <p:sp>
        <p:nvSpPr>
          <p:cNvPr id="7" name="Slide Number Placeholder 6"/>
          <p:cNvSpPr>
            <a:spLocks noGrp="1"/>
          </p:cNvSpPr>
          <p:nvPr>
            <p:ph type="sldNum" sz="quarter" idx="12"/>
          </p:nvPr>
        </p:nvSpPr>
        <p:spPr/>
        <p:txBody>
          <a:bodyPr/>
          <a:lstStyle/>
          <a:p>
            <a:fld id="{5331DBC4-7CEE-412F-BB9B-3E1C74392AF7}"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0F1CABF-E872-46ED-A8D9-0A5082633FAE}" type="datetime1">
              <a:rPr lang="en-US" smtClean="0"/>
              <a:t>11/21/2019</a:t>
            </a:fld>
            <a:endParaRPr lang="en-US" dirty="0"/>
          </a:p>
        </p:txBody>
      </p:sp>
      <p:sp>
        <p:nvSpPr>
          <p:cNvPr id="6" name="Footer Placeholder 5"/>
          <p:cNvSpPr>
            <a:spLocks noGrp="1"/>
          </p:cNvSpPr>
          <p:nvPr>
            <p:ph type="ftr" sz="quarter" idx="11"/>
          </p:nvPr>
        </p:nvSpPr>
        <p:spPr/>
        <p:txBody>
          <a:bodyPr/>
          <a:lstStyle/>
          <a:p>
            <a:r>
              <a:rPr lang="en-US" dirty="0"/>
              <a:t>FY2018-19 Year-end Adjustments</a:t>
            </a:r>
          </a:p>
        </p:txBody>
      </p:sp>
      <p:sp>
        <p:nvSpPr>
          <p:cNvPr id="7" name="Slide Number Placeholder 6"/>
          <p:cNvSpPr>
            <a:spLocks noGrp="1"/>
          </p:cNvSpPr>
          <p:nvPr>
            <p:ph type="sldNum" sz="quarter" idx="12"/>
          </p:nvPr>
        </p:nvSpPr>
        <p:spPr/>
        <p:txBody>
          <a:bodyPr/>
          <a:lstStyle/>
          <a:p>
            <a:fld id="{5331DBC4-7CEE-412F-BB9B-3E1C74392AF7}"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7487D87B-8ACA-4CE3-A415-189744AFFB58}" type="datetime1">
              <a:rPr lang="en-US" smtClean="0"/>
              <a:t>11/21/2019</a:t>
            </a:fld>
            <a:endParaRPr lang="en-US" dirty="0"/>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r>
              <a:rPr lang="en-US" dirty="0"/>
              <a:t>FY2018-19 Year-end Adjustments</a:t>
            </a:r>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5331DBC4-7CEE-412F-BB9B-3E1C74392AF7}"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905000"/>
            <a:ext cx="8458200" cy="1470025"/>
          </a:xfrm>
        </p:spPr>
        <p:txBody>
          <a:bodyPr>
            <a:normAutofit fontScale="90000"/>
          </a:bodyPr>
          <a:lstStyle/>
          <a:p>
            <a:r>
              <a:rPr lang="en-US" dirty="0"/>
              <a:t>Fiscal Year 2018-19 </a:t>
            </a:r>
            <a:br>
              <a:rPr lang="en-US" dirty="0"/>
            </a:br>
            <a:r>
              <a:rPr lang="en-US" dirty="0"/>
              <a:t>Year-end Adjustments</a:t>
            </a:r>
            <a:br>
              <a:rPr lang="en-US" dirty="0"/>
            </a:br>
            <a:r>
              <a:rPr lang="en-US" sz="3100" dirty="0"/>
              <a:t>For the fiscal year ended June 30, 2019</a:t>
            </a:r>
          </a:p>
        </p:txBody>
      </p:sp>
      <p:sp>
        <p:nvSpPr>
          <p:cNvPr id="3" name="Subtitle 2"/>
          <p:cNvSpPr>
            <a:spLocks noGrp="1"/>
          </p:cNvSpPr>
          <p:nvPr>
            <p:ph type="subTitle" idx="1"/>
          </p:nvPr>
        </p:nvSpPr>
        <p:spPr/>
        <p:txBody>
          <a:bodyPr>
            <a:normAutofit/>
          </a:bodyPr>
          <a:lstStyle/>
          <a:p>
            <a:r>
              <a:rPr lang="en-US" dirty="0"/>
              <a:t>Richmond City Council</a:t>
            </a:r>
          </a:p>
          <a:p>
            <a:r>
              <a:rPr lang="en-US" dirty="0"/>
              <a:t>October 22, 2019</a:t>
            </a:r>
          </a:p>
          <a:p>
            <a:endParaRPr lang="en-US" dirty="0"/>
          </a:p>
        </p:txBody>
      </p:sp>
      <p:pic>
        <p:nvPicPr>
          <p:cNvPr id="1026" name="Picture 2" descr="Click to Home"/>
          <p:cNvPicPr>
            <a:picLocks noChangeAspect="1" noChangeArrowheads="1"/>
          </p:cNvPicPr>
          <p:nvPr/>
        </p:nvPicPr>
        <p:blipFill rotWithShape="1">
          <a:blip r:embed="rId3">
            <a:extLst>
              <a:ext uri="{28A0092B-C50C-407E-A947-70E740481C1C}">
                <a14:useLocalDpi xmlns:a14="http://schemas.microsoft.com/office/drawing/2010/main" val="0"/>
              </a:ext>
            </a:extLst>
          </a:blip>
          <a:srcRect r="80781"/>
          <a:stretch/>
        </p:blipFill>
        <p:spPr bwMode="auto">
          <a:xfrm>
            <a:off x="914400" y="4876800"/>
            <a:ext cx="1142288" cy="115252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570788" y="6096000"/>
            <a:ext cx="2971800" cy="338554"/>
          </a:xfrm>
          <a:prstGeom prst="rect">
            <a:avLst/>
          </a:prstGeom>
          <a:noFill/>
        </p:spPr>
        <p:txBody>
          <a:bodyPr wrap="square" rtlCol="0">
            <a:spAutoFit/>
          </a:bodyPr>
          <a:lstStyle/>
          <a:p>
            <a:r>
              <a:rPr lang="en-US" sz="1600" dirty="0">
                <a:solidFill>
                  <a:schemeClr val="tx2"/>
                </a:solidFill>
              </a:rPr>
              <a:t>Finance Department</a:t>
            </a:r>
          </a:p>
        </p:txBody>
      </p:sp>
    </p:spTree>
    <p:extLst>
      <p:ext uri="{BB962C8B-B14F-4D97-AF65-F5344CB8AC3E}">
        <p14:creationId xmlns:p14="http://schemas.microsoft.com/office/powerpoint/2010/main" val="1996850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normAutofit/>
          </a:bodyPr>
          <a:lstStyle/>
          <a:p>
            <a:r>
              <a:rPr lang="en-US" sz="3600" dirty="0" smtClean="0">
                <a:latin typeface="Calibri" panose="020F0502020204030204" pitchFamily="34" charset="0"/>
              </a:rPr>
              <a:t>General </a:t>
            </a:r>
            <a:r>
              <a:rPr lang="en-US" sz="3600" dirty="0">
                <a:latin typeface="Calibri" panose="020F0502020204030204" pitchFamily="34" charset="0"/>
              </a:rPr>
              <a:t>Fund Revenue (unaudited)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46192086"/>
              </p:ext>
            </p:extLst>
          </p:nvPr>
        </p:nvGraphicFramePr>
        <p:xfrm>
          <a:off x="381000" y="1066800"/>
          <a:ext cx="8382002" cy="5728427"/>
        </p:xfrm>
        <a:graphic>
          <a:graphicData uri="http://schemas.openxmlformats.org/drawingml/2006/table">
            <a:tbl>
              <a:tblPr firstRow="1" lastRow="1" bandRow="1">
                <a:tableStyleId>{5C22544A-7EE6-4342-B048-85BDC9FD1C3A}</a:tableStyleId>
              </a:tblPr>
              <a:tblGrid>
                <a:gridCol w="2394857">
                  <a:extLst>
                    <a:ext uri="{9D8B030D-6E8A-4147-A177-3AD203B41FA5}">
                      <a16:colId xmlns="" xmlns:a16="http://schemas.microsoft.com/office/drawing/2014/main" val="20000"/>
                    </a:ext>
                  </a:extLst>
                </a:gridCol>
                <a:gridCol w="1306287">
                  <a:extLst>
                    <a:ext uri="{9D8B030D-6E8A-4147-A177-3AD203B41FA5}">
                      <a16:colId xmlns="" xmlns:a16="http://schemas.microsoft.com/office/drawing/2014/main" val="20001"/>
                    </a:ext>
                  </a:extLst>
                </a:gridCol>
                <a:gridCol w="1197429">
                  <a:extLst>
                    <a:ext uri="{9D8B030D-6E8A-4147-A177-3AD203B41FA5}">
                      <a16:colId xmlns="" xmlns:a16="http://schemas.microsoft.com/office/drawing/2014/main" val="796828061"/>
                    </a:ext>
                  </a:extLst>
                </a:gridCol>
                <a:gridCol w="1197429">
                  <a:extLst>
                    <a:ext uri="{9D8B030D-6E8A-4147-A177-3AD203B41FA5}">
                      <a16:colId xmlns="" xmlns:a16="http://schemas.microsoft.com/office/drawing/2014/main" val="20002"/>
                    </a:ext>
                  </a:extLst>
                </a:gridCol>
                <a:gridCol w="1306287">
                  <a:extLst>
                    <a:ext uri="{9D8B030D-6E8A-4147-A177-3AD203B41FA5}">
                      <a16:colId xmlns="" xmlns:a16="http://schemas.microsoft.com/office/drawing/2014/main" val="20003"/>
                    </a:ext>
                  </a:extLst>
                </a:gridCol>
                <a:gridCol w="979713">
                  <a:extLst>
                    <a:ext uri="{9D8B030D-6E8A-4147-A177-3AD203B41FA5}">
                      <a16:colId xmlns="" xmlns:a16="http://schemas.microsoft.com/office/drawing/2014/main" val="20004"/>
                    </a:ext>
                  </a:extLst>
                </a:gridCol>
              </a:tblGrid>
              <a:tr h="384902">
                <a:tc>
                  <a:txBody>
                    <a:bodyPr/>
                    <a:lstStyle/>
                    <a:p>
                      <a:endParaRPr lang="en-US" sz="900" dirty="0">
                        <a:latin typeface="Calibri" panose="020F0502020204030204" pitchFamily="34" charset="0"/>
                      </a:endParaRPr>
                    </a:p>
                  </a:txBody>
                  <a:tcPr/>
                </a:tc>
                <a:tc>
                  <a:txBody>
                    <a:bodyPr/>
                    <a:lstStyle/>
                    <a:p>
                      <a:pPr algn="ctr"/>
                      <a:r>
                        <a:rPr lang="en-US" sz="1100" dirty="0" smtClean="0">
                          <a:solidFill>
                            <a:schemeClr val="tx1"/>
                          </a:solidFill>
                          <a:latin typeface="Calibri" panose="020F0502020204030204" pitchFamily="34" charset="0"/>
                        </a:rPr>
                        <a:t>Adopted </a:t>
                      </a:r>
                      <a:r>
                        <a:rPr lang="en-US" sz="1100" dirty="0">
                          <a:solidFill>
                            <a:schemeClr val="tx1"/>
                          </a:solidFill>
                          <a:latin typeface="Calibri" panose="020F0502020204030204" pitchFamily="34" charset="0"/>
                        </a:rPr>
                        <a:t>Budget</a:t>
                      </a:r>
                    </a:p>
                  </a:txBody>
                  <a:tcPr anchor="b"/>
                </a:tc>
                <a:tc>
                  <a:txBody>
                    <a:bodyPr/>
                    <a:lstStyle/>
                    <a:p>
                      <a:pPr algn="ctr"/>
                      <a:r>
                        <a:rPr lang="en-US" sz="1100" dirty="0" smtClean="0">
                          <a:solidFill>
                            <a:schemeClr val="tx1"/>
                          </a:solidFill>
                          <a:latin typeface="Calibri" panose="020F0502020204030204" pitchFamily="34" charset="0"/>
                        </a:rPr>
                        <a:t>Revised </a:t>
                      </a:r>
                      <a:r>
                        <a:rPr lang="en-US" sz="1100" dirty="0">
                          <a:solidFill>
                            <a:schemeClr val="tx1"/>
                          </a:solidFill>
                          <a:latin typeface="Calibri" panose="020F0502020204030204" pitchFamily="34" charset="0"/>
                        </a:rPr>
                        <a:t>Budget</a:t>
                      </a:r>
                    </a:p>
                  </a:txBody>
                  <a:tcPr anchor="b"/>
                </a:tc>
                <a:tc>
                  <a:txBody>
                    <a:bodyPr/>
                    <a:lstStyle/>
                    <a:p>
                      <a:pPr algn="ctr"/>
                      <a:r>
                        <a:rPr lang="en-US" sz="1100" dirty="0" smtClean="0">
                          <a:solidFill>
                            <a:schemeClr val="tx1"/>
                          </a:solidFill>
                          <a:latin typeface="Calibri" panose="020F0502020204030204" pitchFamily="34" charset="0"/>
                        </a:rPr>
                        <a:t>Actual</a:t>
                      </a:r>
                      <a:r>
                        <a:rPr lang="en-US" sz="1100" baseline="0" dirty="0" smtClean="0">
                          <a:solidFill>
                            <a:schemeClr val="tx1"/>
                          </a:solidFill>
                          <a:latin typeface="Calibri" panose="020F0502020204030204" pitchFamily="34" charset="0"/>
                        </a:rPr>
                        <a:t> </a:t>
                      </a:r>
                      <a:r>
                        <a:rPr lang="en-US" sz="1100" baseline="0" dirty="0">
                          <a:solidFill>
                            <a:schemeClr val="tx1"/>
                          </a:solidFill>
                          <a:latin typeface="Calibri" panose="020F0502020204030204" pitchFamily="34" charset="0"/>
                        </a:rPr>
                        <a:t>Revenue</a:t>
                      </a:r>
                      <a:endParaRPr lang="en-US" sz="1100" dirty="0">
                        <a:solidFill>
                          <a:schemeClr val="tx1"/>
                        </a:solidFill>
                        <a:latin typeface="Calibri" panose="020F0502020204030204" pitchFamily="34" charset="0"/>
                      </a:endParaRPr>
                    </a:p>
                  </a:txBody>
                  <a:tcPr anchor="b"/>
                </a:tc>
                <a:tc>
                  <a:txBody>
                    <a:bodyPr/>
                    <a:lstStyle/>
                    <a:p>
                      <a:pPr algn="ctr"/>
                      <a:r>
                        <a:rPr lang="en-US" sz="1100" dirty="0" smtClean="0">
                          <a:solidFill>
                            <a:schemeClr val="tx1"/>
                          </a:solidFill>
                          <a:latin typeface="Calibri" panose="020F0502020204030204" pitchFamily="34" charset="0"/>
                        </a:rPr>
                        <a:t>Remaining</a:t>
                      </a:r>
                      <a:r>
                        <a:rPr lang="en-US" sz="1100" baseline="0" dirty="0" smtClean="0">
                          <a:solidFill>
                            <a:schemeClr val="tx1"/>
                          </a:solidFill>
                          <a:latin typeface="Calibri" panose="020F0502020204030204" pitchFamily="34" charset="0"/>
                        </a:rPr>
                        <a:t> </a:t>
                      </a:r>
                      <a:r>
                        <a:rPr lang="en-US" sz="1100" baseline="0" dirty="0">
                          <a:solidFill>
                            <a:schemeClr val="tx1"/>
                          </a:solidFill>
                          <a:latin typeface="Calibri" panose="020F0502020204030204" pitchFamily="34" charset="0"/>
                        </a:rPr>
                        <a:t>Budget</a:t>
                      </a:r>
                      <a:endParaRPr lang="en-US" sz="1100" dirty="0">
                        <a:solidFill>
                          <a:schemeClr val="tx1"/>
                        </a:solidFill>
                        <a:latin typeface="Calibri" panose="020F0502020204030204" pitchFamily="34" charset="0"/>
                      </a:endParaRPr>
                    </a:p>
                  </a:txBody>
                  <a:tcPr anchor="b"/>
                </a:tc>
                <a:tc>
                  <a:txBody>
                    <a:bodyPr/>
                    <a:lstStyle/>
                    <a:p>
                      <a:pPr algn="ctr"/>
                      <a:r>
                        <a:rPr lang="en-US" sz="1100" dirty="0">
                          <a:solidFill>
                            <a:schemeClr val="tx1"/>
                          </a:solidFill>
                          <a:latin typeface="Calibri" panose="020F0502020204030204" pitchFamily="34" charset="0"/>
                        </a:rPr>
                        <a:t>% Received</a:t>
                      </a:r>
                    </a:p>
                  </a:txBody>
                  <a:tcPr anchor="b"/>
                </a:tc>
                <a:extLst>
                  <a:ext uri="{0D108BD9-81ED-4DB2-BD59-A6C34878D82A}">
                    <a16:rowId xmlns="" xmlns:a16="http://schemas.microsoft.com/office/drawing/2014/main" val="10000"/>
                  </a:ext>
                </a:extLst>
              </a:tr>
              <a:tr h="295092">
                <a:tc>
                  <a:txBody>
                    <a:bodyPr/>
                    <a:lstStyle/>
                    <a:p>
                      <a:pPr algn="l" fontAlgn="b"/>
                      <a:r>
                        <a:rPr lang="en-US" sz="1000" b="0" i="0" u="none" strike="noStrike" dirty="0">
                          <a:solidFill>
                            <a:srgbClr val="000000"/>
                          </a:solidFill>
                          <a:effectLst/>
                          <a:latin typeface="Calibri" panose="020F0502020204030204" pitchFamily="34" charset="0"/>
                        </a:rPr>
                        <a:t>PROPERTY TAXES</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($40,990,607)</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($42,628,543)</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($43,165,907)</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$537,364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101%</a:t>
                      </a:r>
                    </a:p>
                  </a:txBody>
                  <a:tcPr marL="9525" marR="9525" marT="9525" marB="0" anchor="b"/>
                </a:tc>
                <a:extLst>
                  <a:ext uri="{0D108BD9-81ED-4DB2-BD59-A6C34878D82A}">
                    <a16:rowId xmlns="" xmlns:a16="http://schemas.microsoft.com/office/drawing/2014/main" val="10001"/>
                  </a:ext>
                </a:extLst>
              </a:tr>
              <a:tr h="290280">
                <a:tc>
                  <a:txBody>
                    <a:bodyPr/>
                    <a:lstStyle/>
                    <a:p>
                      <a:pPr algn="l" fontAlgn="b"/>
                      <a:r>
                        <a:rPr lang="en-US" sz="1000" b="0" i="0" u="none" strike="noStrike" dirty="0">
                          <a:solidFill>
                            <a:srgbClr val="000000"/>
                          </a:solidFill>
                          <a:effectLst/>
                          <a:latin typeface="Calibri" panose="020F0502020204030204" pitchFamily="34" charset="0"/>
                        </a:rPr>
                        <a:t>SALES &amp; USE TAX</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(46,149,234)</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(47,660,523)</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(47,659,480)</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(1,043)</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100%</a:t>
                      </a:r>
                    </a:p>
                  </a:txBody>
                  <a:tcPr marL="9525" marR="9525" marT="9525" marB="0" anchor="b"/>
                </a:tc>
                <a:extLst>
                  <a:ext uri="{0D108BD9-81ED-4DB2-BD59-A6C34878D82A}">
                    <a16:rowId xmlns="" xmlns:a16="http://schemas.microsoft.com/office/drawing/2014/main" val="10002"/>
                  </a:ext>
                </a:extLst>
              </a:tr>
              <a:tr h="290280">
                <a:tc>
                  <a:txBody>
                    <a:bodyPr/>
                    <a:lstStyle/>
                    <a:p>
                      <a:pPr algn="l" fontAlgn="b"/>
                      <a:r>
                        <a:rPr lang="en-US" sz="1000" b="0" i="0" u="none" strike="noStrike" dirty="0">
                          <a:solidFill>
                            <a:srgbClr val="000000"/>
                          </a:solidFill>
                          <a:effectLst/>
                          <a:latin typeface="Calibri" panose="020F0502020204030204" pitchFamily="34" charset="0"/>
                        </a:rPr>
                        <a:t>UTILITY USERS TAX</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(46,256,091)</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(46,213,222)</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(45,905,936)</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(307,286)</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99%</a:t>
                      </a:r>
                    </a:p>
                  </a:txBody>
                  <a:tcPr marL="9525" marR="9525" marT="9525" marB="0" anchor="b"/>
                </a:tc>
                <a:extLst>
                  <a:ext uri="{0D108BD9-81ED-4DB2-BD59-A6C34878D82A}">
                    <a16:rowId xmlns="" xmlns:a16="http://schemas.microsoft.com/office/drawing/2014/main" val="10003"/>
                  </a:ext>
                </a:extLst>
              </a:tr>
              <a:tr h="290280">
                <a:tc>
                  <a:txBody>
                    <a:bodyPr/>
                    <a:lstStyle/>
                    <a:p>
                      <a:pPr algn="l" fontAlgn="b"/>
                      <a:r>
                        <a:rPr lang="en-US" sz="1000" b="0" i="0" u="none" strike="noStrike" dirty="0">
                          <a:solidFill>
                            <a:srgbClr val="000000"/>
                          </a:solidFill>
                          <a:effectLst/>
                          <a:latin typeface="Calibri" panose="020F0502020204030204" pitchFamily="34" charset="0"/>
                        </a:rPr>
                        <a:t>OTHER TAXES</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(11,919,210)</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(14,312,607)</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(14,020,347)</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(292,260)</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98%</a:t>
                      </a:r>
                    </a:p>
                  </a:txBody>
                  <a:tcPr marL="9525" marR="9525" marT="9525" marB="0" anchor="b"/>
                </a:tc>
                <a:extLst>
                  <a:ext uri="{0D108BD9-81ED-4DB2-BD59-A6C34878D82A}">
                    <a16:rowId xmlns="" xmlns:a16="http://schemas.microsoft.com/office/drawing/2014/main" val="10004"/>
                  </a:ext>
                </a:extLst>
              </a:tr>
              <a:tr h="302537">
                <a:tc>
                  <a:txBody>
                    <a:bodyPr/>
                    <a:lstStyle/>
                    <a:p>
                      <a:pPr algn="l" fontAlgn="b"/>
                      <a:r>
                        <a:rPr lang="en-US" sz="1000" b="0" i="0" u="none" strike="noStrike" dirty="0">
                          <a:solidFill>
                            <a:srgbClr val="000000"/>
                          </a:solidFill>
                          <a:effectLst/>
                          <a:latin typeface="Calibri" panose="020F0502020204030204" pitchFamily="34" charset="0"/>
                        </a:rPr>
                        <a:t>LICENSES,</a:t>
                      </a:r>
                      <a:r>
                        <a:rPr lang="en-US" sz="1000" b="0" i="0" u="none" strike="noStrike" baseline="0" dirty="0">
                          <a:solidFill>
                            <a:srgbClr val="000000"/>
                          </a:solidFill>
                          <a:effectLst/>
                          <a:latin typeface="Calibri" panose="020F0502020204030204" pitchFamily="34" charset="0"/>
                        </a:rPr>
                        <a:t> PERMITS &amp; FEES</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(8,124,618)</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(7,385,618)</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(7,004,495)</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(381,123)</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95%</a:t>
                      </a:r>
                    </a:p>
                  </a:txBody>
                  <a:tcPr marL="9525" marR="9525" marT="9525" marB="0" anchor="b"/>
                </a:tc>
                <a:extLst>
                  <a:ext uri="{0D108BD9-81ED-4DB2-BD59-A6C34878D82A}">
                    <a16:rowId xmlns="" xmlns:a16="http://schemas.microsoft.com/office/drawing/2014/main" val="10005"/>
                  </a:ext>
                </a:extLst>
              </a:tr>
              <a:tr h="290280">
                <a:tc>
                  <a:txBody>
                    <a:bodyPr/>
                    <a:lstStyle/>
                    <a:p>
                      <a:pPr algn="l" fontAlgn="b"/>
                      <a:r>
                        <a:rPr lang="en-US" sz="1000" b="0" i="0" u="none" strike="noStrike" dirty="0">
                          <a:solidFill>
                            <a:srgbClr val="000000"/>
                          </a:solidFill>
                          <a:effectLst/>
                          <a:latin typeface="Calibri" panose="020F0502020204030204" pitchFamily="34" charset="0"/>
                        </a:rPr>
                        <a:t>FINES &amp; FORFEITURES</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(922,238)</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(922,238)</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(947,056)</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24,818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103%</a:t>
                      </a:r>
                    </a:p>
                  </a:txBody>
                  <a:tcPr marL="9525" marR="9525" marT="9525" marB="0" anchor="b"/>
                </a:tc>
                <a:extLst>
                  <a:ext uri="{0D108BD9-81ED-4DB2-BD59-A6C34878D82A}">
                    <a16:rowId xmlns="" xmlns:a16="http://schemas.microsoft.com/office/drawing/2014/main" val="10006"/>
                  </a:ext>
                </a:extLst>
              </a:tr>
              <a:tr h="302537">
                <a:tc>
                  <a:txBody>
                    <a:bodyPr/>
                    <a:lstStyle/>
                    <a:p>
                      <a:pPr algn="l" fontAlgn="b"/>
                      <a:r>
                        <a:rPr lang="en-US" sz="1000" b="0" i="0" u="none" strike="noStrike" dirty="0">
                          <a:solidFill>
                            <a:srgbClr val="000000"/>
                          </a:solidFill>
                          <a:effectLst/>
                          <a:latin typeface="Calibri" panose="020F0502020204030204" pitchFamily="34" charset="0"/>
                        </a:rPr>
                        <a:t>INTEREST INCOME</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(72,200)</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(232,411)</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(276,021)</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43,610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119%</a:t>
                      </a:r>
                    </a:p>
                  </a:txBody>
                  <a:tcPr marL="9525" marR="9525" marT="9525" marB="0" anchor="b"/>
                </a:tc>
                <a:extLst>
                  <a:ext uri="{0D108BD9-81ED-4DB2-BD59-A6C34878D82A}">
                    <a16:rowId xmlns="" xmlns:a16="http://schemas.microsoft.com/office/drawing/2014/main" val="10007"/>
                  </a:ext>
                </a:extLst>
              </a:tr>
              <a:tr h="290280">
                <a:tc>
                  <a:txBody>
                    <a:bodyPr/>
                    <a:lstStyle/>
                    <a:p>
                      <a:pPr algn="l" fontAlgn="b"/>
                      <a:r>
                        <a:rPr lang="en-US" sz="1000" b="0" i="0" u="none" strike="noStrike" dirty="0">
                          <a:solidFill>
                            <a:srgbClr val="000000"/>
                          </a:solidFill>
                          <a:effectLst/>
                          <a:latin typeface="Calibri" panose="020F0502020204030204" pitchFamily="34" charset="0"/>
                        </a:rPr>
                        <a:t>CHARGES FOR SERVICES</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(3,581,369)</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(4,083,833)</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(4,317,907)</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234,074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106%</a:t>
                      </a:r>
                    </a:p>
                  </a:txBody>
                  <a:tcPr marL="9525" marR="9525" marT="9525" marB="0" anchor="b"/>
                </a:tc>
                <a:extLst>
                  <a:ext uri="{0D108BD9-81ED-4DB2-BD59-A6C34878D82A}">
                    <a16:rowId xmlns="" xmlns:a16="http://schemas.microsoft.com/office/drawing/2014/main" val="10008"/>
                  </a:ext>
                </a:extLst>
              </a:tr>
              <a:tr h="290280">
                <a:tc>
                  <a:txBody>
                    <a:bodyPr/>
                    <a:lstStyle/>
                    <a:p>
                      <a:pPr algn="l" fontAlgn="b"/>
                      <a:r>
                        <a:rPr lang="en-US" sz="1000" b="0" i="0" u="none" strike="noStrike" dirty="0">
                          <a:solidFill>
                            <a:srgbClr val="000000"/>
                          </a:solidFill>
                          <a:effectLst/>
                          <a:latin typeface="Calibri" panose="020F0502020204030204" pitchFamily="34" charset="0"/>
                        </a:rPr>
                        <a:t>OTHER REVENUE</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(258,200)</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(263,200)</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(589,363)</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326,163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224%</a:t>
                      </a:r>
                    </a:p>
                  </a:txBody>
                  <a:tcPr marL="9525" marR="9525" marT="9525" marB="0" anchor="b"/>
                </a:tc>
                <a:extLst>
                  <a:ext uri="{0D108BD9-81ED-4DB2-BD59-A6C34878D82A}">
                    <a16:rowId xmlns="" xmlns:a16="http://schemas.microsoft.com/office/drawing/2014/main" val="10009"/>
                  </a:ext>
                </a:extLst>
              </a:tr>
              <a:tr h="287680">
                <a:tc>
                  <a:txBody>
                    <a:bodyPr/>
                    <a:lstStyle/>
                    <a:p>
                      <a:pPr algn="l" fontAlgn="b"/>
                      <a:r>
                        <a:rPr lang="en-US" sz="1000" b="0" i="0" u="none" strike="noStrike" dirty="0">
                          <a:solidFill>
                            <a:srgbClr val="000000"/>
                          </a:solidFill>
                          <a:effectLst/>
                          <a:latin typeface="Calibri" panose="020F0502020204030204" pitchFamily="34" charset="0"/>
                        </a:rPr>
                        <a:t>RENTAL INCOME</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(840,610)</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(890,610)</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(1,068,473)</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177,863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120%</a:t>
                      </a:r>
                    </a:p>
                  </a:txBody>
                  <a:tcPr marL="9525" marR="9525" marT="9525" marB="0" anchor="b"/>
                </a:tc>
                <a:extLst>
                  <a:ext uri="{0D108BD9-81ED-4DB2-BD59-A6C34878D82A}">
                    <a16:rowId xmlns="" xmlns:a16="http://schemas.microsoft.com/office/drawing/2014/main" val="10010"/>
                  </a:ext>
                </a:extLst>
              </a:tr>
              <a:tr h="302537">
                <a:tc>
                  <a:txBody>
                    <a:bodyPr/>
                    <a:lstStyle/>
                    <a:p>
                      <a:pPr algn="l" fontAlgn="b"/>
                      <a:r>
                        <a:rPr lang="en-US" sz="1000" b="0" i="0" u="none" strike="noStrike" dirty="0">
                          <a:solidFill>
                            <a:srgbClr val="000000"/>
                          </a:solidFill>
                          <a:effectLst/>
                          <a:latin typeface="Calibri" panose="020F0502020204030204" pitchFamily="34" charset="0"/>
                        </a:rPr>
                        <a:t>INTERGOV STATE TAXES</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(60,000)</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(60,000)</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(53,265)</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(6,735)</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89%</a:t>
                      </a:r>
                    </a:p>
                  </a:txBody>
                  <a:tcPr marL="9525" marR="9525" marT="9525" marB="0" anchor="b"/>
                </a:tc>
                <a:extLst>
                  <a:ext uri="{0D108BD9-81ED-4DB2-BD59-A6C34878D82A}">
                    <a16:rowId xmlns="" xmlns:a16="http://schemas.microsoft.com/office/drawing/2014/main" val="10011"/>
                  </a:ext>
                </a:extLst>
              </a:tr>
              <a:tr h="290280">
                <a:tc>
                  <a:txBody>
                    <a:bodyPr/>
                    <a:lstStyle/>
                    <a:p>
                      <a:pPr algn="l" fontAlgn="b"/>
                      <a:r>
                        <a:rPr lang="en-US" sz="1000" b="0" i="0" u="none" strike="noStrike" dirty="0">
                          <a:solidFill>
                            <a:srgbClr val="000000"/>
                          </a:solidFill>
                          <a:effectLst/>
                          <a:latin typeface="Calibri" panose="020F0502020204030204" pitchFamily="34" charset="0"/>
                        </a:rPr>
                        <a:t>INTERGOV STATE GRANT</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(350,000)</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(606,452)</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(299,283)</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(307,169)</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49%</a:t>
                      </a:r>
                    </a:p>
                  </a:txBody>
                  <a:tcPr marL="9525" marR="9525" marT="9525" marB="0" anchor="b"/>
                </a:tc>
                <a:extLst>
                  <a:ext uri="{0D108BD9-81ED-4DB2-BD59-A6C34878D82A}">
                    <a16:rowId xmlns="" xmlns:a16="http://schemas.microsoft.com/office/drawing/2014/main" val="10012"/>
                  </a:ext>
                </a:extLst>
              </a:tr>
              <a:tr h="290280">
                <a:tc>
                  <a:txBody>
                    <a:bodyPr/>
                    <a:lstStyle/>
                    <a:p>
                      <a:pPr algn="l" fontAlgn="b"/>
                      <a:r>
                        <a:rPr lang="en-US" sz="1000" b="0" i="0" u="none" strike="noStrike" dirty="0">
                          <a:solidFill>
                            <a:srgbClr val="000000"/>
                          </a:solidFill>
                          <a:effectLst/>
                          <a:latin typeface="Calibri" panose="020F0502020204030204" pitchFamily="34" charset="0"/>
                        </a:rPr>
                        <a:t>INTERGOV OTHER GRANT</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(35,975)</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(238,050)</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(276,963)</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38,913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116%</a:t>
                      </a:r>
                    </a:p>
                  </a:txBody>
                  <a:tcPr marL="9525" marR="9525" marT="9525" marB="0" anchor="b"/>
                </a:tc>
                <a:extLst>
                  <a:ext uri="{0D108BD9-81ED-4DB2-BD59-A6C34878D82A}">
                    <a16:rowId xmlns="" xmlns:a16="http://schemas.microsoft.com/office/drawing/2014/main" val="10013"/>
                  </a:ext>
                </a:extLst>
              </a:tr>
              <a:tr h="290280">
                <a:tc>
                  <a:txBody>
                    <a:bodyPr/>
                    <a:lstStyle/>
                    <a:p>
                      <a:pPr algn="l" fontAlgn="b"/>
                      <a:r>
                        <a:rPr lang="en-US" sz="1000" b="0" i="0" u="none" strike="noStrike" dirty="0">
                          <a:solidFill>
                            <a:srgbClr val="000000"/>
                          </a:solidFill>
                          <a:effectLst/>
                          <a:latin typeface="Calibri" panose="020F0502020204030204" pitchFamily="34" charset="0"/>
                        </a:rPr>
                        <a:t>PROCEEDS FROM SALE</a:t>
                      </a:r>
                      <a:r>
                        <a:rPr lang="en-US" sz="1000" b="0" i="0" u="none" strike="noStrike" baseline="0" dirty="0">
                          <a:solidFill>
                            <a:srgbClr val="000000"/>
                          </a:solidFill>
                          <a:effectLst/>
                          <a:latin typeface="Calibri" panose="020F0502020204030204" pitchFamily="34" charset="0"/>
                        </a:rPr>
                        <a:t> OF PROPERTY</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(55,000)</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(55,000)</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(71,779)</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16,779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131%</a:t>
                      </a:r>
                    </a:p>
                  </a:txBody>
                  <a:tcPr marL="9525" marR="9525" marT="9525" marB="0" anchor="b"/>
                </a:tc>
                <a:extLst>
                  <a:ext uri="{0D108BD9-81ED-4DB2-BD59-A6C34878D82A}">
                    <a16:rowId xmlns="" xmlns:a16="http://schemas.microsoft.com/office/drawing/2014/main" val="10014"/>
                  </a:ext>
                </a:extLst>
              </a:tr>
              <a:tr h="302537">
                <a:tc>
                  <a:txBody>
                    <a:bodyPr/>
                    <a:lstStyle/>
                    <a:p>
                      <a:pPr algn="l" fontAlgn="b"/>
                      <a:r>
                        <a:rPr lang="en-US" sz="1000" b="0" i="0" u="none" strike="noStrike" dirty="0" smtClean="0">
                          <a:solidFill>
                            <a:srgbClr val="000000"/>
                          </a:solidFill>
                          <a:effectLst/>
                          <a:latin typeface="Calibri" panose="020F0502020204030204" pitchFamily="34" charset="0"/>
                        </a:rPr>
                        <a:t>LOAN/BOND</a:t>
                      </a:r>
                      <a:r>
                        <a:rPr lang="en-US" sz="1000" b="0" i="0" u="none" strike="noStrike" baseline="0" dirty="0" smtClean="0">
                          <a:solidFill>
                            <a:srgbClr val="000000"/>
                          </a:solidFill>
                          <a:effectLst/>
                          <a:latin typeface="Calibri" panose="020F0502020204030204" pitchFamily="34" charset="0"/>
                        </a:rPr>
                        <a:t> PROCEEDS</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(24,000)</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(452,886)</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(428,886)</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(24,000)</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95%</a:t>
                      </a:r>
                    </a:p>
                  </a:txBody>
                  <a:tcPr marL="9525" marR="9525" marT="9525" marB="0" anchor="b"/>
                </a:tc>
                <a:extLst>
                  <a:ext uri="{0D108BD9-81ED-4DB2-BD59-A6C34878D82A}">
                    <a16:rowId xmlns="" xmlns:a16="http://schemas.microsoft.com/office/drawing/2014/main" val="2858363957"/>
                  </a:ext>
                </a:extLst>
              </a:tr>
              <a:tr h="302537">
                <a:tc>
                  <a:txBody>
                    <a:bodyPr/>
                    <a:lstStyle/>
                    <a:p>
                      <a:pPr algn="l" fontAlgn="b"/>
                      <a:r>
                        <a:rPr lang="en-US" sz="1000" b="0" i="0" u="none" strike="noStrike" dirty="0">
                          <a:solidFill>
                            <a:srgbClr val="000000"/>
                          </a:solidFill>
                          <a:effectLst/>
                          <a:latin typeface="Calibri" panose="020F0502020204030204" pitchFamily="34" charset="0"/>
                        </a:rPr>
                        <a:t>OPER XFERS IN</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(8,381,513)</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(7,811,315)</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(7,575,418)</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(235,897)</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97%</a:t>
                      </a:r>
                    </a:p>
                  </a:txBody>
                  <a:tcPr marL="9525" marR="9525" marT="9525" marB="0" anchor="b"/>
                </a:tc>
                <a:extLst>
                  <a:ext uri="{0D108BD9-81ED-4DB2-BD59-A6C34878D82A}">
                    <a16:rowId xmlns="" xmlns:a16="http://schemas.microsoft.com/office/drawing/2014/main" val="10015"/>
                  </a:ext>
                </a:extLst>
              </a:tr>
              <a:tr h="290280">
                <a:tc>
                  <a:txBody>
                    <a:bodyPr/>
                    <a:lstStyle/>
                    <a:p>
                      <a:r>
                        <a:rPr lang="en-US" sz="900" b="1" dirty="0">
                          <a:solidFill>
                            <a:schemeClr val="tx1"/>
                          </a:solidFill>
                          <a:latin typeface="Calibri" panose="020F0502020204030204" pitchFamily="34" charset="0"/>
                        </a:rPr>
                        <a:t>TOTAL</a:t>
                      </a:r>
                    </a:p>
                  </a:txBody>
                  <a:tcPr anchor="b"/>
                </a:tc>
                <a:tc>
                  <a:txBody>
                    <a:bodyPr/>
                    <a:lstStyle/>
                    <a:p>
                      <a:pPr algn="r" fontAlgn="b"/>
                      <a:r>
                        <a:rPr lang="en-US" sz="1000" b="1" i="0" u="none" strike="noStrike" dirty="0">
                          <a:solidFill>
                            <a:srgbClr val="000000"/>
                          </a:solidFill>
                          <a:effectLst/>
                          <a:latin typeface="Calibri" panose="020F0502020204030204" pitchFamily="34" charset="0"/>
                        </a:rPr>
                        <a:t>                      ($168,020,865)</a:t>
                      </a:r>
                    </a:p>
                  </a:txBody>
                  <a:tcPr marL="9525" marR="9525" marT="9525" marB="0" anchor="b"/>
                </a:tc>
                <a:tc>
                  <a:txBody>
                    <a:bodyPr/>
                    <a:lstStyle/>
                    <a:p>
                      <a:pPr algn="r" fontAlgn="b"/>
                      <a:r>
                        <a:rPr lang="en-US" sz="1000" b="1" i="0" u="none" strike="noStrike" dirty="0">
                          <a:solidFill>
                            <a:srgbClr val="000000"/>
                          </a:solidFill>
                          <a:effectLst/>
                          <a:latin typeface="Calibri" panose="020F0502020204030204" pitchFamily="34" charset="0"/>
                        </a:rPr>
                        <a:t>                      ($173,816,508)</a:t>
                      </a:r>
                    </a:p>
                  </a:txBody>
                  <a:tcPr marL="9525" marR="9525" marT="9525" marB="0" anchor="b"/>
                </a:tc>
                <a:tc>
                  <a:txBody>
                    <a:bodyPr/>
                    <a:lstStyle/>
                    <a:p>
                      <a:pPr algn="r" fontAlgn="b"/>
                      <a:r>
                        <a:rPr lang="en-US" sz="1000" b="1" i="0" u="none" strike="noStrike" dirty="0">
                          <a:solidFill>
                            <a:srgbClr val="000000"/>
                          </a:solidFill>
                          <a:effectLst/>
                          <a:latin typeface="Calibri" panose="020F0502020204030204" pitchFamily="34" charset="0"/>
                        </a:rPr>
                        <a:t>                      ($173,660,581)</a:t>
                      </a:r>
                    </a:p>
                  </a:txBody>
                  <a:tcPr marL="9525" marR="9525" marT="9525" marB="0" anchor="b"/>
                </a:tc>
                <a:tc>
                  <a:txBody>
                    <a:bodyPr/>
                    <a:lstStyle/>
                    <a:p>
                      <a:pPr algn="r" fontAlgn="b"/>
                      <a:r>
                        <a:rPr lang="en-US" sz="1000" b="1" i="0" u="none" strike="noStrike" dirty="0">
                          <a:solidFill>
                            <a:srgbClr val="000000"/>
                          </a:solidFill>
                          <a:effectLst/>
                          <a:latin typeface="Calibri" panose="020F0502020204030204" pitchFamily="34" charset="0"/>
                        </a:rPr>
                        <a:t>                               ($155,927)</a:t>
                      </a:r>
                    </a:p>
                  </a:txBody>
                  <a:tcPr marL="9525" marR="9525" marT="9525" marB="0" anchor="b"/>
                </a:tc>
                <a:tc>
                  <a:txBody>
                    <a:bodyPr/>
                    <a:lstStyle/>
                    <a:p>
                      <a:pPr algn="r" fontAlgn="b"/>
                      <a:r>
                        <a:rPr lang="en-US" sz="1000" b="1" i="0" u="none" strike="noStrike" dirty="0">
                          <a:solidFill>
                            <a:srgbClr val="000000"/>
                          </a:solidFill>
                          <a:effectLst/>
                          <a:latin typeface="Calibri" panose="020F0502020204030204" pitchFamily="34" charset="0"/>
                        </a:rPr>
                        <a:t>100%</a:t>
                      </a:r>
                    </a:p>
                  </a:txBody>
                  <a:tcPr marL="9525" marR="9525" marT="9525" marB="0" anchor="b"/>
                </a:tc>
                <a:extLst>
                  <a:ext uri="{0D108BD9-81ED-4DB2-BD59-A6C34878D82A}">
                    <a16:rowId xmlns="" xmlns:a16="http://schemas.microsoft.com/office/drawing/2014/main" val="10016"/>
                  </a:ext>
                </a:extLst>
              </a:tr>
            </a:tbl>
          </a:graphicData>
        </a:graphic>
      </p:graphicFrame>
      <p:sp>
        <p:nvSpPr>
          <p:cNvPr id="3" name="Footer Placeholder 2"/>
          <p:cNvSpPr>
            <a:spLocks noGrp="1"/>
          </p:cNvSpPr>
          <p:nvPr>
            <p:ph type="ftr" sz="quarter" idx="11"/>
          </p:nvPr>
        </p:nvSpPr>
        <p:spPr>
          <a:xfrm>
            <a:off x="6629400" y="76200"/>
            <a:ext cx="1828800" cy="457200"/>
          </a:xfrm>
        </p:spPr>
        <p:txBody>
          <a:bodyPr/>
          <a:lstStyle/>
          <a:p>
            <a:r>
              <a:rPr lang="en-US" dirty="0">
                <a:solidFill>
                  <a:schemeClr val="bg1"/>
                </a:solidFill>
              </a:rPr>
              <a:t>FY2018-19 Year-end Adjustments</a:t>
            </a:r>
          </a:p>
        </p:txBody>
      </p:sp>
      <p:sp>
        <p:nvSpPr>
          <p:cNvPr id="5" name="Slide Number Placeholder 4"/>
          <p:cNvSpPr>
            <a:spLocks noGrp="1"/>
          </p:cNvSpPr>
          <p:nvPr>
            <p:ph type="sldNum" sz="quarter" idx="12"/>
          </p:nvPr>
        </p:nvSpPr>
        <p:spPr/>
        <p:txBody>
          <a:bodyPr/>
          <a:lstStyle/>
          <a:p>
            <a:fld id="{5331DBC4-7CEE-412F-BB9B-3E1C74392AF7}" type="slidenum">
              <a:rPr lang="en-US" smtClean="0"/>
              <a:t>10</a:t>
            </a:fld>
            <a:endParaRPr lang="en-US" dirty="0"/>
          </a:p>
        </p:txBody>
      </p:sp>
    </p:spTree>
    <p:extLst>
      <p:ext uri="{BB962C8B-B14F-4D97-AF65-F5344CB8AC3E}">
        <p14:creationId xmlns:p14="http://schemas.microsoft.com/office/powerpoint/2010/main" val="2529498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066800"/>
          </a:xfrm>
        </p:spPr>
        <p:txBody>
          <a:bodyPr>
            <a:normAutofit fontScale="90000"/>
          </a:bodyPr>
          <a:lstStyle/>
          <a:p>
            <a:r>
              <a:rPr lang="en-US" dirty="0">
                <a:latin typeface="Calibri" panose="020F0502020204030204" pitchFamily="34" charset="0"/>
              </a:rPr>
              <a:t>General Fund Expenditures (unaudited)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18622899"/>
              </p:ext>
            </p:extLst>
          </p:nvPr>
        </p:nvGraphicFramePr>
        <p:xfrm>
          <a:off x="228600" y="1295400"/>
          <a:ext cx="8708136" cy="5286375"/>
        </p:xfrm>
        <a:graphic>
          <a:graphicData uri="http://schemas.openxmlformats.org/drawingml/2006/table">
            <a:tbl>
              <a:tblPr firstRow="1" lastRow="1" bandRow="1">
                <a:tableStyleId>{5C22544A-7EE6-4342-B048-85BDC9FD1C3A}</a:tableStyleId>
              </a:tblPr>
              <a:tblGrid>
                <a:gridCol w="1690901">
                  <a:extLst>
                    <a:ext uri="{9D8B030D-6E8A-4147-A177-3AD203B41FA5}">
                      <a16:colId xmlns="" xmlns:a16="http://schemas.microsoft.com/office/drawing/2014/main" val="20000"/>
                    </a:ext>
                  </a:extLst>
                </a:gridCol>
                <a:gridCol w="1014540">
                  <a:extLst>
                    <a:ext uri="{9D8B030D-6E8A-4147-A177-3AD203B41FA5}">
                      <a16:colId xmlns="" xmlns:a16="http://schemas.microsoft.com/office/drawing/2014/main" val="20001"/>
                    </a:ext>
                  </a:extLst>
                </a:gridCol>
                <a:gridCol w="1183630">
                  <a:extLst>
                    <a:ext uri="{9D8B030D-6E8A-4147-A177-3AD203B41FA5}">
                      <a16:colId xmlns="" xmlns:a16="http://schemas.microsoft.com/office/drawing/2014/main" val="3974775700"/>
                    </a:ext>
                  </a:extLst>
                </a:gridCol>
                <a:gridCol w="1183630">
                  <a:extLst>
                    <a:ext uri="{9D8B030D-6E8A-4147-A177-3AD203B41FA5}">
                      <a16:colId xmlns="" xmlns:a16="http://schemas.microsoft.com/office/drawing/2014/main" val="20002"/>
                    </a:ext>
                  </a:extLst>
                </a:gridCol>
                <a:gridCol w="1014540">
                  <a:extLst>
                    <a:ext uri="{9D8B030D-6E8A-4147-A177-3AD203B41FA5}">
                      <a16:colId xmlns="" xmlns:a16="http://schemas.microsoft.com/office/drawing/2014/main" val="20003"/>
                    </a:ext>
                  </a:extLst>
                </a:gridCol>
                <a:gridCol w="999359">
                  <a:extLst>
                    <a:ext uri="{9D8B030D-6E8A-4147-A177-3AD203B41FA5}">
                      <a16:colId xmlns="" xmlns:a16="http://schemas.microsoft.com/office/drawing/2014/main" val="20004"/>
                    </a:ext>
                  </a:extLst>
                </a:gridCol>
                <a:gridCol w="776086">
                  <a:extLst>
                    <a:ext uri="{9D8B030D-6E8A-4147-A177-3AD203B41FA5}">
                      <a16:colId xmlns="" xmlns:a16="http://schemas.microsoft.com/office/drawing/2014/main" val="20005"/>
                    </a:ext>
                  </a:extLst>
                </a:gridCol>
                <a:gridCol w="845450">
                  <a:extLst>
                    <a:ext uri="{9D8B030D-6E8A-4147-A177-3AD203B41FA5}">
                      <a16:colId xmlns="" xmlns:a16="http://schemas.microsoft.com/office/drawing/2014/main" val="20006"/>
                    </a:ext>
                  </a:extLst>
                </a:gridCol>
              </a:tblGrid>
              <a:tr h="309282">
                <a:tc>
                  <a:txBody>
                    <a:bodyPr/>
                    <a:lstStyle/>
                    <a:p>
                      <a:endParaRPr lang="en-US" sz="900" dirty="0">
                        <a:solidFill>
                          <a:schemeClr val="tx1"/>
                        </a:solidFill>
                        <a:latin typeface="Calibri" panose="020F0502020204030204" pitchFamily="34" charset="0"/>
                      </a:endParaRPr>
                    </a:p>
                  </a:txBody>
                  <a:tcPr/>
                </a:tc>
                <a:tc>
                  <a:txBody>
                    <a:bodyPr/>
                    <a:lstStyle/>
                    <a:p>
                      <a:pPr algn="ctr"/>
                      <a:r>
                        <a:rPr lang="en-US" sz="1050" dirty="0">
                          <a:solidFill>
                            <a:schemeClr val="tx1"/>
                          </a:solidFill>
                          <a:latin typeface="Calibri" panose="020F0502020204030204" pitchFamily="34" charset="0"/>
                        </a:rPr>
                        <a:t>Adopted Budget</a:t>
                      </a:r>
                    </a:p>
                  </a:txBody>
                  <a:tcPr anchor="b"/>
                </a:tc>
                <a:tc>
                  <a:txBody>
                    <a:bodyPr/>
                    <a:lstStyle/>
                    <a:p>
                      <a:pPr algn="ctr"/>
                      <a:endParaRPr lang="en-US" sz="1050" dirty="0">
                        <a:solidFill>
                          <a:schemeClr val="tx1"/>
                        </a:solidFill>
                        <a:latin typeface="Calibri" panose="020F0502020204030204" pitchFamily="34" charset="0"/>
                      </a:endParaRPr>
                    </a:p>
                    <a:p>
                      <a:pPr algn="ctr"/>
                      <a:r>
                        <a:rPr lang="en-US" sz="1050" dirty="0">
                          <a:solidFill>
                            <a:schemeClr val="tx1"/>
                          </a:solidFill>
                          <a:latin typeface="Calibri" panose="020F0502020204030204" pitchFamily="34" charset="0"/>
                        </a:rPr>
                        <a:t>Revised      Budget</a:t>
                      </a:r>
                    </a:p>
                  </a:txBody>
                  <a:tcPr anchor="b"/>
                </a:tc>
                <a:tc>
                  <a:txBody>
                    <a:bodyPr/>
                    <a:lstStyle/>
                    <a:p>
                      <a:pPr algn="ctr"/>
                      <a:r>
                        <a:rPr lang="en-US" sz="1050" dirty="0">
                          <a:solidFill>
                            <a:schemeClr val="tx1"/>
                          </a:solidFill>
                          <a:latin typeface="Calibri" panose="020F0502020204030204" pitchFamily="34" charset="0"/>
                        </a:rPr>
                        <a:t>Actual</a:t>
                      </a:r>
                      <a:r>
                        <a:rPr lang="en-US" sz="1050" baseline="0" dirty="0">
                          <a:solidFill>
                            <a:schemeClr val="tx1"/>
                          </a:solidFill>
                          <a:latin typeface="Calibri" panose="020F0502020204030204" pitchFamily="34" charset="0"/>
                        </a:rPr>
                        <a:t> Expenditures</a:t>
                      </a:r>
                      <a:endParaRPr lang="en-US" sz="1050" dirty="0">
                        <a:solidFill>
                          <a:schemeClr val="tx1"/>
                        </a:solidFill>
                        <a:latin typeface="Calibri" panose="020F0502020204030204" pitchFamily="34" charset="0"/>
                      </a:endParaRPr>
                    </a:p>
                  </a:txBody>
                  <a:tcPr anchor="b"/>
                </a:tc>
                <a:tc>
                  <a:txBody>
                    <a:bodyPr/>
                    <a:lstStyle/>
                    <a:p>
                      <a:pPr algn="ctr"/>
                      <a:r>
                        <a:rPr lang="en-US" sz="1050" dirty="0">
                          <a:solidFill>
                            <a:schemeClr val="tx1"/>
                          </a:solidFill>
                          <a:latin typeface="Calibri" panose="020F0502020204030204" pitchFamily="34" charset="0"/>
                        </a:rPr>
                        <a:t>Encumb.</a:t>
                      </a:r>
                    </a:p>
                  </a:txBody>
                  <a:tcPr anchor="b"/>
                </a:tc>
                <a:tc>
                  <a:txBody>
                    <a:bodyPr/>
                    <a:lstStyle/>
                    <a:p>
                      <a:pPr algn="ctr"/>
                      <a:r>
                        <a:rPr lang="en-US" sz="1050" dirty="0">
                          <a:solidFill>
                            <a:schemeClr val="tx1"/>
                          </a:solidFill>
                          <a:latin typeface="Calibri" panose="020F0502020204030204" pitchFamily="34" charset="0"/>
                        </a:rPr>
                        <a:t>Available</a:t>
                      </a:r>
                      <a:r>
                        <a:rPr lang="en-US" sz="1050" baseline="0" dirty="0">
                          <a:solidFill>
                            <a:schemeClr val="tx1"/>
                          </a:solidFill>
                          <a:latin typeface="Calibri" panose="020F0502020204030204" pitchFamily="34" charset="0"/>
                        </a:rPr>
                        <a:t> Budget</a:t>
                      </a:r>
                      <a:endParaRPr lang="en-US" sz="1050" dirty="0">
                        <a:solidFill>
                          <a:schemeClr val="tx1"/>
                        </a:solidFill>
                        <a:latin typeface="Calibri" panose="020F0502020204030204" pitchFamily="34" charset="0"/>
                      </a:endParaRPr>
                    </a:p>
                  </a:txBody>
                  <a:tcPr anchor="b"/>
                </a:tc>
                <a:tc>
                  <a:txBody>
                    <a:bodyPr/>
                    <a:lstStyle/>
                    <a:p>
                      <a:pPr algn="ctr"/>
                      <a:r>
                        <a:rPr lang="en-US" sz="1050" dirty="0">
                          <a:solidFill>
                            <a:schemeClr val="tx1"/>
                          </a:solidFill>
                          <a:latin typeface="Calibri" panose="020F0502020204030204" pitchFamily="34" charset="0"/>
                        </a:rPr>
                        <a:t>% Used with</a:t>
                      </a:r>
                      <a:r>
                        <a:rPr lang="en-US" sz="1050" baseline="0" dirty="0">
                          <a:solidFill>
                            <a:schemeClr val="tx1"/>
                          </a:solidFill>
                          <a:latin typeface="Calibri" panose="020F0502020204030204" pitchFamily="34" charset="0"/>
                        </a:rPr>
                        <a:t> out</a:t>
                      </a:r>
                      <a:r>
                        <a:rPr lang="en-US" sz="1050" dirty="0">
                          <a:solidFill>
                            <a:schemeClr val="tx1"/>
                          </a:solidFill>
                          <a:latin typeface="Calibri" panose="020F0502020204030204" pitchFamily="34" charset="0"/>
                        </a:rPr>
                        <a:t> Encumb.</a:t>
                      </a:r>
                    </a:p>
                  </a:txBody>
                  <a:tcPr anchor="b"/>
                </a:tc>
                <a:tc>
                  <a:txBody>
                    <a:bodyPr/>
                    <a:lstStyle/>
                    <a:p>
                      <a:pPr algn="ctr"/>
                      <a:r>
                        <a:rPr lang="en-US" sz="1050" dirty="0">
                          <a:solidFill>
                            <a:schemeClr val="tx1"/>
                          </a:solidFill>
                          <a:latin typeface="Calibri" panose="020F0502020204030204" pitchFamily="34" charset="0"/>
                        </a:rPr>
                        <a:t>% Used</a:t>
                      </a:r>
                      <a:r>
                        <a:rPr lang="en-US" sz="1050" baseline="0" dirty="0">
                          <a:solidFill>
                            <a:schemeClr val="tx1"/>
                          </a:solidFill>
                          <a:latin typeface="Calibri" panose="020F0502020204030204" pitchFamily="34" charset="0"/>
                        </a:rPr>
                        <a:t> with Encumb.</a:t>
                      </a:r>
                      <a:endParaRPr lang="en-US" sz="1050" dirty="0">
                        <a:solidFill>
                          <a:schemeClr val="tx1"/>
                        </a:solidFill>
                        <a:latin typeface="Calibri" panose="020F0502020204030204" pitchFamily="34" charset="0"/>
                      </a:endParaRPr>
                    </a:p>
                  </a:txBody>
                  <a:tcPr anchor="b"/>
                </a:tc>
                <a:extLst>
                  <a:ext uri="{0D108BD9-81ED-4DB2-BD59-A6C34878D82A}">
                    <a16:rowId xmlns="" xmlns:a16="http://schemas.microsoft.com/office/drawing/2014/main" val="10000"/>
                  </a:ext>
                </a:extLst>
              </a:tr>
              <a:tr h="309282">
                <a:tc>
                  <a:txBody>
                    <a:bodyPr/>
                    <a:lstStyle/>
                    <a:p>
                      <a:pPr algn="l" fontAlgn="b"/>
                      <a:r>
                        <a:rPr lang="en-US" sz="1000" u="none" strike="noStrike" dirty="0">
                          <a:effectLst/>
                          <a:latin typeface="Calibri" panose="020F0502020204030204" pitchFamily="34" charset="0"/>
                        </a:rPr>
                        <a:t>SALARIES AND WAGES</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$73,091,207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$73,082,749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$73,496,454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($413,705)</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101%</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101%</a:t>
                      </a:r>
                    </a:p>
                  </a:txBody>
                  <a:tcPr marL="9525" marR="9525" marT="9525" marB="0" anchor="b"/>
                </a:tc>
                <a:extLst>
                  <a:ext uri="{0D108BD9-81ED-4DB2-BD59-A6C34878D82A}">
                    <a16:rowId xmlns="" xmlns:a16="http://schemas.microsoft.com/office/drawing/2014/main" val="10001"/>
                  </a:ext>
                </a:extLst>
              </a:tr>
              <a:tr h="309282">
                <a:tc>
                  <a:txBody>
                    <a:bodyPr/>
                    <a:lstStyle/>
                    <a:p>
                      <a:pPr algn="l" fontAlgn="b"/>
                      <a:r>
                        <a:rPr lang="en-US" sz="1000" u="none" strike="noStrike" dirty="0">
                          <a:effectLst/>
                          <a:latin typeface="Calibri" panose="020F0502020204030204" pitchFamily="34" charset="0"/>
                        </a:rPr>
                        <a:t>PYRLL/FRINGE BENEFIT</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52,030,561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52,208,714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52,952,181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(743,467)</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101%</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101%</a:t>
                      </a:r>
                    </a:p>
                  </a:txBody>
                  <a:tcPr marL="9525" marR="9525" marT="9525" marB="0" anchor="b"/>
                </a:tc>
                <a:extLst>
                  <a:ext uri="{0D108BD9-81ED-4DB2-BD59-A6C34878D82A}">
                    <a16:rowId xmlns="" xmlns:a16="http://schemas.microsoft.com/office/drawing/2014/main" val="10002"/>
                  </a:ext>
                </a:extLst>
              </a:tr>
              <a:tr h="309282">
                <a:tc>
                  <a:txBody>
                    <a:bodyPr/>
                    <a:lstStyle/>
                    <a:p>
                      <a:pPr algn="l" fontAlgn="b"/>
                      <a:r>
                        <a:rPr lang="en-US" sz="1000" u="none" strike="noStrike" dirty="0">
                          <a:effectLst/>
                          <a:latin typeface="Calibri" panose="020F0502020204030204" pitchFamily="34" charset="0"/>
                        </a:rPr>
                        <a:t>PROFESSIONAL &amp; ADMIN SERVICES</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8,919,839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8,346,260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7,829,207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2,509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514,545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94%</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94%</a:t>
                      </a:r>
                    </a:p>
                  </a:txBody>
                  <a:tcPr marL="9525" marR="9525" marT="9525" marB="0" anchor="b"/>
                </a:tc>
                <a:extLst>
                  <a:ext uri="{0D108BD9-81ED-4DB2-BD59-A6C34878D82A}">
                    <a16:rowId xmlns="" xmlns:a16="http://schemas.microsoft.com/office/drawing/2014/main" val="10003"/>
                  </a:ext>
                </a:extLst>
              </a:tr>
              <a:tr h="309282">
                <a:tc>
                  <a:txBody>
                    <a:bodyPr/>
                    <a:lstStyle/>
                    <a:p>
                      <a:pPr algn="l" fontAlgn="b"/>
                      <a:r>
                        <a:rPr lang="en-US" sz="1000" u="none" strike="noStrike" dirty="0">
                          <a:effectLst/>
                          <a:latin typeface="Calibri" panose="020F0502020204030204" pitchFamily="34" charset="0"/>
                        </a:rPr>
                        <a:t>OTHER OPERATING</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5,386,692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5,496,916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5,828,209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6,368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(337,661)</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106%</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106%</a:t>
                      </a:r>
                    </a:p>
                  </a:txBody>
                  <a:tcPr marL="9525" marR="9525" marT="9525" marB="0" anchor="b"/>
                </a:tc>
                <a:extLst>
                  <a:ext uri="{0D108BD9-81ED-4DB2-BD59-A6C34878D82A}">
                    <a16:rowId xmlns="" xmlns:a16="http://schemas.microsoft.com/office/drawing/2014/main" val="10004"/>
                  </a:ext>
                </a:extLst>
              </a:tr>
              <a:tr h="309282">
                <a:tc>
                  <a:txBody>
                    <a:bodyPr/>
                    <a:lstStyle/>
                    <a:p>
                      <a:pPr algn="l" fontAlgn="b"/>
                      <a:r>
                        <a:rPr lang="en-US" sz="1000" u="none" strike="noStrike" dirty="0">
                          <a:effectLst/>
                          <a:latin typeface="Calibri" panose="020F0502020204030204" pitchFamily="34" charset="0"/>
                        </a:rPr>
                        <a:t>UTILITIES</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3,526,344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4,160,749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4,089,900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146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70,703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98%</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98%</a:t>
                      </a:r>
                    </a:p>
                  </a:txBody>
                  <a:tcPr marL="9525" marR="9525" marT="9525" marB="0" anchor="b"/>
                </a:tc>
                <a:extLst>
                  <a:ext uri="{0D108BD9-81ED-4DB2-BD59-A6C34878D82A}">
                    <a16:rowId xmlns="" xmlns:a16="http://schemas.microsoft.com/office/drawing/2014/main" val="10005"/>
                  </a:ext>
                </a:extLst>
              </a:tr>
              <a:tr h="309282">
                <a:tc>
                  <a:txBody>
                    <a:bodyPr/>
                    <a:lstStyle/>
                    <a:p>
                      <a:pPr algn="l" fontAlgn="b"/>
                      <a:r>
                        <a:rPr lang="en-US" sz="1000" u="none" strike="noStrike" dirty="0">
                          <a:effectLst/>
                          <a:latin typeface="Calibri" panose="020F0502020204030204" pitchFamily="34" charset="0"/>
                        </a:rPr>
                        <a:t>EQUIPMENT &amp; CONTRACT SERVICES</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1,582,379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1,640,245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1,748,177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304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(108,236)</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107%</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107%</a:t>
                      </a:r>
                    </a:p>
                  </a:txBody>
                  <a:tcPr marL="9525" marR="9525" marT="9525" marB="0" anchor="b"/>
                </a:tc>
                <a:extLst>
                  <a:ext uri="{0D108BD9-81ED-4DB2-BD59-A6C34878D82A}">
                    <a16:rowId xmlns="" xmlns:a16="http://schemas.microsoft.com/office/drawing/2014/main" val="10006"/>
                  </a:ext>
                </a:extLst>
              </a:tr>
              <a:tr h="309282">
                <a:tc>
                  <a:txBody>
                    <a:bodyPr/>
                    <a:lstStyle/>
                    <a:p>
                      <a:pPr algn="l" fontAlgn="b"/>
                      <a:r>
                        <a:rPr lang="en-US" sz="1000" u="none" strike="noStrike" dirty="0">
                          <a:effectLst/>
                          <a:latin typeface="Calibri" panose="020F0502020204030204" pitchFamily="34" charset="0"/>
                        </a:rPr>
                        <a:t>INSURANCE</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3,200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3,200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3,139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61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98%</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98%</a:t>
                      </a:r>
                    </a:p>
                  </a:txBody>
                  <a:tcPr marL="9525" marR="9525" marT="9525" marB="0" anchor="b"/>
                </a:tc>
                <a:extLst>
                  <a:ext uri="{0D108BD9-81ED-4DB2-BD59-A6C34878D82A}">
                    <a16:rowId xmlns="" xmlns:a16="http://schemas.microsoft.com/office/drawing/2014/main" val="10007"/>
                  </a:ext>
                </a:extLst>
              </a:tr>
              <a:tr h="309282">
                <a:tc>
                  <a:txBody>
                    <a:bodyPr/>
                    <a:lstStyle/>
                    <a:p>
                      <a:pPr algn="l" fontAlgn="b"/>
                      <a:r>
                        <a:rPr lang="en-US" sz="1000" u="none" strike="noStrike" dirty="0">
                          <a:effectLst/>
                          <a:latin typeface="Calibri" panose="020F0502020204030204" pitchFamily="34" charset="0"/>
                        </a:rPr>
                        <a:t>COST POOL</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15,023,723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15,173,723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15,173,738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(15)</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100%</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100%</a:t>
                      </a:r>
                    </a:p>
                  </a:txBody>
                  <a:tcPr marL="9525" marR="9525" marT="9525" marB="0" anchor="b"/>
                </a:tc>
                <a:extLst>
                  <a:ext uri="{0D108BD9-81ED-4DB2-BD59-A6C34878D82A}">
                    <a16:rowId xmlns="" xmlns:a16="http://schemas.microsoft.com/office/drawing/2014/main" val="10008"/>
                  </a:ext>
                </a:extLst>
              </a:tr>
              <a:tr h="309282">
                <a:tc>
                  <a:txBody>
                    <a:bodyPr/>
                    <a:lstStyle/>
                    <a:p>
                      <a:pPr algn="l" fontAlgn="b"/>
                      <a:r>
                        <a:rPr lang="en-US" sz="1000" u="none" strike="noStrike" dirty="0">
                          <a:effectLst/>
                          <a:latin typeface="Calibri" panose="020F0502020204030204" pitchFamily="34" charset="0"/>
                        </a:rPr>
                        <a:t>ASSET/CAPITAL OUTLAY</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495,525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445,832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372,140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73,692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83%</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83%</a:t>
                      </a:r>
                    </a:p>
                  </a:txBody>
                  <a:tcPr marL="9525" marR="9525" marT="9525" marB="0" anchor="b"/>
                </a:tc>
                <a:extLst>
                  <a:ext uri="{0D108BD9-81ED-4DB2-BD59-A6C34878D82A}">
                    <a16:rowId xmlns="" xmlns:a16="http://schemas.microsoft.com/office/drawing/2014/main" val="10009"/>
                  </a:ext>
                </a:extLst>
              </a:tr>
              <a:tr h="309282">
                <a:tc>
                  <a:txBody>
                    <a:bodyPr/>
                    <a:lstStyle/>
                    <a:p>
                      <a:pPr algn="l" fontAlgn="b"/>
                      <a:r>
                        <a:rPr lang="en-US" sz="1000" u="none" strike="noStrike" dirty="0">
                          <a:effectLst/>
                          <a:latin typeface="Calibri" panose="020F0502020204030204" pitchFamily="34" charset="0"/>
                        </a:rPr>
                        <a:t>DEBT SVC EXPENDITURE</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1,381,054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1,485,707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1,459,542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26,165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98%</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98%</a:t>
                      </a:r>
                    </a:p>
                  </a:txBody>
                  <a:tcPr marL="9525" marR="9525" marT="9525" marB="0" anchor="b"/>
                </a:tc>
                <a:extLst>
                  <a:ext uri="{0D108BD9-81ED-4DB2-BD59-A6C34878D82A}">
                    <a16:rowId xmlns="" xmlns:a16="http://schemas.microsoft.com/office/drawing/2014/main" val="10010"/>
                  </a:ext>
                </a:extLst>
              </a:tr>
              <a:tr h="309282">
                <a:tc>
                  <a:txBody>
                    <a:bodyPr/>
                    <a:lstStyle/>
                    <a:p>
                      <a:pPr algn="l" fontAlgn="b"/>
                      <a:r>
                        <a:rPr lang="en-US" sz="1000" u="none" strike="noStrike" dirty="0">
                          <a:effectLst/>
                          <a:latin typeface="Calibri" panose="020F0502020204030204" pitchFamily="34" charset="0"/>
                        </a:rPr>
                        <a:t>A87 COST PLAN REIMBS</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(4,484,606)</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(4,388,876)</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(5,011,251)</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622,375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114%</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114%</a:t>
                      </a:r>
                    </a:p>
                  </a:txBody>
                  <a:tcPr marL="9525" marR="9525" marT="9525" marB="0" anchor="b"/>
                </a:tc>
                <a:extLst>
                  <a:ext uri="{0D108BD9-81ED-4DB2-BD59-A6C34878D82A}">
                    <a16:rowId xmlns="" xmlns:a16="http://schemas.microsoft.com/office/drawing/2014/main" val="10011"/>
                  </a:ext>
                </a:extLst>
              </a:tr>
              <a:tr h="309282">
                <a:tc>
                  <a:txBody>
                    <a:bodyPr/>
                    <a:lstStyle/>
                    <a:p>
                      <a:pPr algn="l" fontAlgn="b"/>
                      <a:r>
                        <a:rPr lang="en-US" sz="1000" b="0" i="0" u="none" strike="noStrike" dirty="0" smtClean="0">
                          <a:solidFill>
                            <a:schemeClr val="dk1"/>
                          </a:solidFill>
                          <a:effectLst/>
                          <a:latin typeface="Calibri" panose="020F0502020204030204" pitchFamily="34" charset="0"/>
                        </a:rPr>
                        <a:t>CDBG/HOME/HSG</a:t>
                      </a:r>
                      <a:r>
                        <a:rPr lang="en-US" sz="1000" b="0" i="0" u="none" strike="noStrike" baseline="0" dirty="0" smtClean="0">
                          <a:solidFill>
                            <a:schemeClr val="dk1"/>
                          </a:solidFill>
                          <a:effectLst/>
                          <a:latin typeface="Calibri" panose="020F0502020204030204" pitchFamily="34" charset="0"/>
                        </a:rPr>
                        <a:t> PROJ</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1,818,221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1,818,221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0%</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0%</a:t>
                      </a:r>
                    </a:p>
                  </a:txBody>
                  <a:tcPr marL="9525" marR="9525" marT="9525" marB="0" anchor="b"/>
                </a:tc>
                <a:extLst>
                  <a:ext uri="{0D108BD9-81ED-4DB2-BD59-A6C34878D82A}">
                    <a16:rowId xmlns="" xmlns:a16="http://schemas.microsoft.com/office/drawing/2014/main" val="10012"/>
                  </a:ext>
                </a:extLst>
              </a:tr>
              <a:tr h="309282">
                <a:tc>
                  <a:txBody>
                    <a:bodyPr/>
                    <a:lstStyle/>
                    <a:p>
                      <a:pPr algn="l" fontAlgn="b"/>
                      <a:r>
                        <a:rPr lang="en-US" sz="1000" b="0" i="0" u="none" strike="noStrike" dirty="0" smtClean="0">
                          <a:solidFill>
                            <a:srgbClr val="000000"/>
                          </a:solidFill>
                          <a:effectLst/>
                          <a:latin typeface="Calibri" panose="020F0502020204030204" pitchFamily="34" charset="0"/>
                        </a:rPr>
                        <a:t>GRANT EXPENDITURES</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78,252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215,496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115,822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99,674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54%</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54%</a:t>
                      </a:r>
                    </a:p>
                  </a:txBody>
                  <a:tcPr marL="9525" marR="9525" marT="9525" marB="0" anchor="b"/>
                </a:tc>
                <a:extLst>
                  <a:ext uri="{0D108BD9-81ED-4DB2-BD59-A6C34878D82A}">
                    <a16:rowId xmlns="" xmlns:a16="http://schemas.microsoft.com/office/drawing/2014/main" val="761405248"/>
                  </a:ext>
                </a:extLst>
              </a:tr>
              <a:tr h="309282">
                <a:tc>
                  <a:txBody>
                    <a:bodyPr/>
                    <a:lstStyle/>
                    <a:p>
                      <a:pPr algn="l" fontAlgn="b"/>
                      <a:r>
                        <a:rPr lang="en-US" sz="1000" u="none" strike="noStrike" dirty="0">
                          <a:effectLst/>
                          <a:latin typeface="Calibri" panose="020F0502020204030204" pitchFamily="34" charset="0"/>
                        </a:rPr>
                        <a:t>OPER TRANSFERS</a:t>
                      </a:r>
                      <a:r>
                        <a:rPr lang="en-US" sz="1000" u="none" strike="noStrike" baseline="0" dirty="0">
                          <a:effectLst/>
                          <a:latin typeface="Calibri" panose="020F0502020204030204" pitchFamily="34" charset="0"/>
                        </a:rPr>
                        <a:t> </a:t>
                      </a:r>
                      <a:r>
                        <a:rPr lang="en-US" sz="1000" u="none" strike="noStrike" dirty="0">
                          <a:effectLst/>
                          <a:latin typeface="Calibri" panose="020F0502020204030204" pitchFamily="34" charset="0"/>
                        </a:rPr>
                        <a:t>OUT</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10,986,050 </a:t>
                      </a:r>
                    </a:p>
                  </a:txBody>
                  <a:tcPr marL="9525" marR="9525" marT="9525" marB="0" anchor="b"/>
                </a:tc>
                <a:tc>
                  <a:txBody>
                    <a:bodyPr/>
                    <a:lstStyle/>
                    <a:p>
                      <a:pPr algn="r" fontAlgn="b"/>
                      <a:r>
                        <a:rPr lang="en-US" sz="1000" b="0" i="0" u="none" strike="noStrike" dirty="0">
                          <a:solidFill>
                            <a:srgbClr val="000000"/>
                          </a:solidFill>
                          <a:effectLst/>
                          <a:latin typeface="Calibri" panose="020F0502020204030204" pitchFamily="34" charset="0"/>
                        </a:rPr>
                        <a:t>                            13,645,823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10,944,217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            2,701,606 </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80%</a:t>
                      </a:r>
                    </a:p>
                  </a:txBody>
                  <a:tcPr marL="9525" marR="9525" marT="9525" marB="0" anchor="b"/>
                </a:tc>
                <a:tc>
                  <a:txBody>
                    <a:bodyPr/>
                    <a:lstStyle/>
                    <a:p>
                      <a:pPr algn="r" rtl="0" fontAlgn="b"/>
                      <a:r>
                        <a:rPr lang="en-US" sz="1000" b="0" i="0" u="none" strike="noStrike" dirty="0">
                          <a:solidFill>
                            <a:srgbClr val="000000"/>
                          </a:solidFill>
                          <a:effectLst/>
                          <a:latin typeface="Calibri" panose="020F0502020204030204" pitchFamily="34" charset="0"/>
                        </a:rPr>
                        <a:t>80%</a:t>
                      </a:r>
                    </a:p>
                  </a:txBody>
                  <a:tcPr marL="9525" marR="9525" marT="9525" marB="0" anchor="b"/>
                </a:tc>
                <a:extLst>
                  <a:ext uri="{0D108BD9-81ED-4DB2-BD59-A6C34878D82A}">
                    <a16:rowId xmlns="" xmlns:a16="http://schemas.microsoft.com/office/drawing/2014/main" val="10013"/>
                  </a:ext>
                </a:extLst>
              </a:tr>
              <a:tr h="309282">
                <a:tc>
                  <a:txBody>
                    <a:bodyPr/>
                    <a:lstStyle/>
                    <a:p>
                      <a:pPr algn="l" fontAlgn="b"/>
                      <a:r>
                        <a:rPr lang="en-US" sz="1000" b="1" u="none" strike="noStrike" dirty="0">
                          <a:solidFill>
                            <a:schemeClr val="tx1"/>
                          </a:solidFill>
                          <a:effectLst/>
                          <a:latin typeface="Calibri" panose="020F0502020204030204" pitchFamily="34" charset="0"/>
                        </a:rPr>
                        <a:t>TOTAL</a:t>
                      </a:r>
                      <a:endParaRPr lang="en-US" sz="1000" b="1" i="0" u="none" strike="noStrike" dirty="0">
                        <a:solidFill>
                          <a:schemeClr val="tx1"/>
                        </a:solidFill>
                        <a:effectLst/>
                        <a:latin typeface="Calibri" panose="020F0502020204030204" pitchFamily="34" charset="0"/>
                      </a:endParaRPr>
                    </a:p>
                  </a:txBody>
                  <a:tcPr marL="9525" marR="9525" marT="9525" marB="0" anchor="b"/>
                </a:tc>
                <a:tc>
                  <a:txBody>
                    <a:bodyPr/>
                    <a:lstStyle/>
                    <a:p>
                      <a:pPr algn="r" rtl="0" fontAlgn="b"/>
                      <a:r>
                        <a:rPr lang="en-US" sz="1000" b="1" i="0" u="none" strike="noStrike" dirty="0">
                          <a:solidFill>
                            <a:schemeClr val="tx1"/>
                          </a:solidFill>
                          <a:effectLst/>
                          <a:latin typeface="Calibri" panose="020F0502020204030204" pitchFamily="34" charset="0"/>
                        </a:rPr>
                        <a:t>                         $168,020,220 </a:t>
                      </a:r>
                    </a:p>
                  </a:txBody>
                  <a:tcPr marL="9525" marR="9525" marT="9525" marB="0" anchor="b"/>
                </a:tc>
                <a:tc>
                  <a:txBody>
                    <a:bodyPr/>
                    <a:lstStyle/>
                    <a:p>
                      <a:pPr algn="r" fontAlgn="b"/>
                      <a:r>
                        <a:rPr lang="en-US" sz="1000" b="1" i="0" u="none" strike="noStrike" dirty="0">
                          <a:solidFill>
                            <a:schemeClr val="tx1"/>
                          </a:solidFill>
                          <a:effectLst/>
                          <a:latin typeface="Calibri" panose="020F0502020204030204" pitchFamily="34" charset="0"/>
                        </a:rPr>
                        <a:t>                         $173,334,759 </a:t>
                      </a:r>
                    </a:p>
                  </a:txBody>
                  <a:tcPr marL="9525" marR="9525" marT="9525" marB="0" anchor="b"/>
                </a:tc>
                <a:tc>
                  <a:txBody>
                    <a:bodyPr/>
                    <a:lstStyle/>
                    <a:p>
                      <a:pPr algn="r" fontAlgn="b"/>
                      <a:r>
                        <a:rPr lang="en-US" sz="1000" b="1" i="0" u="none" strike="noStrike" dirty="0">
                          <a:solidFill>
                            <a:schemeClr val="tx1"/>
                          </a:solidFill>
                          <a:effectLst/>
                          <a:latin typeface="Calibri" panose="020F0502020204030204" pitchFamily="34" charset="0"/>
                        </a:rPr>
                        <a:t>                         $169,001,474 </a:t>
                      </a:r>
                    </a:p>
                  </a:txBody>
                  <a:tcPr marL="9525" marR="9525" marT="9525" marB="0" anchor="b"/>
                </a:tc>
                <a:tc>
                  <a:txBody>
                    <a:bodyPr/>
                    <a:lstStyle/>
                    <a:p>
                      <a:pPr algn="r" fontAlgn="b"/>
                      <a:r>
                        <a:rPr lang="en-US" sz="1000" b="1" i="0" u="none" strike="noStrike" dirty="0">
                          <a:solidFill>
                            <a:schemeClr val="tx1"/>
                          </a:solidFill>
                          <a:effectLst/>
                          <a:latin typeface="Calibri" panose="020F0502020204030204" pitchFamily="34" charset="0"/>
                        </a:rPr>
                        <a:t>                                      $9,326 </a:t>
                      </a:r>
                    </a:p>
                  </a:txBody>
                  <a:tcPr marL="9525" marR="9525" marT="9525" marB="0" anchor="b"/>
                </a:tc>
                <a:tc>
                  <a:txBody>
                    <a:bodyPr/>
                    <a:lstStyle/>
                    <a:p>
                      <a:pPr algn="r" fontAlgn="b"/>
                      <a:r>
                        <a:rPr lang="en-US" sz="1000" b="1" i="0" u="none" strike="noStrike" dirty="0">
                          <a:solidFill>
                            <a:schemeClr val="tx1"/>
                          </a:solidFill>
                          <a:effectLst/>
                          <a:latin typeface="Calibri" panose="020F0502020204030204" pitchFamily="34" charset="0"/>
                        </a:rPr>
                        <a:t>            $4,323,958 </a:t>
                      </a:r>
                    </a:p>
                  </a:txBody>
                  <a:tcPr marL="9525" marR="9525" marT="9525" marB="0" anchor="b"/>
                </a:tc>
                <a:tc>
                  <a:txBody>
                    <a:bodyPr/>
                    <a:lstStyle/>
                    <a:p>
                      <a:pPr algn="r" rtl="0" fontAlgn="b"/>
                      <a:r>
                        <a:rPr lang="en-US" sz="1000" b="1" i="0" u="none" strike="noStrike" dirty="0">
                          <a:solidFill>
                            <a:schemeClr val="tx1"/>
                          </a:solidFill>
                          <a:effectLst/>
                          <a:latin typeface="Calibri" panose="020F0502020204030204" pitchFamily="34" charset="0"/>
                        </a:rPr>
                        <a:t>98%</a:t>
                      </a:r>
                    </a:p>
                  </a:txBody>
                  <a:tcPr marL="9525" marR="9525" marT="9525" marB="0" anchor="b"/>
                </a:tc>
                <a:tc>
                  <a:txBody>
                    <a:bodyPr/>
                    <a:lstStyle/>
                    <a:p>
                      <a:pPr algn="r" rtl="0" fontAlgn="b"/>
                      <a:r>
                        <a:rPr lang="en-US" sz="1000" b="1" i="0" u="none" strike="noStrike" dirty="0">
                          <a:solidFill>
                            <a:schemeClr val="tx1"/>
                          </a:solidFill>
                          <a:effectLst/>
                          <a:latin typeface="Calibri" panose="020F0502020204030204" pitchFamily="34" charset="0"/>
                        </a:rPr>
                        <a:t>98%</a:t>
                      </a:r>
                    </a:p>
                  </a:txBody>
                  <a:tcPr marL="9525" marR="9525" marT="9525" marB="0" anchor="b"/>
                </a:tc>
                <a:extLst>
                  <a:ext uri="{0D108BD9-81ED-4DB2-BD59-A6C34878D82A}">
                    <a16:rowId xmlns="" xmlns:a16="http://schemas.microsoft.com/office/drawing/2014/main" val="10014"/>
                  </a:ext>
                </a:extLst>
              </a:tr>
            </a:tbl>
          </a:graphicData>
        </a:graphic>
      </p:graphicFrame>
      <p:sp>
        <p:nvSpPr>
          <p:cNvPr id="3" name="Footer Placeholder 2"/>
          <p:cNvSpPr>
            <a:spLocks noGrp="1"/>
          </p:cNvSpPr>
          <p:nvPr>
            <p:ph type="ftr" sz="quarter" idx="11"/>
          </p:nvPr>
        </p:nvSpPr>
        <p:spPr>
          <a:xfrm>
            <a:off x="6705600" y="76200"/>
            <a:ext cx="1828800" cy="457200"/>
          </a:xfrm>
        </p:spPr>
        <p:txBody>
          <a:bodyPr/>
          <a:lstStyle/>
          <a:p>
            <a:r>
              <a:rPr lang="en-US" dirty="0">
                <a:solidFill>
                  <a:schemeClr val="bg1"/>
                </a:solidFill>
              </a:rPr>
              <a:t>FY2018-19 Year-end Adjustments</a:t>
            </a:r>
          </a:p>
        </p:txBody>
      </p:sp>
      <p:sp>
        <p:nvSpPr>
          <p:cNvPr id="5" name="Slide Number Placeholder 4"/>
          <p:cNvSpPr>
            <a:spLocks noGrp="1"/>
          </p:cNvSpPr>
          <p:nvPr>
            <p:ph type="sldNum" sz="quarter" idx="12"/>
          </p:nvPr>
        </p:nvSpPr>
        <p:spPr/>
        <p:txBody>
          <a:bodyPr/>
          <a:lstStyle/>
          <a:p>
            <a:fld id="{5331DBC4-7CEE-412F-BB9B-3E1C74392AF7}" type="slidenum">
              <a:rPr lang="en-US" smtClean="0"/>
              <a:t>11</a:t>
            </a:fld>
            <a:endParaRPr lang="en-US" dirty="0"/>
          </a:p>
        </p:txBody>
      </p:sp>
    </p:spTree>
    <p:extLst>
      <p:ext uri="{BB962C8B-B14F-4D97-AF65-F5344CB8AC3E}">
        <p14:creationId xmlns:p14="http://schemas.microsoft.com/office/powerpoint/2010/main" val="1277731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066800"/>
          </a:xfrm>
        </p:spPr>
        <p:txBody>
          <a:bodyPr>
            <a:normAutofit/>
          </a:bodyPr>
          <a:lstStyle/>
          <a:p>
            <a:r>
              <a:rPr lang="en-US" dirty="0">
                <a:latin typeface="Calibri" panose="020F0502020204030204" pitchFamily="34" charset="0"/>
              </a:rPr>
              <a:t>General Fund Summary (unaudited)</a:t>
            </a:r>
          </a:p>
        </p:txBody>
      </p:sp>
      <p:sp>
        <p:nvSpPr>
          <p:cNvPr id="3" name="Footer Placeholder 2"/>
          <p:cNvSpPr>
            <a:spLocks noGrp="1"/>
          </p:cNvSpPr>
          <p:nvPr>
            <p:ph type="ftr" sz="quarter" idx="11"/>
          </p:nvPr>
        </p:nvSpPr>
        <p:spPr>
          <a:xfrm>
            <a:off x="6705600" y="76200"/>
            <a:ext cx="1828800" cy="457200"/>
          </a:xfrm>
        </p:spPr>
        <p:txBody>
          <a:bodyPr/>
          <a:lstStyle/>
          <a:p>
            <a:r>
              <a:rPr lang="en-US" dirty="0">
                <a:solidFill>
                  <a:schemeClr val="bg1"/>
                </a:solidFill>
              </a:rPr>
              <a:t>FY2018-19 Year-end Adjustments</a:t>
            </a:r>
          </a:p>
        </p:txBody>
      </p:sp>
      <p:sp>
        <p:nvSpPr>
          <p:cNvPr id="5" name="Slide Number Placeholder 4"/>
          <p:cNvSpPr>
            <a:spLocks noGrp="1"/>
          </p:cNvSpPr>
          <p:nvPr>
            <p:ph type="sldNum" sz="quarter" idx="12"/>
          </p:nvPr>
        </p:nvSpPr>
        <p:spPr/>
        <p:txBody>
          <a:bodyPr/>
          <a:lstStyle/>
          <a:p>
            <a:fld id="{5331DBC4-7CEE-412F-BB9B-3E1C74392AF7}" type="slidenum">
              <a:rPr lang="en-US" smtClean="0"/>
              <a:t>12</a:t>
            </a:fld>
            <a:endParaRPr lang="en-US" dirty="0"/>
          </a:p>
        </p:txBody>
      </p:sp>
      <p:graphicFrame>
        <p:nvGraphicFramePr>
          <p:cNvPr id="8" name="Content Placeholder 7">
            <a:extLst>
              <a:ext uri="{FF2B5EF4-FFF2-40B4-BE49-F238E27FC236}">
                <a16:creationId xmlns="" xmlns:a16="http://schemas.microsoft.com/office/drawing/2014/main" id="{16E285A3-DF3B-4A22-B03A-7D2A39EDB6F5}"/>
              </a:ext>
            </a:extLst>
          </p:cNvPr>
          <p:cNvGraphicFramePr>
            <a:graphicFrameLocks noGrp="1"/>
          </p:cNvGraphicFramePr>
          <p:nvPr>
            <p:ph idx="1"/>
            <p:extLst>
              <p:ext uri="{D42A27DB-BD31-4B8C-83A1-F6EECF244321}">
                <p14:modId xmlns:p14="http://schemas.microsoft.com/office/powerpoint/2010/main" val="4078300777"/>
              </p:ext>
            </p:extLst>
          </p:nvPr>
        </p:nvGraphicFramePr>
        <p:xfrm>
          <a:off x="457200" y="1528777"/>
          <a:ext cx="8153400" cy="2179320"/>
        </p:xfrm>
        <a:graphic>
          <a:graphicData uri="http://schemas.openxmlformats.org/drawingml/2006/table">
            <a:tbl>
              <a:tblPr firstRow="1" lastRow="1" bandRow="1">
                <a:tableStyleId>{5C22544A-7EE6-4342-B048-85BDC9FD1C3A}</a:tableStyleId>
              </a:tblPr>
              <a:tblGrid>
                <a:gridCol w="1645920">
                  <a:extLst>
                    <a:ext uri="{9D8B030D-6E8A-4147-A177-3AD203B41FA5}">
                      <a16:colId xmlns="" xmlns:a16="http://schemas.microsoft.com/office/drawing/2014/main" val="2565299412"/>
                    </a:ext>
                  </a:extLst>
                </a:gridCol>
                <a:gridCol w="1478280">
                  <a:extLst>
                    <a:ext uri="{9D8B030D-6E8A-4147-A177-3AD203B41FA5}">
                      <a16:colId xmlns="" xmlns:a16="http://schemas.microsoft.com/office/drawing/2014/main" val="4111096208"/>
                    </a:ext>
                  </a:extLst>
                </a:gridCol>
                <a:gridCol w="1447800">
                  <a:extLst>
                    <a:ext uri="{9D8B030D-6E8A-4147-A177-3AD203B41FA5}">
                      <a16:colId xmlns="" xmlns:a16="http://schemas.microsoft.com/office/drawing/2014/main" val="3241055"/>
                    </a:ext>
                  </a:extLst>
                </a:gridCol>
                <a:gridCol w="1905000">
                  <a:extLst>
                    <a:ext uri="{9D8B030D-6E8A-4147-A177-3AD203B41FA5}">
                      <a16:colId xmlns="" xmlns:a16="http://schemas.microsoft.com/office/drawing/2014/main" val="997184253"/>
                    </a:ext>
                  </a:extLst>
                </a:gridCol>
                <a:gridCol w="1676400">
                  <a:extLst>
                    <a:ext uri="{9D8B030D-6E8A-4147-A177-3AD203B41FA5}">
                      <a16:colId xmlns="" xmlns:a16="http://schemas.microsoft.com/office/drawing/2014/main" val="4049881212"/>
                    </a:ext>
                  </a:extLst>
                </a:gridCol>
              </a:tblGrid>
              <a:tr h="370840">
                <a:tc>
                  <a:txBody>
                    <a:bodyPr/>
                    <a:lstStyle/>
                    <a:p>
                      <a:endParaRPr lang="en-US" sz="1600" dirty="0">
                        <a:latin typeface="Calibri" panose="020F0502020204030204" pitchFamily="34" charset="0"/>
                        <a:cs typeface="Calibri" panose="020F0502020204030204" pitchFamily="34" charset="0"/>
                      </a:endParaRPr>
                    </a:p>
                  </a:txBody>
                  <a:tcPr/>
                </a:tc>
                <a:tc>
                  <a:txBody>
                    <a:bodyPr/>
                    <a:lstStyle/>
                    <a:p>
                      <a:pPr algn="ctr"/>
                      <a:r>
                        <a:rPr lang="en-US" sz="1600" dirty="0" smtClean="0">
                          <a:solidFill>
                            <a:schemeClr val="tx1"/>
                          </a:solidFill>
                          <a:latin typeface="Calibri" panose="020F0502020204030204" pitchFamily="34" charset="0"/>
                          <a:cs typeface="Calibri" panose="020F0502020204030204" pitchFamily="34" charset="0"/>
                        </a:rPr>
                        <a:t>FY2018-19 </a:t>
                      </a:r>
                      <a:r>
                        <a:rPr lang="en-US" sz="1600" dirty="0">
                          <a:solidFill>
                            <a:schemeClr val="tx1"/>
                          </a:solidFill>
                          <a:latin typeface="Calibri" panose="020F0502020204030204" pitchFamily="34" charset="0"/>
                          <a:cs typeface="Calibri" panose="020F0502020204030204" pitchFamily="34" charset="0"/>
                        </a:rPr>
                        <a:t>Adopted Budget</a:t>
                      </a:r>
                    </a:p>
                  </a:txBody>
                  <a:tcPr/>
                </a:tc>
                <a:tc>
                  <a:txBody>
                    <a:bodyPr/>
                    <a:lstStyle/>
                    <a:p>
                      <a:pPr algn="ctr"/>
                      <a:r>
                        <a:rPr lang="en-US" sz="1600" dirty="0" smtClean="0">
                          <a:solidFill>
                            <a:schemeClr val="tx1"/>
                          </a:solidFill>
                          <a:latin typeface="Calibri" panose="020F0502020204030204" pitchFamily="34" charset="0"/>
                          <a:cs typeface="Calibri" panose="020F0502020204030204" pitchFamily="34" charset="0"/>
                        </a:rPr>
                        <a:t>FY2018-19 </a:t>
                      </a:r>
                      <a:r>
                        <a:rPr lang="en-US" sz="1600" dirty="0">
                          <a:solidFill>
                            <a:schemeClr val="tx1"/>
                          </a:solidFill>
                          <a:latin typeface="Calibri" panose="020F0502020204030204" pitchFamily="34" charset="0"/>
                          <a:cs typeface="Calibri" panose="020F0502020204030204" pitchFamily="34" charset="0"/>
                        </a:rPr>
                        <a:t>Revised Budget</a:t>
                      </a:r>
                    </a:p>
                  </a:txBody>
                  <a:tcPr/>
                </a:tc>
                <a:tc>
                  <a:txBody>
                    <a:bodyPr/>
                    <a:lstStyle/>
                    <a:p>
                      <a:pPr algn="ctr"/>
                      <a:r>
                        <a:rPr lang="en-US" sz="1600" dirty="0" smtClean="0">
                          <a:solidFill>
                            <a:schemeClr val="tx1"/>
                          </a:solidFill>
                          <a:latin typeface="Calibri" panose="020F0502020204030204" pitchFamily="34" charset="0"/>
                          <a:cs typeface="Calibri" panose="020F0502020204030204" pitchFamily="34" charset="0"/>
                        </a:rPr>
                        <a:t>FY2018-19 </a:t>
                      </a:r>
                    </a:p>
                    <a:p>
                      <a:pPr algn="ctr"/>
                      <a:r>
                        <a:rPr lang="en-US" sz="1600" dirty="0" smtClean="0">
                          <a:solidFill>
                            <a:schemeClr val="tx1"/>
                          </a:solidFill>
                          <a:latin typeface="Calibri" panose="020F0502020204030204" pitchFamily="34" charset="0"/>
                          <a:cs typeface="Calibri" panose="020F0502020204030204" pitchFamily="34" charset="0"/>
                        </a:rPr>
                        <a:t>Actuals</a:t>
                      </a:r>
                      <a:endParaRPr lang="en-US" sz="1600" dirty="0">
                        <a:solidFill>
                          <a:schemeClr val="tx1"/>
                        </a:solidFill>
                        <a:latin typeface="Calibri" panose="020F0502020204030204" pitchFamily="34" charset="0"/>
                        <a:cs typeface="Calibri" panose="020F0502020204030204" pitchFamily="34" charset="0"/>
                      </a:endParaRPr>
                    </a:p>
                    <a:p>
                      <a:pPr algn="ctr"/>
                      <a:r>
                        <a:rPr lang="en-US" sz="1600" dirty="0" smtClean="0">
                          <a:solidFill>
                            <a:schemeClr val="tx1"/>
                          </a:solidFill>
                          <a:latin typeface="Calibri" panose="020F0502020204030204" pitchFamily="34" charset="0"/>
                          <a:cs typeface="Calibri" panose="020F0502020204030204" pitchFamily="34" charset="0"/>
                        </a:rPr>
                        <a:t>pre-</a:t>
                      </a:r>
                      <a:endParaRPr lang="en-US" sz="1600" dirty="0">
                        <a:solidFill>
                          <a:schemeClr val="tx1"/>
                        </a:solidFill>
                        <a:latin typeface="Calibri" panose="020F0502020204030204" pitchFamily="34" charset="0"/>
                        <a:cs typeface="Calibri" panose="020F0502020204030204" pitchFamily="34" charset="0"/>
                      </a:endParaRPr>
                    </a:p>
                    <a:p>
                      <a:pPr algn="ctr"/>
                      <a:r>
                        <a:rPr lang="en-US" sz="1600" dirty="0" smtClean="0">
                          <a:solidFill>
                            <a:schemeClr val="tx1"/>
                          </a:solidFill>
                          <a:latin typeface="Calibri" panose="020F0502020204030204" pitchFamily="34" charset="0"/>
                          <a:cs typeface="Calibri" panose="020F0502020204030204" pitchFamily="34" charset="0"/>
                        </a:rPr>
                        <a:t>adjustments</a:t>
                      </a:r>
                      <a:endParaRPr lang="en-US" sz="1600" dirty="0">
                        <a:solidFill>
                          <a:schemeClr val="tx1"/>
                        </a:solidFill>
                        <a:latin typeface="Calibri" panose="020F0502020204030204" pitchFamily="34" charset="0"/>
                        <a:cs typeface="Calibri" panose="020F0502020204030204" pitchFamily="34" charset="0"/>
                      </a:endParaRPr>
                    </a:p>
                  </a:txBody>
                  <a:tcPr/>
                </a:tc>
                <a:tc>
                  <a:txBody>
                    <a:bodyPr/>
                    <a:lstStyle/>
                    <a:p>
                      <a:pPr algn="ctr"/>
                      <a:r>
                        <a:rPr lang="en-US" sz="1600" dirty="0" smtClean="0">
                          <a:solidFill>
                            <a:schemeClr val="tx1"/>
                          </a:solidFill>
                          <a:latin typeface="Calibri" panose="020F0502020204030204" pitchFamily="34" charset="0"/>
                          <a:cs typeface="Calibri" panose="020F0502020204030204" pitchFamily="34" charset="0"/>
                        </a:rPr>
                        <a:t>FY2018-19   Actuals          </a:t>
                      </a:r>
                    </a:p>
                    <a:p>
                      <a:pPr algn="ctr"/>
                      <a:r>
                        <a:rPr lang="en-US" sz="1600" dirty="0" smtClean="0">
                          <a:solidFill>
                            <a:schemeClr val="tx1"/>
                          </a:solidFill>
                          <a:latin typeface="Calibri" panose="020F0502020204030204" pitchFamily="34" charset="0"/>
                          <a:cs typeface="Calibri" panose="020F0502020204030204" pitchFamily="34" charset="0"/>
                        </a:rPr>
                        <a:t>post-adjustments</a:t>
                      </a:r>
                      <a:endParaRPr lang="en-US" sz="1600"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 xmlns:a16="http://schemas.microsoft.com/office/drawing/2014/main" val="2715303611"/>
                  </a:ext>
                </a:extLst>
              </a:tr>
              <a:tr h="370840">
                <a:tc>
                  <a:txBody>
                    <a:bodyPr/>
                    <a:lstStyle/>
                    <a:p>
                      <a:r>
                        <a:rPr lang="en-US" sz="1600" dirty="0">
                          <a:latin typeface="Calibri" panose="020F0502020204030204" pitchFamily="34" charset="0"/>
                          <a:cs typeface="Calibri" panose="020F0502020204030204" pitchFamily="34" charset="0"/>
                        </a:rPr>
                        <a:t>Revenue</a:t>
                      </a:r>
                    </a:p>
                  </a:txBody>
                  <a:tcPr/>
                </a:tc>
                <a:tc>
                  <a:txBody>
                    <a:bodyPr/>
                    <a:lstStyle/>
                    <a:p>
                      <a:pPr algn="r"/>
                      <a:r>
                        <a:rPr lang="en-US" sz="1600" dirty="0" smtClean="0">
                          <a:latin typeface="Calibri" panose="020F0502020204030204" pitchFamily="34" charset="0"/>
                          <a:cs typeface="Calibri" panose="020F0502020204030204" pitchFamily="34" charset="0"/>
                        </a:rPr>
                        <a:t>($168,020,865)</a:t>
                      </a:r>
                      <a:endParaRPr lang="en-US" sz="1600" dirty="0">
                        <a:latin typeface="Calibri" panose="020F0502020204030204" pitchFamily="34" charset="0"/>
                        <a:cs typeface="Calibri" panose="020F0502020204030204" pitchFamily="34" charset="0"/>
                      </a:endParaRPr>
                    </a:p>
                  </a:txBody>
                  <a:tcPr/>
                </a:tc>
                <a:tc>
                  <a:txBody>
                    <a:bodyPr/>
                    <a:lstStyle/>
                    <a:p>
                      <a:pPr algn="r"/>
                      <a:r>
                        <a:rPr lang="en-US" sz="1600" dirty="0" smtClean="0">
                          <a:latin typeface="Calibri" panose="020F0502020204030204" pitchFamily="34" charset="0"/>
                          <a:cs typeface="Calibri" panose="020F0502020204030204" pitchFamily="34" charset="0"/>
                        </a:rPr>
                        <a:t>($173,816,508)</a:t>
                      </a:r>
                      <a:endParaRPr lang="en-US" sz="1600" dirty="0">
                        <a:latin typeface="Calibri" panose="020F0502020204030204" pitchFamily="34" charset="0"/>
                        <a:cs typeface="Calibri" panose="020F0502020204030204" pitchFamily="34" charset="0"/>
                      </a:endParaRPr>
                    </a:p>
                  </a:txBody>
                  <a:tcPr/>
                </a:tc>
                <a:tc>
                  <a:txBody>
                    <a:bodyPr/>
                    <a:lstStyle/>
                    <a:p>
                      <a:pPr algn="r"/>
                      <a:r>
                        <a:rPr lang="en-US" sz="1600" dirty="0" smtClean="0">
                          <a:latin typeface="Calibri" panose="020F0502020204030204" pitchFamily="34" charset="0"/>
                          <a:cs typeface="Calibri" panose="020F0502020204030204" pitchFamily="34" charset="0"/>
                        </a:rPr>
                        <a:t>($173,660,581)</a:t>
                      </a:r>
                      <a:endParaRPr lang="en-US" sz="1600" dirty="0">
                        <a:latin typeface="Calibri" panose="020F0502020204030204" pitchFamily="34" charset="0"/>
                        <a:cs typeface="Calibri" panose="020F0502020204030204" pitchFamily="34" charset="0"/>
                      </a:endParaRPr>
                    </a:p>
                  </a:txBody>
                  <a:tcPr/>
                </a:tc>
                <a:tc>
                  <a:txBody>
                    <a:bodyPr/>
                    <a:lstStyle/>
                    <a:p>
                      <a:pPr algn="r"/>
                      <a:r>
                        <a:rPr lang="en-US" sz="1600" dirty="0" smtClean="0">
                          <a:latin typeface="Calibri" panose="020F0502020204030204" pitchFamily="34" charset="0"/>
                          <a:cs typeface="Calibri" panose="020F0502020204030204" pitchFamily="34" charset="0"/>
                        </a:rPr>
                        <a:t>($173,660,581)</a:t>
                      </a:r>
                      <a:endParaRPr lang="en-US" sz="1600" dirty="0">
                        <a:latin typeface="Calibri" panose="020F0502020204030204" pitchFamily="34" charset="0"/>
                        <a:cs typeface="Calibri" panose="020F0502020204030204" pitchFamily="34" charset="0"/>
                      </a:endParaRPr>
                    </a:p>
                  </a:txBody>
                  <a:tcPr/>
                </a:tc>
                <a:extLst>
                  <a:ext uri="{0D108BD9-81ED-4DB2-BD59-A6C34878D82A}">
                    <a16:rowId xmlns="" xmlns:a16="http://schemas.microsoft.com/office/drawing/2014/main" val="2737699275"/>
                  </a:ext>
                </a:extLst>
              </a:tr>
              <a:tr h="370840">
                <a:tc>
                  <a:txBody>
                    <a:bodyPr/>
                    <a:lstStyle/>
                    <a:p>
                      <a:r>
                        <a:rPr lang="en-US" sz="1600" dirty="0">
                          <a:latin typeface="Calibri" panose="020F0502020204030204" pitchFamily="34" charset="0"/>
                          <a:cs typeface="Calibri" panose="020F0502020204030204" pitchFamily="34" charset="0"/>
                        </a:rPr>
                        <a:t>Expenditures</a:t>
                      </a:r>
                    </a:p>
                  </a:txBody>
                  <a:tcPr/>
                </a:tc>
                <a:tc>
                  <a:txBody>
                    <a:bodyPr/>
                    <a:lstStyle/>
                    <a:p>
                      <a:pPr algn="r"/>
                      <a:r>
                        <a:rPr lang="en-US" sz="1600" dirty="0">
                          <a:latin typeface="Calibri" panose="020F0502020204030204" pitchFamily="34" charset="0"/>
                          <a:cs typeface="Calibri" panose="020F0502020204030204" pitchFamily="34" charset="0"/>
                        </a:rPr>
                        <a:t>168,020,220</a:t>
                      </a:r>
                    </a:p>
                  </a:txBody>
                  <a:tcPr/>
                </a:tc>
                <a:tc>
                  <a:txBody>
                    <a:bodyPr/>
                    <a:lstStyle/>
                    <a:p>
                      <a:pPr algn="r"/>
                      <a:r>
                        <a:rPr lang="en-US" sz="1600" dirty="0">
                          <a:latin typeface="Calibri" panose="020F0502020204030204" pitchFamily="34" charset="0"/>
                          <a:cs typeface="Calibri" panose="020F0502020204030204" pitchFamily="34" charset="0"/>
                        </a:rPr>
                        <a:t>173,334,757</a:t>
                      </a:r>
                    </a:p>
                  </a:txBody>
                  <a:tcPr/>
                </a:tc>
                <a:tc>
                  <a:txBody>
                    <a:bodyPr/>
                    <a:lstStyle/>
                    <a:p>
                      <a:pPr algn="r"/>
                      <a:r>
                        <a:rPr lang="en-US" sz="1600" dirty="0">
                          <a:latin typeface="Calibri" panose="020F0502020204030204" pitchFamily="34" charset="0"/>
                          <a:cs typeface="Calibri" panose="020F0502020204030204" pitchFamily="34" charset="0"/>
                        </a:rPr>
                        <a:t>169,001,474</a:t>
                      </a:r>
                    </a:p>
                  </a:txBody>
                  <a:tcPr/>
                </a:tc>
                <a:tc>
                  <a:txBody>
                    <a:bodyPr/>
                    <a:lstStyle/>
                    <a:p>
                      <a:pPr algn="r"/>
                      <a:r>
                        <a:rPr lang="en-US" sz="1600" dirty="0">
                          <a:latin typeface="Calibri" panose="020F0502020204030204" pitchFamily="34" charset="0"/>
                          <a:cs typeface="Calibri" panose="020F0502020204030204" pitchFamily="34" charset="0"/>
                        </a:rPr>
                        <a:t>173,103,450</a:t>
                      </a:r>
                    </a:p>
                  </a:txBody>
                  <a:tcPr/>
                </a:tc>
                <a:extLst>
                  <a:ext uri="{0D108BD9-81ED-4DB2-BD59-A6C34878D82A}">
                    <a16:rowId xmlns="" xmlns:a16="http://schemas.microsoft.com/office/drawing/2014/main" val="2925373478"/>
                  </a:ext>
                </a:extLst>
              </a:tr>
              <a:tr h="370840">
                <a:tc>
                  <a:txBody>
                    <a:bodyPr/>
                    <a:lstStyle/>
                    <a:p>
                      <a:r>
                        <a:rPr lang="en-US" sz="1600" dirty="0">
                          <a:solidFill>
                            <a:schemeClr val="tx1"/>
                          </a:solidFill>
                          <a:latin typeface="Calibri" panose="020F0502020204030204" pitchFamily="34" charset="0"/>
                          <a:cs typeface="Calibri" panose="020F0502020204030204" pitchFamily="34" charset="0"/>
                        </a:rPr>
                        <a:t>(Surplus)/Deficit</a:t>
                      </a:r>
                    </a:p>
                  </a:txBody>
                  <a:tcPr/>
                </a:tc>
                <a:tc>
                  <a:txBody>
                    <a:bodyPr/>
                    <a:lstStyle/>
                    <a:p>
                      <a:pPr algn="r"/>
                      <a:r>
                        <a:rPr lang="en-US" sz="1600" dirty="0" smtClean="0">
                          <a:solidFill>
                            <a:schemeClr val="tx1"/>
                          </a:solidFill>
                          <a:latin typeface="Calibri" panose="020F0502020204030204" pitchFamily="34" charset="0"/>
                          <a:cs typeface="Calibri" panose="020F0502020204030204" pitchFamily="34" charset="0"/>
                        </a:rPr>
                        <a:t>($645)</a:t>
                      </a:r>
                      <a:endParaRPr lang="en-US" sz="1600" dirty="0">
                        <a:solidFill>
                          <a:schemeClr val="tx1"/>
                        </a:solidFill>
                        <a:latin typeface="Calibri" panose="020F0502020204030204" pitchFamily="34" charset="0"/>
                        <a:cs typeface="Calibri" panose="020F0502020204030204" pitchFamily="34" charset="0"/>
                      </a:endParaRPr>
                    </a:p>
                  </a:txBody>
                  <a:tcPr/>
                </a:tc>
                <a:tc>
                  <a:txBody>
                    <a:bodyPr/>
                    <a:lstStyle/>
                    <a:p>
                      <a:pPr algn="r"/>
                      <a:r>
                        <a:rPr lang="en-US" sz="1600" dirty="0" smtClean="0">
                          <a:solidFill>
                            <a:schemeClr val="tx1"/>
                          </a:solidFill>
                          <a:latin typeface="Calibri" panose="020F0502020204030204" pitchFamily="34" charset="0"/>
                          <a:cs typeface="Calibri" panose="020F0502020204030204" pitchFamily="34" charset="0"/>
                        </a:rPr>
                        <a:t>($481,751)</a:t>
                      </a:r>
                      <a:endParaRPr lang="en-US" sz="1600" dirty="0">
                        <a:solidFill>
                          <a:schemeClr val="tx1"/>
                        </a:solidFill>
                        <a:latin typeface="Calibri" panose="020F0502020204030204" pitchFamily="34" charset="0"/>
                        <a:cs typeface="Calibri" panose="020F0502020204030204" pitchFamily="34" charset="0"/>
                      </a:endParaRPr>
                    </a:p>
                  </a:txBody>
                  <a:tcPr/>
                </a:tc>
                <a:tc>
                  <a:txBody>
                    <a:bodyPr/>
                    <a:lstStyle/>
                    <a:p>
                      <a:pPr algn="r"/>
                      <a:r>
                        <a:rPr lang="en-US" sz="1600" dirty="0" smtClean="0">
                          <a:solidFill>
                            <a:schemeClr val="tx1"/>
                          </a:solidFill>
                          <a:latin typeface="Calibri" panose="020F0502020204030204" pitchFamily="34" charset="0"/>
                          <a:cs typeface="Calibri" panose="020F0502020204030204" pitchFamily="34" charset="0"/>
                        </a:rPr>
                        <a:t>($4,659,107)</a:t>
                      </a:r>
                      <a:endParaRPr lang="en-US" sz="1600" dirty="0">
                        <a:solidFill>
                          <a:schemeClr val="tx1"/>
                        </a:solidFill>
                        <a:latin typeface="Calibri" panose="020F0502020204030204" pitchFamily="34" charset="0"/>
                        <a:cs typeface="Calibri" panose="020F0502020204030204" pitchFamily="34" charset="0"/>
                      </a:endParaRPr>
                    </a:p>
                  </a:txBody>
                  <a:tcPr/>
                </a:tc>
                <a:tc>
                  <a:txBody>
                    <a:bodyPr/>
                    <a:lstStyle/>
                    <a:p>
                      <a:pPr algn="r"/>
                      <a:r>
                        <a:rPr lang="en-US" sz="1600" dirty="0" smtClean="0">
                          <a:solidFill>
                            <a:schemeClr val="tx1"/>
                          </a:solidFill>
                          <a:latin typeface="Calibri" panose="020F0502020204030204" pitchFamily="34" charset="0"/>
                          <a:cs typeface="Calibri" panose="020F0502020204030204" pitchFamily="34" charset="0"/>
                        </a:rPr>
                        <a:t>($557,131)</a:t>
                      </a:r>
                      <a:endParaRPr lang="en-US" sz="1600"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 xmlns:a16="http://schemas.microsoft.com/office/drawing/2014/main" val="863838250"/>
                  </a:ext>
                </a:extLst>
              </a:tr>
            </a:tbl>
          </a:graphicData>
        </a:graphic>
      </p:graphicFrame>
    </p:spTree>
    <p:extLst>
      <p:ext uri="{BB962C8B-B14F-4D97-AF65-F5344CB8AC3E}">
        <p14:creationId xmlns:p14="http://schemas.microsoft.com/office/powerpoint/2010/main" val="11978395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normAutofit/>
          </a:bodyPr>
          <a:lstStyle/>
          <a:p>
            <a:r>
              <a:rPr lang="en-US" dirty="0">
                <a:latin typeface="Calibri" panose="020F0502020204030204" pitchFamily="34" charset="0"/>
                <a:cs typeface="Arial" panose="020B0604020202020204" pitchFamily="34" charset="0"/>
              </a:rPr>
              <a:t>Conclusion</a:t>
            </a:r>
          </a:p>
        </p:txBody>
      </p:sp>
      <p:sp>
        <p:nvSpPr>
          <p:cNvPr id="3" name="Content Placeholder 2"/>
          <p:cNvSpPr>
            <a:spLocks noGrp="1"/>
          </p:cNvSpPr>
          <p:nvPr>
            <p:ph idx="1"/>
          </p:nvPr>
        </p:nvSpPr>
        <p:spPr>
          <a:xfrm>
            <a:off x="457200" y="1600200"/>
            <a:ext cx="8229600" cy="4325112"/>
          </a:xfrm>
          <a:ln>
            <a:noFill/>
          </a:ln>
        </p:spPr>
        <p:txBody>
          <a:bodyPr>
            <a:normAutofit/>
          </a:bodyPr>
          <a:lstStyle/>
          <a:p>
            <a:r>
              <a:rPr lang="en-US" dirty="0">
                <a:latin typeface="Calibri" panose="020F0502020204030204" pitchFamily="34" charset="0"/>
                <a:cs typeface="Arial" panose="020B0604020202020204" pitchFamily="34" charset="0"/>
              </a:rPr>
              <a:t>The </a:t>
            </a:r>
            <a:r>
              <a:rPr lang="en-US" dirty="0" smtClean="0">
                <a:latin typeface="Calibri" panose="020F0502020204030204" pitchFamily="34" charset="0"/>
                <a:cs typeface="Arial" panose="020B0604020202020204" pitchFamily="34" charset="0"/>
              </a:rPr>
              <a:t>FY2018-19 ended </a:t>
            </a:r>
            <a:r>
              <a:rPr lang="en-US" dirty="0">
                <a:latin typeface="Calibri" panose="020F0502020204030204" pitchFamily="34" charset="0"/>
                <a:cs typeface="Arial" panose="020B0604020202020204" pitchFamily="34" charset="0"/>
              </a:rPr>
              <a:t>with </a:t>
            </a:r>
            <a:r>
              <a:rPr lang="en-US" dirty="0" smtClean="0">
                <a:latin typeface="Calibri" panose="020F0502020204030204" pitchFamily="34" charset="0"/>
                <a:cs typeface="Arial" panose="020B0604020202020204" pitchFamily="34" charset="0"/>
              </a:rPr>
              <a:t>a projected surplus </a:t>
            </a:r>
            <a:r>
              <a:rPr lang="en-US" dirty="0">
                <a:latin typeface="Calibri" panose="020F0502020204030204" pitchFamily="34" charset="0"/>
                <a:cs typeface="Arial" panose="020B0604020202020204" pitchFamily="34" charset="0"/>
              </a:rPr>
              <a:t>of $4.5 million </a:t>
            </a:r>
            <a:r>
              <a:rPr lang="en-US" dirty="0" smtClean="0">
                <a:latin typeface="Calibri" panose="020F0502020204030204" pitchFamily="34" charset="0"/>
                <a:cs typeface="Arial" panose="020B0604020202020204" pitchFamily="34" charset="0"/>
              </a:rPr>
              <a:t>of which $4.1 million was used to reduce negative cash in other funds</a:t>
            </a:r>
          </a:p>
          <a:p>
            <a:pPr lvl="1"/>
            <a:r>
              <a:rPr lang="en-US" dirty="0" smtClean="0">
                <a:solidFill>
                  <a:schemeClr val="bg2">
                    <a:lumMod val="25000"/>
                  </a:schemeClr>
                </a:solidFill>
                <a:latin typeface="Calibri" panose="020F0502020204030204" pitchFamily="34" charset="0"/>
                <a:cs typeface="Arial" panose="020B0604020202020204" pitchFamily="34" charset="0"/>
              </a:rPr>
              <a:t>Negative cash balances have decreased by $4.2 million from the prior fiscal year </a:t>
            </a:r>
          </a:p>
          <a:p>
            <a:r>
              <a:rPr lang="en-US" dirty="0" smtClean="0">
                <a:solidFill>
                  <a:schemeClr val="bg2">
                    <a:lumMod val="25000"/>
                  </a:schemeClr>
                </a:solidFill>
                <a:latin typeface="Calibri" panose="020F0502020204030204" pitchFamily="34" charset="0"/>
                <a:cs typeface="Arial" panose="020B0604020202020204" pitchFamily="34" charset="0"/>
              </a:rPr>
              <a:t>Staff has implemented various action plans to reduce negative cash balances and continue working to maintain financial stability</a:t>
            </a:r>
            <a:endParaRPr lang="en-US" dirty="0" smtClean="0">
              <a:latin typeface="Calibri" panose="020F0502020204030204" pitchFamily="34" charset="0"/>
              <a:cs typeface="Arial" panose="020B0604020202020204" pitchFamily="34" charset="0"/>
            </a:endParaRPr>
          </a:p>
          <a:p>
            <a:endParaRPr lang="en-US" dirty="0">
              <a:latin typeface="Calibri" panose="020F0502020204030204" pitchFamily="34" charset="0"/>
              <a:cs typeface="Arial" panose="020B0604020202020204" pitchFamily="34" charset="0"/>
            </a:endParaRPr>
          </a:p>
        </p:txBody>
      </p:sp>
      <p:sp>
        <p:nvSpPr>
          <p:cNvPr id="4" name="Footer Placeholder 3"/>
          <p:cNvSpPr>
            <a:spLocks noGrp="1"/>
          </p:cNvSpPr>
          <p:nvPr>
            <p:ph type="ftr" sz="quarter" idx="11"/>
          </p:nvPr>
        </p:nvSpPr>
        <p:spPr>
          <a:xfrm>
            <a:off x="6705600" y="76200"/>
            <a:ext cx="1752600" cy="457200"/>
          </a:xfrm>
        </p:spPr>
        <p:txBody>
          <a:bodyPr/>
          <a:lstStyle/>
          <a:p>
            <a:r>
              <a:rPr lang="en-US" dirty="0">
                <a:solidFill>
                  <a:schemeClr val="bg1"/>
                </a:solidFill>
              </a:rPr>
              <a:t>FY2018-19 Year-end Adjustments</a:t>
            </a:r>
          </a:p>
        </p:txBody>
      </p:sp>
      <p:sp>
        <p:nvSpPr>
          <p:cNvPr id="5" name="Slide Number Placeholder 4"/>
          <p:cNvSpPr>
            <a:spLocks noGrp="1"/>
          </p:cNvSpPr>
          <p:nvPr>
            <p:ph type="sldNum" sz="quarter" idx="12"/>
          </p:nvPr>
        </p:nvSpPr>
        <p:spPr/>
        <p:txBody>
          <a:bodyPr/>
          <a:lstStyle/>
          <a:p>
            <a:fld id="{5331DBC4-7CEE-412F-BB9B-3E1C74392AF7}" type="slidenum">
              <a:rPr lang="en-US" smtClean="0"/>
              <a:t>13</a:t>
            </a:fld>
            <a:endParaRPr lang="en-US" dirty="0"/>
          </a:p>
        </p:txBody>
      </p:sp>
    </p:spTree>
    <p:extLst>
      <p:ext uri="{BB962C8B-B14F-4D97-AF65-F5344CB8AC3E}">
        <p14:creationId xmlns:p14="http://schemas.microsoft.com/office/powerpoint/2010/main" val="1249133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normAutofit fontScale="90000"/>
          </a:bodyPr>
          <a:lstStyle/>
          <a:p>
            <a:r>
              <a:rPr lang="en-US" dirty="0" smtClean="0">
                <a:latin typeface="Calibri" panose="020F0502020204030204" pitchFamily="34" charset="0"/>
                <a:cs typeface="Arial" panose="020B0604020202020204" pitchFamily="34" charset="0"/>
              </a:rPr>
              <a:t>General Fund Adjustments in Prior Years</a:t>
            </a:r>
            <a:endParaRPr lang="en-US" dirty="0">
              <a:latin typeface="Calibri" panose="020F0502020204030204" pitchFamily="34" charset="0"/>
              <a:cs typeface="Arial" panose="020B0604020202020204" pitchFamily="34" charset="0"/>
            </a:endParaRPr>
          </a:p>
        </p:txBody>
      </p:sp>
      <p:sp>
        <p:nvSpPr>
          <p:cNvPr id="3" name="Content Placeholder 2"/>
          <p:cNvSpPr>
            <a:spLocks noGrp="1"/>
          </p:cNvSpPr>
          <p:nvPr>
            <p:ph idx="1"/>
          </p:nvPr>
        </p:nvSpPr>
        <p:spPr>
          <a:xfrm>
            <a:off x="457200" y="1600200"/>
            <a:ext cx="8229600" cy="4325112"/>
          </a:xfrm>
        </p:spPr>
        <p:txBody>
          <a:bodyPr>
            <a:normAutofit/>
          </a:bodyPr>
          <a:lstStyle/>
          <a:p>
            <a:endParaRPr lang="en-US" dirty="0">
              <a:latin typeface="Calibri" panose="020F0502020204030204" pitchFamily="34" charset="0"/>
              <a:cs typeface="Arial" panose="020B0604020202020204" pitchFamily="34" charset="0"/>
            </a:endParaRPr>
          </a:p>
          <a:p>
            <a:endParaRPr lang="en-US" dirty="0">
              <a:latin typeface="Calibri" panose="020F0502020204030204" pitchFamily="34" charset="0"/>
              <a:cs typeface="Arial" panose="020B0604020202020204" pitchFamily="34" charset="0"/>
            </a:endParaRPr>
          </a:p>
        </p:txBody>
      </p:sp>
      <p:sp>
        <p:nvSpPr>
          <p:cNvPr id="4" name="Footer Placeholder 3"/>
          <p:cNvSpPr>
            <a:spLocks noGrp="1"/>
          </p:cNvSpPr>
          <p:nvPr>
            <p:ph type="ftr" sz="quarter" idx="11"/>
          </p:nvPr>
        </p:nvSpPr>
        <p:spPr>
          <a:xfrm>
            <a:off x="6705600" y="76200"/>
            <a:ext cx="1752600" cy="457200"/>
          </a:xfrm>
        </p:spPr>
        <p:txBody>
          <a:bodyPr/>
          <a:lstStyle/>
          <a:p>
            <a:r>
              <a:rPr lang="en-US" dirty="0">
                <a:solidFill>
                  <a:schemeClr val="bg1"/>
                </a:solidFill>
              </a:rPr>
              <a:t>FY2018-19 Year-end Adjustments</a:t>
            </a:r>
          </a:p>
        </p:txBody>
      </p:sp>
      <p:sp>
        <p:nvSpPr>
          <p:cNvPr id="5" name="Slide Number Placeholder 4"/>
          <p:cNvSpPr>
            <a:spLocks noGrp="1"/>
          </p:cNvSpPr>
          <p:nvPr>
            <p:ph type="sldNum" sz="quarter" idx="12"/>
          </p:nvPr>
        </p:nvSpPr>
        <p:spPr/>
        <p:txBody>
          <a:bodyPr/>
          <a:lstStyle/>
          <a:p>
            <a:fld id="{5331DBC4-7CEE-412F-BB9B-3E1C74392AF7}" type="slidenum">
              <a:rPr lang="en-US" smtClean="0"/>
              <a:t>14</a:t>
            </a:fld>
            <a:endParaRPr lang="en-US" dirty="0"/>
          </a:p>
        </p:txBody>
      </p:sp>
      <p:graphicFrame>
        <p:nvGraphicFramePr>
          <p:cNvPr id="6" name="Content Placeholder 4"/>
          <p:cNvGraphicFramePr>
            <a:graphicFrameLocks/>
          </p:cNvGraphicFramePr>
          <p:nvPr>
            <p:extLst>
              <p:ext uri="{D42A27DB-BD31-4B8C-83A1-F6EECF244321}">
                <p14:modId xmlns:p14="http://schemas.microsoft.com/office/powerpoint/2010/main" val="1732171528"/>
              </p:ext>
            </p:extLst>
          </p:nvPr>
        </p:nvGraphicFramePr>
        <p:xfrm>
          <a:off x="381000" y="1600200"/>
          <a:ext cx="8381999" cy="4057685"/>
        </p:xfrm>
        <a:graphic>
          <a:graphicData uri="http://schemas.openxmlformats.org/drawingml/2006/table">
            <a:tbl>
              <a:tblPr firstRow="1" bandRow="1">
                <a:tableStyleId>{5C22544A-7EE6-4342-B048-85BDC9FD1C3A}</a:tableStyleId>
              </a:tblPr>
              <a:tblGrid>
                <a:gridCol w="3160801"/>
                <a:gridCol w="1373598"/>
                <a:gridCol w="1373598"/>
                <a:gridCol w="2474002"/>
              </a:tblGrid>
              <a:tr h="279407">
                <a:tc>
                  <a:txBody>
                    <a:bodyPr/>
                    <a:lstStyle/>
                    <a:p>
                      <a:pPr marL="0" marR="0" algn="just">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dirty="0">
                          <a:effectLst/>
                          <a:latin typeface="Calibri" panose="020F0502020204030204" pitchFamily="34" charset="0"/>
                        </a:rPr>
                        <a:t>Fund</a:t>
                      </a:r>
                      <a:endParaRPr lang="en-US" sz="1200" dirty="0">
                        <a:effectLst/>
                        <a:latin typeface="Calibri" panose="020F0502020204030204" pitchFamily="34" charset="0"/>
                        <a:ea typeface="Times New Roman"/>
                      </a:endParaRPr>
                    </a:p>
                  </a:txBody>
                  <a:tcPr marL="68580" marR="68580" marT="0" marB="0"/>
                </a:tc>
                <a:tc>
                  <a:txBody>
                    <a:bodyPr/>
                    <a:lstStyle/>
                    <a:p>
                      <a:pPr marL="0" marR="0" algn="ctr">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dirty="0" smtClean="0">
                          <a:effectLst/>
                          <a:latin typeface="Calibri" panose="020F0502020204030204" pitchFamily="34" charset="0"/>
                        </a:rPr>
                        <a:t>FY2016-17</a:t>
                      </a:r>
                      <a:endParaRPr lang="en-US" sz="1200" dirty="0">
                        <a:effectLst/>
                        <a:latin typeface="Calibri" panose="020F0502020204030204" pitchFamily="34" charset="0"/>
                        <a:ea typeface="Times New Roman"/>
                      </a:endParaRPr>
                    </a:p>
                  </a:txBody>
                  <a:tcPr marL="68580" marR="68580" marT="0" marB="0"/>
                </a:tc>
                <a:tc>
                  <a:txBody>
                    <a:bodyPr/>
                    <a:lstStyle/>
                    <a:p>
                      <a:pPr marL="0" marR="0" algn="ctr">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dirty="0" smtClean="0">
                          <a:effectLst/>
                          <a:latin typeface="Calibri" panose="020F0502020204030204" pitchFamily="34" charset="0"/>
                        </a:rPr>
                        <a:t>FY2017-18</a:t>
                      </a:r>
                      <a:endParaRPr lang="en-US" sz="1200" dirty="0">
                        <a:effectLst/>
                        <a:latin typeface="Calibri" panose="020F0502020204030204" pitchFamily="34" charset="0"/>
                        <a:ea typeface="Times New Roman"/>
                      </a:endParaRPr>
                    </a:p>
                  </a:txBody>
                  <a:tcPr marL="68580" marR="68580" marT="0" marB="0"/>
                </a:tc>
                <a:tc>
                  <a:txBody>
                    <a:bodyPr/>
                    <a:lstStyle/>
                    <a:p>
                      <a:pPr marL="0" marR="0" algn="ctr">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a:effectLst/>
                          <a:latin typeface="Calibri" panose="020F0502020204030204" pitchFamily="34" charset="0"/>
                        </a:rPr>
                        <a:t>Justification</a:t>
                      </a:r>
                      <a:endParaRPr lang="en-US" sz="1200">
                        <a:effectLst/>
                        <a:latin typeface="Calibri" panose="020F0502020204030204" pitchFamily="34" charset="0"/>
                        <a:ea typeface="Times New Roman"/>
                      </a:endParaRPr>
                    </a:p>
                  </a:txBody>
                  <a:tcPr marL="68580" marR="68580" marT="0" marB="0"/>
                </a:tc>
              </a:tr>
              <a:tr h="1117629">
                <a:tc>
                  <a:txBody>
                    <a:bodyPr/>
                    <a:lstStyle/>
                    <a:p>
                      <a:pPr marL="0" marR="0" algn="just">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dirty="0">
                          <a:effectLst/>
                          <a:latin typeface="Calibri" panose="020F0502020204030204" pitchFamily="34" charset="0"/>
                        </a:rPr>
                        <a:t>Hilltop Landscape Maintenance District - 1012</a:t>
                      </a:r>
                      <a:endParaRPr lang="en-US" sz="120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dirty="0">
                          <a:effectLst/>
                          <a:latin typeface="Calibri" panose="020F0502020204030204" pitchFamily="34" charset="0"/>
                        </a:rPr>
                        <a:t>$0</a:t>
                      </a:r>
                      <a:endParaRPr lang="en-US" sz="120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dirty="0">
                          <a:effectLst/>
                          <a:latin typeface="Calibri" panose="020F0502020204030204" pitchFamily="34" charset="0"/>
                        </a:rPr>
                        <a:t>$110,097</a:t>
                      </a:r>
                      <a:endParaRPr lang="en-US" sz="1200" dirty="0">
                        <a:effectLst/>
                        <a:latin typeface="Calibri" panose="020F0502020204030204" pitchFamily="34" charset="0"/>
                        <a:ea typeface="Times New Roman"/>
                      </a:endParaRPr>
                    </a:p>
                  </a:txBody>
                  <a:tcPr marL="68580" marR="68580" marT="0" marB="0"/>
                </a:tc>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a:effectLst/>
                          <a:latin typeface="Calibri" panose="020F0502020204030204" pitchFamily="34" charset="0"/>
                        </a:rPr>
                        <a:t>Reimbursement of overtime expenses incurred by maintenance staff working in areas outside of the district</a:t>
                      </a:r>
                      <a:endParaRPr lang="en-US" sz="1200">
                        <a:effectLst/>
                        <a:latin typeface="Calibri" panose="020F0502020204030204" pitchFamily="34" charset="0"/>
                        <a:ea typeface="Times New Roman"/>
                      </a:endParaRPr>
                    </a:p>
                  </a:txBody>
                  <a:tcPr marL="68580" marR="68580" marT="0" marB="0"/>
                </a:tc>
              </a:tr>
              <a:tr h="1117629">
                <a:tc>
                  <a:txBody>
                    <a:bodyPr/>
                    <a:lstStyle/>
                    <a:p>
                      <a:pPr marL="0" marR="0" algn="just">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a:effectLst/>
                          <a:latin typeface="Calibri" panose="020F0502020204030204" pitchFamily="34" charset="0"/>
                        </a:rPr>
                        <a:t>2005 Taxable Pension Obligation Bond - 3001</a:t>
                      </a:r>
                      <a:endParaRPr lang="en-US" sz="120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a:effectLst/>
                          <a:latin typeface="Calibri" panose="020F0502020204030204" pitchFamily="34" charset="0"/>
                        </a:rPr>
                        <a:t>-</a:t>
                      </a:r>
                      <a:endParaRPr lang="en-US" sz="120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dirty="0">
                          <a:effectLst/>
                          <a:latin typeface="Calibri" panose="020F0502020204030204" pitchFamily="34" charset="0"/>
                        </a:rPr>
                        <a:t>885,938</a:t>
                      </a:r>
                      <a:endParaRPr lang="en-US" sz="1200" dirty="0">
                        <a:effectLst/>
                        <a:latin typeface="Calibri" panose="020F0502020204030204" pitchFamily="34" charset="0"/>
                        <a:ea typeface="Times New Roman"/>
                      </a:endParaRPr>
                    </a:p>
                  </a:txBody>
                  <a:tcPr marL="68580" marR="68580" marT="0" marB="0"/>
                </a:tc>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dirty="0">
                          <a:effectLst/>
                          <a:latin typeface="Calibri" panose="020F0502020204030204" pitchFamily="34" charset="0"/>
                        </a:rPr>
                        <a:t>To clear negative cash using pension stabilization funds, five-year repayment plan terminated</a:t>
                      </a:r>
                      <a:endParaRPr lang="en-US" sz="1200" dirty="0">
                        <a:effectLst/>
                        <a:latin typeface="Calibri" panose="020F0502020204030204" pitchFamily="34" charset="0"/>
                        <a:ea typeface="Times New Roman"/>
                      </a:endParaRPr>
                    </a:p>
                  </a:txBody>
                  <a:tcPr marL="68580" marR="68580" marT="0" marB="0"/>
                </a:tc>
              </a:tr>
              <a:tr h="279407">
                <a:tc>
                  <a:txBody>
                    <a:bodyPr/>
                    <a:lstStyle/>
                    <a:p>
                      <a:pPr marL="0" marR="0" algn="just">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a:effectLst/>
                          <a:latin typeface="Calibri" panose="020F0502020204030204" pitchFamily="34" charset="0"/>
                        </a:rPr>
                        <a:t>Compensated Absences – 5008</a:t>
                      </a:r>
                      <a:endParaRPr lang="en-US" sz="120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a:effectLst/>
                          <a:latin typeface="Calibri" panose="020F0502020204030204" pitchFamily="34" charset="0"/>
                        </a:rPr>
                        <a:t>1,653,563</a:t>
                      </a:r>
                      <a:endParaRPr lang="en-US" sz="120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a:effectLst/>
                          <a:latin typeface="Calibri" panose="020F0502020204030204" pitchFamily="34" charset="0"/>
                        </a:rPr>
                        <a:t>156,267</a:t>
                      </a:r>
                      <a:endParaRPr lang="en-US" sz="1200">
                        <a:effectLst/>
                        <a:latin typeface="Calibri" panose="020F0502020204030204" pitchFamily="34" charset="0"/>
                        <a:ea typeface="Times New Roman"/>
                      </a:endParaRPr>
                    </a:p>
                  </a:txBody>
                  <a:tcPr marL="68580" marR="68580" marT="0" marB="0"/>
                </a:tc>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dirty="0">
                          <a:effectLst/>
                          <a:latin typeface="Calibri" panose="020F0502020204030204" pitchFamily="34" charset="0"/>
                        </a:rPr>
                        <a:t>To cure negative cash </a:t>
                      </a:r>
                      <a:endParaRPr lang="en-US" sz="1200" dirty="0">
                        <a:effectLst/>
                        <a:latin typeface="Calibri" panose="020F0502020204030204" pitchFamily="34" charset="0"/>
                        <a:ea typeface="Times New Roman"/>
                      </a:endParaRPr>
                    </a:p>
                  </a:txBody>
                  <a:tcPr marL="68580" marR="68580" marT="0" marB="0"/>
                </a:tc>
              </a:tr>
              <a:tr h="279407">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a:effectLst/>
                          <a:latin typeface="Calibri" panose="020F0502020204030204" pitchFamily="34" charset="0"/>
                        </a:rPr>
                        <a:t>Point Molate Fund - 1008</a:t>
                      </a:r>
                      <a:endParaRPr lang="en-US" sz="120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a:effectLst/>
                          <a:latin typeface="Calibri" panose="020F0502020204030204" pitchFamily="34" charset="0"/>
                        </a:rPr>
                        <a:t>364,758</a:t>
                      </a:r>
                      <a:endParaRPr lang="en-US" sz="120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a:effectLst/>
                          <a:latin typeface="Calibri" panose="020F0502020204030204" pitchFamily="34" charset="0"/>
                        </a:rPr>
                        <a:t>-</a:t>
                      </a:r>
                      <a:endParaRPr lang="en-US" sz="1200">
                        <a:effectLst/>
                        <a:latin typeface="Calibri" panose="020F0502020204030204" pitchFamily="34" charset="0"/>
                        <a:ea typeface="Times New Roman"/>
                      </a:endParaRPr>
                    </a:p>
                  </a:txBody>
                  <a:tcPr marL="68580" marR="68580" marT="0" marB="0"/>
                </a:tc>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dirty="0">
                          <a:effectLst/>
                          <a:latin typeface="Calibri" panose="020F0502020204030204" pitchFamily="34" charset="0"/>
                        </a:rPr>
                        <a:t>Fund closed</a:t>
                      </a:r>
                      <a:endParaRPr lang="en-US" sz="1200" dirty="0">
                        <a:effectLst/>
                        <a:latin typeface="Calibri" panose="020F0502020204030204" pitchFamily="34" charset="0"/>
                        <a:ea typeface="Times New Roman"/>
                      </a:endParaRPr>
                    </a:p>
                  </a:txBody>
                  <a:tcPr marL="68580" marR="68580" marT="0" marB="0"/>
                </a:tc>
              </a:tr>
              <a:tr h="279407">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a:effectLst/>
                          <a:latin typeface="Calibri" panose="020F0502020204030204" pitchFamily="34" charset="0"/>
                        </a:rPr>
                        <a:t>Parks Fund - 2006</a:t>
                      </a:r>
                      <a:endParaRPr lang="en-US" sz="120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a:effectLst/>
                          <a:latin typeface="Calibri" panose="020F0502020204030204" pitchFamily="34" charset="0"/>
                        </a:rPr>
                        <a:t>1,038,082</a:t>
                      </a:r>
                      <a:endParaRPr lang="en-US" sz="120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a:effectLst/>
                          <a:latin typeface="Calibri" panose="020F0502020204030204" pitchFamily="34" charset="0"/>
                        </a:rPr>
                        <a:t>-</a:t>
                      </a:r>
                      <a:endParaRPr lang="en-US" sz="1200">
                        <a:effectLst/>
                        <a:latin typeface="Calibri" panose="020F0502020204030204" pitchFamily="34" charset="0"/>
                        <a:ea typeface="Times New Roman"/>
                      </a:endParaRPr>
                    </a:p>
                  </a:txBody>
                  <a:tcPr marL="68580" marR="68580" marT="0" marB="0"/>
                </a:tc>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dirty="0">
                          <a:effectLst/>
                          <a:latin typeface="Calibri" panose="020F0502020204030204" pitchFamily="34" charset="0"/>
                        </a:rPr>
                        <a:t>Fund closed</a:t>
                      </a:r>
                      <a:endParaRPr lang="en-US" sz="1200" dirty="0">
                        <a:effectLst/>
                        <a:latin typeface="Calibri" panose="020F0502020204030204" pitchFamily="34" charset="0"/>
                        <a:ea typeface="Times New Roman"/>
                      </a:endParaRPr>
                    </a:p>
                  </a:txBody>
                  <a:tcPr marL="68580" marR="68580" marT="0" marB="0"/>
                </a:tc>
              </a:tr>
              <a:tr h="279407">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b="1" dirty="0">
                          <a:effectLst/>
                          <a:latin typeface="Calibri" panose="020F0502020204030204" pitchFamily="34" charset="0"/>
                        </a:rPr>
                        <a:t>Total</a:t>
                      </a:r>
                      <a:endParaRPr lang="en-US" sz="1200" b="1"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b="1" dirty="0">
                          <a:effectLst/>
                          <a:latin typeface="Calibri" panose="020F0502020204030204" pitchFamily="34" charset="0"/>
                        </a:rPr>
                        <a:t>$3,056,403</a:t>
                      </a:r>
                      <a:endParaRPr lang="en-US" sz="1200" b="1"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b="1" dirty="0">
                          <a:effectLst/>
                          <a:latin typeface="Calibri" panose="020F0502020204030204" pitchFamily="34" charset="0"/>
                        </a:rPr>
                        <a:t>$1,152,302</a:t>
                      </a:r>
                      <a:endParaRPr lang="en-US" sz="1200" b="1" dirty="0">
                        <a:effectLst/>
                        <a:latin typeface="Calibri" panose="020F0502020204030204" pitchFamily="34" charset="0"/>
                        <a:ea typeface="Times New Roman"/>
                      </a:endParaRPr>
                    </a:p>
                  </a:txBody>
                  <a:tcPr marL="68580" marR="68580" marT="0" marB="0"/>
                </a:tc>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800" b="1" dirty="0">
                          <a:effectLst/>
                          <a:latin typeface="Calibri" panose="020F0502020204030204" pitchFamily="34" charset="0"/>
                        </a:rPr>
                        <a:t> </a:t>
                      </a:r>
                      <a:endParaRPr lang="en-US" sz="1200" b="1" dirty="0">
                        <a:effectLst/>
                        <a:latin typeface="Calibri" panose="020F0502020204030204" pitchFamily="34" charset="0"/>
                        <a:ea typeface="Times New Roman"/>
                      </a:endParaRPr>
                    </a:p>
                  </a:txBody>
                  <a:tcPr marL="68580" marR="68580" marT="0" marB="0"/>
                </a:tc>
              </a:tr>
            </a:tbl>
          </a:graphicData>
        </a:graphic>
      </p:graphicFrame>
    </p:spTree>
    <p:extLst>
      <p:ext uri="{BB962C8B-B14F-4D97-AF65-F5344CB8AC3E}">
        <p14:creationId xmlns:p14="http://schemas.microsoft.com/office/powerpoint/2010/main" val="29772658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normAutofit/>
          </a:bodyPr>
          <a:lstStyle/>
          <a:p>
            <a:r>
              <a:rPr lang="en-US" dirty="0">
                <a:latin typeface="Calibri" panose="020F0502020204030204" pitchFamily="34" charset="0"/>
                <a:cs typeface="Arial" panose="020B0604020202020204" pitchFamily="34" charset="0"/>
              </a:rPr>
              <a:t>Purpose</a:t>
            </a:r>
          </a:p>
        </p:txBody>
      </p:sp>
      <p:sp>
        <p:nvSpPr>
          <p:cNvPr id="3" name="Content Placeholder 2"/>
          <p:cNvSpPr>
            <a:spLocks noGrp="1"/>
          </p:cNvSpPr>
          <p:nvPr>
            <p:ph idx="1"/>
          </p:nvPr>
        </p:nvSpPr>
        <p:spPr>
          <a:xfrm>
            <a:off x="457200" y="1600200"/>
            <a:ext cx="8229600" cy="4325112"/>
          </a:xfrm>
        </p:spPr>
        <p:txBody>
          <a:bodyPr>
            <a:normAutofit/>
          </a:bodyPr>
          <a:lstStyle/>
          <a:p>
            <a:r>
              <a:rPr lang="en-US" dirty="0">
                <a:latin typeface="Calibri" panose="020F0502020204030204" pitchFamily="34" charset="0"/>
                <a:cs typeface="Arial" panose="020B0604020202020204" pitchFamily="34" charset="0"/>
              </a:rPr>
              <a:t>To make necessary adjustments to the budget, actual revenues and actual expenditures prior to the official closing of the previous fiscal year and issuance of the Comprehensive Annual Financial Report (CAFR)</a:t>
            </a:r>
          </a:p>
          <a:p>
            <a:r>
              <a:rPr lang="en-US" dirty="0">
                <a:latin typeface="Calibri" panose="020F0502020204030204" pitchFamily="34" charset="0"/>
                <a:cs typeface="Arial" panose="020B0604020202020204" pitchFamily="34" charset="0"/>
              </a:rPr>
              <a:t>To cure negative cash balances with General Fund surplus monies when available</a:t>
            </a:r>
          </a:p>
          <a:p>
            <a:r>
              <a:rPr lang="en-US" dirty="0">
                <a:latin typeface="Calibri" panose="020F0502020204030204" pitchFamily="34" charset="0"/>
                <a:cs typeface="Arial" panose="020B0604020202020204" pitchFamily="34" charset="0"/>
              </a:rPr>
              <a:t>Recommended Action: </a:t>
            </a:r>
          </a:p>
          <a:p>
            <a:pPr marL="0" indent="0">
              <a:buNone/>
            </a:pPr>
            <a:r>
              <a:rPr lang="en-US" i="1" dirty="0">
                <a:latin typeface="Calibri" panose="020F0502020204030204" pitchFamily="34" charset="0"/>
                <a:cs typeface="Arial" panose="020B0604020202020204" pitchFamily="34" charset="0"/>
              </a:rPr>
              <a:t>APPROVE year-end adjustments for the fiscal year ended June 30, 2019</a:t>
            </a:r>
          </a:p>
          <a:p>
            <a:endParaRPr lang="en-US" dirty="0">
              <a:latin typeface="Calibri" panose="020F0502020204030204" pitchFamily="34" charset="0"/>
              <a:cs typeface="Arial" panose="020B0604020202020204" pitchFamily="34" charset="0"/>
            </a:endParaRPr>
          </a:p>
          <a:p>
            <a:endParaRPr lang="en-US" dirty="0">
              <a:latin typeface="Calibri" panose="020F0502020204030204" pitchFamily="34" charset="0"/>
              <a:cs typeface="Arial" panose="020B0604020202020204" pitchFamily="34" charset="0"/>
            </a:endParaRPr>
          </a:p>
        </p:txBody>
      </p:sp>
      <p:sp>
        <p:nvSpPr>
          <p:cNvPr id="4" name="Footer Placeholder 3"/>
          <p:cNvSpPr>
            <a:spLocks noGrp="1"/>
          </p:cNvSpPr>
          <p:nvPr>
            <p:ph type="ftr" sz="quarter" idx="11"/>
          </p:nvPr>
        </p:nvSpPr>
        <p:spPr>
          <a:xfrm>
            <a:off x="6629400" y="76200"/>
            <a:ext cx="1828800" cy="457200"/>
          </a:xfrm>
        </p:spPr>
        <p:txBody>
          <a:bodyPr/>
          <a:lstStyle/>
          <a:p>
            <a:r>
              <a:rPr lang="en-US" dirty="0">
                <a:solidFill>
                  <a:schemeClr val="bg1"/>
                </a:solidFill>
              </a:rPr>
              <a:t>FY2018-19 Year-end Adjustments</a:t>
            </a:r>
          </a:p>
        </p:txBody>
      </p:sp>
      <p:sp>
        <p:nvSpPr>
          <p:cNvPr id="5" name="Slide Number Placeholder 4"/>
          <p:cNvSpPr>
            <a:spLocks noGrp="1"/>
          </p:cNvSpPr>
          <p:nvPr>
            <p:ph type="sldNum" sz="quarter" idx="12"/>
          </p:nvPr>
        </p:nvSpPr>
        <p:spPr/>
        <p:txBody>
          <a:bodyPr/>
          <a:lstStyle/>
          <a:p>
            <a:fld id="{5331DBC4-7CEE-412F-BB9B-3E1C74392AF7}" type="slidenum">
              <a:rPr lang="en-US" smtClean="0"/>
              <a:t>2</a:t>
            </a:fld>
            <a:endParaRPr lang="en-US" dirty="0"/>
          </a:p>
        </p:txBody>
      </p:sp>
    </p:spTree>
    <p:extLst>
      <p:ext uri="{BB962C8B-B14F-4D97-AF65-F5344CB8AC3E}">
        <p14:creationId xmlns:p14="http://schemas.microsoft.com/office/powerpoint/2010/main" val="3653494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normAutofit/>
          </a:bodyPr>
          <a:lstStyle/>
          <a:p>
            <a:r>
              <a:rPr lang="en-US" dirty="0">
                <a:latin typeface="Calibri" panose="020F0502020204030204" pitchFamily="34" charset="0"/>
                <a:cs typeface="Arial" panose="020B0604020202020204" pitchFamily="34" charset="0"/>
              </a:rPr>
              <a:t>Overview</a:t>
            </a:r>
          </a:p>
        </p:txBody>
      </p:sp>
      <p:sp>
        <p:nvSpPr>
          <p:cNvPr id="3" name="Content Placeholder 2"/>
          <p:cNvSpPr>
            <a:spLocks noGrp="1"/>
          </p:cNvSpPr>
          <p:nvPr>
            <p:ph idx="1"/>
          </p:nvPr>
        </p:nvSpPr>
        <p:spPr>
          <a:xfrm>
            <a:off x="457200" y="1600200"/>
            <a:ext cx="8229600" cy="4325112"/>
          </a:xfrm>
        </p:spPr>
        <p:txBody>
          <a:bodyPr>
            <a:normAutofit lnSpcReduction="10000"/>
          </a:bodyPr>
          <a:lstStyle/>
          <a:p>
            <a:r>
              <a:rPr lang="en-US" dirty="0">
                <a:latin typeface="Calibri" panose="020F0502020204030204" pitchFamily="34" charset="0"/>
                <a:cs typeface="Arial" panose="020B0604020202020204" pitchFamily="34" charset="0"/>
              </a:rPr>
              <a:t>The General Fund ended the FY 2018-19 with a </a:t>
            </a:r>
            <a:r>
              <a:rPr lang="en-US" dirty="0" smtClean="0">
                <a:latin typeface="Calibri" panose="020F0502020204030204" pitchFamily="34" charset="0"/>
                <a:cs typeface="Arial" panose="020B0604020202020204" pitchFamily="34" charset="0"/>
              </a:rPr>
              <a:t>projected surplus </a:t>
            </a:r>
            <a:r>
              <a:rPr lang="en-US" dirty="0">
                <a:latin typeface="Calibri" panose="020F0502020204030204" pitchFamily="34" charset="0"/>
                <a:cs typeface="Arial" panose="020B0604020202020204" pitchFamily="34" charset="0"/>
              </a:rPr>
              <a:t>of approximately $4.5 million</a:t>
            </a:r>
          </a:p>
          <a:p>
            <a:r>
              <a:rPr lang="en-US" dirty="0">
                <a:latin typeface="Calibri" panose="020F0502020204030204" pitchFamily="34" charset="0"/>
                <a:cs typeface="Arial" panose="020B0604020202020204" pitchFamily="34" charset="0"/>
              </a:rPr>
              <a:t>Major factors contributing to the surplus:</a:t>
            </a:r>
          </a:p>
          <a:p>
            <a:pPr lvl="1"/>
            <a:r>
              <a:rPr lang="en-US" dirty="0">
                <a:solidFill>
                  <a:schemeClr val="bg2">
                    <a:lumMod val="25000"/>
                  </a:schemeClr>
                </a:solidFill>
                <a:latin typeface="Calibri" panose="020F0502020204030204" pitchFamily="34" charset="0"/>
                <a:cs typeface="Arial" panose="020B0604020202020204" pitchFamily="34" charset="0"/>
              </a:rPr>
              <a:t>Revenue exceeded budget by approximately $2.8 </a:t>
            </a:r>
            <a:r>
              <a:rPr lang="en-US" dirty="0" smtClean="0">
                <a:solidFill>
                  <a:schemeClr val="bg2">
                    <a:lumMod val="25000"/>
                  </a:schemeClr>
                </a:solidFill>
                <a:latin typeface="Calibri" panose="020F0502020204030204" pitchFamily="34" charset="0"/>
                <a:cs typeface="Arial" panose="020B0604020202020204" pitchFamily="34" charset="0"/>
              </a:rPr>
              <a:t>million</a:t>
            </a:r>
          </a:p>
          <a:p>
            <a:pPr lvl="2"/>
            <a:r>
              <a:rPr lang="en-US" dirty="0">
                <a:solidFill>
                  <a:schemeClr val="bg2">
                    <a:lumMod val="25000"/>
                  </a:schemeClr>
                </a:solidFill>
                <a:latin typeface="Calibri" panose="020F0502020204030204" pitchFamily="34" charset="0"/>
                <a:cs typeface="Arial" panose="020B0604020202020204" pitchFamily="34" charset="0"/>
              </a:rPr>
              <a:t>Sales and Use Tax exceeded budget by $1.2 million</a:t>
            </a:r>
          </a:p>
          <a:p>
            <a:pPr lvl="2"/>
            <a:r>
              <a:rPr lang="en-US" dirty="0">
                <a:solidFill>
                  <a:schemeClr val="bg2">
                    <a:lumMod val="25000"/>
                  </a:schemeClr>
                </a:solidFill>
                <a:latin typeface="Calibri" panose="020F0502020204030204" pitchFamily="34" charset="0"/>
                <a:cs typeface="Arial" panose="020B0604020202020204" pitchFamily="34" charset="0"/>
              </a:rPr>
              <a:t>Other Taxes (Documentary Transfer Tax) exceeded budget by $1.7 </a:t>
            </a:r>
            <a:r>
              <a:rPr lang="en-US" dirty="0" smtClean="0">
                <a:solidFill>
                  <a:schemeClr val="bg2">
                    <a:lumMod val="25000"/>
                  </a:schemeClr>
                </a:solidFill>
                <a:latin typeface="Calibri" panose="020F0502020204030204" pitchFamily="34" charset="0"/>
                <a:cs typeface="Arial" panose="020B0604020202020204" pitchFamily="34" charset="0"/>
              </a:rPr>
              <a:t>million</a:t>
            </a:r>
            <a:endParaRPr lang="en-US" dirty="0">
              <a:solidFill>
                <a:schemeClr val="bg2">
                  <a:lumMod val="25000"/>
                </a:schemeClr>
              </a:solidFill>
              <a:latin typeface="Calibri" panose="020F0502020204030204" pitchFamily="34" charset="0"/>
              <a:cs typeface="Arial" panose="020B0604020202020204" pitchFamily="34" charset="0"/>
            </a:endParaRPr>
          </a:p>
          <a:p>
            <a:pPr lvl="1"/>
            <a:r>
              <a:rPr lang="en-US" dirty="0">
                <a:solidFill>
                  <a:schemeClr val="bg2">
                    <a:lumMod val="25000"/>
                  </a:schemeClr>
                </a:solidFill>
                <a:latin typeface="Calibri" panose="020F0502020204030204" pitchFamily="34" charset="0"/>
                <a:cs typeface="Arial" panose="020B0604020202020204" pitchFamily="34" charset="0"/>
              </a:rPr>
              <a:t>Expenditures came in below budget by $1.7 million</a:t>
            </a:r>
          </a:p>
          <a:p>
            <a:pPr lvl="2"/>
            <a:r>
              <a:rPr lang="en-US" dirty="0" smtClean="0">
                <a:solidFill>
                  <a:schemeClr val="bg2">
                    <a:lumMod val="25000"/>
                  </a:schemeClr>
                </a:solidFill>
                <a:latin typeface="Calibri" panose="020F0502020204030204" pitchFamily="34" charset="0"/>
                <a:cs typeface="Arial" panose="020B0604020202020204" pitchFamily="34" charset="0"/>
              </a:rPr>
              <a:t>Savings realized were mostly </a:t>
            </a:r>
            <a:r>
              <a:rPr lang="en-US" dirty="0">
                <a:solidFill>
                  <a:schemeClr val="bg2">
                    <a:lumMod val="25000"/>
                  </a:schemeClr>
                </a:solidFill>
                <a:latin typeface="Calibri" panose="020F0502020204030204" pitchFamily="34" charset="0"/>
                <a:cs typeface="Arial" panose="020B0604020202020204" pitchFamily="34" charset="0"/>
              </a:rPr>
              <a:t>in the Professional Services category</a:t>
            </a:r>
          </a:p>
          <a:p>
            <a:endParaRPr lang="en-US" dirty="0">
              <a:latin typeface="Calibri" panose="020F0502020204030204" pitchFamily="34" charset="0"/>
              <a:cs typeface="Arial" panose="020B0604020202020204" pitchFamily="34" charset="0"/>
            </a:endParaRPr>
          </a:p>
          <a:p>
            <a:endParaRPr lang="en-US" dirty="0">
              <a:latin typeface="Calibri" panose="020F0502020204030204" pitchFamily="34" charset="0"/>
              <a:cs typeface="Arial" panose="020B0604020202020204" pitchFamily="34" charset="0"/>
            </a:endParaRPr>
          </a:p>
        </p:txBody>
      </p:sp>
      <p:sp>
        <p:nvSpPr>
          <p:cNvPr id="4" name="Footer Placeholder 3"/>
          <p:cNvSpPr>
            <a:spLocks noGrp="1"/>
          </p:cNvSpPr>
          <p:nvPr>
            <p:ph type="ftr" sz="quarter" idx="11"/>
          </p:nvPr>
        </p:nvSpPr>
        <p:spPr>
          <a:xfrm>
            <a:off x="6705600" y="76200"/>
            <a:ext cx="1752600" cy="457200"/>
          </a:xfrm>
        </p:spPr>
        <p:txBody>
          <a:bodyPr/>
          <a:lstStyle/>
          <a:p>
            <a:r>
              <a:rPr lang="en-US" dirty="0">
                <a:solidFill>
                  <a:schemeClr val="bg1"/>
                </a:solidFill>
              </a:rPr>
              <a:t>FY2018-19 Year-end Adjustments</a:t>
            </a:r>
          </a:p>
        </p:txBody>
      </p:sp>
      <p:sp>
        <p:nvSpPr>
          <p:cNvPr id="5" name="Slide Number Placeholder 4"/>
          <p:cNvSpPr>
            <a:spLocks noGrp="1"/>
          </p:cNvSpPr>
          <p:nvPr>
            <p:ph type="sldNum" sz="quarter" idx="12"/>
          </p:nvPr>
        </p:nvSpPr>
        <p:spPr/>
        <p:txBody>
          <a:bodyPr/>
          <a:lstStyle/>
          <a:p>
            <a:fld id="{5331DBC4-7CEE-412F-BB9B-3E1C74392AF7}" type="slidenum">
              <a:rPr lang="en-US" smtClean="0"/>
              <a:t>3</a:t>
            </a:fld>
            <a:endParaRPr lang="en-US" dirty="0"/>
          </a:p>
        </p:txBody>
      </p:sp>
    </p:spTree>
    <p:extLst>
      <p:ext uri="{BB962C8B-B14F-4D97-AF65-F5344CB8AC3E}">
        <p14:creationId xmlns:p14="http://schemas.microsoft.com/office/powerpoint/2010/main" val="2696609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normAutofit fontScale="90000"/>
          </a:bodyPr>
          <a:lstStyle/>
          <a:p>
            <a:r>
              <a:rPr lang="en-US" dirty="0" smtClean="0">
                <a:latin typeface="Calibri" panose="020F0502020204030204" pitchFamily="34" charset="0"/>
                <a:cs typeface="Arial" panose="020B0604020202020204" pitchFamily="34" charset="0"/>
              </a:rPr>
              <a:t>Factors to Consider for Financial Stability</a:t>
            </a:r>
            <a:endParaRPr lang="en-US" dirty="0">
              <a:latin typeface="Calibri" panose="020F0502020204030204" pitchFamily="34" charset="0"/>
              <a:cs typeface="Arial" panose="020B0604020202020204" pitchFamily="34" charset="0"/>
            </a:endParaRPr>
          </a:p>
        </p:txBody>
      </p:sp>
      <p:sp>
        <p:nvSpPr>
          <p:cNvPr id="3" name="Content Placeholder 2"/>
          <p:cNvSpPr>
            <a:spLocks noGrp="1"/>
          </p:cNvSpPr>
          <p:nvPr>
            <p:ph idx="1"/>
          </p:nvPr>
        </p:nvSpPr>
        <p:spPr>
          <a:xfrm>
            <a:off x="457200" y="1600200"/>
            <a:ext cx="8229600" cy="4325112"/>
          </a:xfrm>
        </p:spPr>
        <p:txBody>
          <a:bodyPr>
            <a:normAutofit fontScale="70000" lnSpcReduction="20000"/>
          </a:bodyPr>
          <a:lstStyle/>
          <a:p>
            <a:pPr marL="0" indent="0">
              <a:buNone/>
            </a:pPr>
            <a:r>
              <a:rPr lang="en-US" b="1" dirty="0">
                <a:latin typeface="Calibri" panose="020F0502020204030204" pitchFamily="34" charset="0"/>
              </a:rPr>
              <a:t>The Bond Buyer 6/6/19 Article</a:t>
            </a:r>
          </a:p>
          <a:p>
            <a:pPr marL="0" indent="0">
              <a:buNone/>
            </a:pPr>
            <a:endParaRPr lang="en-US" dirty="0">
              <a:latin typeface="Calibri" panose="020F0502020204030204" pitchFamily="34" charset="0"/>
            </a:endParaRPr>
          </a:p>
          <a:p>
            <a:pPr marL="0" indent="0">
              <a:buNone/>
            </a:pPr>
            <a:r>
              <a:rPr lang="en-US" dirty="0">
                <a:latin typeface="Calibri" panose="020F0502020204030204" pitchFamily="34" charset="0"/>
              </a:rPr>
              <a:t>“Marc </a:t>
            </a:r>
            <a:r>
              <a:rPr lang="en-US" dirty="0" err="1">
                <a:latin typeface="Calibri" panose="020F0502020204030204" pitchFamily="34" charset="0"/>
              </a:rPr>
              <a:t>Joffe</a:t>
            </a:r>
            <a:r>
              <a:rPr lang="en-US" dirty="0">
                <a:latin typeface="Calibri" panose="020F0502020204030204" pitchFamily="34" charset="0"/>
              </a:rPr>
              <a:t>, a senior policy analyst at the Reason Foundation, said the city’s latest comprehensive annual financial report for the fiscal year ended June 30, 2019, raises multiple red flags.</a:t>
            </a:r>
          </a:p>
          <a:p>
            <a:pPr marL="0" indent="0">
              <a:buNone/>
            </a:pPr>
            <a:r>
              <a:rPr lang="en-US" dirty="0">
                <a:latin typeface="Calibri" panose="020F0502020204030204" pitchFamily="34" charset="0"/>
              </a:rPr>
              <a:t> </a:t>
            </a:r>
          </a:p>
          <a:p>
            <a:pPr marL="0" indent="0">
              <a:buNone/>
            </a:pPr>
            <a:r>
              <a:rPr lang="en-US" dirty="0" err="1">
                <a:latin typeface="Calibri" panose="020F0502020204030204" pitchFamily="34" charset="0"/>
              </a:rPr>
              <a:t>Joffe</a:t>
            </a:r>
            <a:r>
              <a:rPr lang="en-US" dirty="0">
                <a:latin typeface="Calibri" panose="020F0502020204030204" pitchFamily="34" charset="0"/>
              </a:rPr>
              <a:t> cited a weak cash position, a Kids First Initiative that will divert 3% of the general fund to programs for children, and increased payments to CalPERS with contributions projected to rise from $31 million in the current 2018-19 fiscal year to almost $50 million in 2024-25…Even with the marked improvements cited by the rating agencies, analysts also concede that Challenges remain. </a:t>
            </a:r>
          </a:p>
          <a:p>
            <a:pPr marL="0" indent="0">
              <a:buNone/>
            </a:pPr>
            <a:r>
              <a:rPr lang="en-US" dirty="0">
                <a:latin typeface="Calibri" panose="020F0502020204030204" pitchFamily="34" charset="0"/>
              </a:rPr>
              <a:t> </a:t>
            </a:r>
          </a:p>
          <a:p>
            <a:pPr marL="0" indent="0">
              <a:buNone/>
            </a:pPr>
            <a:r>
              <a:rPr lang="en-US" dirty="0">
                <a:latin typeface="Calibri" panose="020F0502020204030204" pitchFamily="34" charset="0"/>
              </a:rPr>
              <a:t>If deficit spending continues in the funds that continue to borrow from the General Fund and other funds, it reduces the likelihood that the city will be able to continue as a going concern.”</a:t>
            </a:r>
          </a:p>
          <a:p>
            <a:endParaRPr lang="en-US" dirty="0">
              <a:latin typeface="Calibri" panose="020F0502020204030204" pitchFamily="34" charset="0"/>
              <a:cs typeface="Arial" panose="020B0604020202020204" pitchFamily="34" charset="0"/>
            </a:endParaRPr>
          </a:p>
          <a:p>
            <a:endParaRPr lang="en-US" dirty="0">
              <a:latin typeface="Calibri" panose="020F0502020204030204" pitchFamily="34" charset="0"/>
              <a:cs typeface="Arial" panose="020B0604020202020204" pitchFamily="34" charset="0"/>
            </a:endParaRPr>
          </a:p>
        </p:txBody>
      </p:sp>
      <p:sp>
        <p:nvSpPr>
          <p:cNvPr id="4" name="Footer Placeholder 3"/>
          <p:cNvSpPr>
            <a:spLocks noGrp="1"/>
          </p:cNvSpPr>
          <p:nvPr>
            <p:ph type="ftr" sz="quarter" idx="11"/>
          </p:nvPr>
        </p:nvSpPr>
        <p:spPr>
          <a:xfrm>
            <a:off x="6705600" y="76200"/>
            <a:ext cx="1752600" cy="457200"/>
          </a:xfrm>
        </p:spPr>
        <p:txBody>
          <a:bodyPr/>
          <a:lstStyle/>
          <a:p>
            <a:r>
              <a:rPr lang="en-US" dirty="0">
                <a:solidFill>
                  <a:schemeClr val="bg1"/>
                </a:solidFill>
              </a:rPr>
              <a:t>FY2018-19 Year-end Adjustments</a:t>
            </a:r>
          </a:p>
        </p:txBody>
      </p:sp>
      <p:sp>
        <p:nvSpPr>
          <p:cNvPr id="5" name="Slide Number Placeholder 4"/>
          <p:cNvSpPr>
            <a:spLocks noGrp="1"/>
          </p:cNvSpPr>
          <p:nvPr>
            <p:ph type="sldNum" sz="quarter" idx="12"/>
          </p:nvPr>
        </p:nvSpPr>
        <p:spPr/>
        <p:txBody>
          <a:bodyPr/>
          <a:lstStyle/>
          <a:p>
            <a:fld id="{5331DBC4-7CEE-412F-BB9B-3E1C74392AF7}" type="slidenum">
              <a:rPr lang="en-US" smtClean="0"/>
              <a:t>4</a:t>
            </a:fld>
            <a:endParaRPr lang="en-US" dirty="0"/>
          </a:p>
        </p:txBody>
      </p:sp>
    </p:spTree>
    <p:extLst>
      <p:ext uri="{BB962C8B-B14F-4D97-AF65-F5344CB8AC3E}">
        <p14:creationId xmlns:p14="http://schemas.microsoft.com/office/powerpoint/2010/main" val="1148208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normAutofit fontScale="90000"/>
          </a:bodyPr>
          <a:lstStyle/>
          <a:p>
            <a:r>
              <a:rPr lang="en-US" dirty="0">
                <a:latin typeface="Calibri" panose="020F0502020204030204" pitchFamily="34" charset="0"/>
                <a:cs typeface="Arial" panose="020B0604020202020204" pitchFamily="34" charset="0"/>
              </a:rPr>
              <a:t>Factors to Consider for Financial </a:t>
            </a:r>
            <a:r>
              <a:rPr lang="en-US" dirty="0" smtClean="0">
                <a:latin typeface="Calibri" panose="020F0502020204030204" pitchFamily="34" charset="0"/>
                <a:cs typeface="Arial" panose="020B0604020202020204" pitchFamily="34" charset="0"/>
              </a:rPr>
              <a:t>Stability continued</a:t>
            </a:r>
            <a:endParaRPr lang="en-US" dirty="0">
              <a:latin typeface="Calibri" panose="020F0502020204030204" pitchFamily="34" charset="0"/>
              <a:cs typeface="Arial" panose="020B0604020202020204" pitchFamily="34" charset="0"/>
            </a:endParaRPr>
          </a:p>
        </p:txBody>
      </p:sp>
      <p:sp>
        <p:nvSpPr>
          <p:cNvPr id="4" name="Footer Placeholder 3"/>
          <p:cNvSpPr>
            <a:spLocks noGrp="1"/>
          </p:cNvSpPr>
          <p:nvPr>
            <p:ph type="ftr" sz="quarter" idx="11"/>
          </p:nvPr>
        </p:nvSpPr>
        <p:spPr>
          <a:xfrm>
            <a:off x="6705600" y="76200"/>
            <a:ext cx="1752600" cy="457200"/>
          </a:xfrm>
        </p:spPr>
        <p:txBody>
          <a:bodyPr/>
          <a:lstStyle/>
          <a:p>
            <a:r>
              <a:rPr lang="en-US" dirty="0">
                <a:solidFill>
                  <a:schemeClr val="bg1"/>
                </a:solidFill>
              </a:rPr>
              <a:t>FY2018-19 Year-end Adjustments</a:t>
            </a:r>
          </a:p>
        </p:txBody>
      </p:sp>
      <p:sp>
        <p:nvSpPr>
          <p:cNvPr id="5" name="Slide Number Placeholder 4"/>
          <p:cNvSpPr>
            <a:spLocks noGrp="1"/>
          </p:cNvSpPr>
          <p:nvPr>
            <p:ph type="sldNum" sz="quarter" idx="12"/>
          </p:nvPr>
        </p:nvSpPr>
        <p:spPr/>
        <p:txBody>
          <a:bodyPr/>
          <a:lstStyle/>
          <a:p>
            <a:fld id="{5331DBC4-7CEE-412F-BB9B-3E1C74392AF7}" type="slidenum">
              <a:rPr lang="en-US" smtClean="0"/>
              <a:t>5</a:t>
            </a:fld>
            <a:endParaRPr lang="en-US" dirty="0"/>
          </a:p>
        </p:txBody>
      </p:sp>
      <p:sp>
        <p:nvSpPr>
          <p:cNvPr id="6" name="Title 1"/>
          <p:cNvSpPr txBox="1">
            <a:spLocks noGrp="1"/>
          </p:cNvSpPr>
          <p:nvPr>
            <p:ph idx="1"/>
          </p:nvPr>
        </p:nvSpPr>
        <p:spPr>
          <a:xfrm>
            <a:off x="457200" y="1600200"/>
            <a:ext cx="8229600" cy="990600"/>
          </a:xfrm>
          <a:prstGeom prst="rect">
            <a:avLst/>
          </a:prstGeom>
          <a:solidFill>
            <a:schemeClr val="tx2"/>
          </a:solidFill>
        </p:spPr>
        <p:txBody>
          <a:bodyPr vert="horz" lIns="91440" tIns="45720" rIns="91440" bIns="45720" rtlCol="0" anchor="ctr">
            <a:noAutofit/>
          </a:bodyPr>
          <a:lstStyle>
            <a:lvl1pPr algn="ctr" defTabSz="914400" rtl="0" eaLnBrk="1" latinLnBrk="0" hangingPunct="1">
              <a:spcBef>
                <a:spcPct val="0"/>
              </a:spcBef>
              <a:buNone/>
              <a:defRPr sz="3600" kern="1200" cap="none" spc="-100" baseline="0">
                <a:ln>
                  <a:noFill/>
                </a:ln>
                <a:solidFill>
                  <a:schemeClr val="bg1"/>
                </a:solidFill>
                <a:effectLst/>
                <a:latin typeface="+mj-lt"/>
                <a:ea typeface="+mj-ea"/>
                <a:cs typeface="+mj-cs"/>
              </a:defRPr>
            </a:lvl1pPr>
          </a:lstStyle>
          <a:p>
            <a:pPr algn="l"/>
            <a:r>
              <a:rPr lang="en-US" sz="2400" dirty="0">
                <a:latin typeface="Calibri" panose="020F0502020204030204" pitchFamily="34" charset="0"/>
              </a:rPr>
              <a:t>S&amp;P Bond Rating: Upgraded three notches from A- to AA- and the lease revenue bond rating from BBB+ to A+.  </a:t>
            </a:r>
          </a:p>
          <a:p>
            <a:pPr algn="l"/>
            <a:r>
              <a:rPr lang="en-US" sz="2400" dirty="0">
                <a:latin typeface="Calibri" panose="020F0502020204030204" pitchFamily="34" charset="0"/>
              </a:rPr>
              <a:t>Savings: Civic Center ~ $600,000 + Port ~$700,000 = $1.3M</a:t>
            </a:r>
          </a:p>
        </p:txBody>
      </p:sp>
      <p:sp>
        <p:nvSpPr>
          <p:cNvPr id="7" name="Rectangle 6"/>
          <p:cNvSpPr/>
          <p:nvPr/>
        </p:nvSpPr>
        <p:spPr>
          <a:xfrm>
            <a:off x="533400" y="2743200"/>
            <a:ext cx="7949118" cy="3693319"/>
          </a:xfrm>
          <a:prstGeom prst="rect">
            <a:avLst/>
          </a:prstGeom>
        </p:spPr>
        <p:txBody>
          <a:bodyPr wrap="square">
            <a:spAutoFit/>
          </a:bodyPr>
          <a:lstStyle/>
          <a:p>
            <a:r>
              <a:rPr lang="en-US" dirty="0">
                <a:latin typeface="Calibri" panose="020F0502020204030204" pitchFamily="34" charset="0"/>
              </a:rPr>
              <a:t>“The outlook also reflects our expectation that reserve levels will remain strong…during the next two years, and that the city will manage its debt and ongoing expenditures sufficiently to avoid any future structural imbalances. </a:t>
            </a:r>
          </a:p>
          <a:p>
            <a:endParaRPr lang="en-US" dirty="0">
              <a:latin typeface="Calibri" panose="020F0502020204030204" pitchFamily="34" charset="0"/>
            </a:endParaRPr>
          </a:p>
          <a:p>
            <a:r>
              <a:rPr lang="en-US" dirty="0">
                <a:latin typeface="Calibri" panose="020F0502020204030204" pitchFamily="34" charset="0"/>
              </a:rPr>
              <a:t>Should the local economy continue to strengthen, reflecting higher income and wealth metrics, if the city's pension costs represent a smaller portion of the city's budget, and if the city keeps reserves at very strong levels in the current year and projected for the next few years, </a:t>
            </a:r>
            <a:r>
              <a:rPr lang="en-US" b="1" dirty="0">
                <a:latin typeface="Calibri" panose="020F0502020204030204" pitchFamily="34" charset="0"/>
              </a:rPr>
              <a:t>we could raise the rating…</a:t>
            </a:r>
          </a:p>
          <a:p>
            <a:r>
              <a:rPr lang="en-US" dirty="0">
                <a:latin typeface="Calibri" panose="020F0502020204030204" pitchFamily="34" charset="0"/>
              </a:rPr>
              <a:t> </a:t>
            </a:r>
          </a:p>
          <a:p>
            <a:r>
              <a:rPr lang="en-US" dirty="0">
                <a:latin typeface="Calibri" panose="020F0502020204030204" pitchFamily="34" charset="0"/>
              </a:rPr>
              <a:t>Should Richmond's financial performance deteriorate to the point of resulting in structural imbalance either because of an unexpected decline in revenues or because the city is unable to manage its debt and pension-related costs, </a:t>
            </a:r>
            <a:r>
              <a:rPr lang="en-US" b="1" dirty="0">
                <a:latin typeface="Calibri" panose="020F0502020204030204" pitchFamily="34" charset="0"/>
              </a:rPr>
              <a:t>we could lower  the rating.”</a:t>
            </a:r>
            <a:endParaRPr lang="en-US" dirty="0">
              <a:latin typeface="Calibri" panose="020F0502020204030204" pitchFamily="34" charset="0"/>
            </a:endParaRPr>
          </a:p>
        </p:txBody>
      </p:sp>
    </p:spTree>
    <p:extLst>
      <p:ext uri="{BB962C8B-B14F-4D97-AF65-F5344CB8AC3E}">
        <p14:creationId xmlns:p14="http://schemas.microsoft.com/office/powerpoint/2010/main" val="1139941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682" y="508492"/>
            <a:ext cx="8229600" cy="1066800"/>
          </a:xfrm>
        </p:spPr>
        <p:txBody>
          <a:bodyPr>
            <a:normAutofit/>
          </a:bodyPr>
          <a:lstStyle/>
          <a:p>
            <a:r>
              <a:rPr lang="en-US" dirty="0">
                <a:latin typeface="Calibri" panose="020F0502020204030204" pitchFamily="34" charset="0"/>
                <a:cs typeface="Arial" panose="020B0604020202020204" pitchFamily="34" charset="0"/>
              </a:rPr>
              <a:t>General Fund Adjustments</a:t>
            </a:r>
          </a:p>
        </p:txBody>
      </p:sp>
      <p:sp>
        <p:nvSpPr>
          <p:cNvPr id="3" name="Content Placeholder 2"/>
          <p:cNvSpPr>
            <a:spLocks noGrp="1"/>
          </p:cNvSpPr>
          <p:nvPr>
            <p:ph idx="1"/>
          </p:nvPr>
        </p:nvSpPr>
        <p:spPr>
          <a:xfrm>
            <a:off x="457200" y="1600200"/>
            <a:ext cx="8229600" cy="4325112"/>
          </a:xfrm>
        </p:spPr>
        <p:txBody>
          <a:bodyPr>
            <a:normAutofit/>
          </a:bodyPr>
          <a:lstStyle/>
          <a:p>
            <a:endParaRPr lang="en-US" dirty="0">
              <a:latin typeface="Calibri" panose="020F0502020204030204" pitchFamily="34" charset="0"/>
              <a:cs typeface="Arial" panose="020B0604020202020204" pitchFamily="34" charset="0"/>
            </a:endParaRPr>
          </a:p>
          <a:p>
            <a:endParaRPr lang="en-US" dirty="0">
              <a:latin typeface="Calibri" panose="020F0502020204030204" pitchFamily="34" charset="0"/>
              <a:cs typeface="Arial" panose="020B0604020202020204" pitchFamily="34" charset="0"/>
            </a:endParaRPr>
          </a:p>
        </p:txBody>
      </p:sp>
      <p:sp>
        <p:nvSpPr>
          <p:cNvPr id="4" name="Footer Placeholder 3"/>
          <p:cNvSpPr>
            <a:spLocks noGrp="1"/>
          </p:cNvSpPr>
          <p:nvPr>
            <p:ph type="ftr" sz="quarter" idx="11"/>
          </p:nvPr>
        </p:nvSpPr>
        <p:spPr>
          <a:xfrm>
            <a:off x="6705600" y="76200"/>
            <a:ext cx="1752600" cy="457200"/>
          </a:xfrm>
        </p:spPr>
        <p:txBody>
          <a:bodyPr/>
          <a:lstStyle/>
          <a:p>
            <a:r>
              <a:rPr lang="en-US" dirty="0">
                <a:solidFill>
                  <a:schemeClr val="bg1"/>
                </a:solidFill>
              </a:rPr>
              <a:t>FY2018-19 Year-end Adjustments</a:t>
            </a:r>
          </a:p>
        </p:txBody>
      </p:sp>
      <p:sp>
        <p:nvSpPr>
          <p:cNvPr id="5" name="Slide Number Placeholder 4"/>
          <p:cNvSpPr>
            <a:spLocks noGrp="1"/>
          </p:cNvSpPr>
          <p:nvPr>
            <p:ph type="sldNum" sz="quarter" idx="12"/>
          </p:nvPr>
        </p:nvSpPr>
        <p:spPr/>
        <p:txBody>
          <a:bodyPr/>
          <a:lstStyle/>
          <a:p>
            <a:fld id="{5331DBC4-7CEE-412F-BB9B-3E1C74392AF7}" type="slidenum">
              <a:rPr lang="en-US" smtClean="0"/>
              <a:t>6</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688075545"/>
              </p:ext>
            </p:extLst>
          </p:nvPr>
        </p:nvGraphicFramePr>
        <p:xfrm>
          <a:off x="470682" y="1784428"/>
          <a:ext cx="8153400" cy="1112520"/>
        </p:xfrm>
        <a:graphic>
          <a:graphicData uri="http://schemas.openxmlformats.org/drawingml/2006/table">
            <a:tbl>
              <a:tblPr firstRow="1" bandRow="1">
                <a:tableStyleId>{5C22544A-7EE6-4342-B048-85BDC9FD1C3A}</a:tableStyleId>
              </a:tblPr>
              <a:tblGrid>
                <a:gridCol w="3048000">
                  <a:extLst>
                    <a:ext uri="{9D8B030D-6E8A-4147-A177-3AD203B41FA5}">
                      <a16:colId xmlns="" xmlns:a16="http://schemas.microsoft.com/office/drawing/2014/main" val="20000"/>
                    </a:ext>
                  </a:extLst>
                </a:gridCol>
                <a:gridCol w="1295400">
                  <a:extLst>
                    <a:ext uri="{9D8B030D-6E8A-4147-A177-3AD203B41FA5}">
                      <a16:colId xmlns="" xmlns:a16="http://schemas.microsoft.com/office/drawing/2014/main" val="20001"/>
                    </a:ext>
                  </a:extLst>
                </a:gridCol>
                <a:gridCol w="3810000">
                  <a:extLst>
                    <a:ext uri="{9D8B030D-6E8A-4147-A177-3AD203B41FA5}">
                      <a16:colId xmlns="" xmlns:a16="http://schemas.microsoft.com/office/drawing/2014/main" val="20002"/>
                    </a:ext>
                  </a:extLst>
                </a:gridCol>
              </a:tblGrid>
              <a:tr h="370840">
                <a:tc>
                  <a:txBody>
                    <a:bodyPr/>
                    <a:lstStyle/>
                    <a:p>
                      <a:r>
                        <a:rPr lang="en-US" b="1" dirty="0">
                          <a:solidFill>
                            <a:schemeClr val="tx1"/>
                          </a:solidFill>
                          <a:latin typeface="Calibri" panose="020F0502020204030204" pitchFamily="34" charset="0"/>
                        </a:rPr>
                        <a:t>Fund</a:t>
                      </a:r>
                    </a:p>
                  </a:txBody>
                  <a:tcPr/>
                </a:tc>
                <a:tc>
                  <a:txBody>
                    <a:bodyPr/>
                    <a:lstStyle/>
                    <a:p>
                      <a:pPr algn="ctr"/>
                      <a:r>
                        <a:rPr lang="en-US" b="1" dirty="0">
                          <a:solidFill>
                            <a:schemeClr val="tx1"/>
                          </a:solidFill>
                          <a:latin typeface="Calibri" panose="020F0502020204030204" pitchFamily="34" charset="0"/>
                        </a:rPr>
                        <a:t>Amount</a:t>
                      </a:r>
                    </a:p>
                  </a:txBody>
                  <a:tcPr/>
                </a:tc>
                <a:tc>
                  <a:txBody>
                    <a:bodyPr/>
                    <a:lstStyle/>
                    <a:p>
                      <a:pPr algn="ctr"/>
                      <a:r>
                        <a:rPr lang="en-US" b="1" dirty="0">
                          <a:solidFill>
                            <a:schemeClr val="tx1"/>
                          </a:solidFill>
                          <a:latin typeface="Calibri" panose="020F0502020204030204" pitchFamily="34" charset="0"/>
                        </a:rPr>
                        <a:t>Reason</a:t>
                      </a:r>
                    </a:p>
                  </a:txBody>
                  <a:tcPr/>
                </a:tc>
                <a:extLst>
                  <a:ext uri="{0D108BD9-81ED-4DB2-BD59-A6C34878D82A}">
                    <a16:rowId xmlns="" xmlns:a16="http://schemas.microsoft.com/office/drawing/2014/main" val="10000"/>
                  </a:ext>
                </a:extLst>
              </a:tr>
              <a:tr h="370840">
                <a:tc>
                  <a:txBody>
                    <a:bodyPr/>
                    <a:lstStyle/>
                    <a:p>
                      <a:r>
                        <a:rPr lang="en-US" dirty="0">
                          <a:latin typeface="Calibri" panose="020F0502020204030204" pitchFamily="34" charset="0"/>
                        </a:rPr>
                        <a:t>Code Enforcement -</a:t>
                      </a:r>
                      <a:r>
                        <a:rPr lang="en-US" baseline="0" dirty="0">
                          <a:latin typeface="Calibri" panose="020F0502020204030204" pitchFamily="34" charset="0"/>
                        </a:rPr>
                        <a:t> 1053</a:t>
                      </a:r>
                      <a:endParaRPr lang="en-US" dirty="0">
                        <a:latin typeface="Calibri" panose="020F0502020204030204" pitchFamily="34" charset="0"/>
                      </a:endParaRPr>
                    </a:p>
                  </a:txBody>
                  <a:tcPr/>
                </a:tc>
                <a:tc>
                  <a:txBody>
                    <a:bodyPr/>
                    <a:lstStyle/>
                    <a:p>
                      <a:pPr algn="r"/>
                      <a:r>
                        <a:rPr lang="en-US" dirty="0">
                          <a:latin typeface="Calibri" panose="020F0502020204030204" pitchFamily="34" charset="0"/>
                        </a:rPr>
                        <a:t>$2,076,487</a:t>
                      </a:r>
                    </a:p>
                  </a:txBody>
                  <a:tcPr/>
                </a:tc>
                <a:tc>
                  <a:txBody>
                    <a:bodyPr/>
                    <a:lstStyle/>
                    <a:p>
                      <a:r>
                        <a:rPr lang="en-US" dirty="0">
                          <a:latin typeface="Calibri" panose="020F0502020204030204" pitchFamily="34" charset="0"/>
                        </a:rPr>
                        <a:t>Transfer to clear</a:t>
                      </a:r>
                      <a:r>
                        <a:rPr lang="en-US" baseline="0" dirty="0">
                          <a:latin typeface="Calibri" panose="020F0502020204030204" pitchFamily="34" charset="0"/>
                        </a:rPr>
                        <a:t> negative cash balance</a:t>
                      </a:r>
                      <a:endParaRPr lang="en-US" dirty="0">
                        <a:latin typeface="Calibri" panose="020F0502020204030204" pitchFamily="34" charset="0"/>
                      </a:endParaRPr>
                    </a:p>
                  </a:txBody>
                  <a:tcPr/>
                </a:tc>
                <a:extLst>
                  <a:ext uri="{0D108BD9-81ED-4DB2-BD59-A6C34878D82A}">
                    <a16:rowId xmlns="" xmlns:a16="http://schemas.microsoft.com/office/drawing/2014/main" val="10001"/>
                  </a:ext>
                </a:extLst>
              </a:tr>
              <a:tr h="370840">
                <a:tc>
                  <a:txBody>
                    <a:bodyPr/>
                    <a:lstStyle/>
                    <a:p>
                      <a:r>
                        <a:rPr lang="en-US" baseline="0" dirty="0">
                          <a:latin typeface="Calibri" panose="020F0502020204030204" pitchFamily="34" charset="0"/>
                        </a:rPr>
                        <a:t>Housing Department Funds</a:t>
                      </a:r>
                    </a:p>
                  </a:txBody>
                  <a:tcPr/>
                </a:tc>
                <a:tc>
                  <a:txBody>
                    <a:bodyPr/>
                    <a:lstStyle/>
                    <a:p>
                      <a:pPr algn="r"/>
                      <a:r>
                        <a:rPr lang="en-US" dirty="0">
                          <a:latin typeface="Calibri" panose="020F0502020204030204" pitchFamily="34" charset="0"/>
                        </a:rPr>
                        <a:t>1,818,221</a:t>
                      </a:r>
                    </a:p>
                  </a:txBody>
                  <a:tcPr/>
                </a:tc>
                <a:tc>
                  <a:txBody>
                    <a:bodyPr/>
                    <a:lstStyle/>
                    <a:p>
                      <a:r>
                        <a:rPr lang="en-US" dirty="0">
                          <a:latin typeface="Calibri" panose="020F0502020204030204" pitchFamily="34" charset="0"/>
                        </a:rPr>
                        <a:t>Disallowed costs</a:t>
                      </a:r>
                      <a:r>
                        <a:rPr lang="en-US" baseline="0" dirty="0">
                          <a:latin typeface="Calibri" panose="020F0502020204030204" pitchFamily="34" charset="0"/>
                        </a:rPr>
                        <a:t> </a:t>
                      </a:r>
                      <a:endParaRPr lang="en-US" dirty="0">
                        <a:latin typeface="Calibri" panose="020F0502020204030204" pitchFamily="34" charset="0"/>
                      </a:endParaRPr>
                    </a:p>
                  </a:txBody>
                  <a:tcPr/>
                </a:tc>
                <a:extLst>
                  <a:ext uri="{0D108BD9-81ED-4DB2-BD59-A6C34878D82A}">
                    <a16:rowId xmlns="" xmlns:a16="http://schemas.microsoft.com/office/drawing/2014/main" val="10002"/>
                  </a:ext>
                </a:extLst>
              </a:tr>
            </a:tbl>
          </a:graphicData>
        </a:graphic>
      </p:graphicFrame>
      <p:sp>
        <p:nvSpPr>
          <p:cNvPr id="9" name="TextBox 8"/>
          <p:cNvSpPr txBox="1"/>
          <p:nvPr/>
        </p:nvSpPr>
        <p:spPr>
          <a:xfrm>
            <a:off x="508782" y="1405340"/>
            <a:ext cx="7162800" cy="369332"/>
          </a:xfrm>
          <a:prstGeom prst="rect">
            <a:avLst/>
          </a:prstGeom>
          <a:noFill/>
        </p:spPr>
        <p:txBody>
          <a:bodyPr wrap="square" rtlCol="0">
            <a:spAutoFit/>
          </a:bodyPr>
          <a:lstStyle/>
          <a:p>
            <a:r>
              <a:rPr lang="en-US" b="1" i="1" dirty="0">
                <a:latin typeface="Calibri" panose="020F0502020204030204" pitchFamily="34" charset="0"/>
                <a:cs typeface="Aparajita" panose="020B0604020202020204" pitchFamily="34" charset="0"/>
              </a:rPr>
              <a:t>Negative cash balances reduced using General Fund surplus:</a:t>
            </a:r>
          </a:p>
        </p:txBody>
      </p:sp>
      <p:sp>
        <p:nvSpPr>
          <p:cNvPr id="10" name="TextBox 9"/>
          <p:cNvSpPr txBox="1"/>
          <p:nvPr/>
        </p:nvSpPr>
        <p:spPr>
          <a:xfrm>
            <a:off x="508782" y="2995299"/>
            <a:ext cx="7162800" cy="369332"/>
          </a:xfrm>
          <a:prstGeom prst="rect">
            <a:avLst/>
          </a:prstGeom>
          <a:noFill/>
        </p:spPr>
        <p:txBody>
          <a:bodyPr wrap="square" rtlCol="0">
            <a:spAutoFit/>
          </a:bodyPr>
          <a:lstStyle/>
          <a:p>
            <a:r>
              <a:rPr lang="en-US" b="1" i="1" dirty="0">
                <a:latin typeface="Calibri" panose="020F0502020204030204" pitchFamily="34" charset="0"/>
                <a:cs typeface="Aparajita" panose="020B0604020202020204" pitchFamily="34" charset="0"/>
              </a:rPr>
              <a:t>Other adjustments:</a:t>
            </a:r>
          </a:p>
        </p:txBody>
      </p:sp>
      <p:graphicFrame>
        <p:nvGraphicFramePr>
          <p:cNvPr id="11" name="Table 10">
            <a:extLst>
              <a:ext uri="{FF2B5EF4-FFF2-40B4-BE49-F238E27FC236}">
                <a16:creationId xmlns="" xmlns:a16="http://schemas.microsoft.com/office/drawing/2014/main" id="{C7028750-717D-47AD-BFA1-FABA8E285FE3}"/>
              </a:ext>
            </a:extLst>
          </p:cNvPr>
          <p:cNvGraphicFramePr>
            <a:graphicFrameLocks noGrp="1"/>
          </p:cNvGraphicFramePr>
          <p:nvPr>
            <p:extLst>
              <p:ext uri="{D42A27DB-BD31-4B8C-83A1-F6EECF244321}">
                <p14:modId xmlns:p14="http://schemas.microsoft.com/office/powerpoint/2010/main" val="2565913948"/>
              </p:ext>
            </p:extLst>
          </p:nvPr>
        </p:nvGraphicFramePr>
        <p:xfrm>
          <a:off x="457200" y="3389539"/>
          <a:ext cx="8153400" cy="2631976"/>
        </p:xfrm>
        <a:graphic>
          <a:graphicData uri="http://schemas.openxmlformats.org/drawingml/2006/table">
            <a:tbl>
              <a:tblPr lastRow="1" bandRow="1">
                <a:tableStyleId>{5C22544A-7EE6-4342-B048-85BDC9FD1C3A}</a:tableStyleId>
              </a:tblPr>
              <a:tblGrid>
                <a:gridCol w="3048000">
                  <a:extLst>
                    <a:ext uri="{9D8B030D-6E8A-4147-A177-3AD203B41FA5}">
                      <a16:colId xmlns="" xmlns:a16="http://schemas.microsoft.com/office/drawing/2014/main" val="20000"/>
                    </a:ext>
                  </a:extLst>
                </a:gridCol>
                <a:gridCol w="1295400">
                  <a:extLst>
                    <a:ext uri="{9D8B030D-6E8A-4147-A177-3AD203B41FA5}">
                      <a16:colId xmlns="" xmlns:a16="http://schemas.microsoft.com/office/drawing/2014/main" val="20001"/>
                    </a:ext>
                  </a:extLst>
                </a:gridCol>
                <a:gridCol w="3810000">
                  <a:extLst>
                    <a:ext uri="{9D8B030D-6E8A-4147-A177-3AD203B41FA5}">
                      <a16:colId xmlns="" xmlns:a16="http://schemas.microsoft.com/office/drawing/2014/main" val="20002"/>
                    </a:ext>
                  </a:extLst>
                </a:gridCol>
              </a:tblGrid>
              <a:tr h="938130">
                <a:tc>
                  <a:txBody>
                    <a:bodyPr/>
                    <a:lstStyle/>
                    <a:p>
                      <a:r>
                        <a:rPr lang="en-US" dirty="0">
                          <a:latin typeface="Calibri" panose="020F0502020204030204" pitchFamily="34" charset="0"/>
                        </a:rPr>
                        <a:t>Code Enforcement - 1053</a:t>
                      </a:r>
                    </a:p>
                  </a:txBody>
                  <a:tcPr/>
                </a:tc>
                <a:tc>
                  <a:txBody>
                    <a:bodyPr/>
                    <a:lstStyle/>
                    <a:p>
                      <a:pPr algn="r"/>
                      <a:r>
                        <a:rPr lang="en-US" dirty="0">
                          <a:latin typeface="Calibri" panose="020F0502020204030204" pitchFamily="34" charset="0"/>
                        </a:rPr>
                        <a:t>200,000</a:t>
                      </a:r>
                    </a:p>
                  </a:txBody>
                  <a:tcPr/>
                </a:tc>
                <a:tc>
                  <a:txBody>
                    <a:bodyPr/>
                    <a:lstStyle/>
                    <a:p>
                      <a:r>
                        <a:rPr lang="en-US" dirty="0">
                          <a:latin typeface="Calibri" panose="020F0502020204030204" pitchFamily="34" charset="0"/>
                        </a:rPr>
                        <a:t>Reverse transfer</a:t>
                      </a:r>
                      <a:r>
                        <a:rPr lang="en-US" baseline="0" dirty="0">
                          <a:latin typeface="Calibri" panose="020F0502020204030204" pitchFamily="34" charset="0"/>
                        </a:rPr>
                        <a:t> into the General Fund; </a:t>
                      </a:r>
                      <a:r>
                        <a:rPr lang="en-US" dirty="0">
                          <a:latin typeface="Calibri" panose="020F0502020204030204" pitchFamily="34" charset="0"/>
                        </a:rPr>
                        <a:t>JPA</a:t>
                      </a:r>
                      <a:r>
                        <a:rPr lang="en-US" baseline="0" dirty="0">
                          <a:latin typeface="Calibri" panose="020F0502020204030204" pitchFamily="34" charset="0"/>
                        </a:rPr>
                        <a:t> funding diverted to another fund for recycling programs</a:t>
                      </a:r>
                      <a:endParaRPr lang="en-US" dirty="0">
                        <a:latin typeface="Calibri" panose="020F0502020204030204" pitchFamily="34" charset="0"/>
                      </a:endParaRPr>
                    </a:p>
                  </a:txBody>
                  <a:tcPr/>
                </a:tc>
                <a:extLst>
                  <a:ext uri="{0D108BD9-81ED-4DB2-BD59-A6C34878D82A}">
                    <a16:rowId xmlns="" xmlns:a16="http://schemas.microsoft.com/office/drawing/2014/main" val="10001"/>
                  </a:ext>
                </a:extLst>
              </a:tr>
              <a:tr h="656691">
                <a:tc>
                  <a:txBody>
                    <a:bodyPr/>
                    <a:lstStyle/>
                    <a:p>
                      <a:r>
                        <a:rPr lang="en-US" dirty="0">
                          <a:latin typeface="Calibri" panose="020F0502020204030204" pitchFamily="34" charset="0"/>
                        </a:rPr>
                        <a:t>General</a:t>
                      </a:r>
                      <a:r>
                        <a:rPr lang="en-US" baseline="0" dirty="0">
                          <a:latin typeface="Calibri" panose="020F0502020204030204" pitchFamily="34" charset="0"/>
                        </a:rPr>
                        <a:t> Capital - 2001</a:t>
                      </a:r>
                    </a:p>
                  </a:txBody>
                  <a:tcPr/>
                </a:tc>
                <a:tc>
                  <a:txBody>
                    <a:bodyPr/>
                    <a:lstStyle/>
                    <a:p>
                      <a:pPr algn="r"/>
                      <a:r>
                        <a:rPr lang="en-US" dirty="0">
                          <a:latin typeface="Calibri" panose="020F0502020204030204" pitchFamily="34" charset="0"/>
                        </a:rPr>
                        <a:t>24,000</a:t>
                      </a:r>
                    </a:p>
                  </a:txBody>
                  <a:tcPr/>
                </a:tc>
                <a:tc>
                  <a:txBody>
                    <a:bodyPr/>
                    <a:lstStyle/>
                    <a:p>
                      <a:r>
                        <a:rPr lang="en-US" dirty="0">
                          <a:latin typeface="Calibri" panose="020F0502020204030204" pitchFamily="34" charset="0"/>
                        </a:rPr>
                        <a:t>Transfer for design services</a:t>
                      </a:r>
                      <a:r>
                        <a:rPr lang="en-US" baseline="0" dirty="0">
                          <a:latin typeface="Calibri" panose="020F0502020204030204" pitchFamily="34" charset="0"/>
                        </a:rPr>
                        <a:t> related to Corp Yard </a:t>
                      </a:r>
                      <a:r>
                        <a:rPr lang="en-US" baseline="0" dirty="0" smtClean="0">
                          <a:latin typeface="Calibri" panose="020F0502020204030204" pitchFamily="34" charset="0"/>
                        </a:rPr>
                        <a:t>roof replacement</a:t>
                      </a:r>
                      <a:endParaRPr lang="en-US" dirty="0">
                        <a:latin typeface="Calibri" panose="020F0502020204030204" pitchFamily="34" charset="0"/>
                      </a:endParaRPr>
                    </a:p>
                  </a:txBody>
                  <a:tcPr/>
                </a:tc>
                <a:extLst>
                  <a:ext uri="{0D108BD9-81ED-4DB2-BD59-A6C34878D82A}">
                    <a16:rowId xmlns="" xmlns:a16="http://schemas.microsoft.com/office/drawing/2014/main" val="10002"/>
                  </a:ext>
                </a:extLst>
              </a:tr>
              <a:tr h="656691">
                <a:tc>
                  <a:txBody>
                    <a:bodyPr/>
                    <a:lstStyle/>
                    <a:p>
                      <a:r>
                        <a:rPr lang="en-US" baseline="0" dirty="0">
                          <a:latin typeface="Calibri" panose="020F0502020204030204" pitchFamily="34" charset="0"/>
                        </a:rPr>
                        <a:t>Civic Center Debt Service - 3005</a:t>
                      </a:r>
                    </a:p>
                  </a:txBody>
                  <a:tcPr/>
                </a:tc>
                <a:tc>
                  <a:txBody>
                    <a:bodyPr/>
                    <a:lstStyle/>
                    <a:p>
                      <a:pPr algn="r"/>
                      <a:r>
                        <a:rPr lang="en-US" dirty="0">
                          <a:latin typeface="Calibri" panose="020F0502020204030204" pitchFamily="34" charset="0"/>
                        </a:rPr>
                        <a:t>7,268</a:t>
                      </a:r>
                    </a:p>
                  </a:txBody>
                  <a:tcPr/>
                </a:tc>
                <a:tc>
                  <a:txBody>
                    <a:bodyPr/>
                    <a:lstStyle/>
                    <a:p>
                      <a:r>
                        <a:rPr lang="en-US" dirty="0">
                          <a:latin typeface="Calibri" panose="020F0502020204030204" pitchFamily="34" charset="0"/>
                        </a:rPr>
                        <a:t>Bond</a:t>
                      </a:r>
                      <a:r>
                        <a:rPr lang="en-US" baseline="0" dirty="0">
                          <a:latin typeface="Calibri" panose="020F0502020204030204" pitchFamily="34" charset="0"/>
                        </a:rPr>
                        <a:t> administrative fees</a:t>
                      </a:r>
                      <a:endParaRPr lang="en-US" dirty="0">
                        <a:latin typeface="Calibri" panose="020F0502020204030204" pitchFamily="34" charset="0"/>
                      </a:endParaRPr>
                    </a:p>
                  </a:txBody>
                  <a:tcPr/>
                </a:tc>
                <a:extLst>
                  <a:ext uri="{0D108BD9-81ED-4DB2-BD59-A6C34878D82A}">
                    <a16:rowId xmlns="" xmlns:a16="http://schemas.microsoft.com/office/drawing/2014/main" val="10003"/>
                  </a:ext>
                </a:extLst>
              </a:tr>
              <a:tr h="380464">
                <a:tc>
                  <a:txBody>
                    <a:bodyPr/>
                    <a:lstStyle/>
                    <a:p>
                      <a:r>
                        <a:rPr lang="en-US" b="1" baseline="0" dirty="0">
                          <a:solidFill>
                            <a:schemeClr val="tx1"/>
                          </a:solidFill>
                          <a:latin typeface="Calibri" panose="020F0502020204030204" pitchFamily="34" charset="0"/>
                        </a:rPr>
                        <a:t>Total Impact to General Fund</a:t>
                      </a:r>
                    </a:p>
                  </a:txBody>
                  <a:tcPr/>
                </a:tc>
                <a:tc>
                  <a:txBody>
                    <a:bodyPr/>
                    <a:lstStyle/>
                    <a:p>
                      <a:pPr algn="r"/>
                      <a:r>
                        <a:rPr lang="en-US" b="1" dirty="0">
                          <a:solidFill>
                            <a:schemeClr val="tx1"/>
                          </a:solidFill>
                          <a:latin typeface="Calibri" panose="020F0502020204030204" pitchFamily="34" charset="0"/>
                        </a:rPr>
                        <a:t>$4,125,976</a:t>
                      </a:r>
                    </a:p>
                  </a:txBody>
                  <a:tcPr/>
                </a:tc>
                <a:tc>
                  <a:txBody>
                    <a:bodyPr/>
                    <a:lstStyle/>
                    <a:p>
                      <a:endParaRPr lang="en-US" b="1" dirty="0">
                        <a:solidFill>
                          <a:schemeClr val="tx1"/>
                        </a:solidFill>
                        <a:latin typeface="Calibri" panose="020F0502020204030204" pitchFamily="34" charset="0"/>
                      </a:endParaRPr>
                    </a:p>
                  </a:txBody>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1588361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682" y="508492"/>
            <a:ext cx="8229600" cy="1066800"/>
          </a:xfrm>
        </p:spPr>
        <p:txBody>
          <a:bodyPr>
            <a:normAutofit/>
          </a:bodyPr>
          <a:lstStyle/>
          <a:p>
            <a:r>
              <a:rPr lang="en-US" dirty="0">
                <a:latin typeface="Calibri" panose="020F0502020204030204" pitchFamily="34" charset="0"/>
                <a:cs typeface="Arial" panose="020B0604020202020204" pitchFamily="34" charset="0"/>
              </a:rPr>
              <a:t>Non-General Fund Adjustments</a:t>
            </a:r>
          </a:p>
        </p:txBody>
      </p:sp>
      <p:sp>
        <p:nvSpPr>
          <p:cNvPr id="3" name="Content Placeholder 2"/>
          <p:cNvSpPr>
            <a:spLocks noGrp="1"/>
          </p:cNvSpPr>
          <p:nvPr>
            <p:ph idx="1"/>
          </p:nvPr>
        </p:nvSpPr>
        <p:spPr>
          <a:xfrm>
            <a:off x="457200" y="1600200"/>
            <a:ext cx="8229600" cy="4325112"/>
          </a:xfrm>
        </p:spPr>
        <p:txBody>
          <a:bodyPr>
            <a:normAutofit/>
          </a:bodyPr>
          <a:lstStyle/>
          <a:p>
            <a:endParaRPr lang="en-US" dirty="0">
              <a:latin typeface="Calibri" panose="020F0502020204030204" pitchFamily="34" charset="0"/>
              <a:cs typeface="Arial" panose="020B0604020202020204" pitchFamily="34" charset="0"/>
            </a:endParaRPr>
          </a:p>
          <a:p>
            <a:endParaRPr lang="en-US" dirty="0">
              <a:latin typeface="Calibri" panose="020F0502020204030204" pitchFamily="34" charset="0"/>
              <a:cs typeface="Arial" panose="020B0604020202020204" pitchFamily="34" charset="0"/>
            </a:endParaRPr>
          </a:p>
        </p:txBody>
      </p:sp>
      <p:sp>
        <p:nvSpPr>
          <p:cNvPr id="4" name="Footer Placeholder 3"/>
          <p:cNvSpPr>
            <a:spLocks noGrp="1"/>
          </p:cNvSpPr>
          <p:nvPr>
            <p:ph type="ftr" sz="quarter" idx="11"/>
          </p:nvPr>
        </p:nvSpPr>
        <p:spPr>
          <a:xfrm>
            <a:off x="6553200" y="76200"/>
            <a:ext cx="1905000" cy="457200"/>
          </a:xfrm>
        </p:spPr>
        <p:txBody>
          <a:bodyPr/>
          <a:lstStyle/>
          <a:p>
            <a:r>
              <a:rPr lang="en-US" dirty="0">
                <a:solidFill>
                  <a:schemeClr val="bg1"/>
                </a:solidFill>
              </a:rPr>
              <a:t>FY2018-19 Year-end Adjustments</a:t>
            </a:r>
          </a:p>
        </p:txBody>
      </p:sp>
      <p:sp>
        <p:nvSpPr>
          <p:cNvPr id="5" name="Slide Number Placeholder 4"/>
          <p:cNvSpPr>
            <a:spLocks noGrp="1"/>
          </p:cNvSpPr>
          <p:nvPr>
            <p:ph type="sldNum" sz="quarter" idx="12"/>
          </p:nvPr>
        </p:nvSpPr>
        <p:spPr/>
        <p:txBody>
          <a:bodyPr/>
          <a:lstStyle/>
          <a:p>
            <a:fld id="{5331DBC4-7CEE-412F-BB9B-3E1C74392AF7}" type="slidenum">
              <a:rPr lang="en-US" smtClean="0"/>
              <a:t>7</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00562643"/>
              </p:ext>
            </p:extLst>
          </p:nvPr>
        </p:nvGraphicFramePr>
        <p:xfrm>
          <a:off x="481233" y="1451324"/>
          <a:ext cx="8153400" cy="5186680"/>
        </p:xfrm>
        <a:graphic>
          <a:graphicData uri="http://schemas.openxmlformats.org/drawingml/2006/table">
            <a:tbl>
              <a:tblPr firstRow="1" lastRow="1" bandRow="1">
                <a:tableStyleId>{5C22544A-7EE6-4342-B048-85BDC9FD1C3A}</a:tableStyleId>
              </a:tblPr>
              <a:tblGrid>
                <a:gridCol w="1957167">
                  <a:extLst>
                    <a:ext uri="{9D8B030D-6E8A-4147-A177-3AD203B41FA5}">
                      <a16:colId xmlns="" xmlns:a16="http://schemas.microsoft.com/office/drawing/2014/main" val="20000"/>
                    </a:ext>
                  </a:extLst>
                </a:gridCol>
                <a:gridCol w="1905000"/>
                <a:gridCol w="1003572">
                  <a:extLst>
                    <a:ext uri="{9D8B030D-6E8A-4147-A177-3AD203B41FA5}">
                      <a16:colId xmlns="" xmlns:a16="http://schemas.microsoft.com/office/drawing/2014/main" val="20001"/>
                    </a:ext>
                  </a:extLst>
                </a:gridCol>
                <a:gridCol w="3287661">
                  <a:extLst>
                    <a:ext uri="{9D8B030D-6E8A-4147-A177-3AD203B41FA5}">
                      <a16:colId xmlns="" xmlns:a16="http://schemas.microsoft.com/office/drawing/2014/main" val="20002"/>
                    </a:ext>
                  </a:extLst>
                </a:gridCol>
              </a:tblGrid>
              <a:tr h="370840">
                <a:tc>
                  <a:txBody>
                    <a:bodyPr/>
                    <a:lstStyle/>
                    <a:p>
                      <a:r>
                        <a:rPr lang="en-US" sz="1400" b="1" dirty="0" smtClean="0">
                          <a:solidFill>
                            <a:schemeClr val="tx1"/>
                          </a:solidFill>
                          <a:latin typeface="Calibri" panose="020F0502020204030204" pitchFamily="34" charset="0"/>
                        </a:rPr>
                        <a:t>From</a:t>
                      </a:r>
                      <a:endParaRPr lang="en-US" sz="1400" b="1" dirty="0">
                        <a:solidFill>
                          <a:schemeClr val="tx1"/>
                        </a:solidFill>
                        <a:latin typeface="Calibri" panose="020F0502020204030204" pitchFamily="34" charset="0"/>
                      </a:endParaRPr>
                    </a:p>
                  </a:txBody>
                  <a:tcPr anchor="b"/>
                </a:tc>
                <a:tc>
                  <a:txBody>
                    <a:bodyPr/>
                    <a:lstStyle/>
                    <a:p>
                      <a:pPr algn="l"/>
                      <a:r>
                        <a:rPr lang="en-US" sz="1400" b="1" dirty="0" smtClean="0">
                          <a:solidFill>
                            <a:schemeClr val="tx1"/>
                          </a:solidFill>
                          <a:latin typeface="Calibri" panose="020F0502020204030204" pitchFamily="34" charset="0"/>
                        </a:rPr>
                        <a:t>To</a:t>
                      </a:r>
                      <a:endParaRPr lang="en-US" sz="1400" b="1" dirty="0">
                        <a:solidFill>
                          <a:schemeClr val="tx1"/>
                        </a:solidFill>
                        <a:latin typeface="Calibri" panose="020F0502020204030204" pitchFamily="34" charset="0"/>
                      </a:endParaRPr>
                    </a:p>
                  </a:txBody>
                  <a:tcPr anchor="b"/>
                </a:tc>
                <a:tc>
                  <a:txBody>
                    <a:bodyPr/>
                    <a:lstStyle/>
                    <a:p>
                      <a:pPr algn="ctr"/>
                      <a:r>
                        <a:rPr lang="en-US" sz="1400" b="1" dirty="0">
                          <a:solidFill>
                            <a:schemeClr val="tx1"/>
                          </a:solidFill>
                          <a:latin typeface="Calibri" panose="020F0502020204030204" pitchFamily="34" charset="0"/>
                        </a:rPr>
                        <a:t>Amount</a:t>
                      </a:r>
                    </a:p>
                  </a:txBody>
                  <a:tcPr anchor="b"/>
                </a:tc>
                <a:tc>
                  <a:txBody>
                    <a:bodyPr/>
                    <a:lstStyle/>
                    <a:p>
                      <a:pPr algn="ctr"/>
                      <a:r>
                        <a:rPr lang="en-US" sz="1400" b="1" dirty="0">
                          <a:solidFill>
                            <a:schemeClr val="tx1"/>
                          </a:solidFill>
                          <a:latin typeface="Calibri" panose="020F0502020204030204" pitchFamily="34" charset="0"/>
                        </a:rPr>
                        <a:t>Reason</a:t>
                      </a:r>
                    </a:p>
                  </a:txBody>
                  <a:tcPr anchor="b"/>
                </a:tc>
                <a:extLst>
                  <a:ext uri="{0D108BD9-81ED-4DB2-BD59-A6C34878D82A}">
                    <a16:rowId xmlns="" xmlns:a16="http://schemas.microsoft.com/office/drawing/2014/main" val="10000"/>
                  </a:ext>
                </a:extLst>
              </a:tr>
              <a:tr h="370840">
                <a:tc>
                  <a:txBody>
                    <a:bodyPr/>
                    <a:lstStyle/>
                    <a:p>
                      <a:r>
                        <a:rPr lang="en-US" sz="1400" dirty="0">
                          <a:latin typeface="Calibri" panose="020F0502020204030204" pitchFamily="34" charset="0"/>
                        </a:rPr>
                        <a:t>Library Fund -</a:t>
                      </a:r>
                      <a:r>
                        <a:rPr lang="en-US" sz="1400" baseline="0" dirty="0">
                          <a:latin typeface="Calibri" panose="020F0502020204030204" pitchFamily="34" charset="0"/>
                        </a:rPr>
                        <a:t> 1005</a:t>
                      </a:r>
                      <a:endParaRPr lang="en-US" sz="1400" dirty="0">
                        <a:latin typeface="Calibri" panose="020F0502020204030204" pitchFamily="34" charset="0"/>
                      </a:endParaRPr>
                    </a:p>
                  </a:txBody>
                  <a:tcPr/>
                </a:tc>
                <a:tc>
                  <a:txBody>
                    <a:bodyPr/>
                    <a:lstStyle/>
                    <a:p>
                      <a:pPr algn="l"/>
                      <a:r>
                        <a:rPr lang="en-US" sz="1400" dirty="0" smtClean="0">
                          <a:latin typeface="Calibri" panose="020F0502020204030204" pitchFamily="34" charset="0"/>
                        </a:rPr>
                        <a:t>General Fund – 0001 ($81)</a:t>
                      </a:r>
                    </a:p>
                    <a:p>
                      <a:pPr algn="l"/>
                      <a:r>
                        <a:rPr lang="en-US" sz="1400" dirty="0" smtClean="0">
                          <a:latin typeface="Calibri" panose="020F0502020204030204" pitchFamily="34" charset="0"/>
                        </a:rPr>
                        <a:t>Library</a:t>
                      </a:r>
                      <a:r>
                        <a:rPr lang="en-US" sz="1400" baseline="0" dirty="0" smtClean="0">
                          <a:latin typeface="Calibri" panose="020F0502020204030204" pitchFamily="34" charset="0"/>
                        </a:rPr>
                        <a:t> Impact Fee - 2117 ($11,736)</a:t>
                      </a:r>
                      <a:endParaRPr lang="en-US" sz="1400" dirty="0">
                        <a:latin typeface="Calibri" panose="020F0502020204030204" pitchFamily="34" charset="0"/>
                      </a:endParaRPr>
                    </a:p>
                  </a:txBody>
                  <a:tcPr/>
                </a:tc>
                <a:tc>
                  <a:txBody>
                    <a:bodyPr/>
                    <a:lstStyle/>
                    <a:p>
                      <a:pPr algn="r"/>
                      <a:r>
                        <a:rPr lang="en-US" sz="1400" dirty="0">
                          <a:latin typeface="Calibri" panose="020F0502020204030204" pitchFamily="34" charset="0"/>
                        </a:rPr>
                        <a:t>$11,817</a:t>
                      </a:r>
                    </a:p>
                  </a:txBody>
                  <a:tcPr/>
                </a:tc>
                <a:tc>
                  <a:txBody>
                    <a:bodyPr/>
                    <a:lstStyle/>
                    <a:p>
                      <a:r>
                        <a:rPr lang="en-US" sz="1400" dirty="0">
                          <a:latin typeface="Calibri" panose="020F0502020204030204" pitchFamily="34" charset="0"/>
                        </a:rPr>
                        <a:t>Transfer to other funds for grant expenditures charged to those funds in prior fiscal years</a:t>
                      </a:r>
                    </a:p>
                  </a:txBody>
                  <a:tcPr/>
                </a:tc>
                <a:extLst>
                  <a:ext uri="{0D108BD9-81ED-4DB2-BD59-A6C34878D82A}">
                    <a16:rowId xmlns="" xmlns:a16="http://schemas.microsoft.com/office/drawing/2014/main" val="10001"/>
                  </a:ext>
                </a:extLst>
              </a:tr>
              <a:tr h="370840">
                <a:tc>
                  <a:txBody>
                    <a:bodyPr/>
                    <a:lstStyle/>
                    <a:p>
                      <a:r>
                        <a:rPr lang="en-US" sz="1400" baseline="0" dirty="0">
                          <a:latin typeface="Calibri" panose="020F0502020204030204" pitchFamily="34" charset="0"/>
                        </a:rPr>
                        <a:t>Environment and Community Investment Agreement (ECIA) Fund - 1017</a:t>
                      </a:r>
                    </a:p>
                  </a:txBody>
                  <a:tcPr/>
                </a:tc>
                <a:tc>
                  <a:txBody>
                    <a:bodyPr/>
                    <a:lstStyle/>
                    <a:p>
                      <a:pPr algn="l"/>
                      <a:r>
                        <a:rPr lang="en-US" sz="1400" dirty="0" smtClean="0">
                          <a:latin typeface="Calibri" panose="020F0502020204030204" pitchFamily="34" charset="0"/>
                        </a:rPr>
                        <a:t>Engineering Grants - 1054</a:t>
                      </a:r>
                      <a:endParaRPr lang="en-US" sz="1400" dirty="0">
                        <a:latin typeface="Calibri" panose="020F0502020204030204" pitchFamily="34" charset="0"/>
                      </a:endParaRPr>
                    </a:p>
                  </a:txBody>
                  <a:tcPr/>
                </a:tc>
                <a:tc>
                  <a:txBody>
                    <a:bodyPr/>
                    <a:lstStyle/>
                    <a:p>
                      <a:pPr algn="r"/>
                      <a:r>
                        <a:rPr lang="en-US" sz="1400" dirty="0">
                          <a:latin typeface="Calibri" panose="020F0502020204030204" pitchFamily="34" charset="0"/>
                        </a:rPr>
                        <a:t>499,963</a:t>
                      </a:r>
                    </a:p>
                  </a:txBody>
                  <a:tcPr/>
                </a:tc>
                <a:tc>
                  <a:txBody>
                    <a:bodyPr/>
                    <a:lstStyle/>
                    <a:p>
                      <a:r>
                        <a:rPr lang="en-US" sz="1400" dirty="0">
                          <a:latin typeface="Calibri" panose="020F0502020204030204" pitchFamily="34" charset="0"/>
                        </a:rPr>
                        <a:t>Transfer to the </a:t>
                      </a:r>
                      <a:r>
                        <a:rPr lang="en-US" sz="1400" dirty="0" smtClean="0">
                          <a:latin typeface="Calibri" panose="020F0502020204030204" pitchFamily="34" charset="0"/>
                        </a:rPr>
                        <a:t>Engineering</a:t>
                      </a:r>
                      <a:r>
                        <a:rPr lang="en-US" sz="1400" baseline="0" dirty="0" smtClean="0">
                          <a:latin typeface="Calibri" panose="020F0502020204030204" pitchFamily="34" charset="0"/>
                        </a:rPr>
                        <a:t> </a:t>
                      </a:r>
                      <a:r>
                        <a:rPr lang="en-US" sz="1400" dirty="0" smtClean="0">
                          <a:latin typeface="Calibri" panose="020F0502020204030204" pitchFamily="34" charset="0"/>
                        </a:rPr>
                        <a:t>Grants </a:t>
                      </a:r>
                      <a:r>
                        <a:rPr lang="en-US" sz="1400" dirty="0">
                          <a:latin typeface="Calibri" panose="020F0502020204030204" pitchFamily="34" charset="0"/>
                        </a:rPr>
                        <a:t>Fund for the Carlson Project, which was budgeted in the ECIA fund</a:t>
                      </a:r>
                    </a:p>
                  </a:txBody>
                  <a:tcPr/>
                </a:tc>
                <a:extLst>
                  <a:ext uri="{0D108BD9-81ED-4DB2-BD59-A6C34878D82A}">
                    <a16:rowId xmlns="" xmlns:a16="http://schemas.microsoft.com/office/drawing/2014/main" val="10002"/>
                  </a:ext>
                </a:extLst>
              </a:tr>
              <a:tr h="370840">
                <a:tc>
                  <a:txBody>
                    <a:bodyPr/>
                    <a:lstStyle/>
                    <a:p>
                      <a:r>
                        <a:rPr lang="en-US" sz="1400" baseline="0" dirty="0">
                          <a:latin typeface="Calibri" panose="020F0502020204030204" pitchFamily="34" charset="0"/>
                        </a:rPr>
                        <a:t>Impact Fee Funds - All</a:t>
                      </a:r>
                    </a:p>
                  </a:txBody>
                  <a:tcPr/>
                </a:tc>
                <a:tc>
                  <a:txBody>
                    <a:bodyPr/>
                    <a:lstStyle/>
                    <a:p>
                      <a:pPr algn="l"/>
                      <a:r>
                        <a:rPr lang="en-US" sz="1400" dirty="0" smtClean="0">
                          <a:latin typeface="Calibri" panose="020F0502020204030204" pitchFamily="34" charset="0"/>
                        </a:rPr>
                        <a:t>Planning &amp; Building Cost Recovery</a:t>
                      </a:r>
                      <a:r>
                        <a:rPr lang="en-US" sz="1400" baseline="0" dirty="0" smtClean="0">
                          <a:latin typeface="Calibri" panose="020F0502020204030204" pitchFamily="34" charset="0"/>
                        </a:rPr>
                        <a:t> - 1050</a:t>
                      </a:r>
                      <a:endParaRPr lang="en-US" sz="1400" dirty="0">
                        <a:latin typeface="Calibri" panose="020F0502020204030204" pitchFamily="34" charset="0"/>
                      </a:endParaRPr>
                    </a:p>
                  </a:txBody>
                  <a:tcPr/>
                </a:tc>
                <a:tc>
                  <a:txBody>
                    <a:bodyPr/>
                    <a:lstStyle/>
                    <a:p>
                      <a:pPr algn="r"/>
                      <a:r>
                        <a:rPr lang="en-US" sz="1400" dirty="0">
                          <a:latin typeface="Calibri" panose="020F0502020204030204" pitchFamily="34" charset="0"/>
                        </a:rPr>
                        <a:t>93,657</a:t>
                      </a:r>
                    </a:p>
                  </a:txBody>
                  <a:tcPr/>
                </a:tc>
                <a:tc>
                  <a:txBody>
                    <a:bodyPr/>
                    <a:lstStyle/>
                    <a:p>
                      <a:r>
                        <a:rPr lang="en-US" sz="1400" dirty="0">
                          <a:latin typeface="Calibri" panose="020F0502020204030204" pitchFamily="34" charset="0"/>
                        </a:rPr>
                        <a:t>Transfer to the Planning &amp; Building Cost Recovery Fund for the 3% administrative fee as per the City’s Master Fee </a:t>
                      </a:r>
                      <a:r>
                        <a:rPr lang="en-US" sz="1400" dirty="0" smtClean="0">
                          <a:latin typeface="Calibri" panose="020F0502020204030204" pitchFamily="34" charset="0"/>
                        </a:rPr>
                        <a:t>Schedule (see</a:t>
                      </a:r>
                      <a:r>
                        <a:rPr lang="en-US" sz="1400" baseline="0" dirty="0" smtClean="0">
                          <a:latin typeface="Calibri" panose="020F0502020204030204" pitchFamily="34" charset="0"/>
                        </a:rPr>
                        <a:t> slide 6)</a:t>
                      </a:r>
                      <a:endParaRPr lang="en-US" sz="1400" dirty="0">
                        <a:latin typeface="Calibri" panose="020F0502020204030204" pitchFamily="34" charset="0"/>
                      </a:endParaRPr>
                    </a:p>
                  </a:txBody>
                  <a:tcPr/>
                </a:tc>
                <a:extLst>
                  <a:ext uri="{0D108BD9-81ED-4DB2-BD59-A6C34878D82A}">
                    <a16:rowId xmlns="" xmlns:a16="http://schemas.microsoft.com/office/drawing/2014/main" val="3424571946"/>
                  </a:ext>
                </a:extLst>
              </a:tr>
              <a:tr h="370840">
                <a:tc>
                  <a:txBody>
                    <a:bodyPr/>
                    <a:lstStyle/>
                    <a:p>
                      <a:r>
                        <a:rPr lang="en-US" sz="1400" baseline="0" dirty="0">
                          <a:latin typeface="Calibri" panose="020F0502020204030204" pitchFamily="34" charset="0"/>
                        </a:rPr>
                        <a:t>Traffic Impact Fee - 2117</a:t>
                      </a:r>
                    </a:p>
                  </a:txBody>
                  <a:tcPr/>
                </a:tc>
                <a:tc>
                  <a:txBody>
                    <a:bodyPr/>
                    <a:lstStyle/>
                    <a:p>
                      <a:pPr algn="l"/>
                      <a:r>
                        <a:rPr lang="en-US" sz="1400" dirty="0" smtClean="0">
                          <a:latin typeface="Calibri" panose="020F0502020204030204" pitchFamily="34" charset="0"/>
                        </a:rPr>
                        <a:t>State Gas Tax</a:t>
                      </a:r>
                      <a:r>
                        <a:rPr lang="en-US" sz="1400" baseline="0" dirty="0" smtClean="0">
                          <a:latin typeface="Calibri" panose="020F0502020204030204" pitchFamily="34" charset="0"/>
                        </a:rPr>
                        <a:t> - 1002</a:t>
                      </a:r>
                      <a:endParaRPr lang="en-US" sz="1400" dirty="0">
                        <a:latin typeface="Calibri" panose="020F0502020204030204" pitchFamily="34" charset="0"/>
                      </a:endParaRPr>
                    </a:p>
                  </a:txBody>
                  <a:tcPr/>
                </a:tc>
                <a:tc>
                  <a:txBody>
                    <a:bodyPr/>
                    <a:lstStyle/>
                    <a:p>
                      <a:pPr algn="r"/>
                      <a:r>
                        <a:rPr lang="en-US" sz="1400" dirty="0">
                          <a:latin typeface="Calibri" panose="020F0502020204030204" pitchFamily="34" charset="0"/>
                        </a:rPr>
                        <a:t>37,673</a:t>
                      </a:r>
                    </a:p>
                  </a:txBody>
                  <a:tcPr/>
                </a:tc>
                <a:tc>
                  <a:txBody>
                    <a:bodyPr/>
                    <a:lstStyle/>
                    <a:p>
                      <a:r>
                        <a:rPr lang="en-US" sz="1400" dirty="0">
                          <a:latin typeface="Calibri" panose="020F0502020204030204" pitchFamily="34" charset="0"/>
                        </a:rPr>
                        <a:t>Move expenditures from the State Gas Tax Fund for Traffic Safety Improvement Project</a:t>
                      </a:r>
                    </a:p>
                  </a:txBody>
                  <a:tcPr/>
                </a:tc>
                <a:extLst>
                  <a:ext uri="{0D108BD9-81ED-4DB2-BD59-A6C34878D82A}">
                    <a16:rowId xmlns="" xmlns:a16="http://schemas.microsoft.com/office/drawing/2014/main" val="3946574224"/>
                  </a:ext>
                </a:extLst>
              </a:tr>
              <a:tr h="370840">
                <a:tc>
                  <a:txBody>
                    <a:bodyPr/>
                    <a:lstStyle/>
                    <a:p>
                      <a:r>
                        <a:rPr lang="en-US" sz="1400" baseline="0" dirty="0">
                          <a:latin typeface="Calibri" panose="020F0502020204030204" pitchFamily="34" charset="0"/>
                        </a:rPr>
                        <a:t>2005 Pension Obligation Debt Service Fund - 3001</a:t>
                      </a:r>
                    </a:p>
                  </a:txBody>
                  <a:tcPr/>
                </a:tc>
                <a:tc>
                  <a:txBody>
                    <a:bodyPr/>
                    <a:lstStyle/>
                    <a:p>
                      <a:pPr algn="l"/>
                      <a:r>
                        <a:rPr lang="en-US" sz="1400" dirty="0" smtClean="0">
                          <a:latin typeface="Calibri" panose="020F0502020204030204" pitchFamily="34" charset="0"/>
                        </a:rPr>
                        <a:t>Civic Center Debt  - 3005</a:t>
                      </a:r>
                      <a:endParaRPr lang="en-US" sz="1400" dirty="0">
                        <a:latin typeface="Calibri" panose="020F0502020204030204" pitchFamily="34" charset="0"/>
                      </a:endParaRPr>
                    </a:p>
                  </a:txBody>
                  <a:tcPr/>
                </a:tc>
                <a:tc>
                  <a:txBody>
                    <a:bodyPr/>
                    <a:lstStyle/>
                    <a:p>
                      <a:pPr algn="r"/>
                      <a:r>
                        <a:rPr lang="en-US" sz="1400" dirty="0">
                          <a:latin typeface="Calibri" panose="020F0502020204030204" pitchFamily="34" charset="0"/>
                        </a:rPr>
                        <a:t>221,855</a:t>
                      </a:r>
                    </a:p>
                  </a:txBody>
                  <a:tcPr/>
                </a:tc>
                <a:tc>
                  <a:txBody>
                    <a:bodyPr/>
                    <a:lstStyle/>
                    <a:p>
                      <a:r>
                        <a:rPr lang="en-US" sz="1400" dirty="0">
                          <a:latin typeface="Calibri" panose="020F0502020204030204" pitchFamily="34" charset="0"/>
                        </a:rPr>
                        <a:t>Redirect transfer to the Civic Center Debt Fund to pay down negative cash</a:t>
                      </a:r>
                    </a:p>
                  </a:txBody>
                  <a:tcPr/>
                </a:tc>
                <a:extLst>
                  <a:ext uri="{0D108BD9-81ED-4DB2-BD59-A6C34878D82A}">
                    <a16:rowId xmlns="" xmlns:a16="http://schemas.microsoft.com/office/drawing/2014/main" val="3283713696"/>
                  </a:ext>
                </a:extLst>
              </a:tr>
              <a:tr h="370840">
                <a:tc>
                  <a:txBody>
                    <a:bodyPr/>
                    <a:lstStyle/>
                    <a:p>
                      <a:r>
                        <a:rPr lang="en-US" sz="1400" baseline="0" dirty="0" smtClean="0">
                          <a:solidFill>
                            <a:schemeClr val="tx1"/>
                          </a:solidFill>
                          <a:latin typeface="Calibri" panose="020F0502020204030204" pitchFamily="34" charset="0"/>
                        </a:rPr>
                        <a:t>Total Impact to Non-General Funds</a:t>
                      </a:r>
                      <a:endParaRPr lang="en-US" sz="1400" baseline="0" dirty="0">
                        <a:solidFill>
                          <a:schemeClr val="tx1"/>
                        </a:solidFill>
                        <a:latin typeface="Calibri" panose="020F0502020204030204" pitchFamily="34" charset="0"/>
                      </a:endParaRPr>
                    </a:p>
                  </a:txBody>
                  <a:tcPr/>
                </a:tc>
                <a:tc>
                  <a:txBody>
                    <a:bodyPr/>
                    <a:lstStyle/>
                    <a:p>
                      <a:pPr algn="l"/>
                      <a:endParaRPr lang="en-US" sz="1400" dirty="0">
                        <a:solidFill>
                          <a:schemeClr val="tx1"/>
                        </a:solidFill>
                        <a:latin typeface="Calibri" panose="020F0502020204030204" pitchFamily="34" charset="0"/>
                      </a:endParaRPr>
                    </a:p>
                  </a:txBody>
                  <a:tcPr/>
                </a:tc>
                <a:tc>
                  <a:txBody>
                    <a:bodyPr/>
                    <a:lstStyle/>
                    <a:p>
                      <a:pPr algn="r"/>
                      <a:r>
                        <a:rPr lang="en-US" sz="1400" dirty="0">
                          <a:solidFill>
                            <a:schemeClr val="tx1"/>
                          </a:solidFill>
                          <a:latin typeface="Calibri" panose="020F0502020204030204" pitchFamily="34" charset="0"/>
                        </a:rPr>
                        <a:t>$864,965</a:t>
                      </a:r>
                    </a:p>
                  </a:txBody>
                  <a:tcPr/>
                </a:tc>
                <a:tc>
                  <a:txBody>
                    <a:bodyPr/>
                    <a:lstStyle/>
                    <a:p>
                      <a:endParaRPr lang="en-US" sz="1400" dirty="0">
                        <a:latin typeface="Calibri" panose="020F0502020204030204" pitchFamily="34" charset="0"/>
                      </a:endParaRPr>
                    </a:p>
                  </a:txBody>
                  <a:tcPr/>
                </a:tc>
                <a:extLst>
                  <a:ext uri="{0D108BD9-81ED-4DB2-BD59-A6C34878D82A}">
                    <a16:rowId xmlns="" xmlns:a16="http://schemas.microsoft.com/office/drawing/2014/main" val="589796265"/>
                  </a:ext>
                </a:extLst>
              </a:tr>
            </a:tbl>
          </a:graphicData>
        </a:graphic>
      </p:graphicFrame>
    </p:spTree>
    <p:extLst>
      <p:ext uri="{BB962C8B-B14F-4D97-AF65-F5344CB8AC3E}">
        <p14:creationId xmlns:p14="http://schemas.microsoft.com/office/powerpoint/2010/main" val="700484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682" y="508492"/>
            <a:ext cx="8229600" cy="1066800"/>
          </a:xfrm>
        </p:spPr>
        <p:txBody>
          <a:bodyPr>
            <a:normAutofit/>
          </a:bodyPr>
          <a:lstStyle/>
          <a:p>
            <a:r>
              <a:rPr lang="en-US" dirty="0" smtClean="0">
                <a:latin typeface="Calibri" panose="020F0502020204030204" pitchFamily="34" charset="0"/>
                <a:cs typeface="Arial" panose="020B0604020202020204" pitchFamily="34" charset="0"/>
              </a:rPr>
              <a:t>Impact Fee Adjustments</a:t>
            </a:r>
            <a:endParaRPr lang="en-US" dirty="0">
              <a:latin typeface="Calibri" panose="020F0502020204030204" pitchFamily="34" charset="0"/>
              <a:cs typeface="Arial" panose="020B0604020202020204" pitchFamily="34" charset="0"/>
            </a:endParaRPr>
          </a:p>
        </p:txBody>
      </p:sp>
      <p:sp>
        <p:nvSpPr>
          <p:cNvPr id="3" name="Content Placeholder 2"/>
          <p:cNvSpPr>
            <a:spLocks noGrp="1"/>
          </p:cNvSpPr>
          <p:nvPr>
            <p:ph idx="1"/>
          </p:nvPr>
        </p:nvSpPr>
        <p:spPr>
          <a:xfrm>
            <a:off x="457200" y="1600200"/>
            <a:ext cx="8229600" cy="4325112"/>
          </a:xfrm>
        </p:spPr>
        <p:txBody>
          <a:bodyPr>
            <a:normAutofit/>
          </a:bodyPr>
          <a:lstStyle/>
          <a:p>
            <a:endParaRPr lang="en-US" dirty="0">
              <a:latin typeface="Calibri" panose="020F0502020204030204" pitchFamily="34" charset="0"/>
              <a:cs typeface="Arial" panose="020B0604020202020204" pitchFamily="34" charset="0"/>
            </a:endParaRPr>
          </a:p>
          <a:p>
            <a:endParaRPr lang="en-US" dirty="0">
              <a:latin typeface="Calibri" panose="020F0502020204030204" pitchFamily="34" charset="0"/>
              <a:cs typeface="Arial" panose="020B0604020202020204" pitchFamily="34" charset="0"/>
            </a:endParaRPr>
          </a:p>
        </p:txBody>
      </p:sp>
      <p:sp>
        <p:nvSpPr>
          <p:cNvPr id="4" name="Footer Placeholder 3"/>
          <p:cNvSpPr>
            <a:spLocks noGrp="1"/>
          </p:cNvSpPr>
          <p:nvPr>
            <p:ph type="ftr" sz="quarter" idx="11"/>
          </p:nvPr>
        </p:nvSpPr>
        <p:spPr>
          <a:xfrm>
            <a:off x="6553200" y="76200"/>
            <a:ext cx="1905000" cy="457200"/>
          </a:xfrm>
        </p:spPr>
        <p:txBody>
          <a:bodyPr/>
          <a:lstStyle/>
          <a:p>
            <a:r>
              <a:rPr lang="en-US" dirty="0">
                <a:solidFill>
                  <a:schemeClr val="bg1"/>
                </a:solidFill>
              </a:rPr>
              <a:t>FY2018-19 Year-end Adjustments</a:t>
            </a:r>
          </a:p>
        </p:txBody>
      </p:sp>
      <p:sp>
        <p:nvSpPr>
          <p:cNvPr id="5" name="Slide Number Placeholder 4"/>
          <p:cNvSpPr>
            <a:spLocks noGrp="1"/>
          </p:cNvSpPr>
          <p:nvPr>
            <p:ph type="sldNum" sz="quarter" idx="12"/>
          </p:nvPr>
        </p:nvSpPr>
        <p:spPr/>
        <p:txBody>
          <a:bodyPr/>
          <a:lstStyle/>
          <a:p>
            <a:fld id="{5331DBC4-7CEE-412F-BB9B-3E1C74392AF7}" type="slidenum">
              <a:rPr lang="en-US" smtClean="0"/>
              <a:t>8</a:t>
            </a:fld>
            <a:endParaRPr lang="en-US" dirty="0"/>
          </a:p>
        </p:txBody>
      </p:sp>
      <p:pic>
        <p:nvPicPr>
          <p:cNvPr id="1026"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209800"/>
            <a:ext cx="7162800" cy="321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p:nvSpPr>
        <p:spPr>
          <a:xfrm>
            <a:off x="800100" y="1447800"/>
            <a:ext cx="6934200" cy="646331"/>
          </a:xfrm>
          <a:prstGeom prst="rect">
            <a:avLst/>
          </a:prstGeom>
        </p:spPr>
        <p:txBody>
          <a:bodyPr wrap="square">
            <a:spAutoFit/>
          </a:bodyPr>
          <a:lstStyle/>
          <a:p>
            <a:r>
              <a:rPr lang="en-US" dirty="0">
                <a:latin typeface="Calibri" panose="020F0502020204030204" pitchFamily="34" charset="0"/>
              </a:rPr>
              <a:t>Transfer to the Planning &amp; Building Cost Recovery Fund for the 3% administrative fee as per the City’s Master Fee Schedule </a:t>
            </a:r>
            <a:endParaRPr lang="en-US" dirty="0"/>
          </a:p>
        </p:txBody>
      </p:sp>
    </p:spTree>
    <p:extLst>
      <p:ext uri="{BB962C8B-B14F-4D97-AF65-F5344CB8AC3E}">
        <p14:creationId xmlns:p14="http://schemas.microsoft.com/office/powerpoint/2010/main" val="1539233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6800"/>
          </a:xfrm>
        </p:spPr>
        <p:txBody>
          <a:bodyPr>
            <a:normAutofit/>
          </a:bodyPr>
          <a:lstStyle/>
          <a:p>
            <a:r>
              <a:rPr lang="en-US" dirty="0">
                <a:latin typeface="Calibri" panose="020F0502020204030204" pitchFamily="34" charset="0"/>
              </a:rPr>
              <a:t>Negative Cash Balances</a:t>
            </a:r>
            <a:br>
              <a:rPr lang="en-US" dirty="0">
                <a:latin typeface="Calibri" panose="020F0502020204030204" pitchFamily="34" charset="0"/>
              </a:rPr>
            </a:br>
            <a:r>
              <a:rPr lang="en-US" sz="2200" i="1" dirty="0">
                <a:latin typeface="Calibri" panose="020F0502020204030204" pitchFamily="34" charset="0"/>
              </a:rPr>
              <a:t>To be cleared over time with various action plans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613313172"/>
              </p:ext>
            </p:extLst>
          </p:nvPr>
        </p:nvGraphicFramePr>
        <p:xfrm>
          <a:off x="457200" y="1447800"/>
          <a:ext cx="8229600" cy="5256276"/>
        </p:xfrm>
        <a:graphic>
          <a:graphicData uri="http://schemas.openxmlformats.org/drawingml/2006/table">
            <a:tbl>
              <a:tblPr firstRow="1" lastRow="1" bandRow="1">
                <a:tableStyleId>{5C22544A-7EE6-4342-B048-85BDC9FD1C3A}</a:tableStyleId>
              </a:tblPr>
              <a:tblGrid>
                <a:gridCol w="1763486">
                  <a:extLst>
                    <a:ext uri="{9D8B030D-6E8A-4147-A177-3AD203B41FA5}">
                      <a16:colId xmlns="" xmlns:a16="http://schemas.microsoft.com/office/drawing/2014/main" val="20000"/>
                    </a:ext>
                  </a:extLst>
                </a:gridCol>
                <a:gridCol w="1175657"/>
                <a:gridCol w="1175657">
                  <a:extLst>
                    <a:ext uri="{9D8B030D-6E8A-4147-A177-3AD203B41FA5}">
                      <a16:colId xmlns="" xmlns:a16="http://schemas.microsoft.com/office/drawing/2014/main" val="20001"/>
                    </a:ext>
                  </a:extLst>
                </a:gridCol>
                <a:gridCol w="1240971">
                  <a:extLst>
                    <a:ext uri="{9D8B030D-6E8A-4147-A177-3AD203B41FA5}">
                      <a16:colId xmlns="" xmlns:a16="http://schemas.microsoft.com/office/drawing/2014/main" val="20002"/>
                    </a:ext>
                  </a:extLst>
                </a:gridCol>
                <a:gridCol w="2873829">
                  <a:extLst>
                    <a:ext uri="{9D8B030D-6E8A-4147-A177-3AD203B41FA5}">
                      <a16:colId xmlns="" xmlns:a16="http://schemas.microsoft.com/office/drawing/2014/main" val="20003"/>
                    </a:ext>
                  </a:extLst>
                </a:gridCol>
              </a:tblGrid>
              <a:tr h="533400">
                <a:tc>
                  <a:txBody>
                    <a:bodyPr/>
                    <a:lstStyle/>
                    <a:p>
                      <a:pPr marL="0" marR="0" algn="just">
                        <a:lnSpc>
                          <a:spcPct val="97000"/>
                        </a:lnSpc>
                        <a:spcBef>
                          <a:spcPts val="0"/>
                        </a:spcBef>
                        <a:spcAft>
                          <a:spcPts val="0"/>
                        </a:spcAft>
                        <a:tabLst>
                          <a:tab pos="-457200" algn="l"/>
                          <a:tab pos="0" algn="l"/>
                          <a:tab pos="457200" algn="l"/>
                          <a:tab pos="914400" algn="l"/>
                          <a:tab pos="1097280" algn="l"/>
                          <a:tab pos="1725930" algn="l"/>
                          <a:tab pos="2286000" algn="l"/>
                        </a:tabLst>
                      </a:pPr>
                      <a:r>
                        <a:rPr lang="en-US" sz="1200" b="1" dirty="0">
                          <a:solidFill>
                            <a:schemeClr val="tx1"/>
                          </a:solidFill>
                          <a:effectLst/>
                          <a:latin typeface="Calibri" panose="020F0502020204030204" pitchFamily="34" charset="0"/>
                          <a:ea typeface="Times New Roman"/>
                        </a:rPr>
                        <a:t>Fund</a:t>
                      </a:r>
                      <a:endParaRPr lang="en-US" sz="1200" dirty="0">
                        <a:solidFill>
                          <a:schemeClr val="tx1"/>
                        </a:solidFill>
                        <a:effectLst/>
                        <a:latin typeface="Calibri" panose="020F0502020204030204" pitchFamily="34" charset="0"/>
                        <a:ea typeface="Times New Roman"/>
                      </a:endParaRPr>
                    </a:p>
                  </a:txBody>
                  <a:tcPr marL="68580" marR="68580" marT="0" marB="0" anchor="b"/>
                </a:tc>
                <a:tc>
                  <a:txBody>
                    <a:bodyPr/>
                    <a:lstStyle/>
                    <a:p>
                      <a:pPr marL="0" marR="0" algn="ctr">
                        <a:lnSpc>
                          <a:spcPct val="97000"/>
                        </a:lnSpc>
                        <a:spcBef>
                          <a:spcPts val="0"/>
                        </a:spcBef>
                        <a:spcAft>
                          <a:spcPts val="0"/>
                        </a:spcAft>
                        <a:tabLst>
                          <a:tab pos="-457200" algn="l"/>
                          <a:tab pos="0" algn="l"/>
                          <a:tab pos="457200" algn="l"/>
                          <a:tab pos="914400" algn="l"/>
                          <a:tab pos="1097280" algn="l"/>
                          <a:tab pos="1725930" algn="l"/>
                          <a:tab pos="2286000" algn="l"/>
                        </a:tabLst>
                      </a:pPr>
                      <a:r>
                        <a:rPr lang="en-US" sz="1200" dirty="0" smtClean="0">
                          <a:solidFill>
                            <a:schemeClr val="tx1"/>
                          </a:solidFill>
                          <a:effectLst/>
                          <a:latin typeface="Calibri" panose="020F0502020204030204" pitchFamily="34" charset="0"/>
                          <a:ea typeface="Times New Roman"/>
                        </a:rPr>
                        <a:t>FY</a:t>
                      </a:r>
                      <a:r>
                        <a:rPr lang="en-US" sz="1200" baseline="0" dirty="0" smtClean="0">
                          <a:solidFill>
                            <a:schemeClr val="tx1"/>
                          </a:solidFill>
                          <a:effectLst/>
                          <a:latin typeface="Calibri" panose="020F0502020204030204" pitchFamily="34" charset="0"/>
                          <a:ea typeface="Times New Roman"/>
                        </a:rPr>
                        <a:t>2016-17</a:t>
                      </a:r>
                      <a:endParaRPr lang="en-US" sz="1200" dirty="0">
                        <a:solidFill>
                          <a:schemeClr val="tx1"/>
                        </a:solidFill>
                        <a:effectLst/>
                        <a:latin typeface="Calibri" panose="020F0502020204030204" pitchFamily="34" charset="0"/>
                        <a:ea typeface="Times New Roman"/>
                      </a:endParaRPr>
                    </a:p>
                  </a:txBody>
                  <a:tcPr marL="68580" marR="68580" marT="0" marB="0" anchor="b"/>
                </a:tc>
                <a:tc>
                  <a:txBody>
                    <a:bodyPr/>
                    <a:lstStyle/>
                    <a:p>
                      <a:pPr marL="0" marR="0" algn="ctr">
                        <a:lnSpc>
                          <a:spcPct val="97000"/>
                        </a:lnSpc>
                        <a:spcBef>
                          <a:spcPts val="0"/>
                        </a:spcBef>
                        <a:spcAft>
                          <a:spcPts val="0"/>
                        </a:spcAft>
                        <a:tabLst>
                          <a:tab pos="-457200" algn="l"/>
                          <a:tab pos="0" algn="l"/>
                          <a:tab pos="457200" algn="l"/>
                          <a:tab pos="914400" algn="l"/>
                          <a:tab pos="1097280" algn="l"/>
                          <a:tab pos="1725930" algn="l"/>
                          <a:tab pos="2286000" algn="l"/>
                        </a:tabLst>
                      </a:pPr>
                      <a:r>
                        <a:rPr lang="en-US" sz="1200" b="1" dirty="0" smtClean="0">
                          <a:solidFill>
                            <a:schemeClr val="tx1"/>
                          </a:solidFill>
                          <a:effectLst/>
                          <a:latin typeface="Calibri" panose="020F0502020204030204" pitchFamily="34" charset="0"/>
                          <a:ea typeface="Times New Roman"/>
                        </a:rPr>
                        <a:t>FY2017-18</a:t>
                      </a:r>
                      <a:endParaRPr lang="en-US" sz="1200" dirty="0">
                        <a:solidFill>
                          <a:schemeClr val="tx1"/>
                        </a:solidFill>
                        <a:effectLst/>
                        <a:latin typeface="Calibri" panose="020F0502020204030204" pitchFamily="34" charset="0"/>
                        <a:ea typeface="Times New Roman"/>
                      </a:endParaRPr>
                    </a:p>
                  </a:txBody>
                  <a:tcPr marL="68580" marR="68580" marT="0" marB="0" anchor="b"/>
                </a:tc>
                <a:tc>
                  <a:txBody>
                    <a:bodyPr/>
                    <a:lstStyle/>
                    <a:p>
                      <a:pPr marL="0" marR="0" algn="ctr">
                        <a:lnSpc>
                          <a:spcPct val="97000"/>
                        </a:lnSpc>
                        <a:spcBef>
                          <a:spcPts val="0"/>
                        </a:spcBef>
                        <a:spcAft>
                          <a:spcPts val="0"/>
                        </a:spcAft>
                        <a:tabLst>
                          <a:tab pos="-457200" algn="l"/>
                          <a:tab pos="0" algn="l"/>
                          <a:tab pos="457200" algn="l"/>
                          <a:tab pos="914400" algn="l"/>
                          <a:tab pos="1097280" algn="l"/>
                          <a:tab pos="1725930" algn="l"/>
                          <a:tab pos="2286000" algn="l"/>
                        </a:tabLst>
                      </a:pPr>
                      <a:r>
                        <a:rPr lang="en-US" sz="1200" b="1" dirty="0" smtClean="0">
                          <a:solidFill>
                            <a:schemeClr val="tx1"/>
                          </a:solidFill>
                          <a:effectLst/>
                          <a:latin typeface="Calibri" panose="020F0502020204030204" pitchFamily="34" charset="0"/>
                          <a:ea typeface="Times New Roman"/>
                        </a:rPr>
                        <a:t>FY2018-19</a:t>
                      </a:r>
                      <a:endParaRPr lang="en-US" sz="1200" dirty="0">
                        <a:solidFill>
                          <a:schemeClr val="tx1"/>
                        </a:solidFill>
                        <a:effectLst/>
                        <a:latin typeface="Calibri" panose="020F0502020204030204" pitchFamily="34" charset="0"/>
                        <a:ea typeface="Times New Roman"/>
                      </a:endParaRPr>
                    </a:p>
                  </a:txBody>
                  <a:tcPr marL="68580" marR="68580" marT="0" marB="0" anchor="b"/>
                </a:tc>
                <a:tc>
                  <a:txBody>
                    <a:bodyPr/>
                    <a:lstStyle/>
                    <a:p>
                      <a:pPr marL="0" marR="0" algn="ctr">
                        <a:lnSpc>
                          <a:spcPct val="97000"/>
                        </a:lnSpc>
                        <a:spcBef>
                          <a:spcPts val="0"/>
                        </a:spcBef>
                        <a:spcAft>
                          <a:spcPts val="0"/>
                        </a:spcAft>
                        <a:tabLst>
                          <a:tab pos="-457200" algn="l"/>
                          <a:tab pos="0" algn="l"/>
                          <a:tab pos="457200" algn="l"/>
                          <a:tab pos="914400" algn="l"/>
                          <a:tab pos="1097280" algn="l"/>
                          <a:tab pos="1725930" algn="l"/>
                          <a:tab pos="2286000" algn="l"/>
                        </a:tabLst>
                      </a:pPr>
                      <a:r>
                        <a:rPr lang="en-US" sz="1200" b="1" dirty="0">
                          <a:solidFill>
                            <a:schemeClr val="tx1"/>
                          </a:solidFill>
                          <a:effectLst/>
                          <a:latin typeface="Calibri" panose="020F0502020204030204" pitchFamily="34" charset="0"/>
                          <a:ea typeface="Times New Roman"/>
                        </a:rPr>
                        <a:t>Action Plan</a:t>
                      </a:r>
                      <a:endParaRPr lang="en-US" sz="1200" dirty="0">
                        <a:solidFill>
                          <a:schemeClr val="tx1"/>
                        </a:solidFill>
                        <a:effectLst/>
                        <a:latin typeface="Calibri" panose="020F0502020204030204" pitchFamily="34" charset="0"/>
                        <a:ea typeface="Times New Roman"/>
                      </a:endParaRPr>
                    </a:p>
                  </a:txBody>
                  <a:tcPr marL="68580" marR="68580" marT="0" marB="0" anchor="b"/>
                </a:tc>
                <a:extLst>
                  <a:ext uri="{0D108BD9-81ED-4DB2-BD59-A6C34878D82A}">
                    <a16:rowId xmlns="" xmlns:a16="http://schemas.microsoft.com/office/drawing/2014/main" val="10000"/>
                  </a:ext>
                </a:extLst>
              </a:tr>
              <a:tr h="695960">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Transportation Operation (R-Transit) - 1003</a:t>
                      </a: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$1,749,243</a:t>
                      </a:r>
                      <a:endParaRPr lang="en-US" sz="105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$2,902,517</a:t>
                      </a: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$2,720,440</a:t>
                      </a:r>
                    </a:p>
                  </a:txBody>
                  <a:tcPr marL="68580" marR="68580" marT="0" marB="0"/>
                </a:tc>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Outstanding CCTA funding of $1.1 million; remaining balance of $1.6 million from excess General Fund reserves when available</a:t>
                      </a:r>
                    </a:p>
                  </a:txBody>
                  <a:tcPr marL="68580" marR="68580" marT="0" marB="0"/>
                </a:tc>
                <a:extLst>
                  <a:ext uri="{0D108BD9-81ED-4DB2-BD59-A6C34878D82A}">
                    <a16:rowId xmlns="" xmlns:a16="http://schemas.microsoft.com/office/drawing/2014/main" val="10001"/>
                  </a:ext>
                </a:extLst>
              </a:tr>
              <a:tr h="370840">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Engineering Cost Recovery – 1051</a:t>
                      </a:r>
                    </a:p>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 </a:t>
                      </a: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2,208,899</a:t>
                      </a:r>
                      <a:endParaRPr lang="en-US" sz="105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2,298,974</a:t>
                      </a: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2,959,041</a:t>
                      </a:r>
                    </a:p>
                  </a:txBody>
                  <a:tcPr marL="68580" marR="68580" marT="0" marB="0"/>
                </a:tc>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Increase General Fund subsidy</a:t>
                      </a:r>
                    </a:p>
                  </a:txBody>
                  <a:tcPr marL="68580" marR="68580" marT="0" marB="0"/>
                </a:tc>
                <a:extLst>
                  <a:ext uri="{0D108BD9-81ED-4DB2-BD59-A6C34878D82A}">
                    <a16:rowId xmlns="" xmlns:a16="http://schemas.microsoft.com/office/drawing/2014/main" val="10002"/>
                  </a:ext>
                </a:extLst>
              </a:tr>
              <a:tr h="370840">
                <a:tc>
                  <a:txBody>
                    <a:bodyPr/>
                    <a:lstStyle/>
                    <a:p>
                      <a:pPr marL="0" marR="0">
                        <a:lnSpc>
                          <a:spcPct val="97000"/>
                        </a:lnSpc>
                        <a:spcBef>
                          <a:spcPts val="0"/>
                        </a:spcBef>
                        <a:spcAft>
                          <a:spcPts val="0"/>
                        </a:spcAft>
                        <a:tabLst>
                          <a:tab pos="-457200" algn="l"/>
                          <a:tab pos="0" algn="l"/>
                        </a:tabLst>
                      </a:pPr>
                      <a:r>
                        <a:rPr lang="en-US" sz="1050" dirty="0">
                          <a:effectLst/>
                          <a:latin typeface="Calibri" panose="020F0502020204030204" pitchFamily="34" charset="0"/>
                          <a:ea typeface="Times New Roman"/>
                        </a:rPr>
                        <a:t>Code Enforcement Cost Recovery – 1053</a:t>
                      </a:r>
                    </a:p>
                    <a:p>
                      <a:pPr marL="0" marR="0">
                        <a:lnSpc>
                          <a:spcPct val="97000"/>
                        </a:lnSpc>
                        <a:spcBef>
                          <a:spcPts val="0"/>
                        </a:spcBef>
                        <a:spcAft>
                          <a:spcPts val="0"/>
                        </a:spcAft>
                        <a:tabLst>
                          <a:tab pos="-457200" algn="l"/>
                          <a:tab pos="0" algn="l"/>
                        </a:tabLst>
                      </a:pPr>
                      <a:r>
                        <a:rPr lang="en-US" sz="1050" dirty="0">
                          <a:effectLst/>
                          <a:latin typeface="Calibri" panose="020F0502020204030204" pitchFamily="34" charset="0"/>
                          <a:ea typeface="Times New Roman"/>
                        </a:rPr>
                        <a:t> </a:t>
                      </a: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2,439,356</a:t>
                      </a:r>
                      <a:endParaRPr lang="en-US" sz="105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2,381,066</a:t>
                      </a: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233,122</a:t>
                      </a:r>
                    </a:p>
                  </a:txBody>
                  <a:tcPr marL="68580" marR="68580" marT="0" marB="0"/>
                </a:tc>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$2.1 million transferred in from General Fund surplus; remaining amount expected to be recovered through collection of accounts receivable.</a:t>
                      </a:r>
                    </a:p>
                  </a:txBody>
                  <a:tcPr marL="68580" marR="68580" marT="0" marB="0"/>
                </a:tc>
                <a:extLst>
                  <a:ext uri="{0D108BD9-81ED-4DB2-BD59-A6C34878D82A}">
                    <a16:rowId xmlns="" xmlns:a16="http://schemas.microsoft.com/office/drawing/2014/main" val="10003"/>
                  </a:ext>
                </a:extLst>
              </a:tr>
              <a:tr h="370840">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2007 Refunding &amp; Civic Center – 3005</a:t>
                      </a:r>
                    </a:p>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 </a:t>
                      </a: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1,208,843</a:t>
                      </a:r>
                      <a:endParaRPr lang="en-US" sz="105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1,003,477</a:t>
                      </a: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561,263</a:t>
                      </a:r>
                    </a:p>
                  </a:txBody>
                  <a:tcPr marL="68580" marR="68580" marT="0" marB="0"/>
                </a:tc>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Five-year repayment plan to be completed in FY 2021</a:t>
                      </a:r>
                    </a:p>
                  </a:txBody>
                  <a:tcPr marL="68580" marR="68580" marT="0" marB="0"/>
                </a:tc>
                <a:extLst>
                  <a:ext uri="{0D108BD9-81ED-4DB2-BD59-A6C34878D82A}">
                    <a16:rowId xmlns="" xmlns:a16="http://schemas.microsoft.com/office/drawing/2014/main" val="10004"/>
                  </a:ext>
                </a:extLst>
              </a:tr>
              <a:tr h="370840">
                <a:tc>
                  <a:txBody>
                    <a:bodyPr/>
                    <a:lstStyle/>
                    <a:p>
                      <a:pPr marL="0" marR="0">
                        <a:lnSpc>
                          <a:spcPct val="97000"/>
                        </a:lnSpc>
                        <a:spcBef>
                          <a:spcPts val="0"/>
                        </a:spcBef>
                        <a:spcAft>
                          <a:spcPts val="0"/>
                        </a:spcAft>
                        <a:tabLst>
                          <a:tab pos="-457200" algn="l"/>
                          <a:tab pos="0" algn="l"/>
                        </a:tabLst>
                      </a:pPr>
                      <a:r>
                        <a:rPr lang="en-US" sz="1050" dirty="0">
                          <a:effectLst/>
                          <a:latin typeface="Calibri" panose="020F0502020204030204" pitchFamily="34" charset="0"/>
                          <a:ea typeface="Times New Roman"/>
                        </a:rPr>
                        <a:t>Stormwater – 4006</a:t>
                      </a:r>
                    </a:p>
                    <a:p>
                      <a:pPr marL="0" marR="0">
                        <a:lnSpc>
                          <a:spcPct val="97000"/>
                        </a:lnSpc>
                        <a:spcBef>
                          <a:spcPts val="0"/>
                        </a:spcBef>
                        <a:spcAft>
                          <a:spcPts val="0"/>
                        </a:spcAft>
                        <a:tabLst>
                          <a:tab pos="-457200" algn="l"/>
                          <a:tab pos="0" algn="l"/>
                        </a:tabLst>
                      </a:pPr>
                      <a:r>
                        <a:rPr lang="en-US" sz="1050" dirty="0">
                          <a:effectLst/>
                          <a:latin typeface="Calibri" panose="020F0502020204030204" pitchFamily="34" charset="0"/>
                          <a:ea typeface="Times New Roman"/>
                        </a:rPr>
                        <a:t> </a:t>
                      </a: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1,416,114</a:t>
                      </a:r>
                      <a:endParaRPr lang="en-US" sz="105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904,974</a:t>
                      </a: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664,914</a:t>
                      </a:r>
                    </a:p>
                  </a:txBody>
                  <a:tcPr marL="68580" marR="68580" marT="0" marB="0"/>
                </a:tc>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Revenue increasing – continuing to improve over time</a:t>
                      </a:r>
                    </a:p>
                  </a:txBody>
                  <a:tcPr marL="68580" marR="68580" marT="0" marB="0"/>
                </a:tc>
                <a:extLst>
                  <a:ext uri="{0D108BD9-81ED-4DB2-BD59-A6C34878D82A}">
                    <a16:rowId xmlns="" xmlns:a16="http://schemas.microsoft.com/office/drawing/2014/main" val="10005"/>
                  </a:ext>
                </a:extLst>
              </a:tr>
              <a:tr h="370840">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Housing Department Funds</a:t>
                      </a: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3,143,929</a:t>
                      </a:r>
                      <a:endParaRPr lang="en-US" sz="105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3,367,762</a:t>
                      </a: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1,516,541</a:t>
                      </a:r>
                    </a:p>
                  </a:txBody>
                  <a:tcPr marL="68580" marR="68580" marT="0" marB="0"/>
                </a:tc>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Disallowed costs of $1.8 million moved to General Fund; remaining balance to be received through sale of properties and other sources of funding</a:t>
                      </a:r>
                    </a:p>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a:effectLst/>
                          <a:latin typeface="Calibri" panose="020F0502020204030204" pitchFamily="34" charset="0"/>
                          <a:ea typeface="Times New Roman"/>
                        </a:rPr>
                        <a:t> </a:t>
                      </a:r>
                    </a:p>
                  </a:txBody>
                  <a:tcPr marL="68580" marR="68580" marT="0" marB="0"/>
                </a:tc>
                <a:extLst>
                  <a:ext uri="{0D108BD9-81ED-4DB2-BD59-A6C34878D82A}">
                    <a16:rowId xmlns="" xmlns:a16="http://schemas.microsoft.com/office/drawing/2014/main" val="10006"/>
                  </a:ext>
                </a:extLst>
              </a:tr>
              <a:tr h="370840">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Planning &amp; Building Cost Recovery – 1050</a:t>
                      </a:r>
                      <a:endParaRPr lang="en-US" sz="105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2,682,030</a:t>
                      </a:r>
                      <a:endParaRPr lang="en-US" sz="105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a:t>
                      </a:r>
                      <a:endParaRPr lang="en-US" sz="105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a:t>
                      </a:r>
                      <a:endParaRPr lang="en-US" sz="1050" dirty="0">
                        <a:effectLst/>
                        <a:latin typeface="Calibri" panose="020F0502020204030204" pitchFamily="34" charset="0"/>
                        <a:ea typeface="Times New Roman"/>
                      </a:endParaRPr>
                    </a:p>
                  </a:txBody>
                  <a:tcPr marL="68580" marR="68580" marT="0" marB="0"/>
                </a:tc>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Fund</a:t>
                      </a:r>
                      <a:r>
                        <a:rPr lang="en-US" sz="1050" baseline="0" dirty="0" smtClean="0">
                          <a:effectLst/>
                          <a:latin typeface="Calibri" panose="020F0502020204030204" pitchFamily="34" charset="0"/>
                          <a:ea typeface="Times New Roman"/>
                        </a:rPr>
                        <a:t> remains in positive cash position</a:t>
                      </a:r>
                      <a:endParaRPr lang="en-US" sz="1050" dirty="0">
                        <a:effectLst/>
                        <a:latin typeface="Calibri" panose="020F0502020204030204" pitchFamily="34" charset="0"/>
                        <a:ea typeface="Times New Roman"/>
                      </a:endParaRPr>
                    </a:p>
                  </a:txBody>
                  <a:tcPr marL="68580" marR="68580" marT="0" marB="0"/>
                </a:tc>
              </a:tr>
              <a:tr h="370840">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Traffic Impact</a:t>
                      </a:r>
                      <a:r>
                        <a:rPr lang="en-US" sz="1050" baseline="0" dirty="0" smtClean="0">
                          <a:effectLst/>
                          <a:latin typeface="Calibri" panose="020F0502020204030204" pitchFamily="34" charset="0"/>
                          <a:ea typeface="Times New Roman"/>
                        </a:rPr>
                        <a:t> Fee – 2111</a:t>
                      </a:r>
                      <a:endParaRPr lang="en-US" sz="105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296,233</a:t>
                      </a:r>
                      <a:endParaRPr lang="en-US" sz="105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a:t>
                      </a:r>
                      <a:endParaRPr lang="en-US" sz="105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a:t>
                      </a:r>
                      <a:endParaRPr lang="en-US" sz="1050" dirty="0">
                        <a:effectLst/>
                        <a:latin typeface="Calibri" panose="020F0502020204030204" pitchFamily="34" charset="0"/>
                        <a:ea typeface="Times New Roman"/>
                      </a:endParaRPr>
                    </a:p>
                  </a:txBody>
                  <a:tcPr marL="68580" marR="68580" marT="0" marB="0"/>
                </a:tc>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Fund remains</a:t>
                      </a:r>
                      <a:r>
                        <a:rPr lang="en-US" sz="1050" baseline="0" dirty="0" smtClean="0">
                          <a:effectLst/>
                          <a:latin typeface="Calibri" panose="020F0502020204030204" pitchFamily="34" charset="0"/>
                          <a:ea typeface="Times New Roman"/>
                        </a:rPr>
                        <a:t> in positive cash position</a:t>
                      </a:r>
                      <a:endParaRPr lang="en-US" sz="1050" dirty="0">
                        <a:effectLst/>
                        <a:latin typeface="Calibri" panose="020F0502020204030204" pitchFamily="34" charset="0"/>
                        <a:ea typeface="Times New Roman"/>
                      </a:endParaRPr>
                    </a:p>
                  </a:txBody>
                  <a:tcPr marL="68580" marR="68580" marT="0" marB="0"/>
                </a:tc>
              </a:tr>
              <a:tr h="370840">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2005 Taxable</a:t>
                      </a:r>
                      <a:r>
                        <a:rPr lang="en-US" sz="1050" baseline="0" dirty="0" smtClean="0">
                          <a:effectLst/>
                          <a:latin typeface="Calibri" panose="020F0502020204030204" pitchFamily="34" charset="0"/>
                          <a:ea typeface="Times New Roman"/>
                        </a:rPr>
                        <a:t> Pension Obligation Bond – 3001</a:t>
                      </a:r>
                      <a:endParaRPr lang="en-US" sz="105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1,117,277</a:t>
                      </a:r>
                      <a:endParaRPr lang="en-US" sz="105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a:t>
                      </a:r>
                      <a:endParaRPr lang="en-US" sz="1050" dirty="0">
                        <a:effectLst/>
                        <a:latin typeface="Calibri" panose="020F0502020204030204" pitchFamily="34" charset="0"/>
                        <a:ea typeface="Times New Roman"/>
                      </a:endParaRPr>
                    </a:p>
                  </a:txBody>
                  <a:tcPr marL="68580" marR="68580" marT="0" marB="0"/>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a:t>
                      </a:r>
                      <a:endParaRPr lang="en-US" sz="1050" dirty="0">
                        <a:effectLst/>
                        <a:latin typeface="Calibri" panose="020F0502020204030204" pitchFamily="34" charset="0"/>
                        <a:ea typeface="Times New Roman"/>
                      </a:endParaRPr>
                    </a:p>
                  </a:txBody>
                  <a:tcPr marL="68580" marR="68580" marT="0" marB="0"/>
                </a:tc>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effectLst/>
                          <a:latin typeface="Calibri" panose="020F0502020204030204" pitchFamily="34" charset="0"/>
                          <a:ea typeface="Times New Roman"/>
                        </a:rPr>
                        <a:t>Fund remains in positive cash position</a:t>
                      </a:r>
                      <a:endParaRPr lang="en-US" sz="1050" dirty="0">
                        <a:effectLst/>
                        <a:latin typeface="Calibri" panose="020F0502020204030204" pitchFamily="34" charset="0"/>
                        <a:ea typeface="Times New Roman"/>
                      </a:endParaRPr>
                    </a:p>
                  </a:txBody>
                  <a:tcPr marL="68580" marR="68580" marT="0" marB="0"/>
                </a:tc>
              </a:tr>
              <a:tr h="370840">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b="1" dirty="0">
                          <a:solidFill>
                            <a:schemeClr val="tx1"/>
                          </a:solidFill>
                          <a:effectLst/>
                          <a:latin typeface="Calibri" panose="020F0502020204030204" pitchFamily="34" charset="0"/>
                          <a:ea typeface="Times New Roman"/>
                        </a:rPr>
                        <a:t>Total</a:t>
                      </a:r>
                      <a:endParaRPr lang="en-US" sz="1050" dirty="0">
                        <a:solidFill>
                          <a:schemeClr val="tx1"/>
                        </a:solidFill>
                        <a:effectLst/>
                        <a:latin typeface="Calibri" panose="020F0502020204030204" pitchFamily="34" charset="0"/>
                        <a:ea typeface="Times New Roman"/>
                      </a:endParaRPr>
                    </a:p>
                  </a:txBody>
                  <a:tcPr marL="68580" marR="68580" marT="0" marB="0" anchor="b"/>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dirty="0" smtClean="0">
                          <a:solidFill>
                            <a:schemeClr val="tx1"/>
                          </a:solidFill>
                          <a:effectLst/>
                          <a:latin typeface="Calibri" panose="020F0502020204030204" pitchFamily="34" charset="0"/>
                          <a:ea typeface="Times New Roman"/>
                        </a:rPr>
                        <a:t>$16,261,924</a:t>
                      </a:r>
                      <a:endParaRPr lang="en-US" sz="1050" dirty="0">
                        <a:solidFill>
                          <a:schemeClr val="tx1"/>
                        </a:solidFill>
                        <a:effectLst/>
                        <a:latin typeface="Calibri" panose="020F0502020204030204" pitchFamily="34" charset="0"/>
                        <a:ea typeface="Times New Roman"/>
                      </a:endParaRPr>
                    </a:p>
                  </a:txBody>
                  <a:tcPr marL="68580" marR="68580" marT="0" marB="0" anchor="b"/>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b="1" dirty="0">
                          <a:solidFill>
                            <a:schemeClr val="tx1"/>
                          </a:solidFill>
                          <a:effectLst/>
                          <a:latin typeface="Calibri" panose="020F0502020204030204" pitchFamily="34" charset="0"/>
                          <a:ea typeface="Times New Roman"/>
                        </a:rPr>
                        <a:t>$12,858,770</a:t>
                      </a:r>
                      <a:endParaRPr lang="en-US" sz="1050" dirty="0">
                        <a:solidFill>
                          <a:schemeClr val="tx1"/>
                        </a:solidFill>
                        <a:effectLst/>
                        <a:latin typeface="Calibri" panose="020F0502020204030204" pitchFamily="34" charset="0"/>
                        <a:ea typeface="Times New Roman"/>
                      </a:endParaRPr>
                    </a:p>
                  </a:txBody>
                  <a:tcPr marL="68580" marR="68580" marT="0" marB="0" anchor="b"/>
                </a:tc>
                <a:tc>
                  <a:txBody>
                    <a:bodyPr/>
                    <a:lstStyle/>
                    <a:p>
                      <a:pPr marL="0" marR="0" algn="r">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b="1" dirty="0">
                          <a:solidFill>
                            <a:schemeClr val="tx1"/>
                          </a:solidFill>
                          <a:effectLst/>
                          <a:latin typeface="Calibri" panose="020F0502020204030204" pitchFamily="34" charset="0"/>
                          <a:ea typeface="Times New Roman"/>
                        </a:rPr>
                        <a:t>$8,655,321 </a:t>
                      </a:r>
                      <a:endParaRPr lang="en-US" sz="1050" dirty="0">
                        <a:solidFill>
                          <a:schemeClr val="tx1"/>
                        </a:solidFill>
                        <a:effectLst/>
                        <a:latin typeface="Calibri" panose="020F0502020204030204" pitchFamily="34" charset="0"/>
                        <a:ea typeface="Times New Roman"/>
                      </a:endParaRPr>
                    </a:p>
                  </a:txBody>
                  <a:tcPr marL="68580" marR="68580" marT="0" marB="0" anchor="b"/>
                </a:tc>
                <a:tc>
                  <a:txBody>
                    <a:bodyPr/>
                    <a:lstStyle/>
                    <a:p>
                      <a:pPr marL="0" marR="0">
                        <a:lnSpc>
                          <a:spcPct val="97000"/>
                        </a:lnSpc>
                        <a:spcBef>
                          <a:spcPts val="0"/>
                        </a:spcBef>
                        <a:spcAft>
                          <a:spcPts val="0"/>
                        </a:spcAft>
                        <a:tabLst>
                          <a:tab pos="-457200" algn="l"/>
                          <a:tab pos="0" algn="l"/>
                          <a:tab pos="457200" algn="l"/>
                          <a:tab pos="914400" algn="l"/>
                          <a:tab pos="1097280" algn="l"/>
                          <a:tab pos="1725930" algn="l"/>
                          <a:tab pos="2286000" algn="l"/>
                        </a:tabLst>
                      </a:pPr>
                      <a:r>
                        <a:rPr lang="en-US" sz="1050" b="1" dirty="0">
                          <a:solidFill>
                            <a:schemeClr val="tx1"/>
                          </a:solidFill>
                          <a:effectLst/>
                          <a:latin typeface="Calibri" panose="020F0502020204030204" pitchFamily="34" charset="0"/>
                          <a:ea typeface="Times New Roman"/>
                        </a:rPr>
                        <a:t> </a:t>
                      </a:r>
                      <a:endParaRPr lang="en-US" sz="1050" dirty="0">
                        <a:solidFill>
                          <a:schemeClr val="tx1"/>
                        </a:solidFill>
                        <a:effectLst/>
                        <a:latin typeface="Calibri" panose="020F0502020204030204" pitchFamily="34" charset="0"/>
                        <a:ea typeface="Times New Roman"/>
                      </a:endParaRPr>
                    </a:p>
                  </a:txBody>
                  <a:tcPr marL="68580" marR="68580" marT="0" marB="0" anchor="b"/>
                </a:tc>
                <a:extLst>
                  <a:ext uri="{0D108BD9-81ED-4DB2-BD59-A6C34878D82A}">
                    <a16:rowId xmlns="" xmlns:a16="http://schemas.microsoft.com/office/drawing/2014/main" val="10007"/>
                  </a:ext>
                </a:extLst>
              </a:tr>
            </a:tbl>
          </a:graphicData>
        </a:graphic>
      </p:graphicFrame>
      <p:sp>
        <p:nvSpPr>
          <p:cNvPr id="5" name="Footer Placeholder 4"/>
          <p:cNvSpPr>
            <a:spLocks noGrp="1"/>
          </p:cNvSpPr>
          <p:nvPr>
            <p:ph type="ftr" sz="quarter" idx="11"/>
          </p:nvPr>
        </p:nvSpPr>
        <p:spPr>
          <a:xfrm>
            <a:off x="6629400" y="76200"/>
            <a:ext cx="1828800" cy="457200"/>
          </a:xfrm>
        </p:spPr>
        <p:txBody>
          <a:bodyPr/>
          <a:lstStyle/>
          <a:p>
            <a:r>
              <a:rPr lang="en-US" dirty="0">
                <a:solidFill>
                  <a:schemeClr val="bg1"/>
                </a:solidFill>
              </a:rPr>
              <a:t>FY2018-19 Year-end Adjustments</a:t>
            </a:r>
          </a:p>
        </p:txBody>
      </p:sp>
      <p:sp>
        <p:nvSpPr>
          <p:cNvPr id="6" name="Slide Number Placeholder 5"/>
          <p:cNvSpPr>
            <a:spLocks noGrp="1"/>
          </p:cNvSpPr>
          <p:nvPr>
            <p:ph type="sldNum" sz="quarter" idx="12"/>
          </p:nvPr>
        </p:nvSpPr>
        <p:spPr/>
        <p:txBody>
          <a:bodyPr/>
          <a:lstStyle/>
          <a:p>
            <a:fld id="{5331DBC4-7CEE-412F-BB9B-3E1C74392AF7}" type="slidenum">
              <a:rPr lang="en-US" smtClean="0"/>
              <a:t>9</a:t>
            </a:fld>
            <a:endParaRPr lang="en-US" dirty="0"/>
          </a:p>
        </p:txBody>
      </p:sp>
    </p:spTree>
    <p:extLst>
      <p:ext uri="{BB962C8B-B14F-4D97-AF65-F5344CB8AC3E}">
        <p14:creationId xmlns:p14="http://schemas.microsoft.com/office/powerpoint/2010/main" val="35850608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1451</TotalTime>
  <Words>1709</Words>
  <Application>Microsoft Office PowerPoint</Application>
  <PresentationFormat>On-screen Show (4:3)</PresentationFormat>
  <Paragraphs>469</Paragraphs>
  <Slides>14</Slides>
  <Notes>2</Notes>
  <HiddenSlides>1</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Urban</vt:lpstr>
      <vt:lpstr>Fiscal Year 2018-19  Year-end Adjustments For the fiscal year ended June 30, 2019</vt:lpstr>
      <vt:lpstr>Purpose</vt:lpstr>
      <vt:lpstr>Overview</vt:lpstr>
      <vt:lpstr>Factors to Consider for Financial Stability</vt:lpstr>
      <vt:lpstr>Factors to Consider for Financial Stability continued</vt:lpstr>
      <vt:lpstr>General Fund Adjustments</vt:lpstr>
      <vt:lpstr>Non-General Fund Adjustments</vt:lpstr>
      <vt:lpstr>Impact Fee Adjustments</vt:lpstr>
      <vt:lpstr>Negative Cash Balances To be cleared over time with various action plans</vt:lpstr>
      <vt:lpstr>General Fund Revenue (unaudited)</vt:lpstr>
      <vt:lpstr>General Fund Expenditures (unaudited)</vt:lpstr>
      <vt:lpstr>General Fund Summary (unaudited)</vt:lpstr>
      <vt:lpstr>Conclusion</vt:lpstr>
      <vt:lpstr>General Fund Adjustments in Prior Years</vt:lpstr>
    </vt:vector>
  </TitlesOfParts>
  <Company>COR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Fiscal Year 2019-20  First Quarter Budget Update</dc:title>
  <dc:creator>Markisha Guillory</dc:creator>
  <cp:lastModifiedBy>Markisha Guillory</cp:lastModifiedBy>
  <cp:revision>90</cp:revision>
  <cp:lastPrinted>2019-10-22T18:23:16Z</cp:lastPrinted>
  <dcterms:created xsi:type="dcterms:W3CDTF">2019-10-18T17:24:09Z</dcterms:created>
  <dcterms:modified xsi:type="dcterms:W3CDTF">2019-11-21T21:45:04Z</dcterms:modified>
</cp:coreProperties>
</file>