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0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1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2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3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34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1" r:id="rId1"/>
  </p:sldMasterIdLst>
  <p:notesMasterIdLst>
    <p:notesMasterId r:id="rId41"/>
  </p:notesMasterIdLst>
  <p:sldIdLst>
    <p:sldId id="256" r:id="rId2"/>
    <p:sldId id="304" r:id="rId3"/>
    <p:sldId id="259" r:id="rId4"/>
    <p:sldId id="260" r:id="rId5"/>
    <p:sldId id="261" r:id="rId6"/>
    <p:sldId id="313" r:id="rId7"/>
    <p:sldId id="305" r:id="rId8"/>
    <p:sldId id="265" r:id="rId9"/>
    <p:sldId id="306" r:id="rId10"/>
    <p:sldId id="266" r:id="rId11"/>
    <p:sldId id="289" r:id="rId12"/>
    <p:sldId id="292" r:id="rId13"/>
    <p:sldId id="294" r:id="rId14"/>
    <p:sldId id="271" r:id="rId15"/>
    <p:sldId id="272" r:id="rId16"/>
    <p:sldId id="303" r:id="rId17"/>
    <p:sldId id="268" r:id="rId18"/>
    <p:sldId id="307" r:id="rId19"/>
    <p:sldId id="302" r:id="rId20"/>
    <p:sldId id="301" r:id="rId21"/>
    <p:sldId id="309" r:id="rId22"/>
    <p:sldId id="308" r:id="rId23"/>
    <p:sldId id="311" r:id="rId24"/>
    <p:sldId id="310" r:id="rId25"/>
    <p:sldId id="312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96" r:id="rId35"/>
    <p:sldId id="290" r:id="rId36"/>
    <p:sldId id="273" r:id="rId37"/>
    <p:sldId id="274" r:id="rId38"/>
    <p:sldId id="291" r:id="rId39"/>
    <p:sldId id="287" r:id="rId40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223" autoAdjust="0"/>
  </p:normalViewPr>
  <p:slideViewPr>
    <p:cSldViewPr>
      <p:cViewPr varScale="1">
        <p:scale>
          <a:sx n="127" d="100"/>
          <a:sy n="127" d="100"/>
        </p:scale>
        <p:origin x="366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diagrams/_rels/data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svg"/><Relationship Id="rId1" Type="http://schemas.openxmlformats.org/officeDocument/2006/relationships/image" Target="../media/image50.png"/><Relationship Id="rId6" Type="http://schemas.openxmlformats.org/officeDocument/2006/relationships/image" Target="../media/image55.svg"/><Relationship Id="rId5" Type="http://schemas.openxmlformats.org/officeDocument/2006/relationships/image" Target="../media/image54.png"/><Relationship Id="rId10" Type="http://schemas.openxmlformats.org/officeDocument/2006/relationships/image" Target="../media/image59.svg"/><Relationship Id="rId4" Type="http://schemas.openxmlformats.org/officeDocument/2006/relationships/image" Target="../media/image53.svg"/><Relationship Id="rId9" Type="http://schemas.openxmlformats.org/officeDocument/2006/relationships/image" Target="../media/image58.png"/></Relationships>
</file>

<file path=ppt/diagrams/_rels/data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hyperlink" Target="http://www.ci.richmond.ca.us/list.aspx" TargetMode="External"/><Relationship Id="rId7" Type="http://schemas.openxmlformats.org/officeDocument/2006/relationships/image" Target="../media/image63.svg"/><Relationship Id="rId2" Type="http://schemas.openxmlformats.org/officeDocument/2006/relationships/hyperlink" Target="http://www.ci.richmond.ca.us/eciagrants" TargetMode="External"/><Relationship Id="rId1" Type="http://schemas.openxmlformats.org/officeDocument/2006/relationships/hyperlink" Target="mailto:eciagrants@ci.richmond.ca.us" TargetMode="External"/><Relationship Id="rId6" Type="http://schemas.openxmlformats.org/officeDocument/2006/relationships/image" Target="../media/image62.png"/><Relationship Id="rId5" Type="http://schemas.openxmlformats.org/officeDocument/2006/relationships/image" Target="../media/image61.svg"/><Relationship Id="rId4" Type="http://schemas.openxmlformats.org/officeDocument/2006/relationships/image" Target="../media/image60.png"/><Relationship Id="rId9" Type="http://schemas.openxmlformats.org/officeDocument/2006/relationships/image" Target="../media/image65.sv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diagrams/_rels/data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svg"/><Relationship Id="rId2" Type="http://schemas.openxmlformats.org/officeDocument/2006/relationships/image" Target="../media/image21.svg"/><Relationship Id="rId1" Type="http://schemas.openxmlformats.org/officeDocument/2006/relationships/image" Target="../media/image20.png"/><Relationship Id="rId6" Type="http://schemas.openxmlformats.org/officeDocument/2006/relationships/image" Target="../media/image25.sv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svg"/><Relationship Id="rId4" Type="http://schemas.openxmlformats.org/officeDocument/2006/relationships/image" Target="../media/image23.svg"/><Relationship Id="rId9" Type="http://schemas.openxmlformats.org/officeDocument/2006/relationships/image" Target="../media/image28.png"/><Relationship Id="rId14" Type="http://schemas.openxmlformats.org/officeDocument/2006/relationships/image" Target="../media/image33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diagrams/_rels/drawing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svg"/><Relationship Id="rId1" Type="http://schemas.openxmlformats.org/officeDocument/2006/relationships/image" Target="../media/image50.png"/><Relationship Id="rId6" Type="http://schemas.openxmlformats.org/officeDocument/2006/relationships/image" Target="../media/image55.svg"/><Relationship Id="rId5" Type="http://schemas.openxmlformats.org/officeDocument/2006/relationships/image" Target="../media/image54.png"/><Relationship Id="rId10" Type="http://schemas.openxmlformats.org/officeDocument/2006/relationships/image" Target="../media/image59.svg"/><Relationship Id="rId4" Type="http://schemas.openxmlformats.org/officeDocument/2006/relationships/image" Target="../media/image53.svg"/><Relationship Id="rId9" Type="http://schemas.openxmlformats.org/officeDocument/2006/relationships/image" Target="../media/image58.png"/></Relationships>
</file>

<file path=ppt/diagrams/_rels/drawing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3" Type="http://schemas.openxmlformats.org/officeDocument/2006/relationships/hyperlink" Target="mailto:eciagrants@ci.richmond.ca.us" TargetMode="External"/><Relationship Id="rId7" Type="http://schemas.openxmlformats.org/officeDocument/2006/relationships/image" Target="../media/image64.png"/><Relationship Id="rId2" Type="http://schemas.openxmlformats.org/officeDocument/2006/relationships/image" Target="../media/image61.svg"/><Relationship Id="rId1" Type="http://schemas.openxmlformats.org/officeDocument/2006/relationships/image" Target="../media/image60.png"/><Relationship Id="rId6" Type="http://schemas.openxmlformats.org/officeDocument/2006/relationships/hyperlink" Target="http://www.ci.richmond.ca.us/eciagrants" TargetMode="External"/><Relationship Id="rId5" Type="http://schemas.openxmlformats.org/officeDocument/2006/relationships/image" Target="../media/image63.svg"/><Relationship Id="rId4" Type="http://schemas.openxmlformats.org/officeDocument/2006/relationships/image" Target="../media/image62.png"/><Relationship Id="rId9" Type="http://schemas.openxmlformats.org/officeDocument/2006/relationships/hyperlink" Target="http://www.ci.richmond.ca.us/list.aspx" TargetMode="External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diagrams/_rels/drawing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svg"/><Relationship Id="rId2" Type="http://schemas.openxmlformats.org/officeDocument/2006/relationships/image" Target="../media/image21.svg"/><Relationship Id="rId1" Type="http://schemas.openxmlformats.org/officeDocument/2006/relationships/image" Target="../media/image20.png"/><Relationship Id="rId6" Type="http://schemas.openxmlformats.org/officeDocument/2006/relationships/image" Target="../media/image25.sv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svg"/><Relationship Id="rId4" Type="http://schemas.openxmlformats.org/officeDocument/2006/relationships/image" Target="../media/image23.svg"/><Relationship Id="rId9" Type="http://schemas.openxmlformats.org/officeDocument/2006/relationships/image" Target="../media/image28.png"/><Relationship Id="rId14" Type="http://schemas.openxmlformats.org/officeDocument/2006/relationships/image" Target="../media/image3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85D98A2-122A-4E41-9B19-9E51D22C36EF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726990EC-DD82-4C3B-AB11-839082A3781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Introduction &amp; Program Overview</a:t>
          </a:r>
        </a:p>
      </dgm:t>
    </dgm:pt>
    <dgm:pt modelId="{738EF6D8-E324-4B2E-96B0-2C08036FAAA2}" type="parTrans" cxnId="{97D4D9AC-76F6-4DCA-AB8B-A592406F58EC}">
      <dgm:prSet/>
      <dgm:spPr/>
      <dgm:t>
        <a:bodyPr/>
        <a:lstStyle/>
        <a:p>
          <a:endParaRPr lang="en-US"/>
        </a:p>
      </dgm:t>
    </dgm:pt>
    <dgm:pt modelId="{83410470-629C-48E5-BA34-063E95E5B089}" type="sibTrans" cxnId="{97D4D9AC-76F6-4DCA-AB8B-A592406F58EC}">
      <dgm:prSet/>
      <dgm:spPr/>
      <dgm:t>
        <a:bodyPr/>
        <a:lstStyle/>
        <a:p>
          <a:endParaRPr lang="en-US"/>
        </a:p>
      </dgm:t>
    </dgm:pt>
    <dgm:pt modelId="{9909FF35-F5AC-4D52-AC9D-A6A2754A2B6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Guideline Review</a:t>
          </a:r>
        </a:p>
      </dgm:t>
    </dgm:pt>
    <dgm:pt modelId="{693EB962-0F42-4142-A11D-6F42063A0206}" type="parTrans" cxnId="{12620121-3D67-4C50-8E4B-4B33E22323DE}">
      <dgm:prSet/>
      <dgm:spPr/>
      <dgm:t>
        <a:bodyPr/>
        <a:lstStyle/>
        <a:p>
          <a:endParaRPr lang="en-US"/>
        </a:p>
      </dgm:t>
    </dgm:pt>
    <dgm:pt modelId="{E3060AE4-311F-4BA9-9A5C-BAC09D246754}" type="sibTrans" cxnId="{12620121-3D67-4C50-8E4B-4B33E22323DE}">
      <dgm:prSet/>
      <dgm:spPr/>
      <dgm:t>
        <a:bodyPr/>
        <a:lstStyle/>
        <a:p>
          <a:endParaRPr lang="en-US"/>
        </a:p>
      </dgm:t>
    </dgm:pt>
    <dgm:pt modelId="{F76E40ED-A807-4186-B4D6-72E95B6157C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Application Review</a:t>
          </a:r>
        </a:p>
      </dgm:t>
    </dgm:pt>
    <dgm:pt modelId="{906BC0D0-4798-4C4B-A898-C77986CB8BC8}" type="parTrans" cxnId="{7A3A0F17-C965-48B0-A48E-616D03737E67}">
      <dgm:prSet/>
      <dgm:spPr/>
      <dgm:t>
        <a:bodyPr/>
        <a:lstStyle/>
        <a:p>
          <a:endParaRPr lang="en-US"/>
        </a:p>
      </dgm:t>
    </dgm:pt>
    <dgm:pt modelId="{57859402-9E9E-4B3B-B107-E654E05F58A8}" type="sibTrans" cxnId="{7A3A0F17-C965-48B0-A48E-616D03737E67}">
      <dgm:prSet/>
      <dgm:spPr/>
      <dgm:t>
        <a:bodyPr/>
        <a:lstStyle/>
        <a:p>
          <a:endParaRPr lang="en-US"/>
        </a:p>
      </dgm:t>
    </dgm:pt>
    <dgm:pt modelId="{C48EEB30-C057-4D36-B087-F7F60112CB3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Next Steps</a:t>
          </a:r>
        </a:p>
      </dgm:t>
    </dgm:pt>
    <dgm:pt modelId="{9ABF2E5D-CD56-4538-8C81-39BD236703A3}" type="parTrans" cxnId="{35C18458-A5FB-418E-B207-F0FE43D51093}">
      <dgm:prSet/>
      <dgm:spPr/>
      <dgm:t>
        <a:bodyPr/>
        <a:lstStyle/>
        <a:p>
          <a:endParaRPr lang="en-US"/>
        </a:p>
      </dgm:t>
    </dgm:pt>
    <dgm:pt modelId="{86B72F22-2447-4BBC-93E8-388D14B147C8}" type="sibTrans" cxnId="{35C18458-A5FB-418E-B207-F0FE43D51093}">
      <dgm:prSet/>
      <dgm:spPr/>
      <dgm:t>
        <a:bodyPr/>
        <a:lstStyle/>
        <a:p>
          <a:endParaRPr lang="en-US"/>
        </a:p>
      </dgm:t>
    </dgm:pt>
    <dgm:pt modelId="{94B12E8E-7055-402D-B0DF-9CF49C36AC9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Questions</a:t>
          </a:r>
        </a:p>
      </dgm:t>
    </dgm:pt>
    <dgm:pt modelId="{FBB0444D-A075-4CFE-A586-80FAF9B4BA32}" type="parTrans" cxnId="{B1E4E8BD-95CF-4D43-9298-5EE1C739D1BB}">
      <dgm:prSet/>
      <dgm:spPr/>
      <dgm:t>
        <a:bodyPr/>
        <a:lstStyle/>
        <a:p>
          <a:endParaRPr lang="en-US"/>
        </a:p>
      </dgm:t>
    </dgm:pt>
    <dgm:pt modelId="{F6CBFE81-A138-45E4-A693-7EF35FE9C85A}" type="sibTrans" cxnId="{B1E4E8BD-95CF-4D43-9298-5EE1C739D1BB}">
      <dgm:prSet/>
      <dgm:spPr/>
      <dgm:t>
        <a:bodyPr/>
        <a:lstStyle/>
        <a:p>
          <a:endParaRPr lang="en-US"/>
        </a:p>
      </dgm:t>
    </dgm:pt>
    <dgm:pt modelId="{F931EF96-38E3-4834-977A-E377C1816769}" type="pres">
      <dgm:prSet presAssocID="{085D98A2-122A-4E41-9B19-9E51D22C36EF}" presName="root" presStyleCnt="0">
        <dgm:presLayoutVars>
          <dgm:dir/>
          <dgm:resizeHandles val="exact"/>
        </dgm:presLayoutVars>
      </dgm:prSet>
      <dgm:spPr/>
    </dgm:pt>
    <dgm:pt modelId="{0AA2FFBA-E94E-4D64-B941-5E29C250E126}" type="pres">
      <dgm:prSet presAssocID="{726990EC-DD82-4C3B-AB11-839082A37811}" presName="compNode" presStyleCnt="0"/>
      <dgm:spPr/>
    </dgm:pt>
    <dgm:pt modelId="{CB0908FE-4C68-43A1-A4A5-DCF19E8F4CBD}" type="pres">
      <dgm:prSet presAssocID="{726990EC-DD82-4C3B-AB11-839082A37811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eacher"/>
        </a:ext>
      </dgm:extLst>
    </dgm:pt>
    <dgm:pt modelId="{E869EED3-0206-419C-A5D6-33424DE58670}" type="pres">
      <dgm:prSet presAssocID="{726990EC-DD82-4C3B-AB11-839082A37811}" presName="spaceRect" presStyleCnt="0"/>
      <dgm:spPr/>
    </dgm:pt>
    <dgm:pt modelId="{F3B30572-1F87-48FB-985B-C922A5C06320}" type="pres">
      <dgm:prSet presAssocID="{726990EC-DD82-4C3B-AB11-839082A37811}" presName="textRect" presStyleLbl="revTx" presStyleIdx="0" presStyleCnt="5">
        <dgm:presLayoutVars>
          <dgm:chMax val="1"/>
          <dgm:chPref val="1"/>
        </dgm:presLayoutVars>
      </dgm:prSet>
      <dgm:spPr/>
    </dgm:pt>
    <dgm:pt modelId="{FB380A76-DAC0-460A-91A8-C66B6F905D78}" type="pres">
      <dgm:prSet presAssocID="{83410470-629C-48E5-BA34-063E95E5B089}" presName="sibTrans" presStyleCnt="0"/>
      <dgm:spPr/>
    </dgm:pt>
    <dgm:pt modelId="{57A67B28-EC24-48BD-ACFF-762C3334D873}" type="pres">
      <dgm:prSet presAssocID="{9909FF35-F5AC-4D52-AC9D-A6A2754A2B63}" presName="compNode" presStyleCnt="0"/>
      <dgm:spPr/>
    </dgm:pt>
    <dgm:pt modelId="{C6A86D7A-04F2-40E1-80CD-978FD0019F0F}" type="pres">
      <dgm:prSet presAssocID="{9909FF35-F5AC-4D52-AC9D-A6A2754A2B63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osed Book"/>
        </a:ext>
      </dgm:extLst>
    </dgm:pt>
    <dgm:pt modelId="{1D235EFF-6AF7-4C35-9769-FFB33A50C91D}" type="pres">
      <dgm:prSet presAssocID="{9909FF35-F5AC-4D52-AC9D-A6A2754A2B63}" presName="spaceRect" presStyleCnt="0"/>
      <dgm:spPr/>
    </dgm:pt>
    <dgm:pt modelId="{8C531812-149C-4673-8BBD-AEFD90FDF0CC}" type="pres">
      <dgm:prSet presAssocID="{9909FF35-F5AC-4D52-AC9D-A6A2754A2B63}" presName="textRect" presStyleLbl="revTx" presStyleIdx="1" presStyleCnt="5">
        <dgm:presLayoutVars>
          <dgm:chMax val="1"/>
          <dgm:chPref val="1"/>
        </dgm:presLayoutVars>
      </dgm:prSet>
      <dgm:spPr/>
    </dgm:pt>
    <dgm:pt modelId="{16BB9047-A724-4B19-A9FF-705991FCDC40}" type="pres">
      <dgm:prSet presAssocID="{E3060AE4-311F-4BA9-9A5C-BAC09D246754}" presName="sibTrans" presStyleCnt="0"/>
      <dgm:spPr/>
    </dgm:pt>
    <dgm:pt modelId="{03DF0020-EF3C-44ED-8976-E2817564952F}" type="pres">
      <dgm:prSet presAssocID="{F76E40ED-A807-4186-B4D6-72E95B6157C2}" presName="compNode" presStyleCnt="0"/>
      <dgm:spPr/>
    </dgm:pt>
    <dgm:pt modelId="{8231F100-74AD-4731-906D-341943079E26}" type="pres">
      <dgm:prSet presAssocID="{F76E40ED-A807-4186-B4D6-72E95B6157C2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 List"/>
        </a:ext>
      </dgm:extLst>
    </dgm:pt>
    <dgm:pt modelId="{04BBB303-EDD8-4233-95AE-62A18FA0DB52}" type="pres">
      <dgm:prSet presAssocID="{F76E40ED-A807-4186-B4D6-72E95B6157C2}" presName="spaceRect" presStyleCnt="0"/>
      <dgm:spPr/>
    </dgm:pt>
    <dgm:pt modelId="{F71677FE-47A5-464A-AC45-420A8123CF69}" type="pres">
      <dgm:prSet presAssocID="{F76E40ED-A807-4186-B4D6-72E95B6157C2}" presName="textRect" presStyleLbl="revTx" presStyleIdx="2" presStyleCnt="5">
        <dgm:presLayoutVars>
          <dgm:chMax val="1"/>
          <dgm:chPref val="1"/>
        </dgm:presLayoutVars>
      </dgm:prSet>
      <dgm:spPr/>
    </dgm:pt>
    <dgm:pt modelId="{140982D9-22D0-4CE4-B3E0-D53D1B35796A}" type="pres">
      <dgm:prSet presAssocID="{57859402-9E9E-4B3B-B107-E654E05F58A8}" presName="sibTrans" presStyleCnt="0"/>
      <dgm:spPr/>
    </dgm:pt>
    <dgm:pt modelId="{0D9D70F6-053D-41ED-B960-C8F62E3F6E7F}" type="pres">
      <dgm:prSet presAssocID="{C48EEB30-C057-4D36-B087-F7F60112CB31}" presName="compNode" presStyleCnt="0"/>
      <dgm:spPr/>
    </dgm:pt>
    <dgm:pt modelId="{FD524748-1F02-45D1-B3D6-01685FA564D9}" type="pres">
      <dgm:prSet presAssocID="{C48EEB30-C057-4D36-B087-F7F60112CB31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C2573F7A-30C8-4977-9C6F-DD1B32138963}" type="pres">
      <dgm:prSet presAssocID="{C48EEB30-C057-4D36-B087-F7F60112CB31}" presName="spaceRect" presStyleCnt="0"/>
      <dgm:spPr/>
    </dgm:pt>
    <dgm:pt modelId="{833B604C-5012-4158-99B6-AA9DA03A39ED}" type="pres">
      <dgm:prSet presAssocID="{C48EEB30-C057-4D36-B087-F7F60112CB31}" presName="textRect" presStyleLbl="revTx" presStyleIdx="3" presStyleCnt="5">
        <dgm:presLayoutVars>
          <dgm:chMax val="1"/>
          <dgm:chPref val="1"/>
        </dgm:presLayoutVars>
      </dgm:prSet>
      <dgm:spPr/>
    </dgm:pt>
    <dgm:pt modelId="{1C998AA5-C83C-4B05-89F4-E2E37081F30D}" type="pres">
      <dgm:prSet presAssocID="{86B72F22-2447-4BBC-93E8-388D14B147C8}" presName="sibTrans" presStyleCnt="0"/>
      <dgm:spPr/>
    </dgm:pt>
    <dgm:pt modelId="{F3AA0C0E-B973-420C-B8E0-943EEC398E6E}" type="pres">
      <dgm:prSet presAssocID="{94B12E8E-7055-402D-B0DF-9CF49C36AC9B}" presName="compNode" presStyleCnt="0"/>
      <dgm:spPr/>
    </dgm:pt>
    <dgm:pt modelId="{1D97E8C5-4B9B-4F3F-BF7C-57D04C89C333}" type="pres">
      <dgm:prSet presAssocID="{94B12E8E-7055-402D-B0DF-9CF49C36AC9B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lp"/>
        </a:ext>
      </dgm:extLst>
    </dgm:pt>
    <dgm:pt modelId="{00C5F3EE-E874-4613-B1D9-0385DEDB8298}" type="pres">
      <dgm:prSet presAssocID="{94B12E8E-7055-402D-B0DF-9CF49C36AC9B}" presName="spaceRect" presStyleCnt="0"/>
      <dgm:spPr/>
    </dgm:pt>
    <dgm:pt modelId="{19F76E06-25FE-4928-8BF2-FAF9404C283E}" type="pres">
      <dgm:prSet presAssocID="{94B12E8E-7055-402D-B0DF-9CF49C36AC9B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7D642D08-BE95-46E1-92A5-CF4F64760887}" type="presOf" srcId="{085D98A2-122A-4E41-9B19-9E51D22C36EF}" destId="{F931EF96-38E3-4834-977A-E377C1816769}" srcOrd="0" destOrd="0" presId="urn:microsoft.com/office/officeart/2018/2/layout/IconLabelList"/>
    <dgm:cxn modelId="{7A3A0F17-C965-48B0-A48E-616D03737E67}" srcId="{085D98A2-122A-4E41-9B19-9E51D22C36EF}" destId="{F76E40ED-A807-4186-B4D6-72E95B6157C2}" srcOrd="2" destOrd="0" parTransId="{906BC0D0-4798-4C4B-A898-C77986CB8BC8}" sibTransId="{57859402-9E9E-4B3B-B107-E654E05F58A8}"/>
    <dgm:cxn modelId="{A0A31E1B-51FE-4A19-A347-E8DC757BD4C4}" type="presOf" srcId="{C48EEB30-C057-4D36-B087-F7F60112CB31}" destId="{833B604C-5012-4158-99B6-AA9DA03A39ED}" srcOrd="0" destOrd="0" presId="urn:microsoft.com/office/officeart/2018/2/layout/IconLabelList"/>
    <dgm:cxn modelId="{12620121-3D67-4C50-8E4B-4B33E22323DE}" srcId="{085D98A2-122A-4E41-9B19-9E51D22C36EF}" destId="{9909FF35-F5AC-4D52-AC9D-A6A2754A2B63}" srcOrd="1" destOrd="0" parTransId="{693EB962-0F42-4142-A11D-6F42063A0206}" sibTransId="{E3060AE4-311F-4BA9-9A5C-BAC09D246754}"/>
    <dgm:cxn modelId="{32254E25-D67A-41E8-B2F2-E4C88C5E75BF}" type="presOf" srcId="{726990EC-DD82-4C3B-AB11-839082A37811}" destId="{F3B30572-1F87-48FB-985B-C922A5C06320}" srcOrd="0" destOrd="0" presId="urn:microsoft.com/office/officeart/2018/2/layout/IconLabelList"/>
    <dgm:cxn modelId="{C1B97975-235D-4BED-B18B-983C59E02A11}" type="presOf" srcId="{F76E40ED-A807-4186-B4D6-72E95B6157C2}" destId="{F71677FE-47A5-464A-AC45-420A8123CF69}" srcOrd="0" destOrd="0" presId="urn:microsoft.com/office/officeart/2018/2/layout/IconLabelList"/>
    <dgm:cxn modelId="{BCB23A78-F72A-4887-89E9-77541974000B}" type="presOf" srcId="{9909FF35-F5AC-4D52-AC9D-A6A2754A2B63}" destId="{8C531812-149C-4673-8BBD-AEFD90FDF0CC}" srcOrd="0" destOrd="0" presId="urn:microsoft.com/office/officeart/2018/2/layout/IconLabelList"/>
    <dgm:cxn modelId="{35C18458-A5FB-418E-B207-F0FE43D51093}" srcId="{085D98A2-122A-4E41-9B19-9E51D22C36EF}" destId="{C48EEB30-C057-4D36-B087-F7F60112CB31}" srcOrd="3" destOrd="0" parTransId="{9ABF2E5D-CD56-4538-8C81-39BD236703A3}" sibTransId="{86B72F22-2447-4BBC-93E8-388D14B147C8}"/>
    <dgm:cxn modelId="{97D4D9AC-76F6-4DCA-AB8B-A592406F58EC}" srcId="{085D98A2-122A-4E41-9B19-9E51D22C36EF}" destId="{726990EC-DD82-4C3B-AB11-839082A37811}" srcOrd="0" destOrd="0" parTransId="{738EF6D8-E324-4B2E-96B0-2C08036FAAA2}" sibTransId="{83410470-629C-48E5-BA34-063E95E5B089}"/>
    <dgm:cxn modelId="{ADE468BD-A718-413E-B026-0C391BFC483A}" type="presOf" srcId="{94B12E8E-7055-402D-B0DF-9CF49C36AC9B}" destId="{19F76E06-25FE-4928-8BF2-FAF9404C283E}" srcOrd="0" destOrd="0" presId="urn:microsoft.com/office/officeart/2018/2/layout/IconLabelList"/>
    <dgm:cxn modelId="{B1E4E8BD-95CF-4D43-9298-5EE1C739D1BB}" srcId="{085D98A2-122A-4E41-9B19-9E51D22C36EF}" destId="{94B12E8E-7055-402D-B0DF-9CF49C36AC9B}" srcOrd="4" destOrd="0" parTransId="{FBB0444D-A075-4CFE-A586-80FAF9B4BA32}" sibTransId="{F6CBFE81-A138-45E4-A693-7EF35FE9C85A}"/>
    <dgm:cxn modelId="{B19BEC99-6AC4-443F-BAF5-59C6D1A12513}" type="presParOf" srcId="{F931EF96-38E3-4834-977A-E377C1816769}" destId="{0AA2FFBA-E94E-4D64-B941-5E29C250E126}" srcOrd="0" destOrd="0" presId="urn:microsoft.com/office/officeart/2018/2/layout/IconLabelList"/>
    <dgm:cxn modelId="{5EA3A9AF-DE73-4817-8E40-274659841464}" type="presParOf" srcId="{0AA2FFBA-E94E-4D64-B941-5E29C250E126}" destId="{CB0908FE-4C68-43A1-A4A5-DCF19E8F4CBD}" srcOrd="0" destOrd="0" presId="urn:microsoft.com/office/officeart/2018/2/layout/IconLabelList"/>
    <dgm:cxn modelId="{0D418495-F9A5-4057-995A-8D60A601C6F7}" type="presParOf" srcId="{0AA2FFBA-E94E-4D64-B941-5E29C250E126}" destId="{E869EED3-0206-419C-A5D6-33424DE58670}" srcOrd="1" destOrd="0" presId="urn:microsoft.com/office/officeart/2018/2/layout/IconLabelList"/>
    <dgm:cxn modelId="{51913BE9-C03B-4D74-A2E0-8C8CA9275D9E}" type="presParOf" srcId="{0AA2FFBA-E94E-4D64-B941-5E29C250E126}" destId="{F3B30572-1F87-48FB-985B-C922A5C06320}" srcOrd="2" destOrd="0" presId="urn:microsoft.com/office/officeart/2018/2/layout/IconLabelList"/>
    <dgm:cxn modelId="{63BFEB13-5866-4A07-93BE-9DCDF53E2EE6}" type="presParOf" srcId="{F931EF96-38E3-4834-977A-E377C1816769}" destId="{FB380A76-DAC0-460A-91A8-C66B6F905D78}" srcOrd="1" destOrd="0" presId="urn:microsoft.com/office/officeart/2018/2/layout/IconLabelList"/>
    <dgm:cxn modelId="{F3260617-1947-43AC-AA9D-C4BB24EE1579}" type="presParOf" srcId="{F931EF96-38E3-4834-977A-E377C1816769}" destId="{57A67B28-EC24-48BD-ACFF-762C3334D873}" srcOrd="2" destOrd="0" presId="urn:microsoft.com/office/officeart/2018/2/layout/IconLabelList"/>
    <dgm:cxn modelId="{0FA4DFFF-0953-4913-AD6B-ECD7851EC7ED}" type="presParOf" srcId="{57A67B28-EC24-48BD-ACFF-762C3334D873}" destId="{C6A86D7A-04F2-40E1-80CD-978FD0019F0F}" srcOrd="0" destOrd="0" presId="urn:microsoft.com/office/officeart/2018/2/layout/IconLabelList"/>
    <dgm:cxn modelId="{41059AE3-125D-4FBF-AB3A-FFDBC95CA322}" type="presParOf" srcId="{57A67B28-EC24-48BD-ACFF-762C3334D873}" destId="{1D235EFF-6AF7-4C35-9769-FFB33A50C91D}" srcOrd="1" destOrd="0" presId="urn:microsoft.com/office/officeart/2018/2/layout/IconLabelList"/>
    <dgm:cxn modelId="{BBA55C1E-D2DA-4B82-95E5-8A3ADFBA3CFE}" type="presParOf" srcId="{57A67B28-EC24-48BD-ACFF-762C3334D873}" destId="{8C531812-149C-4673-8BBD-AEFD90FDF0CC}" srcOrd="2" destOrd="0" presId="urn:microsoft.com/office/officeart/2018/2/layout/IconLabelList"/>
    <dgm:cxn modelId="{BB6FEEBB-1E0E-4900-ABE6-CA0165C09824}" type="presParOf" srcId="{F931EF96-38E3-4834-977A-E377C1816769}" destId="{16BB9047-A724-4B19-A9FF-705991FCDC40}" srcOrd="3" destOrd="0" presId="urn:microsoft.com/office/officeart/2018/2/layout/IconLabelList"/>
    <dgm:cxn modelId="{425CAD53-2936-4EDF-ADEE-3AAF965365EC}" type="presParOf" srcId="{F931EF96-38E3-4834-977A-E377C1816769}" destId="{03DF0020-EF3C-44ED-8976-E2817564952F}" srcOrd="4" destOrd="0" presId="urn:microsoft.com/office/officeart/2018/2/layout/IconLabelList"/>
    <dgm:cxn modelId="{A1EE3E18-0B02-4476-96CE-FF50A69383BF}" type="presParOf" srcId="{03DF0020-EF3C-44ED-8976-E2817564952F}" destId="{8231F100-74AD-4731-906D-341943079E26}" srcOrd="0" destOrd="0" presId="urn:microsoft.com/office/officeart/2018/2/layout/IconLabelList"/>
    <dgm:cxn modelId="{7245411C-10B7-4D9D-91C2-B1CBF89657A0}" type="presParOf" srcId="{03DF0020-EF3C-44ED-8976-E2817564952F}" destId="{04BBB303-EDD8-4233-95AE-62A18FA0DB52}" srcOrd="1" destOrd="0" presId="urn:microsoft.com/office/officeart/2018/2/layout/IconLabelList"/>
    <dgm:cxn modelId="{A74014CF-EF5F-4D10-8ADA-7F77E77F056E}" type="presParOf" srcId="{03DF0020-EF3C-44ED-8976-E2817564952F}" destId="{F71677FE-47A5-464A-AC45-420A8123CF69}" srcOrd="2" destOrd="0" presId="urn:microsoft.com/office/officeart/2018/2/layout/IconLabelList"/>
    <dgm:cxn modelId="{4083EFA4-2CEF-4168-8391-33D60EBFEE40}" type="presParOf" srcId="{F931EF96-38E3-4834-977A-E377C1816769}" destId="{140982D9-22D0-4CE4-B3E0-D53D1B35796A}" srcOrd="5" destOrd="0" presId="urn:microsoft.com/office/officeart/2018/2/layout/IconLabelList"/>
    <dgm:cxn modelId="{F4E7A1DC-7E09-4A71-AD33-53803F70136A}" type="presParOf" srcId="{F931EF96-38E3-4834-977A-E377C1816769}" destId="{0D9D70F6-053D-41ED-B960-C8F62E3F6E7F}" srcOrd="6" destOrd="0" presId="urn:microsoft.com/office/officeart/2018/2/layout/IconLabelList"/>
    <dgm:cxn modelId="{44706E5A-D3B9-4C3B-9320-3AEAB0EF0C7E}" type="presParOf" srcId="{0D9D70F6-053D-41ED-B960-C8F62E3F6E7F}" destId="{FD524748-1F02-45D1-B3D6-01685FA564D9}" srcOrd="0" destOrd="0" presId="urn:microsoft.com/office/officeart/2018/2/layout/IconLabelList"/>
    <dgm:cxn modelId="{C11D9F04-B789-41FA-9508-0C1DDC3A63E3}" type="presParOf" srcId="{0D9D70F6-053D-41ED-B960-C8F62E3F6E7F}" destId="{C2573F7A-30C8-4977-9C6F-DD1B32138963}" srcOrd="1" destOrd="0" presId="urn:microsoft.com/office/officeart/2018/2/layout/IconLabelList"/>
    <dgm:cxn modelId="{1BE4EA4D-AE84-4DEC-9B36-8F1C4CAE15EB}" type="presParOf" srcId="{0D9D70F6-053D-41ED-B960-C8F62E3F6E7F}" destId="{833B604C-5012-4158-99B6-AA9DA03A39ED}" srcOrd="2" destOrd="0" presId="urn:microsoft.com/office/officeart/2018/2/layout/IconLabelList"/>
    <dgm:cxn modelId="{3C0AD46E-8E77-489D-BB78-1EE2FBC7406F}" type="presParOf" srcId="{F931EF96-38E3-4834-977A-E377C1816769}" destId="{1C998AA5-C83C-4B05-89F4-E2E37081F30D}" srcOrd="7" destOrd="0" presId="urn:microsoft.com/office/officeart/2018/2/layout/IconLabelList"/>
    <dgm:cxn modelId="{0A9D0A1C-2E64-4C8C-8C7C-62B591A330DF}" type="presParOf" srcId="{F931EF96-38E3-4834-977A-E377C1816769}" destId="{F3AA0C0E-B973-420C-B8E0-943EEC398E6E}" srcOrd="8" destOrd="0" presId="urn:microsoft.com/office/officeart/2018/2/layout/IconLabelList"/>
    <dgm:cxn modelId="{6599E0B6-8ED3-4DFF-93F0-F8BE6131CC66}" type="presParOf" srcId="{F3AA0C0E-B973-420C-B8E0-943EEC398E6E}" destId="{1D97E8C5-4B9B-4F3F-BF7C-57D04C89C333}" srcOrd="0" destOrd="0" presId="urn:microsoft.com/office/officeart/2018/2/layout/IconLabelList"/>
    <dgm:cxn modelId="{616F7E85-636A-4081-A2E9-84EE6D323EE2}" type="presParOf" srcId="{F3AA0C0E-B973-420C-B8E0-943EEC398E6E}" destId="{00C5F3EE-E874-4613-B1D9-0385DEDB8298}" srcOrd="1" destOrd="0" presId="urn:microsoft.com/office/officeart/2018/2/layout/IconLabelList"/>
    <dgm:cxn modelId="{1A2ECC32-CD75-4AEE-9628-DA7B13040D3E}" type="presParOf" srcId="{F3AA0C0E-B973-420C-B8E0-943EEC398E6E}" destId="{19F76E06-25FE-4928-8BF2-FAF9404C283E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2AB9C34A-F75C-469F-8E7F-D2BA608A5E1F}" type="doc">
      <dgm:prSet loTypeId="urn:microsoft.com/office/officeart/2005/8/layout/h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A9E7A9EA-80E9-417A-9D69-318F5D80D068}">
      <dgm:prSet/>
      <dgm:spPr/>
      <dgm:t>
        <a:bodyPr/>
        <a:lstStyle/>
        <a:p>
          <a:pPr>
            <a:defRPr b="1"/>
          </a:pPr>
          <a:r>
            <a:rPr lang="en-US" dirty="0"/>
            <a:t>Grant will fund programs/projects supporting:</a:t>
          </a:r>
        </a:p>
      </dgm:t>
    </dgm:pt>
    <dgm:pt modelId="{445ED191-B53A-4502-B2D9-B677B49147E4}" type="parTrans" cxnId="{D1EC5B50-3FEB-4290-A0E2-B1A16BD4F0BC}">
      <dgm:prSet/>
      <dgm:spPr/>
      <dgm:t>
        <a:bodyPr/>
        <a:lstStyle/>
        <a:p>
          <a:endParaRPr lang="en-US"/>
        </a:p>
      </dgm:t>
    </dgm:pt>
    <dgm:pt modelId="{9811C4E7-F1FC-48FB-90D7-9CFC0F761324}" type="sibTrans" cxnId="{D1EC5B50-3FEB-4290-A0E2-B1A16BD4F0BC}">
      <dgm:prSet/>
      <dgm:spPr/>
      <dgm:t>
        <a:bodyPr/>
        <a:lstStyle/>
        <a:p>
          <a:endParaRPr lang="en-US"/>
        </a:p>
      </dgm:t>
    </dgm:pt>
    <dgm:pt modelId="{CED604C9-C550-4156-8317-138BC577506B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dirty="0"/>
            <a:t>Youth programs (up to 21yrs)</a:t>
          </a:r>
        </a:p>
      </dgm:t>
    </dgm:pt>
    <dgm:pt modelId="{1260B305-4258-44EC-92B1-CBA0B7FBCA32}" type="parTrans" cxnId="{BD9EF4F3-7ED5-4501-A63F-1F97803EDB1B}">
      <dgm:prSet/>
      <dgm:spPr/>
      <dgm:t>
        <a:bodyPr/>
        <a:lstStyle/>
        <a:p>
          <a:endParaRPr lang="en-US"/>
        </a:p>
      </dgm:t>
    </dgm:pt>
    <dgm:pt modelId="{6BF9A0B1-1684-4668-B77E-B1DCD2F9D5EA}" type="sibTrans" cxnId="{BD9EF4F3-7ED5-4501-A63F-1F97803EDB1B}">
      <dgm:prSet/>
      <dgm:spPr/>
      <dgm:t>
        <a:bodyPr/>
        <a:lstStyle/>
        <a:p>
          <a:endParaRPr lang="en-US"/>
        </a:p>
      </dgm:t>
    </dgm:pt>
    <dgm:pt modelId="{D1AEF275-75E3-47CA-8772-6D29E799E233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dirty="0"/>
            <a:t>Youth sports programs</a:t>
          </a:r>
        </a:p>
      </dgm:t>
    </dgm:pt>
    <dgm:pt modelId="{B037BDE0-C34E-4857-A8C2-2060E4ABE01C}" type="parTrans" cxnId="{FD4A6F78-C0A1-4C4E-A039-556EBC5B80B0}">
      <dgm:prSet/>
      <dgm:spPr/>
      <dgm:t>
        <a:bodyPr/>
        <a:lstStyle/>
        <a:p>
          <a:endParaRPr lang="en-US"/>
        </a:p>
      </dgm:t>
    </dgm:pt>
    <dgm:pt modelId="{216C4A77-4C70-4BE9-885A-81AD47675FBF}" type="sibTrans" cxnId="{FD4A6F78-C0A1-4C4E-A039-556EBC5B80B0}">
      <dgm:prSet/>
      <dgm:spPr/>
      <dgm:t>
        <a:bodyPr/>
        <a:lstStyle/>
        <a:p>
          <a:endParaRPr lang="en-US"/>
        </a:p>
      </dgm:t>
    </dgm:pt>
    <dgm:pt modelId="{92984759-682F-4655-8232-E810B89342E7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dirty="0"/>
            <a:t>Community-focused programs</a:t>
          </a:r>
        </a:p>
      </dgm:t>
    </dgm:pt>
    <dgm:pt modelId="{A256C6E1-29BB-49E1-857D-011C634B88B4}" type="parTrans" cxnId="{ED300204-CD07-4DA5-9A99-76785891F2E8}">
      <dgm:prSet/>
      <dgm:spPr/>
      <dgm:t>
        <a:bodyPr/>
        <a:lstStyle/>
        <a:p>
          <a:endParaRPr lang="en-US"/>
        </a:p>
      </dgm:t>
    </dgm:pt>
    <dgm:pt modelId="{C8E524F2-3C54-4BB6-85F8-C823EAC8847A}" type="sibTrans" cxnId="{ED300204-CD07-4DA5-9A99-76785891F2E8}">
      <dgm:prSet/>
      <dgm:spPr/>
      <dgm:t>
        <a:bodyPr/>
        <a:lstStyle/>
        <a:p>
          <a:endParaRPr lang="en-US"/>
        </a:p>
      </dgm:t>
    </dgm:pt>
    <dgm:pt modelId="{77937152-4E30-436B-849B-8B7B26051B2F}">
      <dgm:prSet/>
      <dgm:spPr/>
      <dgm:t>
        <a:bodyPr/>
        <a:lstStyle/>
        <a:p>
          <a:pPr>
            <a:defRPr b="1"/>
          </a:pPr>
          <a:r>
            <a:rPr lang="en-US"/>
            <a:t>Examples include but are not limited to:</a:t>
          </a:r>
        </a:p>
      </dgm:t>
    </dgm:pt>
    <dgm:pt modelId="{87A0BFB2-014E-4BED-AC6E-75BD29547FF5}" type="parTrans" cxnId="{C53D4E8D-240A-4CF6-81AC-45A6F7D791F7}">
      <dgm:prSet/>
      <dgm:spPr/>
      <dgm:t>
        <a:bodyPr/>
        <a:lstStyle/>
        <a:p>
          <a:endParaRPr lang="en-US"/>
        </a:p>
      </dgm:t>
    </dgm:pt>
    <dgm:pt modelId="{CBCDE235-FD66-434C-BDA4-BE97F63DD131}" type="sibTrans" cxnId="{C53D4E8D-240A-4CF6-81AC-45A6F7D791F7}">
      <dgm:prSet/>
      <dgm:spPr/>
      <dgm:t>
        <a:bodyPr/>
        <a:lstStyle/>
        <a:p>
          <a:endParaRPr lang="en-US"/>
        </a:p>
      </dgm:t>
    </dgm:pt>
    <dgm:pt modelId="{EE8CEB5F-4399-49CB-BED6-8811722D3FDD}">
      <dgm:prSet/>
      <dgm:spPr/>
      <dgm:t>
        <a:bodyPr/>
        <a:lstStyle/>
        <a:p>
          <a:r>
            <a:rPr lang="en-US" dirty="0"/>
            <a:t>Health and Wellness</a:t>
          </a:r>
        </a:p>
      </dgm:t>
    </dgm:pt>
    <dgm:pt modelId="{234B571D-54F7-46A5-BB0B-FCA25FA29B3F}" type="parTrans" cxnId="{89AD5CAE-EAF0-4C4E-9262-9C82A5F54F98}">
      <dgm:prSet/>
      <dgm:spPr/>
      <dgm:t>
        <a:bodyPr/>
        <a:lstStyle/>
        <a:p>
          <a:endParaRPr lang="en-US"/>
        </a:p>
      </dgm:t>
    </dgm:pt>
    <dgm:pt modelId="{8EBEA0D1-5256-4ED9-8DBC-800ADF1133C9}" type="sibTrans" cxnId="{89AD5CAE-EAF0-4C4E-9262-9C82A5F54F98}">
      <dgm:prSet/>
      <dgm:spPr/>
      <dgm:t>
        <a:bodyPr/>
        <a:lstStyle/>
        <a:p>
          <a:endParaRPr lang="en-US"/>
        </a:p>
      </dgm:t>
    </dgm:pt>
    <dgm:pt modelId="{7126BB86-DFFC-49DB-B051-A739B3F8448D}">
      <dgm:prSet/>
      <dgm:spPr/>
      <dgm:t>
        <a:bodyPr/>
        <a:lstStyle/>
        <a:p>
          <a:r>
            <a:rPr lang="en-US"/>
            <a:t>Students and Parents</a:t>
          </a:r>
        </a:p>
      </dgm:t>
    </dgm:pt>
    <dgm:pt modelId="{794529E7-04BE-48CC-9E5C-80BC0AB7C226}" type="parTrans" cxnId="{F9573417-0E02-4345-8824-7459B722946C}">
      <dgm:prSet/>
      <dgm:spPr/>
      <dgm:t>
        <a:bodyPr/>
        <a:lstStyle/>
        <a:p>
          <a:endParaRPr lang="en-US"/>
        </a:p>
      </dgm:t>
    </dgm:pt>
    <dgm:pt modelId="{F5D2A881-8C12-4250-848D-6DD5F23C29C0}" type="sibTrans" cxnId="{F9573417-0E02-4345-8824-7459B722946C}">
      <dgm:prSet/>
      <dgm:spPr/>
      <dgm:t>
        <a:bodyPr/>
        <a:lstStyle/>
        <a:p>
          <a:endParaRPr lang="en-US"/>
        </a:p>
      </dgm:t>
    </dgm:pt>
    <dgm:pt modelId="{F0E2BFEE-BF84-438D-AB91-CCA2FE796F7B}">
      <dgm:prSet/>
      <dgm:spPr/>
      <dgm:t>
        <a:bodyPr/>
        <a:lstStyle/>
        <a:p>
          <a:r>
            <a:rPr lang="en-US" dirty="0"/>
            <a:t>Service Learning</a:t>
          </a:r>
        </a:p>
      </dgm:t>
    </dgm:pt>
    <dgm:pt modelId="{AFF1CBE5-FDF9-4DE4-A494-794C95B52F07}" type="parTrans" cxnId="{94868F47-885D-4199-9DAF-3E993BEE09BD}">
      <dgm:prSet/>
      <dgm:spPr/>
      <dgm:t>
        <a:bodyPr/>
        <a:lstStyle/>
        <a:p>
          <a:endParaRPr lang="en-US"/>
        </a:p>
      </dgm:t>
    </dgm:pt>
    <dgm:pt modelId="{8CFD5E86-F747-4F62-BA7B-9A3A22CDAA97}" type="sibTrans" cxnId="{94868F47-885D-4199-9DAF-3E993BEE09BD}">
      <dgm:prSet/>
      <dgm:spPr/>
      <dgm:t>
        <a:bodyPr/>
        <a:lstStyle/>
        <a:p>
          <a:endParaRPr lang="en-US"/>
        </a:p>
      </dgm:t>
    </dgm:pt>
    <dgm:pt modelId="{F8A012C7-9AB5-4979-B747-25BAC9941BA2}">
      <dgm:prSet/>
      <dgm:spPr/>
      <dgm:t>
        <a:bodyPr/>
        <a:lstStyle/>
        <a:p>
          <a:r>
            <a:rPr lang="en-US" dirty="0"/>
            <a:t>Gardening and Urban Greening</a:t>
          </a:r>
        </a:p>
      </dgm:t>
    </dgm:pt>
    <dgm:pt modelId="{ADA8E97B-5DAD-4286-8E09-FA9F8C4936B4}" type="parTrans" cxnId="{F390A7F9-4502-4158-A232-2C70DB55805A}">
      <dgm:prSet/>
      <dgm:spPr/>
      <dgm:t>
        <a:bodyPr/>
        <a:lstStyle/>
        <a:p>
          <a:endParaRPr lang="en-US"/>
        </a:p>
      </dgm:t>
    </dgm:pt>
    <dgm:pt modelId="{EC28E3BA-D400-4260-B394-6EEA4D153867}" type="sibTrans" cxnId="{F390A7F9-4502-4158-A232-2C70DB55805A}">
      <dgm:prSet/>
      <dgm:spPr/>
      <dgm:t>
        <a:bodyPr/>
        <a:lstStyle/>
        <a:p>
          <a:endParaRPr lang="en-US"/>
        </a:p>
      </dgm:t>
    </dgm:pt>
    <dgm:pt modelId="{29458278-1FF9-4D4E-B1FD-B0E4B1C2D05F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dirty="0">
              <a:solidFill>
                <a:srgbClr val="C00000"/>
              </a:solidFill>
            </a:rPr>
            <a:t>CSD Facility Fees</a:t>
          </a:r>
        </a:p>
      </dgm:t>
    </dgm:pt>
    <dgm:pt modelId="{4DB200CF-BC39-4948-A6D1-507B79B1BE94}" type="parTrans" cxnId="{B4E6785F-3214-4404-BBE2-2198701F5258}">
      <dgm:prSet/>
      <dgm:spPr/>
    </dgm:pt>
    <dgm:pt modelId="{2AC76CF4-77C8-41C9-9760-572D34ADED3B}" type="sibTrans" cxnId="{B4E6785F-3214-4404-BBE2-2198701F5258}">
      <dgm:prSet/>
      <dgm:spPr/>
    </dgm:pt>
    <dgm:pt modelId="{DD195813-3933-4D63-A936-2CA28AB5D862}" type="pres">
      <dgm:prSet presAssocID="{2AB9C34A-F75C-469F-8E7F-D2BA608A5E1F}" presName="Name0" presStyleCnt="0">
        <dgm:presLayoutVars>
          <dgm:dir/>
          <dgm:animLvl val="lvl"/>
          <dgm:resizeHandles val="exact"/>
        </dgm:presLayoutVars>
      </dgm:prSet>
      <dgm:spPr/>
    </dgm:pt>
    <dgm:pt modelId="{472F24C5-59EF-44A0-A04C-054843F0E11F}" type="pres">
      <dgm:prSet presAssocID="{A9E7A9EA-80E9-417A-9D69-318F5D80D068}" presName="composite" presStyleCnt="0"/>
      <dgm:spPr/>
    </dgm:pt>
    <dgm:pt modelId="{8A6DBDBF-EA62-4592-8D96-69470F630B0F}" type="pres">
      <dgm:prSet presAssocID="{A9E7A9EA-80E9-417A-9D69-318F5D80D068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11F9C9A0-C978-456B-9309-C964B317939C}" type="pres">
      <dgm:prSet presAssocID="{A9E7A9EA-80E9-417A-9D69-318F5D80D068}" presName="desTx" presStyleLbl="alignAccFollowNode1" presStyleIdx="0" presStyleCnt="2">
        <dgm:presLayoutVars>
          <dgm:bulletEnabled val="1"/>
        </dgm:presLayoutVars>
      </dgm:prSet>
      <dgm:spPr/>
    </dgm:pt>
    <dgm:pt modelId="{F99DF9F3-5224-4E11-B745-1759E4C17153}" type="pres">
      <dgm:prSet presAssocID="{9811C4E7-F1FC-48FB-90D7-9CFC0F761324}" presName="space" presStyleCnt="0"/>
      <dgm:spPr/>
    </dgm:pt>
    <dgm:pt modelId="{144C6F5B-5428-49A5-A61A-F8673D1FCC83}" type="pres">
      <dgm:prSet presAssocID="{77937152-4E30-436B-849B-8B7B26051B2F}" presName="composite" presStyleCnt="0"/>
      <dgm:spPr/>
    </dgm:pt>
    <dgm:pt modelId="{BB64ECE1-B136-43EF-9EEF-BBD96FAEC4CA}" type="pres">
      <dgm:prSet presAssocID="{77937152-4E30-436B-849B-8B7B26051B2F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F30F6B7F-A754-4AD9-AE60-C40DAC8A9782}" type="pres">
      <dgm:prSet presAssocID="{77937152-4E30-436B-849B-8B7B26051B2F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ED300204-CD07-4DA5-9A99-76785891F2E8}" srcId="{A9E7A9EA-80E9-417A-9D69-318F5D80D068}" destId="{92984759-682F-4655-8232-E810B89342E7}" srcOrd="3" destOrd="0" parTransId="{A256C6E1-29BB-49E1-857D-011C634B88B4}" sibTransId="{C8E524F2-3C54-4BB6-85F8-C823EAC8847A}"/>
    <dgm:cxn modelId="{5D99540A-1C69-4DE0-B99D-947D1871DB2E}" type="presOf" srcId="{F0E2BFEE-BF84-438D-AB91-CCA2FE796F7B}" destId="{F30F6B7F-A754-4AD9-AE60-C40DAC8A9782}" srcOrd="0" destOrd="2" presId="urn:microsoft.com/office/officeart/2005/8/layout/hList1"/>
    <dgm:cxn modelId="{F9573417-0E02-4345-8824-7459B722946C}" srcId="{77937152-4E30-436B-849B-8B7B26051B2F}" destId="{7126BB86-DFFC-49DB-B051-A739B3F8448D}" srcOrd="1" destOrd="0" parTransId="{794529E7-04BE-48CC-9E5C-80BC0AB7C226}" sibTransId="{F5D2A881-8C12-4250-848D-6DD5F23C29C0}"/>
    <dgm:cxn modelId="{C8CA1021-2EB6-4D55-910B-21AC83DACAAE}" type="presOf" srcId="{CED604C9-C550-4156-8317-138BC577506B}" destId="{11F9C9A0-C978-456B-9309-C964B317939C}" srcOrd="0" destOrd="1" presId="urn:microsoft.com/office/officeart/2005/8/layout/hList1"/>
    <dgm:cxn modelId="{FBABD326-519C-4CAD-BBF0-CBCE6C6EA13D}" type="presOf" srcId="{D1AEF275-75E3-47CA-8772-6D29E799E233}" destId="{11F9C9A0-C978-456B-9309-C964B317939C}" srcOrd="0" destOrd="2" presId="urn:microsoft.com/office/officeart/2005/8/layout/hList1"/>
    <dgm:cxn modelId="{EF2E2029-9F1C-4858-94D6-B7444469A29A}" type="presOf" srcId="{F8A012C7-9AB5-4979-B747-25BAC9941BA2}" destId="{F30F6B7F-A754-4AD9-AE60-C40DAC8A9782}" srcOrd="0" destOrd="3" presId="urn:microsoft.com/office/officeart/2005/8/layout/hList1"/>
    <dgm:cxn modelId="{E685E738-CE2F-4B66-ADBF-3402F19C81AC}" type="presOf" srcId="{2AB9C34A-F75C-469F-8E7F-D2BA608A5E1F}" destId="{DD195813-3933-4D63-A936-2CA28AB5D862}" srcOrd="0" destOrd="0" presId="urn:microsoft.com/office/officeart/2005/8/layout/hList1"/>
    <dgm:cxn modelId="{B4E6785F-3214-4404-BBE2-2198701F5258}" srcId="{A9E7A9EA-80E9-417A-9D69-318F5D80D068}" destId="{29458278-1FF9-4D4E-B1FD-B0E4B1C2D05F}" srcOrd="0" destOrd="0" parTransId="{4DB200CF-BC39-4948-A6D1-507B79B1BE94}" sibTransId="{2AC76CF4-77C8-41C9-9760-572D34ADED3B}"/>
    <dgm:cxn modelId="{F68D0A42-9A85-4952-88D8-0E8D7C47F797}" type="presOf" srcId="{29458278-1FF9-4D4E-B1FD-B0E4B1C2D05F}" destId="{11F9C9A0-C978-456B-9309-C964B317939C}" srcOrd="0" destOrd="0" presId="urn:microsoft.com/office/officeart/2005/8/layout/hList1"/>
    <dgm:cxn modelId="{94868F47-885D-4199-9DAF-3E993BEE09BD}" srcId="{77937152-4E30-436B-849B-8B7B26051B2F}" destId="{F0E2BFEE-BF84-438D-AB91-CCA2FE796F7B}" srcOrd="2" destOrd="0" parTransId="{AFF1CBE5-FDF9-4DE4-A494-794C95B52F07}" sibTransId="{8CFD5E86-F747-4F62-BA7B-9A3A22CDAA97}"/>
    <dgm:cxn modelId="{D1EC5B50-3FEB-4290-A0E2-B1A16BD4F0BC}" srcId="{2AB9C34A-F75C-469F-8E7F-D2BA608A5E1F}" destId="{A9E7A9EA-80E9-417A-9D69-318F5D80D068}" srcOrd="0" destOrd="0" parTransId="{445ED191-B53A-4502-B2D9-B677B49147E4}" sibTransId="{9811C4E7-F1FC-48FB-90D7-9CFC0F761324}"/>
    <dgm:cxn modelId="{A39BAF57-D73C-4402-A26A-2AA2984C4099}" type="presOf" srcId="{A9E7A9EA-80E9-417A-9D69-318F5D80D068}" destId="{8A6DBDBF-EA62-4592-8D96-69470F630B0F}" srcOrd="0" destOrd="0" presId="urn:microsoft.com/office/officeart/2005/8/layout/hList1"/>
    <dgm:cxn modelId="{FD4A6F78-C0A1-4C4E-A039-556EBC5B80B0}" srcId="{A9E7A9EA-80E9-417A-9D69-318F5D80D068}" destId="{D1AEF275-75E3-47CA-8772-6D29E799E233}" srcOrd="2" destOrd="0" parTransId="{B037BDE0-C34E-4857-A8C2-2060E4ABE01C}" sibTransId="{216C4A77-4C70-4BE9-885A-81AD47675FBF}"/>
    <dgm:cxn modelId="{C53D4E8D-240A-4CF6-81AC-45A6F7D791F7}" srcId="{2AB9C34A-F75C-469F-8E7F-D2BA608A5E1F}" destId="{77937152-4E30-436B-849B-8B7B26051B2F}" srcOrd="1" destOrd="0" parTransId="{87A0BFB2-014E-4BED-AC6E-75BD29547FF5}" sibTransId="{CBCDE235-FD66-434C-BDA4-BE97F63DD131}"/>
    <dgm:cxn modelId="{89AD5CAE-EAF0-4C4E-9262-9C82A5F54F98}" srcId="{77937152-4E30-436B-849B-8B7B26051B2F}" destId="{EE8CEB5F-4399-49CB-BED6-8811722D3FDD}" srcOrd="0" destOrd="0" parTransId="{234B571D-54F7-46A5-BB0B-FCA25FA29B3F}" sibTransId="{8EBEA0D1-5256-4ED9-8DBC-800ADF1133C9}"/>
    <dgm:cxn modelId="{BD0712C1-B820-4F28-8943-3E4B20796D3B}" type="presOf" srcId="{77937152-4E30-436B-849B-8B7B26051B2F}" destId="{BB64ECE1-B136-43EF-9EEF-BBD96FAEC4CA}" srcOrd="0" destOrd="0" presId="urn:microsoft.com/office/officeart/2005/8/layout/hList1"/>
    <dgm:cxn modelId="{C89FC1D9-751D-4E15-9D53-57C5116F22CB}" type="presOf" srcId="{7126BB86-DFFC-49DB-B051-A739B3F8448D}" destId="{F30F6B7F-A754-4AD9-AE60-C40DAC8A9782}" srcOrd="0" destOrd="1" presId="urn:microsoft.com/office/officeart/2005/8/layout/hList1"/>
    <dgm:cxn modelId="{1A0B99EA-D817-4DEB-B0DB-A36432A66F77}" type="presOf" srcId="{EE8CEB5F-4399-49CB-BED6-8811722D3FDD}" destId="{F30F6B7F-A754-4AD9-AE60-C40DAC8A9782}" srcOrd="0" destOrd="0" presId="urn:microsoft.com/office/officeart/2005/8/layout/hList1"/>
    <dgm:cxn modelId="{274971EC-6CFE-476F-887F-31C4D1AB3885}" type="presOf" srcId="{92984759-682F-4655-8232-E810B89342E7}" destId="{11F9C9A0-C978-456B-9309-C964B317939C}" srcOrd="0" destOrd="3" presId="urn:microsoft.com/office/officeart/2005/8/layout/hList1"/>
    <dgm:cxn modelId="{BD9EF4F3-7ED5-4501-A63F-1F97803EDB1B}" srcId="{A9E7A9EA-80E9-417A-9D69-318F5D80D068}" destId="{CED604C9-C550-4156-8317-138BC577506B}" srcOrd="1" destOrd="0" parTransId="{1260B305-4258-44EC-92B1-CBA0B7FBCA32}" sibTransId="{6BF9A0B1-1684-4668-B77E-B1DCD2F9D5EA}"/>
    <dgm:cxn modelId="{F390A7F9-4502-4158-A232-2C70DB55805A}" srcId="{77937152-4E30-436B-849B-8B7B26051B2F}" destId="{F8A012C7-9AB5-4979-B747-25BAC9941BA2}" srcOrd="3" destOrd="0" parTransId="{ADA8E97B-5DAD-4286-8E09-FA9F8C4936B4}" sibTransId="{EC28E3BA-D400-4260-B394-6EEA4D153867}"/>
    <dgm:cxn modelId="{02A63E47-6FF1-4CEE-893C-2B87E07A30C7}" type="presParOf" srcId="{DD195813-3933-4D63-A936-2CA28AB5D862}" destId="{472F24C5-59EF-44A0-A04C-054843F0E11F}" srcOrd="0" destOrd="0" presId="urn:microsoft.com/office/officeart/2005/8/layout/hList1"/>
    <dgm:cxn modelId="{5FB8136D-35AF-4966-8F23-F5CBC5A20C87}" type="presParOf" srcId="{472F24C5-59EF-44A0-A04C-054843F0E11F}" destId="{8A6DBDBF-EA62-4592-8D96-69470F630B0F}" srcOrd="0" destOrd="0" presId="urn:microsoft.com/office/officeart/2005/8/layout/hList1"/>
    <dgm:cxn modelId="{B35064C5-93CF-4C0E-99B8-68B0978F4BCB}" type="presParOf" srcId="{472F24C5-59EF-44A0-A04C-054843F0E11F}" destId="{11F9C9A0-C978-456B-9309-C964B317939C}" srcOrd="1" destOrd="0" presId="urn:microsoft.com/office/officeart/2005/8/layout/hList1"/>
    <dgm:cxn modelId="{7A8FE393-9582-43CE-86C1-F82D01AD30D6}" type="presParOf" srcId="{DD195813-3933-4D63-A936-2CA28AB5D862}" destId="{F99DF9F3-5224-4E11-B745-1759E4C17153}" srcOrd="1" destOrd="0" presId="urn:microsoft.com/office/officeart/2005/8/layout/hList1"/>
    <dgm:cxn modelId="{33EF0DCE-EACB-4818-A054-90E875A5FE82}" type="presParOf" srcId="{DD195813-3933-4D63-A936-2CA28AB5D862}" destId="{144C6F5B-5428-49A5-A61A-F8673D1FCC83}" srcOrd="2" destOrd="0" presId="urn:microsoft.com/office/officeart/2005/8/layout/hList1"/>
    <dgm:cxn modelId="{C6C35EDF-AA37-43E9-BA5A-80CD2B64A1E8}" type="presParOf" srcId="{144C6F5B-5428-49A5-A61A-F8673D1FCC83}" destId="{BB64ECE1-B136-43EF-9EEF-BBD96FAEC4CA}" srcOrd="0" destOrd="0" presId="urn:microsoft.com/office/officeart/2005/8/layout/hList1"/>
    <dgm:cxn modelId="{BB2A5DFC-9DAD-448F-B24B-05D57C4B1910}" type="presParOf" srcId="{144C6F5B-5428-49A5-A61A-F8673D1FCC83}" destId="{F30F6B7F-A754-4AD9-AE60-C40DAC8A9782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C9365133-8E44-4FF6-B5FF-CAE620321506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59EB2880-9AF1-47ED-9536-29B8023E969F}">
      <dgm:prSet/>
      <dgm:spPr/>
      <dgm:t>
        <a:bodyPr/>
        <a:lstStyle/>
        <a:p>
          <a:r>
            <a:rPr lang="en-US"/>
            <a:t>Applications are received by </a:t>
          </a:r>
          <a:r>
            <a:rPr lang="en-US" u="sng"/>
            <a:t>11:59 p.m. on Friday, February 9, 2024 </a:t>
          </a:r>
          <a:r>
            <a:rPr lang="en-US"/>
            <a:t>(no exceptions)</a:t>
          </a:r>
        </a:p>
      </dgm:t>
    </dgm:pt>
    <dgm:pt modelId="{2F75101C-010E-4AAC-9DD2-D936C3101522}" type="parTrans" cxnId="{5629D1E4-0DE3-48E9-9C90-2FFC243515D0}">
      <dgm:prSet/>
      <dgm:spPr/>
      <dgm:t>
        <a:bodyPr/>
        <a:lstStyle/>
        <a:p>
          <a:endParaRPr lang="en-US"/>
        </a:p>
      </dgm:t>
    </dgm:pt>
    <dgm:pt modelId="{96150DB0-3B63-40B0-BD36-F39F0947CF17}" type="sibTrans" cxnId="{5629D1E4-0DE3-48E9-9C90-2FFC243515D0}">
      <dgm:prSet/>
      <dgm:spPr/>
      <dgm:t>
        <a:bodyPr/>
        <a:lstStyle/>
        <a:p>
          <a:endParaRPr lang="en-US"/>
        </a:p>
      </dgm:t>
    </dgm:pt>
    <dgm:pt modelId="{04251458-2AB8-42F2-8ADF-A37F076B7940}">
      <dgm:prSet/>
      <dgm:spPr/>
      <dgm:t>
        <a:bodyPr/>
        <a:lstStyle/>
        <a:p>
          <a:r>
            <a:rPr lang="en-US"/>
            <a:t>City staff review for responsiveness</a:t>
          </a:r>
        </a:p>
      </dgm:t>
    </dgm:pt>
    <dgm:pt modelId="{BB04A03A-3FE8-4C79-9211-EEB26F9D4F9D}" type="parTrans" cxnId="{C20C1D15-C4EE-40B7-88F9-24C7D679EC5E}">
      <dgm:prSet/>
      <dgm:spPr/>
      <dgm:t>
        <a:bodyPr/>
        <a:lstStyle/>
        <a:p>
          <a:endParaRPr lang="en-US"/>
        </a:p>
      </dgm:t>
    </dgm:pt>
    <dgm:pt modelId="{E146E2AB-3C19-4A52-B039-4EBE6EB79C15}" type="sibTrans" cxnId="{C20C1D15-C4EE-40B7-88F9-24C7D679EC5E}">
      <dgm:prSet/>
      <dgm:spPr/>
      <dgm:t>
        <a:bodyPr/>
        <a:lstStyle/>
        <a:p>
          <a:endParaRPr lang="en-US"/>
        </a:p>
      </dgm:t>
    </dgm:pt>
    <dgm:pt modelId="{45302E92-2A33-447E-BD76-1ED09B789BDA}">
      <dgm:prSet/>
      <dgm:spPr/>
      <dgm:t>
        <a:bodyPr/>
        <a:lstStyle/>
        <a:p>
          <a:r>
            <a:rPr lang="en-US"/>
            <a:t>All complete and eligible applications are forwarded to the review panel for scoring</a:t>
          </a:r>
        </a:p>
      </dgm:t>
    </dgm:pt>
    <dgm:pt modelId="{6B867DFA-DDCF-4241-9215-A76FA6935000}" type="parTrans" cxnId="{10DA91D0-47E6-415D-869D-8E1ED990A899}">
      <dgm:prSet/>
      <dgm:spPr/>
      <dgm:t>
        <a:bodyPr/>
        <a:lstStyle/>
        <a:p>
          <a:endParaRPr lang="en-US"/>
        </a:p>
      </dgm:t>
    </dgm:pt>
    <dgm:pt modelId="{147A42D2-E4DF-452A-9B4C-70CE0FCEF9EE}" type="sibTrans" cxnId="{10DA91D0-47E6-415D-869D-8E1ED990A899}">
      <dgm:prSet/>
      <dgm:spPr/>
      <dgm:t>
        <a:bodyPr/>
        <a:lstStyle/>
        <a:p>
          <a:endParaRPr lang="en-US"/>
        </a:p>
      </dgm:t>
    </dgm:pt>
    <dgm:pt modelId="{BD17D543-CA94-4874-82A7-91F2169267B4}">
      <dgm:prSet/>
      <dgm:spPr/>
      <dgm:t>
        <a:bodyPr/>
        <a:lstStyle/>
        <a:p>
          <a:r>
            <a:rPr lang="en-US" dirty="0"/>
            <a:t>Review Panel’s recommendations are forwarded to City Council for final approval</a:t>
          </a:r>
        </a:p>
      </dgm:t>
    </dgm:pt>
    <dgm:pt modelId="{15289E66-66F1-453C-A605-65F4B281D964}" type="parTrans" cxnId="{E025D3F2-D16E-4B26-8314-76277AA57EC1}">
      <dgm:prSet/>
      <dgm:spPr/>
      <dgm:t>
        <a:bodyPr/>
        <a:lstStyle/>
        <a:p>
          <a:endParaRPr lang="en-US"/>
        </a:p>
      </dgm:t>
    </dgm:pt>
    <dgm:pt modelId="{4E548241-0895-47F8-9D50-4854D6AC95EB}" type="sibTrans" cxnId="{E025D3F2-D16E-4B26-8314-76277AA57EC1}">
      <dgm:prSet/>
      <dgm:spPr/>
      <dgm:t>
        <a:bodyPr/>
        <a:lstStyle/>
        <a:p>
          <a:endParaRPr lang="en-US"/>
        </a:p>
      </dgm:t>
    </dgm:pt>
    <dgm:pt modelId="{ED25F1A3-FA3C-42B3-AEB1-54940AAB7E73}">
      <dgm:prSet/>
      <dgm:spPr/>
      <dgm:t>
        <a:bodyPr/>
        <a:lstStyle/>
        <a:p>
          <a:r>
            <a:rPr lang="en-US"/>
            <a:t>Awardees will enter into contracts with the City</a:t>
          </a:r>
        </a:p>
      </dgm:t>
    </dgm:pt>
    <dgm:pt modelId="{85A6B416-6E37-4588-9122-1EC6E3D03654}" type="parTrans" cxnId="{56F2307B-57DC-4390-9C35-C5FC2D9BDD81}">
      <dgm:prSet/>
      <dgm:spPr/>
      <dgm:t>
        <a:bodyPr/>
        <a:lstStyle/>
        <a:p>
          <a:endParaRPr lang="en-US"/>
        </a:p>
      </dgm:t>
    </dgm:pt>
    <dgm:pt modelId="{B8FC0D26-8336-47FB-9108-9974FAAA0A2B}" type="sibTrans" cxnId="{56F2307B-57DC-4390-9C35-C5FC2D9BDD81}">
      <dgm:prSet/>
      <dgm:spPr/>
      <dgm:t>
        <a:bodyPr/>
        <a:lstStyle/>
        <a:p>
          <a:endParaRPr lang="en-US"/>
        </a:p>
      </dgm:t>
    </dgm:pt>
    <dgm:pt modelId="{4D86B177-CDBA-40B4-8FFB-84399360C378}" type="pres">
      <dgm:prSet presAssocID="{C9365133-8E44-4FF6-B5FF-CAE620321506}" presName="Name0" presStyleCnt="0">
        <dgm:presLayoutVars>
          <dgm:dir/>
          <dgm:resizeHandles val="exact"/>
        </dgm:presLayoutVars>
      </dgm:prSet>
      <dgm:spPr/>
    </dgm:pt>
    <dgm:pt modelId="{1B0627A7-E848-407F-8962-125F6729EE1E}" type="pres">
      <dgm:prSet presAssocID="{59EB2880-9AF1-47ED-9536-29B8023E969F}" presName="node" presStyleLbl="node1" presStyleIdx="0" presStyleCnt="5">
        <dgm:presLayoutVars>
          <dgm:bulletEnabled val="1"/>
        </dgm:presLayoutVars>
      </dgm:prSet>
      <dgm:spPr/>
    </dgm:pt>
    <dgm:pt modelId="{76557CB4-626A-4630-AE28-7849461ECEF6}" type="pres">
      <dgm:prSet presAssocID="{96150DB0-3B63-40B0-BD36-F39F0947CF17}" presName="sibTrans" presStyleLbl="sibTrans1D1" presStyleIdx="0" presStyleCnt="4"/>
      <dgm:spPr/>
    </dgm:pt>
    <dgm:pt modelId="{921E37CC-6DDA-4435-B6F0-F8DFDCAD9186}" type="pres">
      <dgm:prSet presAssocID="{96150DB0-3B63-40B0-BD36-F39F0947CF17}" presName="connectorText" presStyleLbl="sibTrans1D1" presStyleIdx="0" presStyleCnt="4"/>
      <dgm:spPr/>
    </dgm:pt>
    <dgm:pt modelId="{95AAA66C-6E69-40D8-8AC8-9B95BD0AED7D}" type="pres">
      <dgm:prSet presAssocID="{04251458-2AB8-42F2-8ADF-A37F076B7940}" presName="node" presStyleLbl="node1" presStyleIdx="1" presStyleCnt="5">
        <dgm:presLayoutVars>
          <dgm:bulletEnabled val="1"/>
        </dgm:presLayoutVars>
      </dgm:prSet>
      <dgm:spPr/>
    </dgm:pt>
    <dgm:pt modelId="{271B261B-0E68-4BD9-8117-D6FBD2CFAD37}" type="pres">
      <dgm:prSet presAssocID="{E146E2AB-3C19-4A52-B039-4EBE6EB79C15}" presName="sibTrans" presStyleLbl="sibTrans1D1" presStyleIdx="1" presStyleCnt="4"/>
      <dgm:spPr/>
    </dgm:pt>
    <dgm:pt modelId="{4788E6D8-3313-419D-B7A8-027DCD2425C3}" type="pres">
      <dgm:prSet presAssocID="{E146E2AB-3C19-4A52-B039-4EBE6EB79C15}" presName="connectorText" presStyleLbl="sibTrans1D1" presStyleIdx="1" presStyleCnt="4"/>
      <dgm:spPr/>
    </dgm:pt>
    <dgm:pt modelId="{AAE3459B-A775-4ED2-8067-790FB72E71BC}" type="pres">
      <dgm:prSet presAssocID="{45302E92-2A33-447E-BD76-1ED09B789BDA}" presName="node" presStyleLbl="node1" presStyleIdx="2" presStyleCnt="5">
        <dgm:presLayoutVars>
          <dgm:bulletEnabled val="1"/>
        </dgm:presLayoutVars>
      </dgm:prSet>
      <dgm:spPr/>
    </dgm:pt>
    <dgm:pt modelId="{0CAB3230-BEAD-4334-B547-698C911FBE75}" type="pres">
      <dgm:prSet presAssocID="{147A42D2-E4DF-452A-9B4C-70CE0FCEF9EE}" presName="sibTrans" presStyleLbl="sibTrans1D1" presStyleIdx="2" presStyleCnt="4"/>
      <dgm:spPr/>
    </dgm:pt>
    <dgm:pt modelId="{D22E8986-2048-471A-9622-EC170E3B2B81}" type="pres">
      <dgm:prSet presAssocID="{147A42D2-E4DF-452A-9B4C-70CE0FCEF9EE}" presName="connectorText" presStyleLbl="sibTrans1D1" presStyleIdx="2" presStyleCnt="4"/>
      <dgm:spPr/>
    </dgm:pt>
    <dgm:pt modelId="{85734A47-C012-4F2C-83D2-E54992679E8F}" type="pres">
      <dgm:prSet presAssocID="{BD17D543-CA94-4874-82A7-91F2169267B4}" presName="node" presStyleLbl="node1" presStyleIdx="3" presStyleCnt="5">
        <dgm:presLayoutVars>
          <dgm:bulletEnabled val="1"/>
        </dgm:presLayoutVars>
      </dgm:prSet>
      <dgm:spPr/>
    </dgm:pt>
    <dgm:pt modelId="{63BBF74D-A79B-4B15-8881-B936A52AC74B}" type="pres">
      <dgm:prSet presAssocID="{4E548241-0895-47F8-9D50-4854D6AC95EB}" presName="sibTrans" presStyleLbl="sibTrans1D1" presStyleIdx="3" presStyleCnt="4"/>
      <dgm:spPr/>
    </dgm:pt>
    <dgm:pt modelId="{70F27587-035E-426D-97CF-63FDF4E70F27}" type="pres">
      <dgm:prSet presAssocID="{4E548241-0895-47F8-9D50-4854D6AC95EB}" presName="connectorText" presStyleLbl="sibTrans1D1" presStyleIdx="3" presStyleCnt="4"/>
      <dgm:spPr/>
    </dgm:pt>
    <dgm:pt modelId="{67E94CC5-18AC-40E8-8455-C918DCEAF26C}" type="pres">
      <dgm:prSet presAssocID="{ED25F1A3-FA3C-42B3-AEB1-54940AAB7E73}" presName="node" presStyleLbl="node1" presStyleIdx="4" presStyleCnt="5">
        <dgm:presLayoutVars>
          <dgm:bulletEnabled val="1"/>
        </dgm:presLayoutVars>
      </dgm:prSet>
      <dgm:spPr/>
    </dgm:pt>
  </dgm:ptLst>
  <dgm:cxnLst>
    <dgm:cxn modelId="{C20C1D15-C4EE-40B7-88F9-24C7D679EC5E}" srcId="{C9365133-8E44-4FF6-B5FF-CAE620321506}" destId="{04251458-2AB8-42F2-8ADF-A37F076B7940}" srcOrd="1" destOrd="0" parTransId="{BB04A03A-3FE8-4C79-9211-EEB26F9D4F9D}" sibTransId="{E146E2AB-3C19-4A52-B039-4EBE6EB79C15}"/>
    <dgm:cxn modelId="{2A8E1D24-A50D-4B40-BBDA-7EB8E415A890}" type="presOf" srcId="{ED25F1A3-FA3C-42B3-AEB1-54940AAB7E73}" destId="{67E94CC5-18AC-40E8-8455-C918DCEAF26C}" srcOrd="0" destOrd="0" presId="urn:microsoft.com/office/officeart/2016/7/layout/RepeatingBendingProcessNew"/>
    <dgm:cxn modelId="{443BEA33-469F-4FDE-9B8A-4BF41056505C}" type="presOf" srcId="{C9365133-8E44-4FF6-B5FF-CAE620321506}" destId="{4D86B177-CDBA-40B4-8FFB-84399360C378}" srcOrd="0" destOrd="0" presId="urn:microsoft.com/office/officeart/2016/7/layout/RepeatingBendingProcessNew"/>
    <dgm:cxn modelId="{01622435-72DF-47F7-BCF5-B9DF1B1A0EF6}" type="presOf" srcId="{4E548241-0895-47F8-9D50-4854D6AC95EB}" destId="{63BBF74D-A79B-4B15-8881-B936A52AC74B}" srcOrd="0" destOrd="0" presId="urn:microsoft.com/office/officeart/2016/7/layout/RepeatingBendingProcessNew"/>
    <dgm:cxn modelId="{EF50516C-C57F-459B-B161-61141713CB46}" type="presOf" srcId="{E146E2AB-3C19-4A52-B039-4EBE6EB79C15}" destId="{271B261B-0E68-4BD9-8117-D6FBD2CFAD37}" srcOrd="0" destOrd="0" presId="urn:microsoft.com/office/officeart/2016/7/layout/RepeatingBendingProcessNew"/>
    <dgm:cxn modelId="{826E1B75-BA5C-4D18-BDC4-E7B95E0682A8}" type="presOf" srcId="{96150DB0-3B63-40B0-BD36-F39F0947CF17}" destId="{76557CB4-626A-4630-AE28-7849461ECEF6}" srcOrd="0" destOrd="0" presId="urn:microsoft.com/office/officeart/2016/7/layout/RepeatingBendingProcessNew"/>
    <dgm:cxn modelId="{4C86CF56-AF7A-4F84-97E4-7ED1FFCBFAA3}" type="presOf" srcId="{59EB2880-9AF1-47ED-9536-29B8023E969F}" destId="{1B0627A7-E848-407F-8962-125F6729EE1E}" srcOrd="0" destOrd="0" presId="urn:microsoft.com/office/officeart/2016/7/layout/RepeatingBendingProcessNew"/>
    <dgm:cxn modelId="{56F2307B-57DC-4390-9C35-C5FC2D9BDD81}" srcId="{C9365133-8E44-4FF6-B5FF-CAE620321506}" destId="{ED25F1A3-FA3C-42B3-AEB1-54940AAB7E73}" srcOrd="4" destOrd="0" parTransId="{85A6B416-6E37-4588-9122-1EC6E3D03654}" sibTransId="{B8FC0D26-8336-47FB-9108-9974FAAA0A2B}"/>
    <dgm:cxn modelId="{65B0798E-C5A0-4335-A8D9-2F69ED0ECEF7}" type="presOf" srcId="{45302E92-2A33-447E-BD76-1ED09B789BDA}" destId="{AAE3459B-A775-4ED2-8067-790FB72E71BC}" srcOrd="0" destOrd="0" presId="urn:microsoft.com/office/officeart/2016/7/layout/RepeatingBendingProcessNew"/>
    <dgm:cxn modelId="{82E83999-A8DD-4E94-80E0-F8F2F46967F3}" type="presOf" srcId="{04251458-2AB8-42F2-8ADF-A37F076B7940}" destId="{95AAA66C-6E69-40D8-8AC8-9B95BD0AED7D}" srcOrd="0" destOrd="0" presId="urn:microsoft.com/office/officeart/2016/7/layout/RepeatingBendingProcessNew"/>
    <dgm:cxn modelId="{BC8DD29F-CE4A-4F15-8B97-E6441B594365}" type="presOf" srcId="{147A42D2-E4DF-452A-9B4C-70CE0FCEF9EE}" destId="{0CAB3230-BEAD-4334-B547-698C911FBE75}" srcOrd="0" destOrd="0" presId="urn:microsoft.com/office/officeart/2016/7/layout/RepeatingBendingProcessNew"/>
    <dgm:cxn modelId="{E59513A2-B290-4B18-A418-8EF5562C8DC1}" type="presOf" srcId="{4E548241-0895-47F8-9D50-4854D6AC95EB}" destId="{70F27587-035E-426D-97CF-63FDF4E70F27}" srcOrd="1" destOrd="0" presId="urn:microsoft.com/office/officeart/2016/7/layout/RepeatingBendingProcessNew"/>
    <dgm:cxn modelId="{D949EDBE-7558-4BC6-9105-736F2A8E076E}" type="presOf" srcId="{E146E2AB-3C19-4A52-B039-4EBE6EB79C15}" destId="{4788E6D8-3313-419D-B7A8-027DCD2425C3}" srcOrd="1" destOrd="0" presId="urn:microsoft.com/office/officeart/2016/7/layout/RepeatingBendingProcessNew"/>
    <dgm:cxn modelId="{81580DC5-06D1-4A8C-B709-18CA6C17206B}" type="presOf" srcId="{BD17D543-CA94-4874-82A7-91F2169267B4}" destId="{85734A47-C012-4F2C-83D2-E54992679E8F}" srcOrd="0" destOrd="0" presId="urn:microsoft.com/office/officeart/2016/7/layout/RepeatingBendingProcessNew"/>
    <dgm:cxn modelId="{10DA91D0-47E6-415D-869D-8E1ED990A899}" srcId="{C9365133-8E44-4FF6-B5FF-CAE620321506}" destId="{45302E92-2A33-447E-BD76-1ED09B789BDA}" srcOrd="2" destOrd="0" parTransId="{6B867DFA-DDCF-4241-9215-A76FA6935000}" sibTransId="{147A42D2-E4DF-452A-9B4C-70CE0FCEF9EE}"/>
    <dgm:cxn modelId="{5629D1E4-0DE3-48E9-9C90-2FFC243515D0}" srcId="{C9365133-8E44-4FF6-B5FF-CAE620321506}" destId="{59EB2880-9AF1-47ED-9536-29B8023E969F}" srcOrd="0" destOrd="0" parTransId="{2F75101C-010E-4AAC-9DD2-D936C3101522}" sibTransId="{96150DB0-3B63-40B0-BD36-F39F0947CF17}"/>
    <dgm:cxn modelId="{E025D3F2-D16E-4B26-8314-76277AA57EC1}" srcId="{C9365133-8E44-4FF6-B5FF-CAE620321506}" destId="{BD17D543-CA94-4874-82A7-91F2169267B4}" srcOrd="3" destOrd="0" parTransId="{15289E66-66F1-453C-A605-65F4B281D964}" sibTransId="{4E548241-0895-47F8-9D50-4854D6AC95EB}"/>
    <dgm:cxn modelId="{D5F060F9-4334-4D3B-9B12-D739ED423320}" type="presOf" srcId="{96150DB0-3B63-40B0-BD36-F39F0947CF17}" destId="{921E37CC-6DDA-4435-B6F0-F8DFDCAD9186}" srcOrd="1" destOrd="0" presId="urn:microsoft.com/office/officeart/2016/7/layout/RepeatingBendingProcessNew"/>
    <dgm:cxn modelId="{82B675FA-C79D-4B71-9942-E4B5015728A0}" type="presOf" srcId="{147A42D2-E4DF-452A-9B4C-70CE0FCEF9EE}" destId="{D22E8986-2048-471A-9622-EC170E3B2B81}" srcOrd="1" destOrd="0" presId="urn:microsoft.com/office/officeart/2016/7/layout/RepeatingBendingProcessNew"/>
    <dgm:cxn modelId="{A59B6400-7719-4296-B922-6458838B55D5}" type="presParOf" srcId="{4D86B177-CDBA-40B4-8FFB-84399360C378}" destId="{1B0627A7-E848-407F-8962-125F6729EE1E}" srcOrd="0" destOrd="0" presId="urn:microsoft.com/office/officeart/2016/7/layout/RepeatingBendingProcessNew"/>
    <dgm:cxn modelId="{78789107-CFAC-4850-B3F7-64A9C8B88CE3}" type="presParOf" srcId="{4D86B177-CDBA-40B4-8FFB-84399360C378}" destId="{76557CB4-626A-4630-AE28-7849461ECEF6}" srcOrd="1" destOrd="0" presId="urn:microsoft.com/office/officeart/2016/7/layout/RepeatingBendingProcessNew"/>
    <dgm:cxn modelId="{DD247771-CA9A-4F11-905D-19BA68BE742B}" type="presParOf" srcId="{76557CB4-626A-4630-AE28-7849461ECEF6}" destId="{921E37CC-6DDA-4435-B6F0-F8DFDCAD9186}" srcOrd="0" destOrd="0" presId="urn:microsoft.com/office/officeart/2016/7/layout/RepeatingBendingProcessNew"/>
    <dgm:cxn modelId="{2F75C814-3164-4CF9-8C1E-1485C2BB2E57}" type="presParOf" srcId="{4D86B177-CDBA-40B4-8FFB-84399360C378}" destId="{95AAA66C-6E69-40D8-8AC8-9B95BD0AED7D}" srcOrd="2" destOrd="0" presId="urn:microsoft.com/office/officeart/2016/7/layout/RepeatingBendingProcessNew"/>
    <dgm:cxn modelId="{600B5B15-65F3-43BB-912E-21E8A4748AD5}" type="presParOf" srcId="{4D86B177-CDBA-40B4-8FFB-84399360C378}" destId="{271B261B-0E68-4BD9-8117-D6FBD2CFAD37}" srcOrd="3" destOrd="0" presId="urn:microsoft.com/office/officeart/2016/7/layout/RepeatingBendingProcessNew"/>
    <dgm:cxn modelId="{63891103-EACF-4AE0-B100-AD5191389FE0}" type="presParOf" srcId="{271B261B-0E68-4BD9-8117-D6FBD2CFAD37}" destId="{4788E6D8-3313-419D-B7A8-027DCD2425C3}" srcOrd="0" destOrd="0" presId="urn:microsoft.com/office/officeart/2016/7/layout/RepeatingBendingProcessNew"/>
    <dgm:cxn modelId="{846B7E24-D8D0-4403-8B54-D861357D093E}" type="presParOf" srcId="{4D86B177-CDBA-40B4-8FFB-84399360C378}" destId="{AAE3459B-A775-4ED2-8067-790FB72E71BC}" srcOrd="4" destOrd="0" presId="urn:microsoft.com/office/officeart/2016/7/layout/RepeatingBendingProcessNew"/>
    <dgm:cxn modelId="{41CC71AD-8D07-4E2B-B159-911C94539700}" type="presParOf" srcId="{4D86B177-CDBA-40B4-8FFB-84399360C378}" destId="{0CAB3230-BEAD-4334-B547-698C911FBE75}" srcOrd="5" destOrd="0" presId="urn:microsoft.com/office/officeart/2016/7/layout/RepeatingBendingProcessNew"/>
    <dgm:cxn modelId="{38826629-C8EE-4154-8857-4DAF38117F6E}" type="presParOf" srcId="{0CAB3230-BEAD-4334-B547-698C911FBE75}" destId="{D22E8986-2048-471A-9622-EC170E3B2B81}" srcOrd="0" destOrd="0" presId="urn:microsoft.com/office/officeart/2016/7/layout/RepeatingBendingProcessNew"/>
    <dgm:cxn modelId="{8E258B2F-C49C-461B-BF20-56157BB246CF}" type="presParOf" srcId="{4D86B177-CDBA-40B4-8FFB-84399360C378}" destId="{85734A47-C012-4F2C-83D2-E54992679E8F}" srcOrd="6" destOrd="0" presId="urn:microsoft.com/office/officeart/2016/7/layout/RepeatingBendingProcessNew"/>
    <dgm:cxn modelId="{ACBE5B7C-DE2F-4DC0-89F6-28693346773D}" type="presParOf" srcId="{4D86B177-CDBA-40B4-8FFB-84399360C378}" destId="{63BBF74D-A79B-4B15-8881-B936A52AC74B}" srcOrd="7" destOrd="0" presId="urn:microsoft.com/office/officeart/2016/7/layout/RepeatingBendingProcessNew"/>
    <dgm:cxn modelId="{1D26F4FA-046A-4B3C-A5EC-6A51C5D9FC49}" type="presParOf" srcId="{63BBF74D-A79B-4B15-8881-B936A52AC74B}" destId="{70F27587-035E-426D-97CF-63FDF4E70F27}" srcOrd="0" destOrd="0" presId="urn:microsoft.com/office/officeart/2016/7/layout/RepeatingBendingProcessNew"/>
    <dgm:cxn modelId="{F13F9C3E-2A41-433F-899D-EC2CA6D02B76}" type="presParOf" srcId="{4D86B177-CDBA-40B4-8FFB-84399360C378}" destId="{67E94CC5-18AC-40E8-8455-C918DCEAF26C}" srcOrd="8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2A5CC474-6D20-4C85-B682-2B50BE2F633B}" type="doc">
      <dgm:prSet loTypeId="urn:microsoft.com/office/officeart/2018/2/layout/IconVerticalSolidList" loCatId="icon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1ABC2FD8-4205-4B8F-BFBB-8BC548D86EB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Enter into a City contract (grant agreement)</a:t>
          </a:r>
        </a:p>
      </dgm:t>
    </dgm:pt>
    <dgm:pt modelId="{A85EE446-74F1-4D2F-AB83-C1A4DAE3CD45}" type="parTrans" cxnId="{94E7BC2B-CF01-4AFB-95F1-1594A8F71AF5}">
      <dgm:prSet/>
      <dgm:spPr/>
      <dgm:t>
        <a:bodyPr/>
        <a:lstStyle/>
        <a:p>
          <a:endParaRPr lang="en-US"/>
        </a:p>
      </dgm:t>
    </dgm:pt>
    <dgm:pt modelId="{7B4DA3E0-0C41-4FBF-ACDB-3C4D163B2DD0}" type="sibTrans" cxnId="{94E7BC2B-CF01-4AFB-95F1-1594A8F71AF5}">
      <dgm:prSet/>
      <dgm:spPr/>
      <dgm:t>
        <a:bodyPr/>
        <a:lstStyle/>
        <a:p>
          <a:endParaRPr lang="en-US"/>
        </a:p>
      </dgm:t>
    </dgm:pt>
    <dgm:pt modelId="{F4D3C831-4666-457C-8029-90D0B8C5595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W-9 and Supplemental Vendor Application</a:t>
          </a:r>
        </a:p>
      </dgm:t>
    </dgm:pt>
    <dgm:pt modelId="{C9E8757A-6335-414E-A540-C0DE2F4B7B85}" type="parTrans" cxnId="{D999FC57-23C4-41AF-97FF-8F927119005E}">
      <dgm:prSet/>
      <dgm:spPr/>
      <dgm:t>
        <a:bodyPr/>
        <a:lstStyle/>
        <a:p>
          <a:endParaRPr lang="en-US"/>
        </a:p>
      </dgm:t>
    </dgm:pt>
    <dgm:pt modelId="{BD4A4B7C-E95F-4D23-9326-8E798A129B1F}" type="sibTrans" cxnId="{D999FC57-23C4-41AF-97FF-8F927119005E}">
      <dgm:prSet/>
      <dgm:spPr/>
      <dgm:t>
        <a:bodyPr/>
        <a:lstStyle/>
        <a:p>
          <a:endParaRPr lang="en-US"/>
        </a:p>
      </dgm:t>
    </dgm:pt>
    <dgm:pt modelId="{BB524BC0-BEB3-4037-8EF8-94CF0A48B70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Obtain a City of Richmond Business License</a:t>
          </a:r>
        </a:p>
      </dgm:t>
    </dgm:pt>
    <dgm:pt modelId="{7DDB4B8C-7B94-4DB6-94F5-CB43EE64BFE5}" type="parTrans" cxnId="{46F239CB-876B-42A0-A32E-2C20B6B31A09}">
      <dgm:prSet/>
      <dgm:spPr/>
      <dgm:t>
        <a:bodyPr/>
        <a:lstStyle/>
        <a:p>
          <a:endParaRPr lang="en-US"/>
        </a:p>
      </dgm:t>
    </dgm:pt>
    <dgm:pt modelId="{22808D6C-9E2F-404C-8DB5-F29979BF851E}" type="sibTrans" cxnId="{46F239CB-876B-42A0-A32E-2C20B6B31A09}">
      <dgm:prSet/>
      <dgm:spPr/>
      <dgm:t>
        <a:bodyPr/>
        <a:lstStyle/>
        <a:p>
          <a:endParaRPr lang="en-US"/>
        </a:p>
      </dgm:t>
    </dgm:pt>
    <dgm:pt modelId="{1A17416A-8161-4253-846F-DC8D5D1AEEA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Meet City’s insurance requirements</a:t>
          </a:r>
        </a:p>
      </dgm:t>
    </dgm:pt>
    <dgm:pt modelId="{A99E6766-C231-4BF3-BAEF-275D56AE1013}" type="parTrans" cxnId="{0924CEA1-715F-4799-A35C-70BC08026714}">
      <dgm:prSet/>
      <dgm:spPr/>
      <dgm:t>
        <a:bodyPr/>
        <a:lstStyle/>
        <a:p>
          <a:endParaRPr lang="en-US"/>
        </a:p>
      </dgm:t>
    </dgm:pt>
    <dgm:pt modelId="{560D88D0-E717-4DCA-9B5F-3CE58BD06579}" type="sibTrans" cxnId="{0924CEA1-715F-4799-A35C-70BC08026714}">
      <dgm:prSet/>
      <dgm:spPr/>
      <dgm:t>
        <a:bodyPr/>
        <a:lstStyle/>
        <a:p>
          <a:endParaRPr lang="en-US"/>
        </a:p>
      </dgm:t>
    </dgm:pt>
    <dgm:pt modelId="{70C87CBE-2558-4A4C-A884-4553445CB79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Host City staff and/or members of the Review Panel for one or more program evaluations</a:t>
          </a:r>
        </a:p>
      </dgm:t>
    </dgm:pt>
    <dgm:pt modelId="{87A39051-8C1D-4182-9352-0FD06E4D6066}" type="parTrans" cxnId="{B7DE9B6F-ABD0-41A8-A544-A6DB40D73528}">
      <dgm:prSet/>
      <dgm:spPr/>
      <dgm:t>
        <a:bodyPr/>
        <a:lstStyle/>
        <a:p>
          <a:endParaRPr lang="en-US"/>
        </a:p>
      </dgm:t>
    </dgm:pt>
    <dgm:pt modelId="{6C9FD46A-399A-408B-9CD5-CA23A0DADA56}" type="sibTrans" cxnId="{B7DE9B6F-ABD0-41A8-A544-A6DB40D73528}">
      <dgm:prSet/>
      <dgm:spPr/>
      <dgm:t>
        <a:bodyPr/>
        <a:lstStyle/>
        <a:p>
          <a:endParaRPr lang="en-US"/>
        </a:p>
      </dgm:t>
    </dgm:pt>
    <dgm:pt modelId="{8611F1E0-8FE3-462B-A5D2-D7DAB2CD427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Reference City as a grantor on applicable material</a:t>
          </a:r>
          <a:endParaRPr lang="en-US" dirty="0"/>
        </a:p>
      </dgm:t>
    </dgm:pt>
    <dgm:pt modelId="{27145FFD-1169-4F52-8BE0-A32563FE90CC}" type="parTrans" cxnId="{82A9FD1D-B89C-4851-8928-201F13E429A4}">
      <dgm:prSet/>
      <dgm:spPr/>
      <dgm:t>
        <a:bodyPr/>
        <a:lstStyle/>
        <a:p>
          <a:endParaRPr lang="en-US"/>
        </a:p>
      </dgm:t>
    </dgm:pt>
    <dgm:pt modelId="{1417C9A6-6322-4D69-AF45-B65AD3549585}" type="sibTrans" cxnId="{82A9FD1D-B89C-4851-8928-201F13E429A4}">
      <dgm:prSet/>
      <dgm:spPr/>
      <dgm:t>
        <a:bodyPr/>
        <a:lstStyle/>
        <a:p>
          <a:endParaRPr lang="en-US"/>
        </a:p>
      </dgm:t>
    </dgm:pt>
    <dgm:pt modelId="{62F64F6B-C239-4668-875A-EB0CEAD096A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Submit bi-annual report/invoices</a:t>
          </a:r>
        </a:p>
      </dgm:t>
    </dgm:pt>
    <dgm:pt modelId="{90647D0F-CAA4-45FA-887C-8E81F8231C43}" type="parTrans" cxnId="{5B0BE681-52EB-4B8F-AC24-5849854B2AB1}">
      <dgm:prSet/>
      <dgm:spPr/>
      <dgm:t>
        <a:bodyPr/>
        <a:lstStyle/>
        <a:p>
          <a:endParaRPr lang="en-US"/>
        </a:p>
      </dgm:t>
    </dgm:pt>
    <dgm:pt modelId="{12E57886-3D2D-4F27-8BAE-2C12494D9306}" type="sibTrans" cxnId="{5B0BE681-52EB-4B8F-AC24-5849854B2AB1}">
      <dgm:prSet/>
      <dgm:spPr/>
      <dgm:t>
        <a:bodyPr/>
        <a:lstStyle/>
        <a:p>
          <a:endParaRPr lang="en-US"/>
        </a:p>
      </dgm:t>
    </dgm:pt>
    <dgm:pt modelId="{BCA9E1F2-55A4-4BDF-B8EE-6450E371B904}" type="pres">
      <dgm:prSet presAssocID="{2A5CC474-6D20-4C85-B682-2B50BE2F633B}" presName="root" presStyleCnt="0">
        <dgm:presLayoutVars>
          <dgm:dir/>
          <dgm:resizeHandles val="exact"/>
        </dgm:presLayoutVars>
      </dgm:prSet>
      <dgm:spPr/>
    </dgm:pt>
    <dgm:pt modelId="{09783622-6921-47DC-ADF6-038AE64CCE30}" type="pres">
      <dgm:prSet presAssocID="{1ABC2FD8-4205-4B8F-BFBB-8BC548D86EB8}" presName="compNode" presStyleCnt="0"/>
      <dgm:spPr/>
    </dgm:pt>
    <dgm:pt modelId="{BA39A124-C840-4B55-B376-A0E1ED54FA9D}" type="pres">
      <dgm:prSet presAssocID="{1ABC2FD8-4205-4B8F-BFBB-8BC548D86EB8}" presName="bgRect" presStyleLbl="bgShp" presStyleIdx="0" presStyleCnt="5"/>
      <dgm:spPr/>
    </dgm:pt>
    <dgm:pt modelId="{325442F5-E686-4354-931E-6E897CDA12BE}" type="pres">
      <dgm:prSet presAssocID="{1ABC2FD8-4205-4B8F-BFBB-8BC548D86EB8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effectLst/>
      </dgm:spPr>
      <dgm:extLst>
        <a:ext uri="{E40237B7-FDA0-4F09-8148-C483321AD2D9}">
          <dgm14:cNvPr xmlns:dgm14="http://schemas.microsoft.com/office/drawing/2010/diagram" id="0" name="" descr="City"/>
        </a:ext>
      </dgm:extLst>
    </dgm:pt>
    <dgm:pt modelId="{34DBBEAA-BE18-4B90-8F40-1BEA633C7CC3}" type="pres">
      <dgm:prSet presAssocID="{1ABC2FD8-4205-4B8F-BFBB-8BC548D86EB8}" presName="spaceRect" presStyleCnt="0"/>
      <dgm:spPr/>
    </dgm:pt>
    <dgm:pt modelId="{6B646205-CF6A-40C0-A2C9-3C1FCC3EBB43}" type="pres">
      <dgm:prSet presAssocID="{1ABC2FD8-4205-4B8F-BFBB-8BC548D86EB8}" presName="parTx" presStyleLbl="revTx" presStyleIdx="0" presStyleCnt="6">
        <dgm:presLayoutVars>
          <dgm:chMax val="0"/>
          <dgm:chPref val="0"/>
        </dgm:presLayoutVars>
      </dgm:prSet>
      <dgm:spPr/>
    </dgm:pt>
    <dgm:pt modelId="{45C14B93-8E37-41D7-8F61-BCF503C079A9}" type="pres">
      <dgm:prSet presAssocID="{7B4DA3E0-0C41-4FBF-ACDB-3C4D163B2DD0}" presName="sibTrans" presStyleCnt="0"/>
      <dgm:spPr/>
    </dgm:pt>
    <dgm:pt modelId="{66A6DC6C-54A6-45CD-B940-4EF6F5CB81A7}" type="pres">
      <dgm:prSet presAssocID="{F4D3C831-4666-457C-8029-90D0B8C5595F}" presName="compNode" presStyleCnt="0"/>
      <dgm:spPr/>
    </dgm:pt>
    <dgm:pt modelId="{378ED6ED-524D-484F-943C-6256DB96EBCA}" type="pres">
      <dgm:prSet presAssocID="{F4D3C831-4666-457C-8029-90D0B8C5595F}" presName="bgRect" presStyleLbl="bgShp" presStyleIdx="1" presStyleCnt="5"/>
      <dgm:spPr/>
    </dgm:pt>
    <dgm:pt modelId="{ACD5DDF3-6B97-4902-B0AB-C0D86FCF0F59}" type="pres">
      <dgm:prSet presAssocID="{F4D3C831-4666-457C-8029-90D0B8C5595F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effectLst/>
      </dgm:spPr>
      <dgm:extLst>
        <a:ext uri="{E40237B7-FDA0-4F09-8148-C483321AD2D9}">
          <dgm14:cNvPr xmlns:dgm14="http://schemas.microsoft.com/office/drawing/2010/diagram" id="0" name="" descr="Closed Quotation Mark"/>
        </a:ext>
      </dgm:extLst>
    </dgm:pt>
    <dgm:pt modelId="{D42E1A97-D21A-4CC5-B819-F39135D961EA}" type="pres">
      <dgm:prSet presAssocID="{F4D3C831-4666-457C-8029-90D0B8C5595F}" presName="spaceRect" presStyleCnt="0"/>
      <dgm:spPr/>
    </dgm:pt>
    <dgm:pt modelId="{08395D41-C63E-44D5-9E3B-5CD2B5D0595A}" type="pres">
      <dgm:prSet presAssocID="{F4D3C831-4666-457C-8029-90D0B8C5595F}" presName="parTx" presStyleLbl="revTx" presStyleIdx="1" presStyleCnt="6">
        <dgm:presLayoutVars>
          <dgm:chMax val="0"/>
          <dgm:chPref val="0"/>
        </dgm:presLayoutVars>
      </dgm:prSet>
      <dgm:spPr/>
    </dgm:pt>
    <dgm:pt modelId="{64153B7C-87DF-4239-9EEE-D8A04122C8DA}" type="pres">
      <dgm:prSet presAssocID="{BD4A4B7C-E95F-4D23-9326-8E798A129B1F}" presName="sibTrans" presStyleCnt="0"/>
      <dgm:spPr/>
    </dgm:pt>
    <dgm:pt modelId="{E9AD7B5B-77A3-4766-A57A-2EE241783D51}" type="pres">
      <dgm:prSet presAssocID="{BB524BC0-BEB3-4037-8EF8-94CF0A48B70B}" presName="compNode" presStyleCnt="0"/>
      <dgm:spPr/>
    </dgm:pt>
    <dgm:pt modelId="{54BF58A4-AB2D-41E5-B2D0-3D8EE0287120}" type="pres">
      <dgm:prSet presAssocID="{BB524BC0-BEB3-4037-8EF8-94CF0A48B70B}" presName="bgRect" presStyleLbl="bgShp" presStyleIdx="2" presStyleCnt="5"/>
      <dgm:spPr/>
    </dgm:pt>
    <dgm:pt modelId="{EB2C5A5C-EA3C-4BBB-B483-ACC58DFCA967}" type="pres">
      <dgm:prSet presAssocID="{BB524BC0-BEB3-4037-8EF8-94CF0A48B70B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effectLst/>
      </dgm:spPr>
      <dgm:extLst>
        <a:ext uri="{E40237B7-FDA0-4F09-8148-C483321AD2D9}">
          <dgm14:cNvPr xmlns:dgm14="http://schemas.microsoft.com/office/drawing/2010/diagram" id="0" name="" descr="Marker"/>
        </a:ext>
      </dgm:extLst>
    </dgm:pt>
    <dgm:pt modelId="{92FF1ADF-1418-469A-AA1F-F196665A1B6D}" type="pres">
      <dgm:prSet presAssocID="{BB524BC0-BEB3-4037-8EF8-94CF0A48B70B}" presName="spaceRect" presStyleCnt="0"/>
      <dgm:spPr/>
    </dgm:pt>
    <dgm:pt modelId="{532878B7-730D-43D9-BEDF-9066F1A09DCE}" type="pres">
      <dgm:prSet presAssocID="{BB524BC0-BEB3-4037-8EF8-94CF0A48B70B}" presName="parTx" presStyleLbl="revTx" presStyleIdx="2" presStyleCnt="6">
        <dgm:presLayoutVars>
          <dgm:chMax val="0"/>
          <dgm:chPref val="0"/>
        </dgm:presLayoutVars>
      </dgm:prSet>
      <dgm:spPr/>
    </dgm:pt>
    <dgm:pt modelId="{78593119-97EF-4874-9ACB-28CFFFA9EC52}" type="pres">
      <dgm:prSet presAssocID="{22808D6C-9E2F-404C-8DB5-F29979BF851E}" presName="sibTrans" presStyleCnt="0"/>
      <dgm:spPr/>
    </dgm:pt>
    <dgm:pt modelId="{78E76591-1D8E-4004-A742-57575EEAB1FA}" type="pres">
      <dgm:prSet presAssocID="{1A17416A-8161-4253-846F-DC8D5D1AEEAF}" presName="compNode" presStyleCnt="0"/>
      <dgm:spPr/>
    </dgm:pt>
    <dgm:pt modelId="{9D04C33B-A73C-4242-A169-78708A98762F}" type="pres">
      <dgm:prSet presAssocID="{1A17416A-8161-4253-846F-DC8D5D1AEEAF}" presName="bgRect" presStyleLbl="bgShp" presStyleIdx="3" presStyleCnt="5"/>
      <dgm:spPr/>
    </dgm:pt>
    <dgm:pt modelId="{648F8FA7-97BD-4179-82E2-9FF1EEF8683F}" type="pres">
      <dgm:prSet presAssocID="{1A17416A-8161-4253-846F-DC8D5D1AEEAF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effectLst/>
      </dgm:spPr>
      <dgm:extLst>
        <a:ext uri="{E40237B7-FDA0-4F09-8148-C483321AD2D9}">
          <dgm14:cNvPr xmlns:dgm14="http://schemas.microsoft.com/office/drawing/2010/diagram" id="0" name="" descr="Car"/>
        </a:ext>
      </dgm:extLst>
    </dgm:pt>
    <dgm:pt modelId="{48A192D9-9523-4152-9AB9-CB503DF4D4D4}" type="pres">
      <dgm:prSet presAssocID="{1A17416A-8161-4253-846F-DC8D5D1AEEAF}" presName="spaceRect" presStyleCnt="0"/>
      <dgm:spPr/>
    </dgm:pt>
    <dgm:pt modelId="{08CB00A5-3CB4-4522-9106-800612523183}" type="pres">
      <dgm:prSet presAssocID="{1A17416A-8161-4253-846F-DC8D5D1AEEAF}" presName="parTx" presStyleLbl="revTx" presStyleIdx="3" presStyleCnt="6">
        <dgm:presLayoutVars>
          <dgm:chMax val="0"/>
          <dgm:chPref val="0"/>
        </dgm:presLayoutVars>
      </dgm:prSet>
      <dgm:spPr/>
    </dgm:pt>
    <dgm:pt modelId="{DDC02D72-2E05-4C10-97F9-27B5482F30CC}" type="pres">
      <dgm:prSet presAssocID="{560D88D0-E717-4DCA-9B5F-3CE58BD06579}" presName="sibTrans" presStyleCnt="0"/>
      <dgm:spPr/>
    </dgm:pt>
    <dgm:pt modelId="{5EEFF7E0-A786-4476-838E-B72FDF7AE122}" type="pres">
      <dgm:prSet presAssocID="{70C87CBE-2558-4A4C-A884-4553445CB798}" presName="compNode" presStyleCnt="0"/>
      <dgm:spPr/>
    </dgm:pt>
    <dgm:pt modelId="{EE97D0D0-8523-4F28-B7E5-9E730079CB0E}" type="pres">
      <dgm:prSet presAssocID="{70C87CBE-2558-4A4C-A884-4553445CB798}" presName="bgRect" presStyleLbl="bgShp" presStyleIdx="4" presStyleCnt="5"/>
      <dgm:spPr/>
    </dgm:pt>
    <dgm:pt modelId="{6B540D68-F676-4FB3-85B9-6E23778C0764}" type="pres">
      <dgm:prSet presAssocID="{70C87CBE-2558-4A4C-A884-4553445CB798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effectLst/>
      </dgm:spPr>
      <dgm:extLst>
        <a:ext uri="{E40237B7-FDA0-4F09-8148-C483321AD2D9}">
          <dgm14:cNvPr xmlns:dgm14="http://schemas.microsoft.com/office/drawing/2010/diagram" id="0" name="" descr="Presentation with Checklist"/>
        </a:ext>
      </dgm:extLst>
    </dgm:pt>
    <dgm:pt modelId="{89C5A2F4-7557-4DFB-A215-20C9D9BEEE82}" type="pres">
      <dgm:prSet presAssocID="{70C87CBE-2558-4A4C-A884-4553445CB798}" presName="spaceRect" presStyleCnt="0"/>
      <dgm:spPr/>
    </dgm:pt>
    <dgm:pt modelId="{1C4C6437-CA5D-4548-AEEB-95304CD43EF2}" type="pres">
      <dgm:prSet presAssocID="{70C87CBE-2558-4A4C-A884-4553445CB798}" presName="parTx" presStyleLbl="revTx" presStyleIdx="4" presStyleCnt="6">
        <dgm:presLayoutVars>
          <dgm:chMax val="0"/>
          <dgm:chPref val="0"/>
        </dgm:presLayoutVars>
      </dgm:prSet>
      <dgm:spPr/>
    </dgm:pt>
    <dgm:pt modelId="{2A8CD4CF-827C-4018-97C2-84DE9D0A4045}" type="pres">
      <dgm:prSet presAssocID="{70C87CBE-2558-4A4C-A884-4553445CB798}" presName="desTx" presStyleLbl="revTx" presStyleIdx="5" presStyleCnt="6">
        <dgm:presLayoutVars/>
      </dgm:prSet>
      <dgm:spPr/>
    </dgm:pt>
  </dgm:ptLst>
  <dgm:cxnLst>
    <dgm:cxn modelId="{82A9FD1D-B89C-4851-8928-201F13E429A4}" srcId="{70C87CBE-2558-4A4C-A884-4553445CB798}" destId="{8611F1E0-8FE3-462B-A5D2-D7DAB2CD4277}" srcOrd="0" destOrd="0" parTransId="{27145FFD-1169-4F52-8BE0-A32563FE90CC}" sibTransId="{1417C9A6-6322-4D69-AF45-B65AD3549585}"/>
    <dgm:cxn modelId="{8F6DDC22-EE61-4BA7-A897-F60A685486C9}" type="presOf" srcId="{62F64F6B-C239-4668-875A-EB0CEAD096AC}" destId="{2A8CD4CF-827C-4018-97C2-84DE9D0A4045}" srcOrd="0" destOrd="1" presId="urn:microsoft.com/office/officeart/2018/2/layout/IconVerticalSolidList"/>
    <dgm:cxn modelId="{94E7BC2B-CF01-4AFB-95F1-1594A8F71AF5}" srcId="{2A5CC474-6D20-4C85-B682-2B50BE2F633B}" destId="{1ABC2FD8-4205-4B8F-BFBB-8BC548D86EB8}" srcOrd="0" destOrd="0" parTransId="{A85EE446-74F1-4D2F-AB83-C1A4DAE3CD45}" sibTransId="{7B4DA3E0-0C41-4FBF-ACDB-3C4D163B2DD0}"/>
    <dgm:cxn modelId="{248F8C2C-2900-4971-8743-9005B2053C5E}" type="presOf" srcId="{BB524BC0-BEB3-4037-8EF8-94CF0A48B70B}" destId="{532878B7-730D-43D9-BEDF-9066F1A09DCE}" srcOrd="0" destOrd="0" presId="urn:microsoft.com/office/officeart/2018/2/layout/IconVerticalSolidList"/>
    <dgm:cxn modelId="{B7DE9B6F-ABD0-41A8-A544-A6DB40D73528}" srcId="{2A5CC474-6D20-4C85-B682-2B50BE2F633B}" destId="{70C87CBE-2558-4A4C-A884-4553445CB798}" srcOrd="4" destOrd="0" parTransId="{87A39051-8C1D-4182-9352-0FD06E4D6066}" sibTransId="{6C9FD46A-399A-408B-9CD5-CA23A0DADA56}"/>
    <dgm:cxn modelId="{D999FC57-23C4-41AF-97FF-8F927119005E}" srcId="{2A5CC474-6D20-4C85-B682-2B50BE2F633B}" destId="{F4D3C831-4666-457C-8029-90D0B8C5595F}" srcOrd="1" destOrd="0" parTransId="{C9E8757A-6335-414E-A540-C0DE2F4B7B85}" sibTransId="{BD4A4B7C-E95F-4D23-9326-8E798A129B1F}"/>
    <dgm:cxn modelId="{5B0BE681-52EB-4B8F-AC24-5849854B2AB1}" srcId="{70C87CBE-2558-4A4C-A884-4553445CB798}" destId="{62F64F6B-C239-4668-875A-EB0CEAD096AC}" srcOrd="1" destOrd="0" parTransId="{90647D0F-CAA4-45FA-887C-8E81F8231C43}" sibTransId="{12E57886-3D2D-4F27-8BAE-2C12494D9306}"/>
    <dgm:cxn modelId="{01B69987-D9E3-4788-B6EA-0DB8691F4845}" type="presOf" srcId="{8611F1E0-8FE3-462B-A5D2-D7DAB2CD4277}" destId="{2A8CD4CF-827C-4018-97C2-84DE9D0A4045}" srcOrd="0" destOrd="0" presId="urn:microsoft.com/office/officeart/2018/2/layout/IconVerticalSolidList"/>
    <dgm:cxn modelId="{5765E99E-FCA2-4B8A-AABC-1CE8012F0F6A}" type="presOf" srcId="{1ABC2FD8-4205-4B8F-BFBB-8BC548D86EB8}" destId="{6B646205-CF6A-40C0-A2C9-3C1FCC3EBB43}" srcOrd="0" destOrd="0" presId="urn:microsoft.com/office/officeart/2018/2/layout/IconVerticalSolidList"/>
    <dgm:cxn modelId="{0924CEA1-715F-4799-A35C-70BC08026714}" srcId="{2A5CC474-6D20-4C85-B682-2B50BE2F633B}" destId="{1A17416A-8161-4253-846F-DC8D5D1AEEAF}" srcOrd="3" destOrd="0" parTransId="{A99E6766-C231-4BF3-BAEF-275D56AE1013}" sibTransId="{560D88D0-E717-4DCA-9B5F-3CE58BD06579}"/>
    <dgm:cxn modelId="{C7BFEFA9-1F98-43E6-A9AC-DB3A3BF99647}" type="presOf" srcId="{1A17416A-8161-4253-846F-DC8D5D1AEEAF}" destId="{08CB00A5-3CB4-4522-9106-800612523183}" srcOrd="0" destOrd="0" presId="urn:microsoft.com/office/officeart/2018/2/layout/IconVerticalSolidList"/>
    <dgm:cxn modelId="{A2EC39BC-3629-409F-BA23-91A1F573DC69}" type="presOf" srcId="{2A5CC474-6D20-4C85-B682-2B50BE2F633B}" destId="{BCA9E1F2-55A4-4BDF-B8EE-6450E371B904}" srcOrd="0" destOrd="0" presId="urn:microsoft.com/office/officeart/2018/2/layout/IconVerticalSolidList"/>
    <dgm:cxn modelId="{46F239CB-876B-42A0-A32E-2C20B6B31A09}" srcId="{2A5CC474-6D20-4C85-B682-2B50BE2F633B}" destId="{BB524BC0-BEB3-4037-8EF8-94CF0A48B70B}" srcOrd="2" destOrd="0" parTransId="{7DDB4B8C-7B94-4DB6-94F5-CB43EE64BFE5}" sibTransId="{22808D6C-9E2F-404C-8DB5-F29979BF851E}"/>
    <dgm:cxn modelId="{7B633CDD-20D7-46A3-A16D-F6ED6846AD19}" type="presOf" srcId="{70C87CBE-2558-4A4C-A884-4553445CB798}" destId="{1C4C6437-CA5D-4548-AEEB-95304CD43EF2}" srcOrd="0" destOrd="0" presId="urn:microsoft.com/office/officeart/2018/2/layout/IconVerticalSolidList"/>
    <dgm:cxn modelId="{92890BE0-13B7-45D5-929A-A77E60AA0353}" type="presOf" srcId="{F4D3C831-4666-457C-8029-90D0B8C5595F}" destId="{08395D41-C63E-44D5-9E3B-5CD2B5D0595A}" srcOrd="0" destOrd="0" presId="urn:microsoft.com/office/officeart/2018/2/layout/IconVerticalSolidList"/>
    <dgm:cxn modelId="{892F68B9-74EB-4AEA-AD11-F17190B4967C}" type="presParOf" srcId="{BCA9E1F2-55A4-4BDF-B8EE-6450E371B904}" destId="{09783622-6921-47DC-ADF6-038AE64CCE30}" srcOrd="0" destOrd="0" presId="urn:microsoft.com/office/officeart/2018/2/layout/IconVerticalSolidList"/>
    <dgm:cxn modelId="{2A8BBDED-9D07-450D-B553-7C634679C979}" type="presParOf" srcId="{09783622-6921-47DC-ADF6-038AE64CCE30}" destId="{BA39A124-C840-4B55-B376-A0E1ED54FA9D}" srcOrd="0" destOrd="0" presId="urn:microsoft.com/office/officeart/2018/2/layout/IconVerticalSolidList"/>
    <dgm:cxn modelId="{C511BC70-A1CF-4C86-AF46-686E53EB9E09}" type="presParOf" srcId="{09783622-6921-47DC-ADF6-038AE64CCE30}" destId="{325442F5-E686-4354-931E-6E897CDA12BE}" srcOrd="1" destOrd="0" presId="urn:microsoft.com/office/officeart/2018/2/layout/IconVerticalSolidList"/>
    <dgm:cxn modelId="{653C794B-EB3F-4B08-8CB5-2C624EF00BE2}" type="presParOf" srcId="{09783622-6921-47DC-ADF6-038AE64CCE30}" destId="{34DBBEAA-BE18-4B90-8F40-1BEA633C7CC3}" srcOrd="2" destOrd="0" presId="urn:microsoft.com/office/officeart/2018/2/layout/IconVerticalSolidList"/>
    <dgm:cxn modelId="{0E254434-8116-4580-83CE-CBDA2A955158}" type="presParOf" srcId="{09783622-6921-47DC-ADF6-038AE64CCE30}" destId="{6B646205-CF6A-40C0-A2C9-3C1FCC3EBB43}" srcOrd="3" destOrd="0" presId="urn:microsoft.com/office/officeart/2018/2/layout/IconVerticalSolidList"/>
    <dgm:cxn modelId="{04CD7395-C00E-48C9-845B-8D2953F8C236}" type="presParOf" srcId="{BCA9E1F2-55A4-4BDF-B8EE-6450E371B904}" destId="{45C14B93-8E37-41D7-8F61-BCF503C079A9}" srcOrd="1" destOrd="0" presId="urn:microsoft.com/office/officeart/2018/2/layout/IconVerticalSolidList"/>
    <dgm:cxn modelId="{BCEFAB6F-8347-4406-83B8-C247EC48949B}" type="presParOf" srcId="{BCA9E1F2-55A4-4BDF-B8EE-6450E371B904}" destId="{66A6DC6C-54A6-45CD-B940-4EF6F5CB81A7}" srcOrd="2" destOrd="0" presId="urn:microsoft.com/office/officeart/2018/2/layout/IconVerticalSolidList"/>
    <dgm:cxn modelId="{8E1E31FE-1F76-465E-8050-CD0C33685C0A}" type="presParOf" srcId="{66A6DC6C-54A6-45CD-B940-4EF6F5CB81A7}" destId="{378ED6ED-524D-484F-943C-6256DB96EBCA}" srcOrd="0" destOrd="0" presId="urn:microsoft.com/office/officeart/2018/2/layout/IconVerticalSolidList"/>
    <dgm:cxn modelId="{56F8D28E-167E-464E-A3DA-7DEADC8987CA}" type="presParOf" srcId="{66A6DC6C-54A6-45CD-B940-4EF6F5CB81A7}" destId="{ACD5DDF3-6B97-4902-B0AB-C0D86FCF0F59}" srcOrd="1" destOrd="0" presId="urn:microsoft.com/office/officeart/2018/2/layout/IconVerticalSolidList"/>
    <dgm:cxn modelId="{9F64E566-AAC7-4F04-981B-FFF552E16D26}" type="presParOf" srcId="{66A6DC6C-54A6-45CD-B940-4EF6F5CB81A7}" destId="{D42E1A97-D21A-4CC5-B819-F39135D961EA}" srcOrd="2" destOrd="0" presId="urn:microsoft.com/office/officeart/2018/2/layout/IconVerticalSolidList"/>
    <dgm:cxn modelId="{6E10F017-B016-483C-B988-86E066E615FB}" type="presParOf" srcId="{66A6DC6C-54A6-45CD-B940-4EF6F5CB81A7}" destId="{08395D41-C63E-44D5-9E3B-5CD2B5D0595A}" srcOrd="3" destOrd="0" presId="urn:microsoft.com/office/officeart/2018/2/layout/IconVerticalSolidList"/>
    <dgm:cxn modelId="{9842D581-1639-4441-B30F-8BEA4D06E4BA}" type="presParOf" srcId="{BCA9E1F2-55A4-4BDF-B8EE-6450E371B904}" destId="{64153B7C-87DF-4239-9EEE-D8A04122C8DA}" srcOrd="3" destOrd="0" presId="urn:microsoft.com/office/officeart/2018/2/layout/IconVerticalSolidList"/>
    <dgm:cxn modelId="{E5982AF9-16A8-4F94-877B-84FB4FAAC0A3}" type="presParOf" srcId="{BCA9E1F2-55A4-4BDF-B8EE-6450E371B904}" destId="{E9AD7B5B-77A3-4766-A57A-2EE241783D51}" srcOrd="4" destOrd="0" presId="urn:microsoft.com/office/officeart/2018/2/layout/IconVerticalSolidList"/>
    <dgm:cxn modelId="{BBE5F9D7-744C-45B2-A48A-F4A6E8346AC0}" type="presParOf" srcId="{E9AD7B5B-77A3-4766-A57A-2EE241783D51}" destId="{54BF58A4-AB2D-41E5-B2D0-3D8EE0287120}" srcOrd="0" destOrd="0" presId="urn:microsoft.com/office/officeart/2018/2/layout/IconVerticalSolidList"/>
    <dgm:cxn modelId="{7C331AD7-AC39-4B46-BE80-148AD63ECE79}" type="presParOf" srcId="{E9AD7B5B-77A3-4766-A57A-2EE241783D51}" destId="{EB2C5A5C-EA3C-4BBB-B483-ACC58DFCA967}" srcOrd="1" destOrd="0" presId="urn:microsoft.com/office/officeart/2018/2/layout/IconVerticalSolidList"/>
    <dgm:cxn modelId="{85A5F113-A39C-4514-A94E-740DCCA8FE5D}" type="presParOf" srcId="{E9AD7B5B-77A3-4766-A57A-2EE241783D51}" destId="{92FF1ADF-1418-469A-AA1F-F196665A1B6D}" srcOrd="2" destOrd="0" presId="urn:microsoft.com/office/officeart/2018/2/layout/IconVerticalSolidList"/>
    <dgm:cxn modelId="{824D0CDC-FC20-43D5-938A-5730DA9A9273}" type="presParOf" srcId="{E9AD7B5B-77A3-4766-A57A-2EE241783D51}" destId="{532878B7-730D-43D9-BEDF-9066F1A09DCE}" srcOrd="3" destOrd="0" presId="urn:microsoft.com/office/officeart/2018/2/layout/IconVerticalSolidList"/>
    <dgm:cxn modelId="{91880076-5BF6-4F9F-9663-E0A01039E8AB}" type="presParOf" srcId="{BCA9E1F2-55A4-4BDF-B8EE-6450E371B904}" destId="{78593119-97EF-4874-9ACB-28CFFFA9EC52}" srcOrd="5" destOrd="0" presId="urn:microsoft.com/office/officeart/2018/2/layout/IconVerticalSolidList"/>
    <dgm:cxn modelId="{90DF0DB7-22FA-4E5F-A4F5-A54484D9932B}" type="presParOf" srcId="{BCA9E1F2-55A4-4BDF-B8EE-6450E371B904}" destId="{78E76591-1D8E-4004-A742-57575EEAB1FA}" srcOrd="6" destOrd="0" presId="urn:microsoft.com/office/officeart/2018/2/layout/IconVerticalSolidList"/>
    <dgm:cxn modelId="{6D299B87-26C4-484E-9089-191B6E9B35FA}" type="presParOf" srcId="{78E76591-1D8E-4004-A742-57575EEAB1FA}" destId="{9D04C33B-A73C-4242-A169-78708A98762F}" srcOrd="0" destOrd="0" presId="urn:microsoft.com/office/officeart/2018/2/layout/IconVerticalSolidList"/>
    <dgm:cxn modelId="{5F4FEB71-7DF9-4362-8D07-EEEF101204FD}" type="presParOf" srcId="{78E76591-1D8E-4004-A742-57575EEAB1FA}" destId="{648F8FA7-97BD-4179-82E2-9FF1EEF8683F}" srcOrd="1" destOrd="0" presId="urn:microsoft.com/office/officeart/2018/2/layout/IconVerticalSolidList"/>
    <dgm:cxn modelId="{666E6F3B-BF53-4413-B4DD-5829DEB585F8}" type="presParOf" srcId="{78E76591-1D8E-4004-A742-57575EEAB1FA}" destId="{48A192D9-9523-4152-9AB9-CB503DF4D4D4}" srcOrd="2" destOrd="0" presId="urn:microsoft.com/office/officeart/2018/2/layout/IconVerticalSolidList"/>
    <dgm:cxn modelId="{034DEEE6-F7E4-4B5C-A22F-C8B24C9649CD}" type="presParOf" srcId="{78E76591-1D8E-4004-A742-57575EEAB1FA}" destId="{08CB00A5-3CB4-4522-9106-800612523183}" srcOrd="3" destOrd="0" presId="urn:microsoft.com/office/officeart/2018/2/layout/IconVerticalSolidList"/>
    <dgm:cxn modelId="{90407095-B195-4502-A68D-AEE28B9088FA}" type="presParOf" srcId="{BCA9E1F2-55A4-4BDF-B8EE-6450E371B904}" destId="{DDC02D72-2E05-4C10-97F9-27B5482F30CC}" srcOrd="7" destOrd="0" presId="urn:microsoft.com/office/officeart/2018/2/layout/IconVerticalSolidList"/>
    <dgm:cxn modelId="{826B9A4B-8603-4032-8BD5-F853F39BF031}" type="presParOf" srcId="{BCA9E1F2-55A4-4BDF-B8EE-6450E371B904}" destId="{5EEFF7E0-A786-4476-838E-B72FDF7AE122}" srcOrd="8" destOrd="0" presId="urn:microsoft.com/office/officeart/2018/2/layout/IconVerticalSolidList"/>
    <dgm:cxn modelId="{549A1F56-51E8-4BBC-AC0A-7D0763E04558}" type="presParOf" srcId="{5EEFF7E0-A786-4476-838E-B72FDF7AE122}" destId="{EE97D0D0-8523-4F28-B7E5-9E730079CB0E}" srcOrd="0" destOrd="0" presId="urn:microsoft.com/office/officeart/2018/2/layout/IconVerticalSolidList"/>
    <dgm:cxn modelId="{E51AC9A7-3152-4AB0-A299-559391EFCFEC}" type="presParOf" srcId="{5EEFF7E0-A786-4476-838E-B72FDF7AE122}" destId="{6B540D68-F676-4FB3-85B9-6E23778C0764}" srcOrd="1" destOrd="0" presId="urn:microsoft.com/office/officeart/2018/2/layout/IconVerticalSolidList"/>
    <dgm:cxn modelId="{A8DA416C-0CE6-4C4C-B8FB-9842E12D4A93}" type="presParOf" srcId="{5EEFF7E0-A786-4476-838E-B72FDF7AE122}" destId="{89C5A2F4-7557-4DFB-A215-20C9D9BEEE82}" srcOrd="2" destOrd="0" presId="urn:microsoft.com/office/officeart/2018/2/layout/IconVerticalSolidList"/>
    <dgm:cxn modelId="{E958A8FD-0FD5-4F51-96ED-0EEC2F18FADE}" type="presParOf" srcId="{5EEFF7E0-A786-4476-838E-B72FDF7AE122}" destId="{1C4C6437-CA5D-4548-AEEB-95304CD43EF2}" srcOrd="3" destOrd="0" presId="urn:microsoft.com/office/officeart/2018/2/layout/IconVerticalSolidList"/>
    <dgm:cxn modelId="{D1CFA5C4-4BC5-4F9D-9ED5-A05C343032AE}" type="presParOf" srcId="{5EEFF7E0-A786-4476-838E-B72FDF7AE122}" destId="{2A8CD4CF-827C-4018-97C2-84DE9D0A4045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4BDDF938-C065-4265-8720-D408F6B131FE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4D5EC46E-3DC6-40D9-909E-7BED3C8632C9}">
      <dgm:prSet/>
      <dgm:spPr/>
      <dgm:t>
        <a:bodyPr/>
        <a:lstStyle/>
        <a:p>
          <a:r>
            <a:rPr lang="en-US" dirty="0"/>
            <a:t>Email: </a:t>
          </a:r>
          <a:r>
            <a:rPr lang="en-US" dirty="0">
              <a:hlinkClick xmlns:r="http://schemas.openxmlformats.org/officeDocument/2006/relationships" r:id="rId1"/>
            </a:rPr>
            <a:t>eciagrants@ci.richmond.ca.us</a:t>
          </a:r>
          <a:endParaRPr lang="en-US" dirty="0"/>
        </a:p>
      </dgm:t>
    </dgm:pt>
    <dgm:pt modelId="{CDEF8330-118D-4EE9-B282-301916F1F0B1}" type="parTrans" cxnId="{BF155606-7DA9-4208-9032-92199DCAFCB5}">
      <dgm:prSet/>
      <dgm:spPr/>
      <dgm:t>
        <a:bodyPr/>
        <a:lstStyle/>
        <a:p>
          <a:endParaRPr lang="en-US"/>
        </a:p>
      </dgm:t>
    </dgm:pt>
    <dgm:pt modelId="{E4094797-A78D-4936-9689-1CCFCFB9FA2D}" type="sibTrans" cxnId="{BF155606-7DA9-4208-9032-92199DCAFCB5}">
      <dgm:prSet/>
      <dgm:spPr/>
      <dgm:t>
        <a:bodyPr/>
        <a:lstStyle/>
        <a:p>
          <a:endParaRPr lang="en-US"/>
        </a:p>
      </dgm:t>
    </dgm:pt>
    <dgm:pt modelId="{46FF8C7D-F222-43B7-B521-C823D5881353}">
      <dgm:prSet/>
      <dgm:spPr/>
      <dgm:t>
        <a:bodyPr/>
        <a:lstStyle/>
        <a:p>
          <a:r>
            <a:rPr lang="en-US" dirty="0"/>
            <a:t>Web: </a:t>
          </a:r>
          <a:r>
            <a:rPr lang="en-US" u="sng" dirty="0">
              <a:hlinkClick xmlns:r="http://schemas.openxmlformats.org/officeDocument/2006/relationships" r:id="rId2"/>
            </a:rPr>
            <a:t>http://www.ci.richmond.ca.us/eciagrants</a:t>
          </a:r>
          <a:r>
            <a:rPr lang="en-US" dirty="0"/>
            <a:t> </a:t>
          </a:r>
        </a:p>
      </dgm:t>
    </dgm:pt>
    <dgm:pt modelId="{B4A2751F-9938-4D42-B659-94AFDBDE21E3}" type="parTrans" cxnId="{ABE521B5-AD1E-49A2-8D07-5AEDE0A9950E}">
      <dgm:prSet/>
      <dgm:spPr/>
      <dgm:t>
        <a:bodyPr/>
        <a:lstStyle/>
        <a:p>
          <a:endParaRPr lang="en-US"/>
        </a:p>
      </dgm:t>
    </dgm:pt>
    <dgm:pt modelId="{FC8165F7-3081-4D22-B98C-8A542A671EDC}" type="sibTrans" cxnId="{ABE521B5-AD1E-49A2-8D07-5AEDE0A9950E}">
      <dgm:prSet/>
      <dgm:spPr/>
      <dgm:t>
        <a:bodyPr/>
        <a:lstStyle/>
        <a:p>
          <a:endParaRPr lang="en-US"/>
        </a:p>
      </dgm:t>
    </dgm:pt>
    <dgm:pt modelId="{C3AEFEC9-3877-406C-9233-24B014A5E835}">
      <dgm:prSet/>
      <dgm:spPr/>
      <dgm:t>
        <a:bodyPr/>
        <a:lstStyle/>
        <a:p>
          <a:r>
            <a:rPr lang="en-US" dirty="0"/>
            <a:t>Email Alerts (COR E-News): </a:t>
          </a:r>
          <a:r>
            <a:rPr lang="en-US" u="sng" dirty="0">
              <a:hlinkClick xmlns:r="http://schemas.openxmlformats.org/officeDocument/2006/relationships" r:id="rId3"/>
            </a:rPr>
            <a:t>http://www.ci.richmond.ca.us/list.aspx</a:t>
          </a:r>
          <a:r>
            <a:rPr lang="en-US" b="1" dirty="0"/>
            <a:t> </a:t>
          </a:r>
          <a:endParaRPr lang="en-US" dirty="0"/>
        </a:p>
      </dgm:t>
    </dgm:pt>
    <dgm:pt modelId="{57A54DBB-A945-4C05-8D15-2BB58D9C9394}" type="parTrans" cxnId="{DDC982DC-6BA3-4440-BBF9-AB07FAF60E9A}">
      <dgm:prSet/>
      <dgm:spPr/>
      <dgm:t>
        <a:bodyPr/>
        <a:lstStyle/>
        <a:p>
          <a:endParaRPr lang="en-US"/>
        </a:p>
      </dgm:t>
    </dgm:pt>
    <dgm:pt modelId="{59ED9542-B6EB-47D4-B8CE-1862BAD9FD36}" type="sibTrans" cxnId="{DDC982DC-6BA3-4440-BBF9-AB07FAF60E9A}">
      <dgm:prSet/>
      <dgm:spPr/>
      <dgm:t>
        <a:bodyPr/>
        <a:lstStyle/>
        <a:p>
          <a:endParaRPr lang="en-US"/>
        </a:p>
      </dgm:t>
    </dgm:pt>
    <dgm:pt modelId="{AFCC925B-E2CD-4D98-94A4-DDC3F2AEF345}" type="pres">
      <dgm:prSet presAssocID="{4BDDF938-C065-4265-8720-D408F6B131FE}" presName="root" presStyleCnt="0">
        <dgm:presLayoutVars>
          <dgm:dir/>
          <dgm:resizeHandles val="exact"/>
        </dgm:presLayoutVars>
      </dgm:prSet>
      <dgm:spPr/>
    </dgm:pt>
    <dgm:pt modelId="{AC961C5D-D13C-4DB7-BDAA-BE787437DA53}" type="pres">
      <dgm:prSet presAssocID="{4D5EC46E-3DC6-40D9-909E-7BED3C8632C9}" presName="compNode" presStyleCnt="0"/>
      <dgm:spPr/>
    </dgm:pt>
    <dgm:pt modelId="{EBD720F0-2D20-447A-9AF0-ED505F3247F2}" type="pres">
      <dgm:prSet presAssocID="{4D5EC46E-3DC6-40D9-909E-7BED3C8632C9}" presName="bgRect" presStyleLbl="bgShp" presStyleIdx="0" presStyleCnt="3"/>
      <dgm:spPr/>
    </dgm:pt>
    <dgm:pt modelId="{D91D8856-EE09-4263-B21E-577166E51184}" type="pres">
      <dgm:prSet presAssocID="{4D5EC46E-3DC6-40D9-909E-7BED3C8632C9}" presName="iconRect" presStyleLbl="node1" presStyleIdx="0" presStyleCnt="3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end"/>
        </a:ext>
      </dgm:extLst>
    </dgm:pt>
    <dgm:pt modelId="{3E483022-9AEA-48BE-8BAF-E316C13DA537}" type="pres">
      <dgm:prSet presAssocID="{4D5EC46E-3DC6-40D9-909E-7BED3C8632C9}" presName="spaceRect" presStyleCnt="0"/>
      <dgm:spPr/>
    </dgm:pt>
    <dgm:pt modelId="{C5446C32-F787-48CA-BCB6-C18167F0861C}" type="pres">
      <dgm:prSet presAssocID="{4D5EC46E-3DC6-40D9-909E-7BED3C8632C9}" presName="parTx" presStyleLbl="revTx" presStyleIdx="0" presStyleCnt="3" custScaleX="106562" custScaleY="147895">
        <dgm:presLayoutVars>
          <dgm:chMax val="0"/>
          <dgm:chPref val="0"/>
        </dgm:presLayoutVars>
      </dgm:prSet>
      <dgm:spPr/>
    </dgm:pt>
    <dgm:pt modelId="{989E9A3E-6324-4534-AA6A-8FBE664FFE81}" type="pres">
      <dgm:prSet presAssocID="{E4094797-A78D-4936-9689-1CCFCFB9FA2D}" presName="sibTrans" presStyleCnt="0"/>
      <dgm:spPr/>
    </dgm:pt>
    <dgm:pt modelId="{D24AF4E9-F2A5-4B61-BB12-78CE913ACD27}" type="pres">
      <dgm:prSet presAssocID="{46FF8C7D-F222-43B7-B521-C823D5881353}" presName="compNode" presStyleCnt="0"/>
      <dgm:spPr/>
    </dgm:pt>
    <dgm:pt modelId="{04F27A61-AB34-4588-96AF-39E3B0F69DE4}" type="pres">
      <dgm:prSet presAssocID="{46FF8C7D-F222-43B7-B521-C823D5881353}" presName="bgRect" presStyleLbl="bgShp" presStyleIdx="1" presStyleCnt="3"/>
      <dgm:spPr/>
    </dgm:pt>
    <dgm:pt modelId="{0096923B-DBF8-4254-9499-565483F123AE}" type="pres">
      <dgm:prSet presAssocID="{46FF8C7D-F222-43B7-B521-C823D5881353}" presName="iconRect" presStyleLbl="node1" presStyleIdx="1" presStyleCnt="3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eb Design"/>
        </a:ext>
      </dgm:extLst>
    </dgm:pt>
    <dgm:pt modelId="{232C64B7-A925-4ABE-B71A-0D84BA9016EA}" type="pres">
      <dgm:prSet presAssocID="{46FF8C7D-F222-43B7-B521-C823D5881353}" presName="spaceRect" presStyleCnt="0"/>
      <dgm:spPr/>
    </dgm:pt>
    <dgm:pt modelId="{036134B1-CA1C-4F47-BAA9-EC21E3B1C9B5}" type="pres">
      <dgm:prSet presAssocID="{46FF8C7D-F222-43B7-B521-C823D5881353}" presName="parTx" presStyleLbl="revTx" presStyleIdx="1" presStyleCnt="3" custScaleX="109406" custScaleY="157907">
        <dgm:presLayoutVars>
          <dgm:chMax val="0"/>
          <dgm:chPref val="0"/>
        </dgm:presLayoutVars>
      </dgm:prSet>
      <dgm:spPr/>
    </dgm:pt>
    <dgm:pt modelId="{6E51177C-C0DB-4C14-9F57-AECD381D6BB7}" type="pres">
      <dgm:prSet presAssocID="{FC8165F7-3081-4D22-B98C-8A542A671EDC}" presName="sibTrans" presStyleCnt="0"/>
      <dgm:spPr/>
    </dgm:pt>
    <dgm:pt modelId="{36F32158-4103-4355-B053-DCF1F687B315}" type="pres">
      <dgm:prSet presAssocID="{C3AEFEC9-3877-406C-9233-24B014A5E835}" presName="compNode" presStyleCnt="0"/>
      <dgm:spPr/>
    </dgm:pt>
    <dgm:pt modelId="{9B5C5F1E-2108-474F-A024-CD2D250DB3D9}" type="pres">
      <dgm:prSet presAssocID="{C3AEFEC9-3877-406C-9233-24B014A5E835}" presName="bgRect" presStyleLbl="bgShp" presStyleIdx="2" presStyleCnt="3"/>
      <dgm:spPr/>
    </dgm:pt>
    <dgm:pt modelId="{EA30341E-6D63-4C96-8588-9738645DB7AF}" type="pres">
      <dgm:prSet presAssocID="{C3AEFEC9-3877-406C-9233-24B014A5E835}" presName="iconRect" presStyleLbl="node1" presStyleIdx="2" presStyleCnt="3"/>
      <dgm:spPr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nvelope"/>
        </a:ext>
      </dgm:extLst>
    </dgm:pt>
    <dgm:pt modelId="{63ECEF9B-EF00-4BCB-8901-4FC1254834D8}" type="pres">
      <dgm:prSet presAssocID="{C3AEFEC9-3877-406C-9233-24B014A5E835}" presName="spaceRect" presStyleCnt="0"/>
      <dgm:spPr/>
    </dgm:pt>
    <dgm:pt modelId="{95D24F43-210D-4ED2-A876-9C51514A915C}" type="pres">
      <dgm:prSet presAssocID="{C3AEFEC9-3877-406C-9233-24B014A5E835}" presName="parTx" presStyleLbl="revTx" presStyleIdx="2" presStyleCnt="3" custScaleX="109971" custScaleY="133415">
        <dgm:presLayoutVars>
          <dgm:chMax val="0"/>
          <dgm:chPref val="0"/>
        </dgm:presLayoutVars>
      </dgm:prSet>
      <dgm:spPr/>
    </dgm:pt>
  </dgm:ptLst>
  <dgm:cxnLst>
    <dgm:cxn modelId="{BF155606-7DA9-4208-9032-92199DCAFCB5}" srcId="{4BDDF938-C065-4265-8720-D408F6B131FE}" destId="{4D5EC46E-3DC6-40D9-909E-7BED3C8632C9}" srcOrd="0" destOrd="0" parTransId="{CDEF8330-118D-4EE9-B282-301916F1F0B1}" sibTransId="{E4094797-A78D-4936-9689-1CCFCFB9FA2D}"/>
    <dgm:cxn modelId="{EAEADD3C-8B2D-4067-93D7-622268920497}" type="presOf" srcId="{4D5EC46E-3DC6-40D9-909E-7BED3C8632C9}" destId="{C5446C32-F787-48CA-BCB6-C18167F0861C}" srcOrd="0" destOrd="0" presId="urn:microsoft.com/office/officeart/2018/2/layout/IconVerticalSolidList"/>
    <dgm:cxn modelId="{E6B41693-9C31-4513-84B8-C74475778255}" type="presOf" srcId="{46FF8C7D-F222-43B7-B521-C823D5881353}" destId="{036134B1-CA1C-4F47-BAA9-EC21E3B1C9B5}" srcOrd="0" destOrd="0" presId="urn:microsoft.com/office/officeart/2018/2/layout/IconVerticalSolidList"/>
    <dgm:cxn modelId="{ABE521B5-AD1E-49A2-8D07-5AEDE0A9950E}" srcId="{4BDDF938-C065-4265-8720-D408F6B131FE}" destId="{46FF8C7D-F222-43B7-B521-C823D5881353}" srcOrd="1" destOrd="0" parTransId="{B4A2751F-9938-4D42-B659-94AFDBDE21E3}" sibTransId="{FC8165F7-3081-4D22-B98C-8A542A671EDC}"/>
    <dgm:cxn modelId="{AC68D8CA-6253-4DE9-89A4-1051793D78A2}" type="presOf" srcId="{4BDDF938-C065-4265-8720-D408F6B131FE}" destId="{AFCC925B-E2CD-4D98-94A4-DDC3F2AEF345}" srcOrd="0" destOrd="0" presId="urn:microsoft.com/office/officeart/2018/2/layout/IconVerticalSolidList"/>
    <dgm:cxn modelId="{DDC982DC-6BA3-4440-BBF9-AB07FAF60E9A}" srcId="{4BDDF938-C065-4265-8720-D408F6B131FE}" destId="{C3AEFEC9-3877-406C-9233-24B014A5E835}" srcOrd="2" destOrd="0" parTransId="{57A54DBB-A945-4C05-8D15-2BB58D9C9394}" sibTransId="{59ED9542-B6EB-47D4-B8CE-1862BAD9FD36}"/>
    <dgm:cxn modelId="{C70C09F6-7BEA-4501-B3EC-7E0D4CD3F623}" type="presOf" srcId="{C3AEFEC9-3877-406C-9233-24B014A5E835}" destId="{95D24F43-210D-4ED2-A876-9C51514A915C}" srcOrd="0" destOrd="0" presId="urn:microsoft.com/office/officeart/2018/2/layout/IconVerticalSolidList"/>
    <dgm:cxn modelId="{70BF2E66-1A90-4FD3-9F67-27A7206DB526}" type="presParOf" srcId="{AFCC925B-E2CD-4D98-94A4-DDC3F2AEF345}" destId="{AC961C5D-D13C-4DB7-BDAA-BE787437DA53}" srcOrd="0" destOrd="0" presId="urn:microsoft.com/office/officeart/2018/2/layout/IconVerticalSolidList"/>
    <dgm:cxn modelId="{957A2131-BC4C-4EDD-AF13-DEDA20ECB0BE}" type="presParOf" srcId="{AC961C5D-D13C-4DB7-BDAA-BE787437DA53}" destId="{EBD720F0-2D20-447A-9AF0-ED505F3247F2}" srcOrd="0" destOrd="0" presId="urn:microsoft.com/office/officeart/2018/2/layout/IconVerticalSolidList"/>
    <dgm:cxn modelId="{D91B594A-59EE-41C9-9FBB-FF9743C363BB}" type="presParOf" srcId="{AC961C5D-D13C-4DB7-BDAA-BE787437DA53}" destId="{D91D8856-EE09-4263-B21E-577166E51184}" srcOrd="1" destOrd="0" presId="urn:microsoft.com/office/officeart/2018/2/layout/IconVerticalSolidList"/>
    <dgm:cxn modelId="{8B09E1FE-1F4D-4169-80A3-8FD3C89E2538}" type="presParOf" srcId="{AC961C5D-D13C-4DB7-BDAA-BE787437DA53}" destId="{3E483022-9AEA-48BE-8BAF-E316C13DA537}" srcOrd="2" destOrd="0" presId="urn:microsoft.com/office/officeart/2018/2/layout/IconVerticalSolidList"/>
    <dgm:cxn modelId="{3F13BE58-5BE1-4BAF-BF6F-85C24E85DB96}" type="presParOf" srcId="{AC961C5D-D13C-4DB7-BDAA-BE787437DA53}" destId="{C5446C32-F787-48CA-BCB6-C18167F0861C}" srcOrd="3" destOrd="0" presId="urn:microsoft.com/office/officeart/2018/2/layout/IconVerticalSolidList"/>
    <dgm:cxn modelId="{1FEB3FAC-B257-43B3-90F5-6956E789DF0F}" type="presParOf" srcId="{AFCC925B-E2CD-4D98-94A4-DDC3F2AEF345}" destId="{989E9A3E-6324-4534-AA6A-8FBE664FFE81}" srcOrd="1" destOrd="0" presId="urn:microsoft.com/office/officeart/2018/2/layout/IconVerticalSolidList"/>
    <dgm:cxn modelId="{B0BEA5EF-1948-4F0B-9E1E-0CC2AF190424}" type="presParOf" srcId="{AFCC925B-E2CD-4D98-94A4-DDC3F2AEF345}" destId="{D24AF4E9-F2A5-4B61-BB12-78CE913ACD27}" srcOrd="2" destOrd="0" presId="urn:microsoft.com/office/officeart/2018/2/layout/IconVerticalSolidList"/>
    <dgm:cxn modelId="{5F7F42AB-216E-44E0-9382-A7301AA8E064}" type="presParOf" srcId="{D24AF4E9-F2A5-4B61-BB12-78CE913ACD27}" destId="{04F27A61-AB34-4588-96AF-39E3B0F69DE4}" srcOrd="0" destOrd="0" presId="urn:microsoft.com/office/officeart/2018/2/layout/IconVerticalSolidList"/>
    <dgm:cxn modelId="{E8112E91-7A0C-421A-A98F-6B8D24FA406C}" type="presParOf" srcId="{D24AF4E9-F2A5-4B61-BB12-78CE913ACD27}" destId="{0096923B-DBF8-4254-9499-565483F123AE}" srcOrd="1" destOrd="0" presId="urn:microsoft.com/office/officeart/2018/2/layout/IconVerticalSolidList"/>
    <dgm:cxn modelId="{865B12C6-1FC8-4246-8D18-DCC98EFF1DCD}" type="presParOf" srcId="{D24AF4E9-F2A5-4B61-BB12-78CE913ACD27}" destId="{232C64B7-A925-4ABE-B71A-0D84BA9016EA}" srcOrd="2" destOrd="0" presId="urn:microsoft.com/office/officeart/2018/2/layout/IconVerticalSolidList"/>
    <dgm:cxn modelId="{2BACD177-D8F3-4345-8D0B-D9AF1CC96278}" type="presParOf" srcId="{D24AF4E9-F2A5-4B61-BB12-78CE913ACD27}" destId="{036134B1-CA1C-4F47-BAA9-EC21E3B1C9B5}" srcOrd="3" destOrd="0" presId="urn:microsoft.com/office/officeart/2018/2/layout/IconVerticalSolidList"/>
    <dgm:cxn modelId="{DF576EED-C3C3-4D27-8CE8-6C3168325F9A}" type="presParOf" srcId="{AFCC925B-E2CD-4D98-94A4-DDC3F2AEF345}" destId="{6E51177C-C0DB-4C14-9F57-AECD381D6BB7}" srcOrd="3" destOrd="0" presId="urn:microsoft.com/office/officeart/2018/2/layout/IconVerticalSolidList"/>
    <dgm:cxn modelId="{F7009944-906D-4635-9D80-308042B6D2B6}" type="presParOf" srcId="{AFCC925B-E2CD-4D98-94A4-DDC3F2AEF345}" destId="{36F32158-4103-4355-B053-DCF1F687B315}" srcOrd="4" destOrd="0" presId="urn:microsoft.com/office/officeart/2018/2/layout/IconVerticalSolidList"/>
    <dgm:cxn modelId="{FF480F4B-5506-472F-9B21-8EEC5058435B}" type="presParOf" srcId="{36F32158-4103-4355-B053-DCF1F687B315}" destId="{9B5C5F1E-2108-474F-A024-CD2D250DB3D9}" srcOrd="0" destOrd="0" presId="urn:microsoft.com/office/officeart/2018/2/layout/IconVerticalSolidList"/>
    <dgm:cxn modelId="{45F6C366-3666-4C5C-B1C2-EE801437B5D8}" type="presParOf" srcId="{36F32158-4103-4355-B053-DCF1F687B315}" destId="{EA30341E-6D63-4C96-8588-9738645DB7AF}" srcOrd="1" destOrd="0" presId="urn:microsoft.com/office/officeart/2018/2/layout/IconVerticalSolidList"/>
    <dgm:cxn modelId="{B6D66BA0-33A2-4FD3-A818-E8036DB634BF}" type="presParOf" srcId="{36F32158-4103-4355-B053-DCF1F687B315}" destId="{63ECEF9B-EF00-4BCB-8901-4FC1254834D8}" srcOrd="2" destOrd="0" presId="urn:microsoft.com/office/officeart/2018/2/layout/IconVerticalSolidList"/>
    <dgm:cxn modelId="{3AB9F984-911B-45F4-840B-66F1CF381598}" type="presParOf" srcId="{36F32158-4103-4355-B053-DCF1F687B315}" destId="{95D24F43-210D-4ED2-A876-9C51514A915C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80E4EDB-9486-4CC8-97AB-609973CCBF6D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5EEF713-F2DD-40D0-B75C-D74727651049}">
      <dgm:prSet phldrT="[Text]"/>
      <dgm:spPr/>
      <dgm:t>
        <a:bodyPr/>
        <a:lstStyle/>
        <a:p>
          <a:pPr>
            <a:buSzPts val="3000"/>
            <a:buFont typeface="+mj-lt"/>
            <a:buAutoNum type="arabicPeriod"/>
          </a:pPr>
          <a:r>
            <a:rPr lang="en"/>
            <a:t>Operate as not-for-profit entity with 501(c)(3) tax status </a:t>
          </a:r>
          <a:endParaRPr lang="en-US" dirty="0"/>
        </a:p>
      </dgm:t>
    </dgm:pt>
    <dgm:pt modelId="{B211BF85-0D1D-4B24-8862-712A1E750D0B}" type="parTrans" cxnId="{6D91B039-58C0-4F67-ACF0-D145D9AA5905}">
      <dgm:prSet/>
      <dgm:spPr/>
      <dgm:t>
        <a:bodyPr/>
        <a:lstStyle/>
        <a:p>
          <a:endParaRPr lang="en-US"/>
        </a:p>
      </dgm:t>
    </dgm:pt>
    <dgm:pt modelId="{50FCD717-6E76-4ACA-AA64-3F4EEFEC58F9}" type="sibTrans" cxnId="{6D91B039-58C0-4F67-ACF0-D145D9AA5905}">
      <dgm:prSet/>
      <dgm:spPr/>
      <dgm:t>
        <a:bodyPr/>
        <a:lstStyle/>
        <a:p>
          <a:endParaRPr lang="en-US"/>
        </a:p>
      </dgm:t>
    </dgm:pt>
    <dgm:pt modelId="{3721C39F-DC73-4BE5-9A4A-084965A11BE1}">
      <dgm:prSet phldrT="[Text]"/>
      <dgm:spPr/>
      <dgm:t>
        <a:bodyPr/>
        <a:lstStyle/>
        <a:p>
          <a:pPr>
            <a:buSzPts val="3000"/>
            <a:buFont typeface="+mj-lt"/>
            <a:buAutoNum type="arabicPeriod"/>
          </a:pPr>
          <a:r>
            <a:rPr lang="en"/>
            <a:t>Did not receive an ECIA grant award of more than $10,000 in previous grant cycle</a:t>
          </a:r>
          <a:endParaRPr lang="en-US" dirty="0"/>
        </a:p>
      </dgm:t>
    </dgm:pt>
    <dgm:pt modelId="{F4674BAC-8009-4A68-9378-A2686E773665}" type="parTrans" cxnId="{D7980BB2-D050-47D8-B22B-C778BCC4841A}">
      <dgm:prSet/>
      <dgm:spPr/>
      <dgm:t>
        <a:bodyPr/>
        <a:lstStyle/>
        <a:p>
          <a:endParaRPr lang="en-US"/>
        </a:p>
      </dgm:t>
    </dgm:pt>
    <dgm:pt modelId="{EC20CCA6-3BF3-4351-8653-4991D9D5F3E2}" type="sibTrans" cxnId="{D7980BB2-D050-47D8-B22B-C778BCC4841A}">
      <dgm:prSet/>
      <dgm:spPr/>
      <dgm:t>
        <a:bodyPr/>
        <a:lstStyle/>
        <a:p>
          <a:endParaRPr lang="en-US"/>
        </a:p>
      </dgm:t>
    </dgm:pt>
    <dgm:pt modelId="{5C7516C4-D4CD-473A-933D-37E17F92F0C3}">
      <dgm:prSet phldrT="[Text]"/>
      <dgm:spPr/>
      <dgm:t>
        <a:bodyPr/>
        <a:lstStyle/>
        <a:p>
          <a:pPr>
            <a:buSzPts val="3000"/>
            <a:buFont typeface="+mj-lt"/>
            <a:buAutoNum type="arabicPeriod"/>
          </a:pPr>
          <a:r>
            <a:rPr lang="en-US"/>
            <a:t>Grant funded program serves Richmond and/or North Richmond residents (80% threshold)</a:t>
          </a:r>
          <a:endParaRPr lang="en-US" dirty="0"/>
        </a:p>
      </dgm:t>
    </dgm:pt>
    <dgm:pt modelId="{D1428470-7510-407E-A121-7CEA747CD0F6}" type="parTrans" cxnId="{3FCE6F39-B0BE-4EE2-BE0B-7DDAD1A5555E}">
      <dgm:prSet/>
      <dgm:spPr/>
      <dgm:t>
        <a:bodyPr/>
        <a:lstStyle/>
        <a:p>
          <a:endParaRPr lang="en-US"/>
        </a:p>
      </dgm:t>
    </dgm:pt>
    <dgm:pt modelId="{8DFED96A-5FD9-49E4-A7FF-3DB39F34A74F}" type="sibTrans" cxnId="{3FCE6F39-B0BE-4EE2-BE0B-7DDAD1A5555E}">
      <dgm:prSet/>
      <dgm:spPr/>
      <dgm:t>
        <a:bodyPr/>
        <a:lstStyle/>
        <a:p>
          <a:endParaRPr lang="en-US"/>
        </a:p>
      </dgm:t>
    </dgm:pt>
    <dgm:pt modelId="{28E0F0CD-FA23-4127-BEE3-D0DAC331018B}">
      <dgm:prSet/>
      <dgm:spPr/>
      <dgm:t>
        <a:bodyPr/>
        <a:lstStyle/>
        <a:p>
          <a:pPr>
            <a:lnSpc>
              <a:spcPct val="100000"/>
            </a:lnSpc>
          </a:pPr>
          <a:r>
            <a:rPr lang="en" dirty="0"/>
            <a:t>Current (filed) 990/990N or Audited Financials</a:t>
          </a:r>
        </a:p>
      </dgm:t>
    </dgm:pt>
    <dgm:pt modelId="{8F940E0D-269B-44D6-AEAB-0D950CCEFD31}" type="parTrans" cxnId="{4BBF08D6-7207-4F1E-8BB6-80461E9E46E3}">
      <dgm:prSet/>
      <dgm:spPr/>
      <dgm:t>
        <a:bodyPr/>
        <a:lstStyle/>
        <a:p>
          <a:endParaRPr lang="en-US"/>
        </a:p>
      </dgm:t>
    </dgm:pt>
    <dgm:pt modelId="{B2F785E8-0C4A-49F9-9872-42DBAF994AE9}" type="sibTrans" cxnId="{4BBF08D6-7207-4F1E-8BB6-80461E9E46E3}">
      <dgm:prSet/>
      <dgm:spPr/>
      <dgm:t>
        <a:bodyPr/>
        <a:lstStyle/>
        <a:p>
          <a:endParaRPr lang="en-US"/>
        </a:p>
      </dgm:t>
    </dgm:pt>
    <dgm:pt modelId="{E5545524-21C5-4EE9-8D5F-CFA64DCD58A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Fiscal Sponsor may be used</a:t>
          </a:r>
          <a:endParaRPr lang="en-US" dirty="0"/>
        </a:p>
      </dgm:t>
    </dgm:pt>
    <dgm:pt modelId="{59D3EBA1-5334-4A1A-8FA0-D4D683C413DD}" type="parTrans" cxnId="{6FAC11FF-6457-443C-B5EE-C23364038C30}">
      <dgm:prSet/>
      <dgm:spPr/>
      <dgm:t>
        <a:bodyPr/>
        <a:lstStyle/>
        <a:p>
          <a:endParaRPr lang="en-US"/>
        </a:p>
      </dgm:t>
    </dgm:pt>
    <dgm:pt modelId="{1E6F8C24-AFBE-427D-9D55-A70BD706228F}" type="sibTrans" cxnId="{6FAC11FF-6457-443C-B5EE-C23364038C30}">
      <dgm:prSet/>
      <dgm:spPr/>
      <dgm:t>
        <a:bodyPr/>
        <a:lstStyle/>
        <a:p>
          <a:endParaRPr lang="en-US"/>
        </a:p>
      </dgm:t>
    </dgm:pt>
    <dgm:pt modelId="{E5C038E5-723A-4133-9720-1B27743859D5}" type="pres">
      <dgm:prSet presAssocID="{580E4EDB-9486-4CC8-97AB-609973CCBF6D}" presName="Name0" presStyleCnt="0">
        <dgm:presLayoutVars>
          <dgm:chMax val="7"/>
          <dgm:chPref val="7"/>
          <dgm:dir/>
        </dgm:presLayoutVars>
      </dgm:prSet>
      <dgm:spPr/>
    </dgm:pt>
    <dgm:pt modelId="{4061E773-97E8-45DA-89BF-210540C4D255}" type="pres">
      <dgm:prSet presAssocID="{580E4EDB-9486-4CC8-97AB-609973CCBF6D}" presName="Name1" presStyleCnt="0"/>
      <dgm:spPr/>
    </dgm:pt>
    <dgm:pt modelId="{EA8EBDE5-D6BF-4FD9-A20E-F0CCAE9D077C}" type="pres">
      <dgm:prSet presAssocID="{580E4EDB-9486-4CC8-97AB-609973CCBF6D}" presName="cycle" presStyleCnt="0"/>
      <dgm:spPr/>
    </dgm:pt>
    <dgm:pt modelId="{A0C978C9-C01F-4407-91D1-F0AAE32F908A}" type="pres">
      <dgm:prSet presAssocID="{580E4EDB-9486-4CC8-97AB-609973CCBF6D}" presName="srcNode" presStyleLbl="node1" presStyleIdx="0" presStyleCnt="3"/>
      <dgm:spPr/>
    </dgm:pt>
    <dgm:pt modelId="{4AD12928-460C-4866-A2D0-3B6F87F1A2E3}" type="pres">
      <dgm:prSet presAssocID="{580E4EDB-9486-4CC8-97AB-609973CCBF6D}" presName="conn" presStyleLbl="parChTrans1D2" presStyleIdx="0" presStyleCnt="1"/>
      <dgm:spPr/>
    </dgm:pt>
    <dgm:pt modelId="{285CD44E-84C0-4F2B-8AFA-B4893500A67B}" type="pres">
      <dgm:prSet presAssocID="{580E4EDB-9486-4CC8-97AB-609973CCBF6D}" presName="extraNode" presStyleLbl="node1" presStyleIdx="0" presStyleCnt="3"/>
      <dgm:spPr/>
    </dgm:pt>
    <dgm:pt modelId="{6C481BFE-DEBF-43BB-B795-BCF48093074E}" type="pres">
      <dgm:prSet presAssocID="{580E4EDB-9486-4CC8-97AB-609973CCBF6D}" presName="dstNode" presStyleLbl="node1" presStyleIdx="0" presStyleCnt="3"/>
      <dgm:spPr/>
    </dgm:pt>
    <dgm:pt modelId="{157FCCC9-206A-4E8D-9A69-7529DA0E0CB0}" type="pres">
      <dgm:prSet presAssocID="{5C7516C4-D4CD-473A-933D-37E17F92F0C3}" presName="text_1" presStyleLbl="node1" presStyleIdx="0" presStyleCnt="3">
        <dgm:presLayoutVars>
          <dgm:bulletEnabled val="1"/>
        </dgm:presLayoutVars>
      </dgm:prSet>
      <dgm:spPr/>
    </dgm:pt>
    <dgm:pt modelId="{DA40A8C0-1CDF-480B-899A-EF1ED4698039}" type="pres">
      <dgm:prSet presAssocID="{5C7516C4-D4CD-473A-933D-37E17F92F0C3}" presName="accent_1" presStyleCnt="0"/>
      <dgm:spPr/>
    </dgm:pt>
    <dgm:pt modelId="{CB422B5B-9410-4825-A334-56E504C99ED0}" type="pres">
      <dgm:prSet presAssocID="{5C7516C4-D4CD-473A-933D-37E17F92F0C3}" presName="accentRepeatNode" presStyleLbl="solidFgAcc1" presStyleIdx="0" presStyleCnt="3"/>
      <dgm:spPr/>
    </dgm:pt>
    <dgm:pt modelId="{3399F48E-34FD-4DCD-8AD2-1FCF828D9FF5}" type="pres">
      <dgm:prSet presAssocID="{05EEF713-F2DD-40D0-B75C-D74727651049}" presName="text_2" presStyleLbl="node1" presStyleIdx="1" presStyleCnt="3">
        <dgm:presLayoutVars>
          <dgm:bulletEnabled val="1"/>
        </dgm:presLayoutVars>
      </dgm:prSet>
      <dgm:spPr/>
    </dgm:pt>
    <dgm:pt modelId="{813CEA2C-830F-466C-99BD-52FDCA0F8329}" type="pres">
      <dgm:prSet presAssocID="{05EEF713-F2DD-40D0-B75C-D74727651049}" presName="accent_2" presStyleCnt="0"/>
      <dgm:spPr/>
    </dgm:pt>
    <dgm:pt modelId="{5BC143E0-F3F7-46DB-BDC0-462E10905914}" type="pres">
      <dgm:prSet presAssocID="{05EEF713-F2DD-40D0-B75C-D74727651049}" presName="accentRepeatNode" presStyleLbl="solidFgAcc1" presStyleIdx="1" presStyleCnt="3"/>
      <dgm:spPr/>
    </dgm:pt>
    <dgm:pt modelId="{2BFBAE32-CFCF-4284-AEBD-4CD3B2F8E021}" type="pres">
      <dgm:prSet presAssocID="{3721C39F-DC73-4BE5-9A4A-084965A11BE1}" presName="text_3" presStyleLbl="node1" presStyleIdx="2" presStyleCnt="3">
        <dgm:presLayoutVars>
          <dgm:bulletEnabled val="1"/>
        </dgm:presLayoutVars>
      </dgm:prSet>
      <dgm:spPr/>
    </dgm:pt>
    <dgm:pt modelId="{19DA142A-E921-42C0-B5E6-F2650223E1FC}" type="pres">
      <dgm:prSet presAssocID="{3721C39F-DC73-4BE5-9A4A-084965A11BE1}" presName="accent_3" presStyleCnt="0"/>
      <dgm:spPr/>
    </dgm:pt>
    <dgm:pt modelId="{594C37B7-B752-4743-9EF8-8DB4D26B5FB8}" type="pres">
      <dgm:prSet presAssocID="{3721C39F-DC73-4BE5-9A4A-084965A11BE1}" presName="accentRepeatNode" presStyleLbl="solidFgAcc1" presStyleIdx="2" presStyleCnt="3"/>
      <dgm:spPr/>
    </dgm:pt>
  </dgm:ptLst>
  <dgm:cxnLst>
    <dgm:cxn modelId="{D90F4703-980E-441A-B6EE-2736D53E7198}" type="presOf" srcId="{3721C39F-DC73-4BE5-9A4A-084965A11BE1}" destId="{2BFBAE32-CFCF-4284-AEBD-4CD3B2F8E021}" srcOrd="0" destOrd="0" presId="urn:microsoft.com/office/officeart/2008/layout/VerticalCurvedList"/>
    <dgm:cxn modelId="{3FCE6F39-B0BE-4EE2-BE0B-7DDAD1A5555E}" srcId="{580E4EDB-9486-4CC8-97AB-609973CCBF6D}" destId="{5C7516C4-D4CD-473A-933D-37E17F92F0C3}" srcOrd="0" destOrd="0" parTransId="{D1428470-7510-407E-A121-7CEA747CD0F6}" sibTransId="{8DFED96A-5FD9-49E4-A7FF-3DB39F34A74F}"/>
    <dgm:cxn modelId="{6D91B039-58C0-4F67-ACF0-D145D9AA5905}" srcId="{580E4EDB-9486-4CC8-97AB-609973CCBF6D}" destId="{05EEF713-F2DD-40D0-B75C-D74727651049}" srcOrd="1" destOrd="0" parTransId="{B211BF85-0D1D-4B24-8862-712A1E750D0B}" sibTransId="{50FCD717-6E76-4ACA-AA64-3F4EEFEC58F9}"/>
    <dgm:cxn modelId="{C6B5394F-558E-42AB-9FD1-548FD40A8F14}" type="presOf" srcId="{E5545524-21C5-4EE9-8D5F-CFA64DCD58A3}" destId="{3399F48E-34FD-4DCD-8AD2-1FCF828D9FF5}" srcOrd="0" destOrd="2" presId="urn:microsoft.com/office/officeart/2008/layout/VerticalCurvedList"/>
    <dgm:cxn modelId="{917C2A8F-C261-42EA-B1FE-1476EA2C7AAC}" type="presOf" srcId="{8DFED96A-5FD9-49E4-A7FF-3DB39F34A74F}" destId="{4AD12928-460C-4866-A2D0-3B6F87F1A2E3}" srcOrd="0" destOrd="0" presId="urn:microsoft.com/office/officeart/2008/layout/VerticalCurvedList"/>
    <dgm:cxn modelId="{313599B0-62A7-449F-A2D4-02BB990C13E0}" type="presOf" srcId="{5C7516C4-D4CD-473A-933D-37E17F92F0C3}" destId="{157FCCC9-206A-4E8D-9A69-7529DA0E0CB0}" srcOrd="0" destOrd="0" presId="urn:microsoft.com/office/officeart/2008/layout/VerticalCurvedList"/>
    <dgm:cxn modelId="{D7980BB2-D050-47D8-B22B-C778BCC4841A}" srcId="{580E4EDB-9486-4CC8-97AB-609973CCBF6D}" destId="{3721C39F-DC73-4BE5-9A4A-084965A11BE1}" srcOrd="2" destOrd="0" parTransId="{F4674BAC-8009-4A68-9378-A2686E773665}" sibTransId="{EC20CCA6-3BF3-4351-8653-4991D9D5F3E2}"/>
    <dgm:cxn modelId="{4BBF08D6-7207-4F1E-8BB6-80461E9E46E3}" srcId="{05EEF713-F2DD-40D0-B75C-D74727651049}" destId="{28E0F0CD-FA23-4127-BEE3-D0DAC331018B}" srcOrd="0" destOrd="0" parTransId="{8F940E0D-269B-44D6-AEAB-0D950CCEFD31}" sibTransId="{B2F785E8-0C4A-49F9-9872-42DBAF994AE9}"/>
    <dgm:cxn modelId="{88D58DDF-1732-42CB-B0B1-DD368B655C71}" type="presOf" srcId="{580E4EDB-9486-4CC8-97AB-609973CCBF6D}" destId="{E5C038E5-723A-4133-9720-1B27743859D5}" srcOrd="0" destOrd="0" presId="urn:microsoft.com/office/officeart/2008/layout/VerticalCurvedList"/>
    <dgm:cxn modelId="{E920F0FA-61D9-4B30-97F6-A21F91E21CA1}" type="presOf" srcId="{28E0F0CD-FA23-4127-BEE3-D0DAC331018B}" destId="{3399F48E-34FD-4DCD-8AD2-1FCF828D9FF5}" srcOrd="0" destOrd="1" presId="urn:microsoft.com/office/officeart/2008/layout/VerticalCurvedList"/>
    <dgm:cxn modelId="{B8A4BAFE-3D5B-45DB-8EF9-FE2E9A5D6281}" type="presOf" srcId="{05EEF713-F2DD-40D0-B75C-D74727651049}" destId="{3399F48E-34FD-4DCD-8AD2-1FCF828D9FF5}" srcOrd="0" destOrd="0" presId="urn:microsoft.com/office/officeart/2008/layout/VerticalCurvedList"/>
    <dgm:cxn modelId="{6FAC11FF-6457-443C-B5EE-C23364038C30}" srcId="{05EEF713-F2DD-40D0-B75C-D74727651049}" destId="{E5545524-21C5-4EE9-8D5F-CFA64DCD58A3}" srcOrd="1" destOrd="0" parTransId="{59D3EBA1-5334-4A1A-8FA0-D4D683C413DD}" sibTransId="{1E6F8C24-AFBE-427D-9D55-A70BD706228F}"/>
    <dgm:cxn modelId="{9F0F4CAE-12C5-4174-BC5B-37A3DFFA3312}" type="presParOf" srcId="{E5C038E5-723A-4133-9720-1B27743859D5}" destId="{4061E773-97E8-45DA-89BF-210540C4D255}" srcOrd="0" destOrd="0" presId="urn:microsoft.com/office/officeart/2008/layout/VerticalCurvedList"/>
    <dgm:cxn modelId="{442E30A3-5229-4D7A-94CF-D70EDE70E268}" type="presParOf" srcId="{4061E773-97E8-45DA-89BF-210540C4D255}" destId="{EA8EBDE5-D6BF-4FD9-A20E-F0CCAE9D077C}" srcOrd="0" destOrd="0" presId="urn:microsoft.com/office/officeart/2008/layout/VerticalCurvedList"/>
    <dgm:cxn modelId="{87DA00AF-4CC6-4FE2-9E9B-E4A7D5AA4E56}" type="presParOf" srcId="{EA8EBDE5-D6BF-4FD9-A20E-F0CCAE9D077C}" destId="{A0C978C9-C01F-4407-91D1-F0AAE32F908A}" srcOrd="0" destOrd="0" presId="urn:microsoft.com/office/officeart/2008/layout/VerticalCurvedList"/>
    <dgm:cxn modelId="{A13EB5A8-32C9-490F-ABB8-A172CFE27F66}" type="presParOf" srcId="{EA8EBDE5-D6BF-4FD9-A20E-F0CCAE9D077C}" destId="{4AD12928-460C-4866-A2D0-3B6F87F1A2E3}" srcOrd="1" destOrd="0" presId="urn:microsoft.com/office/officeart/2008/layout/VerticalCurvedList"/>
    <dgm:cxn modelId="{307AE77C-3676-4EFF-924D-6191E350DEB7}" type="presParOf" srcId="{EA8EBDE5-D6BF-4FD9-A20E-F0CCAE9D077C}" destId="{285CD44E-84C0-4F2B-8AFA-B4893500A67B}" srcOrd="2" destOrd="0" presId="urn:microsoft.com/office/officeart/2008/layout/VerticalCurvedList"/>
    <dgm:cxn modelId="{29D88C0B-1F18-429A-9846-ACEE27BE33F3}" type="presParOf" srcId="{EA8EBDE5-D6BF-4FD9-A20E-F0CCAE9D077C}" destId="{6C481BFE-DEBF-43BB-B795-BCF48093074E}" srcOrd="3" destOrd="0" presId="urn:microsoft.com/office/officeart/2008/layout/VerticalCurvedList"/>
    <dgm:cxn modelId="{21FE42EB-6E29-44FD-87E6-56231EBD421A}" type="presParOf" srcId="{4061E773-97E8-45DA-89BF-210540C4D255}" destId="{157FCCC9-206A-4E8D-9A69-7529DA0E0CB0}" srcOrd="1" destOrd="0" presId="urn:microsoft.com/office/officeart/2008/layout/VerticalCurvedList"/>
    <dgm:cxn modelId="{F8793042-30F3-48CB-AE37-53DC59329434}" type="presParOf" srcId="{4061E773-97E8-45DA-89BF-210540C4D255}" destId="{DA40A8C0-1CDF-480B-899A-EF1ED4698039}" srcOrd="2" destOrd="0" presId="urn:microsoft.com/office/officeart/2008/layout/VerticalCurvedList"/>
    <dgm:cxn modelId="{B3355DC5-5B92-4D33-A4F8-4D711E933154}" type="presParOf" srcId="{DA40A8C0-1CDF-480B-899A-EF1ED4698039}" destId="{CB422B5B-9410-4825-A334-56E504C99ED0}" srcOrd="0" destOrd="0" presId="urn:microsoft.com/office/officeart/2008/layout/VerticalCurvedList"/>
    <dgm:cxn modelId="{58966608-501A-4F49-8528-45BBFEBA2B7B}" type="presParOf" srcId="{4061E773-97E8-45DA-89BF-210540C4D255}" destId="{3399F48E-34FD-4DCD-8AD2-1FCF828D9FF5}" srcOrd="3" destOrd="0" presId="urn:microsoft.com/office/officeart/2008/layout/VerticalCurvedList"/>
    <dgm:cxn modelId="{52AC6416-F033-45BB-A71F-4B9D6BA8803A}" type="presParOf" srcId="{4061E773-97E8-45DA-89BF-210540C4D255}" destId="{813CEA2C-830F-466C-99BD-52FDCA0F8329}" srcOrd="4" destOrd="0" presId="urn:microsoft.com/office/officeart/2008/layout/VerticalCurvedList"/>
    <dgm:cxn modelId="{F92C3546-CD35-4FD6-8E04-BE47EC7CA72F}" type="presParOf" srcId="{813CEA2C-830F-466C-99BD-52FDCA0F8329}" destId="{5BC143E0-F3F7-46DB-BDC0-462E10905914}" srcOrd="0" destOrd="0" presId="urn:microsoft.com/office/officeart/2008/layout/VerticalCurvedList"/>
    <dgm:cxn modelId="{3D3CCC18-D63E-42B7-8FEC-F191ADA935BA}" type="presParOf" srcId="{4061E773-97E8-45DA-89BF-210540C4D255}" destId="{2BFBAE32-CFCF-4284-AEBD-4CD3B2F8E021}" srcOrd="5" destOrd="0" presId="urn:microsoft.com/office/officeart/2008/layout/VerticalCurvedList"/>
    <dgm:cxn modelId="{62BCF316-D0B4-4E11-8A22-62C7E431A7B6}" type="presParOf" srcId="{4061E773-97E8-45DA-89BF-210540C4D255}" destId="{19DA142A-E921-42C0-B5E6-F2650223E1FC}" srcOrd="6" destOrd="0" presId="urn:microsoft.com/office/officeart/2008/layout/VerticalCurvedList"/>
    <dgm:cxn modelId="{2E6C3BF6-B179-4C21-BDFA-533897D5CDC8}" type="presParOf" srcId="{19DA142A-E921-42C0-B5E6-F2650223E1FC}" destId="{594C37B7-B752-4743-9EF8-8DB4D26B5FB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7199C35-6F78-4A8E-9953-9B91558014EE}" type="doc">
      <dgm:prSet loTypeId="urn:microsoft.com/office/officeart/2005/8/layout/vList5" loCatId="list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08FEFFA0-2F25-4768-98E1-2641C08E2005}">
      <dgm:prSet/>
      <dgm:spPr/>
      <dgm:t>
        <a:bodyPr/>
        <a:lstStyle/>
        <a:p>
          <a:r>
            <a:rPr lang="en-US"/>
            <a:t>Grant Awards</a:t>
          </a:r>
        </a:p>
      </dgm:t>
    </dgm:pt>
    <dgm:pt modelId="{F587F583-A18E-4A31-9683-634E40E043E2}" type="parTrans" cxnId="{B0DAC9EF-2063-4DA4-9F5C-2B5674CAAD05}">
      <dgm:prSet/>
      <dgm:spPr/>
      <dgm:t>
        <a:bodyPr/>
        <a:lstStyle/>
        <a:p>
          <a:endParaRPr lang="en-US"/>
        </a:p>
      </dgm:t>
    </dgm:pt>
    <dgm:pt modelId="{1BFE5609-4148-4F30-8E02-92529DAB0742}" type="sibTrans" cxnId="{B0DAC9EF-2063-4DA4-9F5C-2B5674CAAD05}">
      <dgm:prSet/>
      <dgm:spPr/>
      <dgm:t>
        <a:bodyPr/>
        <a:lstStyle/>
        <a:p>
          <a:endParaRPr lang="en-US"/>
        </a:p>
      </dgm:t>
    </dgm:pt>
    <dgm:pt modelId="{CE051927-0D23-49DA-BC9A-1A97CDC42982}">
      <dgm:prSet/>
      <dgm:spPr/>
      <dgm:t>
        <a:bodyPr/>
        <a:lstStyle/>
        <a:p>
          <a:r>
            <a:rPr lang="en-US"/>
            <a:t>Minimum - $10,000</a:t>
          </a:r>
        </a:p>
      </dgm:t>
    </dgm:pt>
    <dgm:pt modelId="{1B562B5F-A944-4258-ABB7-2215EF11E8BC}" type="parTrans" cxnId="{1AA3200F-7691-49B7-8339-60AC02D7B7B0}">
      <dgm:prSet/>
      <dgm:spPr/>
      <dgm:t>
        <a:bodyPr/>
        <a:lstStyle/>
        <a:p>
          <a:endParaRPr lang="en-US"/>
        </a:p>
      </dgm:t>
    </dgm:pt>
    <dgm:pt modelId="{89D9F2ED-4D46-4DE1-AA27-28520FEAA445}" type="sibTrans" cxnId="{1AA3200F-7691-49B7-8339-60AC02D7B7B0}">
      <dgm:prSet/>
      <dgm:spPr/>
      <dgm:t>
        <a:bodyPr/>
        <a:lstStyle/>
        <a:p>
          <a:endParaRPr lang="en-US"/>
        </a:p>
      </dgm:t>
    </dgm:pt>
    <dgm:pt modelId="{B4D943C9-3F7C-43BD-B358-8629EF8763F3}">
      <dgm:prSet/>
      <dgm:spPr/>
      <dgm:t>
        <a:bodyPr/>
        <a:lstStyle/>
        <a:p>
          <a:r>
            <a:rPr lang="en-US" dirty="0"/>
            <a:t>Maximum - $50,000</a:t>
          </a:r>
        </a:p>
      </dgm:t>
    </dgm:pt>
    <dgm:pt modelId="{F5379B26-8C08-4809-92B7-9B77CC654E73}" type="parTrans" cxnId="{752C1CA9-D096-4AA8-8D41-0861BD3B30A0}">
      <dgm:prSet/>
      <dgm:spPr/>
      <dgm:t>
        <a:bodyPr/>
        <a:lstStyle/>
        <a:p>
          <a:endParaRPr lang="en-US"/>
        </a:p>
      </dgm:t>
    </dgm:pt>
    <dgm:pt modelId="{82FD3EE4-7858-469E-A899-0AC21B928429}" type="sibTrans" cxnId="{752C1CA9-D096-4AA8-8D41-0861BD3B30A0}">
      <dgm:prSet/>
      <dgm:spPr/>
      <dgm:t>
        <a:bodyPr/>
        <a:lstStyle/>
        <a:p>
          <a:endParaRPr lang="en-US"/>
        </a:p>
      </dgm:t>
    </dgm:pt>
    <dgm:pt modelId="{39225F87-8431-42F4-AB66-B4D14A137E5A}">
      <dgm:prSet/>
      <dgm:spPr/>
      <dgm:t>
        <a:bodyPr/>
        <a:lstStyle/>
        <a:p>
          <a:r>
            <a:rPr lang="en-US"/>
            <a:t>Grant Cycle: July 1, 2024 - June 30, 2025</a:t>
          </a:r>
        </a:p>
      </dgm:t>
    </dgm:pt>
    <dgm:pt modelId="{FD61BFB2-A6B6-4A8F-B936-D5D574063F4C}" type="parTrans" cxnId="{F839ABB6-0400-478D-A2F5-1BAB0C016FBE}">
      <dgm:prSet/>
      <dgm:spPr/>
      <dgm:t>
        <a:bodyPr/>
        <a:lstStyle/>
        <a:p>
          <a:endParaRPr lang="en-US"/>
        </a:p>
      </dgm:t>
    </dgm:pt>
    <dgm:pt modelId="{2F55A3EE-C794-4FBF-9833-0B5882C05ADD}" type="sibTrans" cxnId="{F839ABB6-0400-478D-A2F5-1BAB0C016FBE}">
      <dgm:prSet/>
      <dgm:spPr/>
      <dgm:t>
        <a:bodyPr/>
        <a:lstStyle/>
        <a:p>
          <a:endParaRPr lang="en-US"/>
        </a:p>
      </dgm:t>
    </dgm:pt>
    <dgm:pt modelId="{6361EB42-05A3-4340-AD5A-C4B2FC97B62F}">
      <dgm:prSet/>
      <dgm:spPr/>
      <dgm:t>
        <a:bodyPr/>
        <a:lstStyle/>
        <a:p>
          <a:r>
            <a:rPr lang="en-US" dirty="0"/>
            <a:t>Funds are available following execution of grant service agreements</a:t>
          </a:r>
        </a:p>
      </dgm:t>
    </dgm:pt>
    <dgm:pt modelId="{4916C903-2E00-46D1-8AAF-5153C5189A36}" type="parTrans" cxnId="{BE0AA0A3-64CD-44A4-9FAB-D6A3E8E42776}">
      <dgm:prSet/>
      <dgm:spPr/>
      <dgm:t>
        <a:bodyPr/>
        <a:lstStyle/>
        <a:p>
          <a:endParaRPr lang="en-US"/>
        </a:p>
      </dgm:t>
    </dgm:pt>
    <dgm:pt modelId="{B1CC8BA0-7E17-4176-8359-4F1B06ECDFBD}" type="sibTrans" cxnId="{BE0AA0A3-64CD-44A4-9FAB-D6A3E8E42776}">
      <dgm:prSet/>
      <dgm:spPr/>
      <dgm:t>
        <a:bodyPr/>
        <a:lstStyle/>
        <a:p>
          <a:endParaRPr lang="en-US"/>
        </a:p>
      </dgm:t>
    </dgm:pt>
    <dgm:pt modelId="{AC95176F-4305-43E1-8E1D-D688EC0B98C6}">
      <dgm:prSet/>
      <dgm:spPr/>
      <dgm:t>
        <a:bodyPr/>
        <a:lstStyle/>
        <a:p>
          <a:r>
            <a:rPr lang="en-US" dirty="0"/>
            <a:t>Organizations may submit only one (1) application per grant per cycle</a:t>
          </a:r>
        </a:p>
      </dgm:t>
    </dgm:pt>
    <dgm:pt modelId="{D3C960C5-EBB6-492C-BF3E-397A9198F70D}" type="parTrans" cxnId="{DE9A6BD6-55F8-4F29-AF7C-7F061DBED813}">
      <dgm:prSet/>
      <dgm:spPr/>
      <dgm:t>
        <a:bodyPr/>
        <a:lstStyle/>
        <a:p>
          <a:endParaRPr lang="en-US"/>
        </a:p>
      </dgm:t>
    </dgm:pt>
    <dgm:pt modelId="{31F65DD7-942E-4A6B-A44D-A5AE7551383F}" type="sibTrans" cxnId="{DE9A6BD6-55F8-4F29-AF7C-7F061DBED813}">
      <dgm:prSet/>
      <dgm:spPr/>
      <dgm:t>
        <a:bodyPr/>
        <a:lstStyle/>
        <a:p>
          <a:endParaRPr lang="en-US"/>
        </a:p>
      </dgm:t>
    </dgm:pt>
    <dgm:pt modelId="{B12A3B16-DD0C-4471-A1C4-ECD71499567C}">
      <dgm:prSet/>
      <dgm:spPr/>
      <dgm:t>
        <a:bodyPr/>
        <a:lstStyle/>
        <a:p>
          <a:r>
            <a:rPr lang="en-US" dirty="0"/>
            <a:t>Can apply for ECIA (Category 1+2) and CSD Mini Grant (Category 4)</a:t>
          </a:r>
        </a:p>
      </dgm:t>
    </dgm:pt>
    <dgm:pt modelId="{B6D89BDC-307F-44C1-8E3B-B7CEA0870409}" type="parTrans" cxnId="{475DEED8-3BA3-43D4-BF54-9DAFEAA2C1ED}">
      <dgm:prSet/>
      <dgm:spPr/>
    </dgm:pt>
    <dgm:pt modelId="{0C4CBA7C-9747-499E-8321-9382938A8B5D}" type="sibTrans" cxnId="{475DEED8-3BA3-43D4-BF54-9DAFEAA2C1ED}">
      <dgm:prSet/>
      <dgm:spPr/>
    </dgm:pt>
    <dgm:pt modelId="{4ACE0283-4355-4EEA-9B73-37573C299882}" type="pres">
      <dgm:prSet presAssocID="{57199C35-6F78-4A8E-9953-9B91558014EE}" presName="Name0" presStyleCnt="0">
        <dgm:presLayoutVars>
          <dgm:dir/>
          <dgm:animLvl val="lvl"/>
          <dgm:resizeHandles val="exact"/>
        </dgm:presLayoutVars>
      </dgm:prSet>
      <dgm:spPr/>
    </dgm:pt>
    <dgm:pt modelId="{BCBEE747-BE45-4904-9369-3FC09DEE599B}" type="pres">
      <dgm:prSet presAssocID="{08FEFFA0-2F25-4768-98E1-2641C08E2005}" presName="linNode" presStyleCnt="0"/>
      <dgm:spPr/>
    </dgm:pt>
    <dgm:pt modelId="{2A24BD80-C3FC-4D7D-9988-A29F3845A533}" type="pres">
      <dgm:prSet presAssocID="{08FEFFA0-2F25-4768-98E1-2641C08E2005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85772950-84ED-42F5-AFFD-D3D586A16FD9}" type="pres">
      <dgm:prSet presAssocID="{08FEFFA0-2F25-4768-98E1-2641C08E2005}" presName="descendantText" presStyleLbl="alignAccFollowNode1" presStyleIdx="0" presStyleCnt="3">
        <dgm:presLayoutVars>
          <dgm:bulletEnabled val="1"/>
        </dgm:presLayoutVars>
      </dgm:prSet>
      <dgm:spPr/>
    </dgm:pt>
    <dgm:pt modelId="{692A3CE4-09BD-4CF1-9238-6E3405532B20}" type="pres">
      <dgm:prSet presAssocID="{1BFE5609-4148-4F30-8E02-92529DAB0742}" presName="sp" presStyleCnt="0"/>
      <dgm:spPr/>
    </dgm:pt>
    <dgm:pt modelId="{5AB89650-F716-4501-994B-E3ED4DDA0AB9}" type="pres">
      <dgm:prSet presAssocID="{39225F87-8431-42F4-AB66-B4D14A137E5A}" presName="linNode" presStyleCnt="0"/>
      <dgm:spPr/>
    </dgm:pt>
    <dgm:pt modelId="{CAC38000-84BB-4170-91CA-9C7320691E18}" type="pres">
      <dgm:prSet presAssocID="{39225F87-8431-42F4-AB66-B4D14A137E5A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9514FF25-8342-4EC0-B637-9ED36736FFE1}" type="pres">
      <dgm:prSet presAssocID="{39225F87-8431-42F4-AB66-B4D14A137E5A}" presName="descendantText" presStyleLbl="alignAccFollowNode1" presStyleIdx="1" presStyleCnt="3">
        <dgm:presLayoutVars>
          <dgm:bulletEnabled val="1"/>
        </dgm:presLayoutVars>
      </dgm:prSet>
      <dgm:spPr/>
    </dgm:pt>
    <dgm:pt modelId="{4EA5471A-1998-4DDA-A9EA-07849E281A00}" type="pres">
      <dgm:prSet presAssocID="{2F55A3EE-C794-4FBF-9833-0B5882C05ADD}" presName="sp" presStyleCnt="0"/>
      <dgm:spPr/>
    </dgm:pt>
    <dgm:pt modelId="{FE417434-7325-4AD5-B91F-0CD046FA4EAC}" type="pres">
      <dgm:prSet presAssocID="{AC95176F-4305-43E1-8E1D-D688EC0B98C6}" presName="linNode" presStyleCnt="0"/>
      <dgm:spPr/>
    </dgm:pt>
    <dgm:pt modelId="{D22E2472-96C4-401F-97F3-B0DBD80DFEEA}" type="pres">
      <dgm:prSet presAssocID="{AC95176F-4305-43E1-8E1D-D688EC0B98C6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DF4B3C31-C795-48F3-ADD1-8410EB66D072}" type="pres">
      <dgm:prSet presAssocID="{AC95176F-4305-43E1-8E1D-D688EC0B98C6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1AA3200F-7691-49B7-8339-60AC02D7B7B0}" srcId="{08FEFFA0-2F25-4768-98E1-2641C08E2005}" destId="{CE051927-0D23-49DA-BC9A-1A97CDC42982}" srcOrd="0" destOrd="0" parTransId="{1B562B5F-A944-4258-ABB7-2215EF11E8BC}" sibTransId="{89D9F2ED-4D46-4DE1-AA27-28520FEAA445}"/>
    <dgm:cxn modelId="{020B2942-927A-4E91-A27D-EC76CD3F1598}" type="presOf" srcId="{B4D943C9-3F7C-43BD-B358-8629EF8763F3}" destId="{85772950-84ED-42F5-AFFD-D3D586A16FD9}" srcOrd="0" destOrd="1" presId="urn:microsoft.com/office/officeart/2005/8/layout/vList5"/>
    <dgm:cxn modelId="{7179086C-7B87-44BE-8395-391A6DC12900}" type="presOf" srcId="{08FEFFA0-2F25-4768-98E1-2641C08E2005}" destId="{2A24BD80-C3FC-4D7D-9988-A29F3845A533}" srcOrd="0" destOrd="0" presId="urn:microsoft.com/office/officeart/2005/8/layout/vList5"/>
    <dgm:cxn modelId="{73B8B490-DF6B-4EA7-9A2A-48882FEF6F9D}" type="presOf" srcId="{CE051927-0D23-49DA-BC9A-1A97CDC42982}" destId="{85772950-84ED-42F5-AFFD-D3D586A16FD9}" srcOrd="0" destOrd="0" presId="urn:microsoft.com/office/officeart/2005/8/layout/vList5"/>
    <dgm:cxn modelId="{5BB9FFA1-716E-4778-B2B5-777689F3F9EF}" type="presOf" srcId="{57199C35-6F78-4A8E-9953-9B91558014EE}" destId="{4ACE0283-4355-4EEA-9B73-37573C299882}" srcOrd="0" destOrd="0" presId="urn:microsoft.com/office/officeart/2005/8/layout/vList5"/>
    <dgm:cxn modelId="{BE0AA0A3-64CD-44A4-9FAB-D6A3E8E42776}" srcId="{39225F87-8431-42F4-AB66-B4D14A137E5A}" destId="{6361EB42-05A3-4340-AD5A-C4B2FC97B62F}" srcOrd="0" destOrd="0" parTransId="{4916C903-2E00-46D1-8AAF-5153C5189A36}" sibTransId="{B1CC8BA0-7E17-4176-8359-4F1B06ECDFBD}"/>
    <dgm:cxn modelId="{752C1CA9-D096-4AA8-8D41-0861BD3B30A0}" srcId="{08FEFFA0-2F25-4768-98E1-2641C08E2005}" destId="{B4D943C9-3F7C-43BD-B358-8629EF8763F3}" srcOrd="1" destOrd="0" parTransId="{F5379B26-8C08-4809-92B7-9B77CC654E73}" sibTransId="{82FD3EE4-7858-469E-A899-0AC21B928429}"/>
    <dgm:cxn modelId="{F839ABB6-0400-478D-A2F5-1BAB0C016FBE}" srcId="{57199C35-6F78-4A8E-9953-9B91558014EE}" destId="{39225F87-8431-42F4-AB66-B4D14A137E5A}" srcOrd="1" destOrd="0" parTransId="{FD61BFB2-A6B6-4A8F-B936-D5D574063F4C}" sibTransId="{2F55A3EE-C794-4FBF-9833-0B5882C05ADD}"/>
    <dgm:cxn modelId="{FB2BCFD0-CC0A-4A5E-8155-FBAEC4B95721}" type="presOf" srcId="{39225F87-8431-42F4-AB66-B4D14A137E5A}" destId="{CAC38000-84BB-4170-91CA-9C7320691E18}" srcOrd="0" destOrd="0" presId="urn:microsoft.com/office/officeart/2005/8/layout/vList5"/>
    <dgm:cxn modelId="{DE9A6BD6-55F8-4F29-AF7C-7F061DBED813}" srcId="{57199C35-6F78-4A8E-9953-9B91558014EE}" destId="{AC95176F-4305-43E1-8E1D-D688EC0B98C6}" srcOrd="2" destOrd="0" parTransId="{D3C960C5-EBB6-492C-BF3E-397A9198F70D}" sibTransId="{31F65DD7-942E-4A6B-A44D-A5AE7551383F}"/>
    <dgm:cxn modelId="{475DEED8-3BA3-43D4-BF54-9DAFEAA2C1ED}" srcId="{AC95176F-4305-43E1-8E1D-D688EC0B98C6}" destId="{B12A3B16-DD0C-4471-A1C4-ECD71499567C}" srcOrd="0" destOrd="0" parTransId="{B6D89BDC-307F-44C1-8E3B-B7CEA0870409}" sibTransId="{0C4CBA7C-9747-499E-8321-9382938A8B5D}"/>
    <dgm:cxn modelId="{3B4729DA-00A0-4211-84B4-B1018E0B57F1}" type="presOf" srcId="{AC95176F-4305-43E1-8E1D-D688EC0B98C6}" destId="{D22E2472-96C4-401F-97F3-B0DBD80DFEEA}" srcOrd="0" destOrd="0" presId="urn:microsoft.com/office/officeart/2005/8/layout/vList5"/>
    <dgm:cxn modelId="{733C1AEA-BBD4-425F-BE87-A32304460B43}" type="presOf" srcId="{6361EB42-05A3-4340-AD5A-C4B2FC97B62F}" destId="{9514FF25-8342-4EC0-B637-9ED36736FFE1}" srcOrd="0" destOrd="0" presId="urn:microsoft.com/office/officeart/2005/8/layout/vList5"/>
    <dgm:cxn modelId="{B0DAC9EF-2063-4DA4-9F5C-2B5674CAAD05}" srcId="{57199C35-6F78-4A8E-9953-9B91558014EE}" destId="{08FEFFA0-2F25-4768-98E1-2641C08E2005}" srcOrd="0" destOrd="0" parTransId="{F587F583-A18E-4A31-9683-634E40E043E2}" sibTransId="{1BFE5609-4148-4F30-8E02-92529DAB0742}"/>
    <dgm:cxn modelId="{65346AFF-17AF-4961-B8DF-439C0949E7B9}" type="presOf" srcId="{B12A3B16-DD0C-4471-A1C4-ECD71499567C}" destId="{DF4B3C31-C795-48F3-ADD1-8410EB66D072}" srcOrd="0" destOrd="0" presId="urn:microsoft.com/office/officeart/2005/8/layout/vList5"/>
    <dgm:cxn modelId="{D9FA2079-8589-4736-9F34-3D0EEC11CD7E}" type="presParOf" srcId="{4ACE0283-4355-4EEA-9B73-37573C299882}" destId="{BCBEE747-BE45-4904-9369-3FC09DEE599B}" srcOrd="0" destOrd="0" presId="urn:microsoft.com/office/officeart/2005/8/layout/vList5"/>
    <dgm:cxn modelId="{A2218A6C-C20D-4106-B1CE-3F5F313ABFFE}" type="presParOf" srcId="{BCBEE747-BE45-4904-9369-3FC09DEE599B}" destId="{2A24BD80-C3FC-4D7D-9988-A29F3845A533}" srcOrd="0" destOrd="0" presId="urn:microsoft.com/office/officeart/2005/8/layout/vList5"/>
    <dgm:cxn modelId="{27953660-2557-44F7-81B1-D8F753D7F557}" type="presParOf" srcId="{BCBEE747-BE45-4904-9369-3FC09DEE599B}" destId="{85772950-84ED-42F5-AFFD-D3D586A16FD9}" srcOrd="1" destOrd="0" presId="urn:microsoft.com/office/officeart/2005/8/layout/vList5"/>
    <dgm:cxn modelId="{0C91E9E8-2126-4E37-86EE-1F7558DCDACF}" type="presParOf" srcId="{4ACE0283-4355-4EEA-9B73-37573C299882}" destId="{692A3CE4-09BD-4CF1-9238-6E3405532B20}" srcOrd="1" destOrd="0" presId="urn:microsoft.com/office/officeart/2005/8/layout/vList5"/>
    <dgm:cxn modelId="{40D3CB12-373C-487D-A8A1-22830F3A3187}" type="presParOf" srcId="{4ACE0283-4355-4EEA-9B73-37573C299882}" destId="{5AB89650-F716-4501-994B-E3ED4DDA0AB9}" srcOrd="2" destOrd="0" presId="urn:microsoft.com/office/officeart/2005/8/layout/vList5"/>
    <dgm:cxn modelId="{1F91B51D-3D78-48BF-BAC2-7BF2714A0303}" type="presParOf" srcId="{5AB89650-F716-4501-994B-E3ED4DDA0AB9}" destId="{CAC38000-84BB-4170-91CA-9C7320691E18}" srcOrd="0" destOrd="0" presId="urn:microsoft.com/office/officeart/2005/8/layout/vList5"/>
    <dgm:cxn modelId="{C05D5214-4BB4-4F66-BDBA-3E012F9F34CA}" type="presParOf" srcId="{5AB89650-F716-4501-994B-E3ED4DDA0AB9}" destId="{9514FF25-8342-4EC0-B637-9ED36736FFE1}" srcOrd="1" destOrd="0" presId="urn:microsoft.com/office/officeart/2005/8/layout/vList5"/>
    <dgm:cxn modelId="{0C1CDE01-4D72-4365-AE48-2CF656024A9B}" type="presParOf" srcId="{4ACE0283-4355-4EEA-9B73-37573C299882}" destId="{4EA5471A-1998-4DDA-A9EA-07849E281A00}" srcOrd="3" destOrd="0" presId="urn:microsoft.com/office/officeart/2005/8/layout/vList5"/>
    <dgm:cxn modelId="{976F26AB-D49A-4C99-A395-8B0F5F204E54}" type="presParOf" srcId="{4ACE0283-4355-4EEA-9B73-37573C299882}" destId="{FE417434-7325-4AD5-B91F-0CD046FA4EAC}" srcOrd="4" destOrd="0" presId="urn:microsoft.com/office/officeart/2005/8/layout/vList5"/>
    <dgm:cxn modelId="{958CA298-5A33-4526-816E-C1721E3ADE57}" type="presParOf" srcId="{FE417434-7325-4AD5-B91F-0CD046FA4EAC}" destId="{D22E2472-96C4-401F-97F3-B0DBD80DFEEA}" srcOrd="0" destOrd="0" presId="urn:microsoft.com/office/officeart/2005/8/layout/vList5"/>
    <dgm:cxn modelId="{5A0E0AC8-E279-4512-AAE9-074EE515A588}" type="presParOf" srcId="{FE417434-7325-4AD5-B91F-0CD046FA4EAC}" destId="{DF4B3C31-C795-48F3-ADD1-8410EB66D072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AB9C34A-F75C-469F-8E7F-D2BA608A5E1F}" type="doc">
      <dgm:prSet loTypeId="urn:microsoft.com/office/officeart/2005/8/layout/h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A9E7A9EA-80E9-417A-9D69-318F5D80D068}">
      <dgm:prSet/>
      <dgm:spPr/>
      <dgm:t>
        <a:bodyPr/>
        <a:lstStyle/>
        <a:p>
          <a:pPr>
            <a:defRPr b="1"/>
          </a:pPr>
          <a:r>
            <a:rPr lang="en-US" dirty="0"/>
            <a:t>Grant will fund programs/projects supporting:</a:t>
          </a:r>
        </a:p>
      </dgm:t>
    </dgm:pt>
    <dgm:pt modelId="{445ED191-B53A-4502-B2D9-B677B49147E4}" type="parTrans" cxnId="{D1EC5B50-3FEB-4290-A0E2-B1A16BD4F0BC}">
      <dgm:prSet/>
      <dgm:spPr/>
      <dgm:t>
        <a:bodyPr/>
        <a:lstStyle/>
        <a:p>
          <a:endParaRPr lang="en-US"/>
        </a:p>
      </dgm:t>
    </dgm:pt>
    <dgm:pt modelId="{9811C4E7-F1FC-48FB-90D7-9CFC0F761324}" type="sibTrans" cxnId="{D1EC5B50-3FEB-4290-A0E2-B1A16BD4F0BC}">
      <dgm:prSet/>
      <dgm:spPr/>
      <dgm:t>
        <a:bodyPr/>
        <a:lstStyle/>
        <a:p>
          <a:endParaRPr lang="en-US"/>
        </a:p>
      </dgm:t>
    </dgm:pt>
    <dgm:pt modelId="{CED604C9-C550-4156-8317-138BC577506B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dirty="0"/>
            <a:t>Youth programs (up to 21yrs)</a:t>
          </a:r>
        </a:p>
      </dgm:t>
    </dgm:pt>
    <dgm:pt modelId="{1260B305-4258-44EC-92B1-CBA0B7FBCA32}" type="parTrans" cxnId="{BD9EF4F3-7ED5-4501-A63F-1F97803EDB1B}">
      <dgm:prSet/>
      <dgm:spPr/>
      <dgm:t>
        <a:bodyPr/>
        <a:lstStyle/>
        <a:p>
          <a:endParaRPr lang="en-US"/>
        </a:p>
      </dgm:t>
    </dgm:pt>
    <dgm:pt modelId="{6BF9A0B1-1684-4668-B77E-B1DCD2F9D5EA}" type="sibTrans" cxnId="{BD9EF4F3-7ED5-4501-A63F-1F97803EDB1B}">
      <dgm:prSet/>
      <dgm:spPr/>
      <dgm:t>
        <a:bodyPr/>
        <a:lstStyle/>
        <a:p>
          <a:endParaRPr lang="en-US"/>
        </a:p>
      </dgm:t>
    </dgm:pt>
    <dgm:pt modelId="{D1AEF275-75E3-47CA-8772-6D29E799E233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/>
            <a:t>Youth sports programs</a:t>
          </a:r>
        </a:p>
      </dgm:t>
    </dgm:pt>
    <dgm:pt modelId="{B037BDE0-C34E-4857-A8C2-2060E4ABE01C}" type="parTrans" cxnId="{FD4A6F78-C0A1-4C4E-A039-556EBC5B80B0}">
      <dgm:prSet/>
      <dgm:spPr/>
      <dgm:t>
        <a:bodyPr/>
        <a:lstStyle/>
        <a:p>
          <a:endParaRPr lang="en-US"/>
        </a:p>
      </dgm:t>
    </dgm:pt>
    <dgm:pt modelId="{216C4A77-4C70-4BE9-885A-81AD47675FBF}" type="sibTrans" cxnId="{FD4A6F78-C0A1-4C4E-A039-556EBC5B80B0}">
      <dgm:prSet/>
      <dgm:spPr/>
      <dgm:t>
        <a:bodyPr/>
        <a:lstStyle/>
        <a:p>
          <a:endParaRPr lang="en-US"/>
        </a:p>
      </dgm:t>
    </dgm:pt>
    <dgm:pt modelId="{92984759-682F-4655-8232-E810B89342E7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dirty="0"/>
            <a:t>Community-focused programs</a:t>
          </a:r>
        </a:p>
      </dgm:t>
    </dgm:pt>
    <dgm:pt modelId="{A256C6E1-29BB-49E1-857D-011C634B88B4}" type="parTrans" cxnId="{ED300204-CD07-4DA5-9A99-76785891F2E8}">
      <dgm:prSet/>
      <dgm:spPr/>
      <dgm:t>
        <a:bodyPr/>
        <a:lstStyle/>
        <a:p>
          <a:endParaRPr lang="en-US"/>
        </a:p>
      </dgm:t>
    </dgm:pt>
    <dgm:pt modelId="{C8E524F2-3C54-4BB6-85F8-C823EAC8847A}" type="sibTrans" cxnId="{ED300204-CD07-4DA5-9A99-76785891F2E8}">
      <dgm:prSet/>
      <dgm:spPr/>
      <dgm:t>
        <a:bodyPr/>
        <a:lstStyle/>
        <a:p>
          <a:endParaRPr lang="en-US"/>
        </a:p>
      </dgm:t>
    </dgm:pt>
    <dgm:pt modelId="{77937152-4E30-436B-849B-8B7B26051B2F}">
      <dgm:prSet/>
      <dgm:spPr/>
      <dgm:t>
        <a:bodyPr/>
        <a:lstStyle/>
        <a:p>
          <a:pPr>
            <a:defRPr b="1"/>
          </a:pPr>
          <a:r>
            <a:rPr lang="en-US"/>
            <a:t>Examples include but are not limited to:</a:t>
          </a:r>
        </a:p>
      </dgm:t>
    </dgm:pt>
    <dgm:pt modelId="{87A0BFB2-014E-4BED-AC6E-75BD29547FF5}" type="parTrans" cxnId="{C53D4E8D-240A-4CF6-81AC-45A6F7D791F7}">
      <dgm:prSet/>
      <dgm:spPr/>
      <dgm:t>
        <a:bodyPr/>
        <a:lstStyle/>
        <a:p>
          <a:endParaRPr lang="en-US"/>
        </a:p>
      </dgm:t>
    </dgm:pt>
    <dgm:pt modelId="{CBCDE235-FD66-434C-BDA4-BE97F63DD131}" type="sibTrans" cxnId="{C53D4E8D-240A-4CF6-81AC-45A6F7D791F7}">
      <dgm:prSet/>
      <dgm:spPr/>
      <dgm:t>
        <a:bodyPr/>
        <a:lstStyle/>
        <a:p>
          <a:endParaRPr lang="en-US"/>
        </a:p>
      </dgm:t>
    </dgm:pt>
    <dgm:pt modelId="{EE8CEB5F-4399-49CB-BED6-8811722D3FDD}">
      <dgm:prSet/>
      <dgm:spPr/>
      <dgm:t>
        <a:bodyPr/>
        <a:lstStyle/>
        <a:p>
          <a:r>
            <a:rPr lang="en-US" dirty="0"/>
            <a:t>Health and Wellness</a:t>
          </a:r>
        </a:p>
      </dgm:t>
    </dgm:pt>
    <dgm:pt modelId="{234B571D-54F7-46A5-BB0B-FCA25FA29B3F}" type="parTrans" cxnId="{89AD5CAE-EAF0-4C4E-9262-9C82A5F54F98}">
      <dgm:prSet/>
      <dgm:spPr/>
      <dgm:t>
        <a:bodyPr/>
        <a:lstStyle/>
        <a:p>
          <a:endParaRPr lang="en-US"/>
        </a:p>
      </dgm:t>
    </dgm:pt>
    <dgm:pt modelId="{8EBEA0D1-5256-4ED9-8DBC-800ADF1133C9}" type="sibTrans" cxnId="{89AD5CAE-EAF0-4C4E-9262-9C82A5F54F98}">
      <dgm:prSet/>
      <dgm:spPr/>
      <dgm:t>
        <a:bodyPr/>
        <a:lstStyle/>
        <a:p>
          <a:endParaRPr lang="en-US"/>
        </a:p>
      </dgm:t>
    </dgm:pt>
    <dgm:pt modelId="{7126BB86-DFFC-49DB-B051-A739B3F8448D}">
      <dgm:prSet/>
      <dgm:spPr/>
      <dgm:t>
        <a:bodyPr/>
        <a:lstStyle/>
        <a:p>
          <a:r>
            <a:rPr lang="en-US"/>
            <a:t>Students and Parents</a:t>
          </a:r>
        </a:p>
      </dgm:t>
    </dgm:pt>
    <dgm:pt modelId="{794529E7-04BE-48CC-9E5C-80BC0AB7C226}" type="parTrans" cxnId="{F9573417-0E02-4345-8824-7459B722946C}">
      <dgm:prSet/>
      <dgm:spPr/>
      <dgm:t>
        <a:bodyPr/>
        <a:lstStyle/>
        <a:p>
          <a:endParaRPr lang="en-US"/>
        </a:p>
      </dgm:t>
    </dgm:pt>
    <dgm:pt modelId="{F5D2A881-8C12-4250-848D-6DD5F23C29C0}" type="sibTrans" cxnId="{F9573417-0E02-4345-8824-7459B722946C}">
      <dgm:prSet/>
      <dgm:spPr/>
      <dgm:t>
        <a:bodyPr/>
        <a:lstStyle/>
        <a:p>
          <a:endParaRPr lang="en-US"/>
        </a:p>
      </dgm:t>
    </dgm:pt>
    <dgm:pt modelId="{F0E2BFEE-BF84-438D-AB91-CCA2FE796F7B}">
      <dgm:prSet/>
      <dgm:spPr/>
      <dgm:t>
        <a:bodyPr/>
        <a:lstStyle/>
        <a:p>
          <a:r>
            <a:rPr lang="en-US" dirty="0"/>
            <a:t>Service Learning</a:t>
          </a:r>
        </a:p>
      </dgm:t>
    </dgm:pt>
    <dgm:pt modelId="{AFF1CBE5-FDF9-4DE4-A494-794C95B52F07}" type="parTrans" cxnId="{94868F47-885D-4199-9DAF-3E993BEE09BD}">
      <dgm:prSet/>
      <dgm:spPr/>
      <dgm:t>
        <a:bodyPr/>
        <a:lstStyle/>
        <a:p>
          <a:endParaRPr lang="en-US"/>
        </a:p>
      </dgm:t>
    </dgm:pt>
    <dgm:pt modelId="{8CFD5E86-F747-4F62-BA7B-9A3A22CDAA97}" type="sibTrans" cxnId="{94868F47-885D-4199-9DAF-3E993BEE09BD}">
      <dgm:prSet/>
      <dgm:spPr/>
      <dgm:t>
        <a:bodyPr/>
        <a:lstStyle/>
        <a:p>
          <a:endParaRPr lang="en-US"/>
        </a:p>
      </dgm:t>
    </dgm:pt>
    <dgm:pt modelId="{F8A012C7-9AB5-4979-B747-25BAC9941BA2}">
      <dgm:prSet/>
      <dgm:spPr/>
      <dgm:t>
        <a:bodyPr/>
        <a:lstStyle/>
        <a:p>
          <a:r>
            <a:rPr lang="en-US" dirty="0"/>
            <a:t>Gardening and Urban Greening</a:t>
          </a:r>
        </a:p>
      </dgm:t>
    </dgm:pt>
    <dgm:pt modelId="{ADA8E97B-5DAD-4286-8E09-FA9F8C4936B4}" type="parTrans" cxnId="{F390A7F9-4502-4158-A232-2C70DB55805A}">
      <dgm:prSet/>
      <dgm:spPr/>
      <dgm:t>
        <a:bodyPr/>
        <a:lstStyle/>
        <a:p>
          <a:endParaRPr lang="en-US"/>
        </a:p>
      </dgm:t>
    </dgm:pt>
    <dgm:pt modelId="{EC28E3BA-D400-4260-B394-6EEA4D153867}" type="sibTrans" cxnId="{F390A7F9-4502-4158-A232-2C70DB55805A}">
      <dgm:prSet/>
      <dgm:spPr/>
      <dgm:t>
        <a:bodyPr/>
        <a:lstStyle/>
        <a:p>
          <a:endParaRPr lang="en-US"/>
        </a:p>
      </dgm:t>
    </dgm:pt>
    <dgm:pt modelId="{DD195813-3933-4D63-A936-2CA28AB5D862}" type="pres">
      <dgm:prSet presAssocID="{2AB9C34A-F75C-469F-8E7F-D2BA608A5E1F}" presName="Name0" presStyleCnt="0">
        <dgm:presLayoutVars>
          <dgm:dir/>
          <dgm:animLvl val="lvl"/>
          <dgm:resizeHandles val="exact"/>
        </dgm:presLayoutVars>
      </dgm:prSet>
      <dgm:spPr/>
    </dgm:pt>
    <dgm:pt modelId="{472F24C5-59EF-44A0-A04C-054843F0E11F}" type="pres">
      <dgm:prSet presAssocID="{A9E7A9EA-80E9-417A-9D69-318F5D80D068}" presName="composite" presStyleCnt="0"/>
      <dgm:spPr/>
    </dgm:pt>
    <dgm:pt modelId="{8A6DBDBF-EA62-4592-8D96-69470F630B0F}" type="pres">
      <dgm:prSet presAssocID="{A9E7A9EA-80E9-417A-9D69-318F5D80D068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11F9C9A0-C978-456B-9309-C964B317939C}" type="pres">
      <dgm:prSet presAssocID="{A9E7A9EA-80E9-417A-9D69-318F5D80D068}" presName="desTx" presStyleLbl="alignAccFollowNode1" presStyleIdx="0" presStyleCnt="2">
        <dgm:presLayoutVars>
          <dgm:bulletEnabled val="1"/>
        </dgm:presLayoutVars>
      </dgm:prSet>
      <dgm:spPr/>
    </dgm:pt>
    <dgm:pt modelId="{F99DF9F3-5224-4E11-B745-1759E4C17153}" type="pres">
      <dgm:prSet presAssocID="{9811C4E7-F1FC-48FB-90D7-9CFC0F761324}" presName="space" presStyleCnt="0"/>
      <dgm:spPr/>
    </dgm:pt>
    <dgm:pt modelId="{144C6F5B-5428-49A5-A61A-F8673D1FCC83}" type="pres">
      <dgm:prSet presAssocID="{77937152-4E30-436B-849B-8B7B26051B2F}" presName="composite" presStyleCnt="0"/>
      <dgm:spPr/>
    </dgm:pt>
    <dgm:pt modelId="{BB64ECE1-B136-43EF-9EEF-BBD96FAEC4CA}" type="pres">
      <dgm:prSet presAssocID="{77937152-4E30-436B-849B-8B7B26051B2F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F30F6B7F-A754-4AD9-AE60-C40DAC8A9782}" type="pres">
      <dgm:prSet presAssocID="{77937152-4E30-436B-849B-8B7B26051B2F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ED300204-CD07-4DA5-9A99-76785891F2E8}" srcId="{A9E7A9EA-80E9-417A-9D69-318F5D80D068}" destId="{92984759-682F-4655-8232-E810B89342E7}" srcOrd="2" destOrd="0" parTransId="{A256C6E1-29BB-49E1-857D-011C634B88B4}" sibTransId="{C8E524F2-3C54-4BB6-85F8-C823EAC8847A}"/>
    <dgm:cxn modelId="{5D99540A-1C69-4DE0-B99D-947D1871DB2E}" type="presOf" srcId="{F0E2BFEE-BF84-438D-AB91-CCA2FE796F7B}" destId="{F30F6B7F-A754-4AD9-AE60-C40DAC8A9782}" srcOrd="0" destOrd="2" presId="urn:microsoft.com/office/officeart/2005/8/layout/hList1"/>
    <dgm:cxn modelId="{F9573417-0E02-4345-8824-7459B722946C}" srcId="{77937152-4E30-436B-849B-8B7B26051B2F}" destId="{7126BB86-DFFC-49DB-B051-A739B3F8448D}" srcOrd="1" destOrd="0" parTransId="{794529E7-04BE-48CC-9E5C-80BC0AB7C226}" sibTransId="{F5D2A881-8C12-4250-848D-6DD5F23C29C0}"/>
    <dgm:cxn modelId="{C8CA1021-2EB6-4D55-910B-21AC83DACAAE}" type="presOf" srcId="{CED604C9-C550-4156-8317-138BC577506B}" destId="{11F9C9A0-C978-456B-9309-C964B317939C}" srcOrd="0" destOrd="0" presId="urn:microsoft.com/office/officeart/2005/8/layout/hList1"/>
    <dgm:cxn modelId="{FBABD326-519C-4CAD-BBF0-CBCE6C6EA13D}" type="presOf" srcId="{D1AEF275-75E3-47CA-8772-6D29E799E233}" destId="{11F9C9A0-C978-456B-9309-C964B317939C}" srcOrd="0" destOrd="1" presId="urn:microsoft.com/office/officeart/2005/8/layout/hList1"/>
    <dgm:cxn modelId="{EF2E2029-9F1C-4858-94D6-B7444469A29A}" type="presOf" srcId="{F8A012C7-9AB5-4979-B747-25BAC9941BA2}" destId="{F30F6B7F-A754-4AD9-AE60-C40DAC8A9782}" srcOrd="0" destOrd="3" presId="urn:microsoft.com/office/officeart/2005/8/layout/hList1"/>
    <dgm:cxn modelId="{E685E738-CE2F-4B66-ADBF-3402F19C81AC}" type="presOf" srcId="{2AB9C34A-F75C-469F-8E7F-D2BA608A5E1F}" destId="{DD195813-3933-4D63-A936-2CA28AB5D862}" srcOrd="0" destOrd="0" presId="urn:microsoft.com/office/officeart/2005/8/layout/hList1"/>
    <dgm:cxn modelId="{94868F47-885D-4199-9DAF-3E993BEE09BD}" srcId="{77937152-4E30-436B-849B-8B7B26051B2F}" destId="{F0E2BFEE-BF84-438D-AB91-CCA2FE796F7B}" srcOrd="2" destOrd="0" parTransId="{AFF1CBE5-FDF9-4DE4-A494-794C95B52F07}" sibTransId="{8CFD5E86-F747-4F62-BA7B-9A3A22CDAA97}"/>
    <dgm:cxn modelId="{D1EC5B50-3FEB-4290-A0E2-B1A16BD4F0BC}" srcId="{2AB9C34A-F75C-469F-8E7F-D2BA608A5E1F}" destId="{A9E7A9EA-80E9-417A-9D69-318F5D80D068}" srcOrd="0" destOrd="0" parTransId="{445ED191-B53A-4502-B2D9-B677B49147E4}" sibTransId="{9811C4E7-F1FC-48FB-90D7-9CFC0F761324}"/>
    <dgm:cxn modelId="{A39BAF57-D73C-4402-A26A-2AA2984C4099}" type="presOf" srcId="{A9E7A9EA-80E9-417A-9D69-318F5D80D068}" destId="{8A6DBDBF-EA62-4592-8D96-69470F630B0F}" srcOrd="0" destOrd="0" presId="urn:microsoft.com/office/officeart/2005/8/layout/hList1"/>
    <dgm:cxn modelId="{FD4A6F78-C0A1-4C4E-A039-556EBC5B80B0}" srcId="{A9E7A9EA-80E9-417A-9D69-318F5D80D068}" destId="{D1AEF275-75E3-47CA-8772-6D29E799E233}" srcOrd="1" destOrd="0" parTransId="{B037BDE0-C34E-4857-A8C2-2060E4ABE01C}" sibTransId="{216C4A77-4C70-4BE9-885A-81AD47675FBF}"/>
    <dgm:cxn modelId="{C53D4E8D-240A-4CF6-81AC-45A6F7D791F7}" srcId="{2AB9C34A-F75C-469F-8E7F-D2BA608A5E1F}" destId="{77937152-4E30-436B-849B-8B7B26051B2F}" srcOrd="1" destOrd="0" parTransId="{87A0BFB2-014E-4BED-AC6E-75BD29547FF5}" sibTransId="{CBCDE235-FD66-434C-BDA4-BE97F63DD131}"/>
    <dgm:cxn modelId="{89AD5CAE-EAF0-4C4E-9262-9C82A5F54F98}" srcId="{77937152-4E30-436B-849B-8B7B26051B2F}" destId="{EE8CEB5F-4399-49CB-BED6-8811722D3FDD}" srcOrd="0" destOrd="0" parTransId="{234B571D-54F7-46A5-BB0B-FCA25FA29B3F}" sibTransId="{8EBEA0D1-5256-4ED9-8DBC-800ADF1133C9}"/>
    <dgm:cxn modelId="{BD0712C1-B820-4F28-8943-3E4B20796D3B}" type="presOf" srcId="{77937152-4E30-436B-849B-8B7B26051B2F}" destId="{BB64ECE1-B136-43EF-9EEF-BBD96FAEC4CA}" srcOrd="0" destOrd="0" presId="urn:microsoft.com/office/officeart/2005/8/layout/hList1"/>
    <dgm:cxn modelId="{C89FC1D9-751D-4E15-9D53-57C5116F22CB}" type="presOf" srcId="{7126BB86-DFFC-49DB-B051-A739B3F8448D}" destId="{F30F6B7F-A754-4AD9-AE60-C40DAC8A9782}" srcOrd="0" destOrd="1" presId="urn:microsoft.com/office/officeart/2005/8/layout/hList1"/>
    <dgm:cxn modelId="{1A0B99EA-D817-4DEB-B0DB-A36432A66F77}" type="presOf" srcId="{EE8CEB5F-4399-49CB-BED6-8811722D3FDD}" destId="{F30F6B7F-A754-4AD9-AE60-C40DAC8A9782}" srcOrd="0" destOrd="0" presId="urn:microsoft.com/office/officeart/2005/8/layout/hList1"/>
    <dgm:cxn modelId="{274971EC-6CFE-476F-887F-31C4D1AB3885}" type="presOf" srcId="{92984759-682F-4655-8232-E810B89342E7}" destId="{11F9C9A0-C978-456B-9309-C964B317939C}" srcOrd="0" destOrd="2" presId="urn:microsoft.com/office/officeart/2005/8/layout/hList1"/>
    <dgm:cxn modelId="{BD9EF4F3-7ED5-4501-A63F-1F97803EDB1B}" srcId="{A9E7A9EA-80E9-417A-9D69-318F5D80D068}" destId="{CED604C9-C550-4156-8317-138BC577506B}" srcOrd="0" destOrd="0" parTransId="{1260B305-4258-44EC-92B1-CBA0B7FBCA32}" sibTransId="{6BF9A0B1-1684-4668-B77E-B1DCD2F9D5EA}"/>
    <dgm:cxn modelId="{F390A7F9-4502-4158-A232-2C70DB55805A}" srcId="{77937152-4E30-436B-849B-8B7B26051B2F}" destId="{F8A012C7-9AB5-4979-B747-25BAC9941BA2}" srcOrd="3" destOrd="0" parTransId="{ADA8E97B-5DAD-4286-8E09-FA9F8C4936B4}" sibTransId="{EC28E3BA-D400-4260-B394-6EEA4D153867}"/>
    <dgm:cxn modelId="{02A63E47-6FF1-4CEE-893C-2B87E07A30C7}" type="presParOf" srcId="{DD195813-3933-4D63-A936-2CA28AB5D862}" destId="{472F24C5-59EF-44A0-A04C-054843F0E11F}" srcOrd="0" destOrd="0" presId="urn:microsoft.com/office/officeart/2005/8/layout/hList1"/>
    <dgm:cxn modelId="{5FB8136D-35AF-4966-8F23-F5CBC5A20C87}" type="presParOf" srcId="{472F24C5-59EF-44A0-A04C-054843F0E11F}" destId="{8A6DBDBF-EA62-4592-8D96-69470F630B0F}" srcOrd="0" destOrd="0" presId="urn:microsoft.com/office/officeart/2005/8/layout/hList1"/>
    <dgm:cxn modelId="{B35064C5-93CF-4C0E-99B8-68B0978F4BCB}" type="presParOf" srcId="{472F24C5-59EF-44A0-A04C-054843F0E11F}" destId="{11F9C9A0-C978-456B-9309-C964B317939C}" srcOrd="1" destOrd="0" presId="urn:microsoft.com/office/officeart/2005/8/layout/hList1"/>
    <dgm:cxn modelId="{7A8FE393-9582-43CE-86C1-F82D01AD30D6}" type="presParOf" srcId="{DD195813-3933-4D63-A936-2CA28AB5D862}" destId="{F99DF9F3-5224-4E11-B745-1759E4C17153}" srcOrd="1" destOrd="0" presId="urn:microsoft.com/office/officeart/2005/8/layout/hList1"/>
    <dgm:cxn modelId="{33EF0DCE-EACB-4818-A054-90E875A5FE82}" type="presParOf" srcId="{DD195813-3933-4D63-A936-2CA28AB5D862}" destId="{144C6F5B-5428-49A5-A61A-F8673D1FCC83}" srcOrd="2" destOrd="0" presId="urn:microsoft.com/office/officeart/2005/8/layout/hList1"/>
    <dgm:cxn modelId="{C6C35EDF-AA37-43E9-BA5A-80CD2B64A1E8}" type="presParOf" srcId="{144C6F5B-5428-49A5-A61A-F8673D1FCC83}" destId="{BB64ECE1-B136-43EF-9EEF-BBD96FAEC4CA}" srcOrd="0" destOrd="0" presId="urn:microsoft.com/office/officeart/2005/8/layout/hList1"/>
    <dgm:cxn modelId="{BB2A5DFC-9DAD-448F-B24B-05D57C4B1910}" type="presParOf" srcId="{144C6F5B-5428-49A5-A61A-F8673D1FCC83}" destId="{F30F6B7F-A754-4AD9-AE60-C40DAC8A9782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C4A2837-9624-4F14-81A2-20000312D1C6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DE310779-1560-4AC7-A0F6-0848C90F6CF1}">
      <dgm:prSet custT="1"/>
      <dgm:spPr/>
      <dgm:t>
        <a:bodyPr/>
        <a:lstStyle/>
        <a:p>
          <a:r>
            <a:rPr lang="en-US" sz="1800" dirty="0"/>
            <a:t>Repayment of existing debt, pre-existing tax liens, obligations, endowment</a:t>
          </a:r>
        </a:p>
      </dgm:t>
    </dgm:pt>
    <dgm:pt modelId="{117B5BAB-1E4B-41B9-B95F-F71A46B3FB9B}" type="parTrans" cxnId="{E8107624-72C0-4C27-A970-8D1F8C794385}">
      <dgm:prSet/>
      <dgm:spPr/>
      <dgm:t>
        <a:bodyPr/>
        <a:lstStyle/>
        <a:p>
          <a:endParaRPr lang="en-US" sz="2000"/>
        </a:p>
      </dgm:t>
    </dgm:pt>
    <dgm:pt modelId="{7D3EC6B9-7684-4BA0-A49C-C84B8DD76F9D}" type="sibTrans" cxnId="{E8107624-72C0-4C27-A970-8D1F8C794385}">
      <dgm:prSet/>
      <dgm:spPr/>
      <dgm:t>
        <a:bodyPr/>
        <a:lstStyle/>
        <a:p>
          <a:endParaRPr lang="en-US" sz="2000"/>
        </a:p>
      </dgm:t>
    </dgm:pt>
    <dgm:pt modelId="{1B01B006-4DE7-4B3C-9FF1-9D0212FF5F47}">
      <dgm:prSet custT="1"/>
      <dgm:spPr/>
      <dgm:t>
        <a:bodyPr/>
        <a:lstStyle/>
        <a:p>
          <a:r>
            <a:rPr lang="en-US" sz="1800" dirty="0"/>
            <a:t>Payment of bonuses</a:t>
          </a:r>
        </a:p>
      </dgm:t>
    </dgm:pt>
    <dgm:pt modelId="{4AFA1A42-9C09-4A75-B680-6D74337BA68D}" type="parTrans" cxnId="{4CC41E0C-EDC0-4265-8625-AFE74310BBA9}">
      <dgm:prSet/>
      <dgm:spPr/>
      <dgm:t>
        <a:bodyPr/>
        <a:lstStyle/>
        <a:p>
          <a:endParaRPr lang="en-US" sz="2000"/>
        </a:p>
      </dgm:t>
    </dgm:pt>
    <dgm:pt modelId="{74072504-5D68-46E8-AD37-7BC88D9F50AF}" type="sibTrans" cxnId="{4CC41E0C-EDC0-4265-8625-AFE74310BBA9}">
      <dgm:prSet/>
      <dgm:spPr/>
      <dgm:t>
        <a:bodyPr/>
        <a:lstStyle/>
        <a:p>
          <a:endParaRPr lang="en-US" sz="2000"/>
        </a:p>
      </dgm:t>
    </dgm:pt>
    <dgm:pt modelId="{0628ACBB-A331-40A8-850A-182E4F9B8BFF}">
      <dgm:prSet custT="1"/>
      <dgm:spPr/>
      <dgm:t>
        <a:bodyPr/>
        <a:lstStyle/>
        <a:p>
          <a:r>
            <a:rPr lang="en-US" sz="1800" dirty="0"/>
            <a:t>Legal, loan or bank fees</a:t>
          </a:r>
        </a:p>
      </dgm:t>
    </dgm:pt>
    <dgm:pt modelId="{60267CFD-A2A3-4632-8F39-9D3F1ED3CC48}" type="parTrans" cxnId="{5CEB74C2-CA77-4723-BFCB-EEE0EF73840A}">
      <dgm:prSet/>
      <dgm:spPr/>
      <dgm:t>
        <a:bodyPr/>
        <a:lstStyle/>
        <a:p>
          <a:endParaRPr lang="en-US" sz="2000"/>
        </a:p>
      </dgm:t>
    </dgm:pt>
    <dgm:pt modelId="{F34DC449-1AE0-4874-95F0-A287CEB49718}" type="sibTrans" cxnId="{5CEB74C2-CA77-4723-BFCB-EEE0EF73840A}">
      <dgm:prSet/>
      <dgm:spPr/>
      <dgm:t>
        <a:bodyPr/>
        <a:lstStyle/>
        <a:p>
          <a:endParaRPr lang="en-US" sz="2000"/>
        </a:p>
      </dgm:t>
    </dgm:pt>
    <dgm:pt modelId="{59A659CB-CEEE-4404-8ACC-D39A5D2AB02F}">
      <dgm:prSet custT="1"/>
      <dgm:spPr/>
      <dgm:t>
        <a:bodyPr/>
        <a:lstStyle/>
        <a:p>
          <a:r>
            <a:rPr lang="en-US" sz="1800" dirty="0"/>
            <a:t>Subsidization of existing contracts</a:t>
          </a:r>
        </a:p>
      </dgm:t>
    </dgm:pt>
    <dgm:pt modelId="{5EF85D29-CBA9-4F06-9B25-E0492C928A2F}" type="parTrans" cxnId="{AC95C351-1E94-4CCF-AB66-B2AF1163F8B9}">
      <dgm:prSet/>
      <dgm:spPr/>
      <dgm:t>
        <a:bodyPr/>
        <a:lstStyle/>
        <a:p>
          <a:endParaRPr lang="en-US" sz="2000"/>
        </a:p>
      </dgm:t>
    </dgm:pt>
    <dgm:pt modelId="{CB48E236-F231-4BF2-AC79-E25BF014067F}" type="sibTrans" cxnId="{AC95C351-1E94-4CCF-AB66-B2AF1163F8B9}">
      <dgm:prSet/>
      <dgm:spPr/>
      <dgm:t>
        <a:bodyPr/>
        <a:lstStyle/>
        <a:p>
          <a:endParaRPr lang="en-US" sz="2000"/>
        </a:p>
      </dgm:t>
    </dgm:pt>
    <dgm:pt modelId="{D0F9978A-F3A8-4CD2-BDC4-4F231E1390FA}">
      <dgm:prSet custT="1"/>
      <dgm:spPr/>
      <dgm:t>
        <a:bodyPr/>
        <a:lstStyle/>
        <a:p>
          <a:r>
            <a:rPr lang="en-US" sz="1800" dirty="0"/>
            <a:t>Advancement of certain sectarian, politically partisan, or religious projects</a:t>
          </a:r>
        </a:p>
      </dgm:t>
    </dgm:pt>
    <dgm:pt modelId="{D996A65D-46E3-44FB-8157-4595DF0E51DC}" type="parTrans" cxnId="{0A511CB9-0E6B-41EA-83C3-2AE42D68752B}">
      <dgm:prSet/>
      <dgm:spPr/>
      <dgm:t>
        <a:bodyPr/>
        <a:lstStyle/>
        <a:p>
          <a:endParaRPr lang="en-US" sz="2000"/>
        </a:p>
      </dgm:t>
    </dgm:pt>
    <dgm:pt modelId="{E0FFC86C-B1F6-4E16-A654-4EC57B861A5F}" type="sibTrans" cxnId="{0A511CB9-0E6B-41EA-83C3-2AE42D68752B}">
      <dgm:prSet/>
      <dgm:spPr/>
      <dgm:t>
        <a:bodyPr/>
        <a:lstStyle/>
        <a:p>
          <a:endParaRPr lang="en-US" sz="2000"/>
        </a:p>
      </dgm:t>
    </dgm:pt>
    <dgm:pt modelId="{EC9C12EA-C5DA-445E-87B0-A00BE7D0A6C5}">
      <dgm:prSet custT="1"/>
      <dgm:spPr/>
      <dgm:t>
        <a:bodyPr/>
        <a:lstStyle/>
        <a:p>
          <a:r>
            <a:rPr lang="en-US" sz="1800" dirty="0"/>
            <a:t>Intended for commercial gain </a:t>
          </a:r>
        </a:p>
      </dgm:t>
    </dgm:pt>
    <dgm:pt modelId="{81F46DF0-9B0E-4402-98B4-627D301CF66C}" type="parTrans" cxnId="{CD81EB9D-F51B-4373-A297-5DDA742B1B99}">
      <dgm:prSet/>
      <dgm:spPr/>
      <dgm:t>
        <a:bodyPr/>
        <a:lstStyle/>
        <a:p>
          <a:endParaRPr lang="en-US" sz="2000"/>
        </a:p>
      </dgm:t>
    </dgm:pt>
    <dgm:pt modelId="{2CB07558-3CD4-4722-8206-992FC72CAEA7}" type="sibTrans" cxnId="{CD81EB9D-F51B-4373-A297-5DDA742B1B99}">
      <dgm:prSet/>
      <dgm:spPr/>
      <dgm:t>
        <a:bodyPr/>
        <a:lstStyle/>
        <a:p>
          <a:endParaRPr lang="en-US" sz="2000"/>
        </a:p>
      </dgm:t>
    </dgm:pt>
    <dgm:pt modelId="{E5DAEB95-B18E-4B88-A36E-E9DB62E1BD6A}">
      <dgm:prSet custT="1"/>
      <dgm:spPr/>
      <dgm:t>
        <a:bodyPr/>
        <a:lstStyle/>
        <a:p>
          <a:r>
            <a:rPr lang="en-US" sz="1800" dirty="0"/>
            <a:t>Occurs before or after the grant award period</a:t>
          </a:r>
        </a:p>
      </dgm:t>
    </dgm:pt>
    <dgm:pt modelId="{634B33CC-A753-46A1-9DDF-45C67D520C18}" type="parTrans" cxnId="{CA618408-4D3E-434C-AC1C-022C7BFD4591}">
      <dgm:prSet/>
      <dgm:spPr/>
      <dgm:t>
        <a:bodyPr/>
        <a:lstStyle/>
        <a:p>
          <a:endParaRPr lang="en-US" sz="2000"/>
        </a:p>
      </dgm:t>
    </dgm:pt>
    <dgm:pt modelId="{7B0B3EEB-D6E9-47B9-83FC-7B0162EF2C68}" type="sibTrans" cxnId="{CA618408-4D3E-434C-AC1C-022C7BFD4591}">
      <dgm:prSet/>
      <dgm:spPr/>
      <dgm:t>
        <a:bodyPr/>
        <a:lstStyle/>
        <a:p>
          <a:endParaRPr lang="en-US" sz="2000"/>
        </a:p>
      </dgm:t>
    </dgm:pt>
    <dgm:pt modelId="{7E129905-FD15-4C46-B0F5-38C1A0D32BFE}">
      <dgm:prSet custT="1"/>
      <dgm:spPr/>
      <dgm:t>
        <a:bodyPr/>
        <a:lstStyle/>
        <a:p>
          <a:r>
            <a:rPr lang="en-US" sz="1800" dirty="0"/>
            <a:t>To support annual fund drives or fundraisers or other events not open to the general public</a:t>
          </a:r>
        </a:p>
      </dgm:t>
    </dgm:pt>
    <dgm:pt modelId="{76ECA67A-998F-4D03-8038-B8B0C29F75AB}" type="parTrans" cxnId="{B12D5E8B-38C1-4A81-9B55-90B4E0B3C51D}">
      <dgm:prSet/>
      <dgm:spPr/>
      <dgm:t>
        <a:bodyPr/>
        <a:lstStyle/>
        <a:p>
          <a:endParaRPr lang="en-US" sz="2000"/>
        </a:p>
      </dgm:t>
    </dgm:pt>
    <dgm:pt modelId="{D47B5305-D738-4132-84BC-C4DF5F467A20}" type="sibTrans" cxnId="{B12D5E8B-38C1-4A81-9B55-90B4E0B3C51D}">
      <dgm:prSet/>
      <dgm:spPr/>
      <dgm:t>
        <a:bodyPr/>
        <a:lstStyle/>
        <a:p>
          <a:endParaRPr lang="en-US" sz="2000"/>
        </a:p>
      </dgm:t>
    </dgm:pt>
    <dgm:pt modelId="{3EF45CE8-63BD-4AA7-84F5-12D6C9F61C4A}">
      <dgm:prSet custT="1"/>
      <dgm:spPr/>
      <dgm:t>
        <a:bodyPr/>
        <a:lstStyle/>
        <a:p>
          <a:r>
            <a:rPr lang="en-US" sz="1800" dirty="0"/>
            <a:t>Furniture and cell phones</a:t>
          </a:r>
        </a:p>
      </dgm:t>
    </dgm:pt>
    <dgm:pt modelId="{0A6CF9A3-58CD-4EED-BB97-8DF28F77F360}" type="parTrans" cxnId="{F9F9F061-8084-4707-A28A-39BCB6A16BD8}">
      <dgm:prSet/>
      <dgm:spPr/>
      <dgm:t>
        <a:bodyPr/>
        <a:lstStyle/>
        <a:p>
          <a:endParaRPr lang="en-US" sz="2000"/>
        </a:p>
      </dgm:t>
    </dgm:pt>
    <dgm:pt modelId="{FE14C610-D222-4492-B329-2FC1BCC9E5FA}" type="sibTrans" cxnId="{F9F9F061-8084-4707-A28A-39BCB6A16BD8}">
      <dgm:prSet/>
      <dgm:spPr/>
      <dgm:t>
        <a:bodyPr/>
        <a:lstStyle/>
        <a:p>
          <a:endParaRPr lang="en-US" sz="2000"/>
        </a:p>
      </dgm:t>
    </dgm:pt>
    <dgm:pt modelId="{F029E2A3-D61D-4224-92D0-F0474EAF4C0D}" type="pres">
      <dgm:prSet presAssocID="{2C4A2837-9624-4F14-81A2-20000312D1C6}" presName="diagram" presStyleCnt="0">
        <dgm:presLayoutVars>
          <dgm:dir/>
          <dgm:resizeHandles val="exact"/>
        </dgm:presLayoutVars>
      </dgm:prSet>
      <dgm:spPr/>
    </dgm:pt>
    <dgm:pt modelId="{3070FAD1-7772-4DE2-97DA-415D02F5737B}" type="pres">
      <dgm:prSet presAssocID="{DE310779-1560-4AC7-A0F6-0848C90F6CF1}" presName="node" presStyleLbl="node1" presStyleIdx="0" presStyleCnt="9">
        <dgm:presLayoutVars>
          <dgm:bulletEnabled val="1"/>
        </dgm:presLayoutVars>
      </dgm:prSet>
      <dgm:spPr/>
    </dgm:pt>
    <dgm:pt modelId="{02EEF940-D300-411B-B32A-AEA20F5F5ED0}" type="pres">
      <dgm:prSet presAssocID="{7D3EC6B9-7684-4BA0-A49C-C84B8DD76F9D}" presName="sibTrans" presStyleCnt="0"/>
      <dgm:spPr/>
    </dgm:pt>
    <dgm:pt modelId="{5A1B2B14-380A-4C2D-8336-295EA4B244E6}" type="pres">
      <dgm:prSet presAssocID="{1B01B006-4DE7-4B3C-9FF1-9D0212FF5F47}" presName="node" presStyleLbl="node1" presStyleIdx="1" presStyleCnt="9">
        <dgm:presLayoutVars>
          <dgm:bulletEnabled val="1"/>
        </dgm:presLayoutVars>
      </dgm:prSet>
      <dgm:spPr/>
    </dgm:pt>
    <dgm:pt modelId="{DED529D0-37BE-49BC-BC92-95E3C3BFE4C2}" type="pres">
      <dgm:prSet presAssocID="{74072504-5D68-46E8-AD37-7BC88D9F50AF}" presName="sibTrans" presStyleCnt="0"/>
      <dgm:spPr/>
    </dgm:pt>
    <dgm:pt modelId="{A51B7D77-BF1F-454B-A370-A12741D81E75}" type="pres">
      <dgm:prSet presAssocID="{0628ACBB-A331-40A8-850A-182E4F9B8BFF}" presName="node" presStyleLbl="node1" presStyleIdx="2" presStyleCnt="9">
        <dgm:presLayoutVars>
          <dgm:bulletEnabled val="1"/>
        </dgm:presLayoutVars>
      </dgm:prSet>
      <dgm:spPr/>
    </dgm:pt>
    <dgm:pt modelId="{DD35A28F-9891-4511-BADA-511B85C614AF}" type="pres">
      <dgm:prSet presAssocID="{F34DC449-1AE0-4874-95F0-A287CEB49718}" presName="sibTrans" presStyleCnt="0"/>
      <dgm:spPr/>
    </dgm:pt>
    <dgm:pt modelId="{7D0BF989-4EA1-4608-BA45-076A8AF88030}" type="pres">
      <dgm:prSet presAssocID="{59A659CB-CEEE-4404-8ACC-D39A5D2AB02F}" presName="node" presStyleLbl="node1" presStyleIdx="3" presStyleCnt="9">
        <dgm:presLayoutVars>
          <dgm:bulletEnabled val="1"/>
        </dgm:presLayoutVars>
      </dgm:prSet>
      <dgm:spPr/>
    </dgm:pt>
    <dgm:pt modelId="{611CC845-BBF4-456D-86C5-9DFFF9018284}" type="pres">
      <dgm:prSet presAssocID="{CB48E236-F231-4BF2-AC79-E25BF014067F}" presName="sibTrans" presStyleCnt="0"/>
      <dgm:spPr/>
    </dgm:pt>
    <dgm:pt modelId="{16889A4E-8C06-47E0-856E-C733E6226758}" type="pres">
      <dgm:prSet presAssocID="{D0F9978A-F3A8-4CD2-BDC4-4F231E1390FA}" presName="node" presStyleLbl="node1" presStyleIdx="4" presStyleCnt="9">
        <dgm:presLayoutVars>
          <dgm:bulletEnabled val="1"/>
        </dgm:presLayoutVars>
      </dgm:prSet>
      <dgm:spPr/>
    </dgm:pt>
    <dgm:pt modelId="{5A783E99-8876-420F-BE71-54A8997512F6}" type="pres">
      <dgm:prSet presAssocID="{E0FFC86C-B1F6-4E16-A654-4EC57B861A5F}" presName="sibTrans" presStyleCnt="0"/>
      <dgm:spPr/>
    </dgm:pt>
    <dgm:pt modelId="{72C6BD1D-7ECF-416A-8C63-4BCB4B65E25C}" type="pres">
      <dgm:prSet presAssocID="{EC9C12EA-C5DA-445E-87B0-A00BE7D0A6C5}" presName="node" presStyleLbl="node1" presStyleIdx="5" presStyleCnt="9">
        <dgm:presLayoutVars>
          <dgm:bulletEnabled val="1"/>
        </dgm:presLayoutVars>
      </dgm:prSet>
      <dgm:spPr/>
    </dgm:pt>
    <dgm:pt modelId="{3B03C2B8-CA8C-4D88-BDEA-47DF0C668FE2}" type="pres">
      <dgm:prSet presAssocID="{2CB07558-3CD4-4722-8206-992FC72CAEA7}" presName="sibTrans" presStyleCnt="0"/>
      <dgm:spPr/>
    </dgm:pt>
    <dgm:pt modelId="{A47DE7E8-B7D0-4135-856D-23DE27105A5D}" type="pres">
      <dgm:prSet presAssocID="{E5DAEB95-B18E-4B88-A36E-E9DB62E1BD6A}" presName="node" presStyleLbl="node1" presStyleIdx="6" presStyleCnt="9">
        <dgm:presLayoutVars>
          <dgm:bulletEnabled val="1"/>
        </dgm:presLayoutVars>
      </dgm:prSet>
      <dgm:spPr/>
    </dgm:pt>
    <dgm:pt modelId="{262E7F91-52BB-4D74-B859-883F8BC6C8D7}" type="pres">
      <dgm:prSet presAssocID="{7B0B3EEB-D6E9-47B9-83FC-7B0162EF2C68}" presName="sibTrans" presStyleCnt="0"/>
      <dgm:spPr/>
    </dgm:pt>
    <dgm:pt modelId="{286A86BC-5AE7-4DA9-80FD-6B3575BC762C}" type="pres">
      <dgm:prSet presAssocID="{7E129905-FD15-4C46-B0F5-38C1A0D32BFE}" presName="node" presStyleLbl="node1" presStyleIdx="7" presStyleCnt="9">
        <dgm:presLayoutVars>
          <dgm:bulletEnabled val="1"/>
        </dgm:presLayoutVars>
      </dgm:prSet>
      <dgm:spPr/>
    </dgm:pt>
    <dgm:pt modelId="{ABDF2ED8-7392-4977-A8AB-A9C822B7AA78}" type="pres">
      <dgm:prSet presAssocID="{D47B5305-D738-4132-84BC-C4DF5F467A20}" presName="sibTrans" presStyleCnt="0"/>
      <dgm:spPr/>
    </dgm:pt>
    <dgm:pt modelId="{D30C6E5A-22C9-4C80-B259-E087DAD3EB97}" type="pres">
      <dgm:prSet presAssocID="{3EF45CE8-63BD-4AA7-84F5-12D6C9F61C4A}" presName="node" presStyleLbl="node1" presStyleIdx="8" presStyleCnt="9" custLinFactNeighborX="1481" custLinFactNeighborY="-9605">
        <dgm:presLayoutVars>
          <dgm:bulletEnabled val="1"/>
        </dgm:presLayoutVars>
      </dgm:prSet>
      <dgm:spPr/>
    </dgm:pt>
  </dgm:ptLst>
  <dgm:cxnLst>
    <dgm:cxn modelId="{CA618408-4D3E-434C-AC1C-022C7BFD4591}" srcId="{2C4A2837-9624-4F14-81A2-20000312D1C6}" destId="{E5DAEB95-B18E-4B88-A36E-E9DB62E1BD6A}" srcOrd="6" destOrd="0" parTransId="{634B33CC-A753-46A1-9DDF-45C67D520C18}" sibTransId="{7B0B3EEB-D6E9-47B9-83FC-7B0162EF2C68}"/>
    <dgm:cxn modelId="{4CC41E0C-EDC0-4265-8625-AFE74310BBA9}" srcId="{2C4A2837-9624-4F14-81A2-20000312D1C6}" destId="{1B01B006-4DE7-4B3C-9FF1-9D0212FF5F47}" srcOrd="1" destOrd="0" parTransId="{4AFA1A42-9C09-4A75-B680-6D74337BA68D}" sibTransId="{74072504-5D68-46E8-AD37-7BC88D9F50AF}"/>
    <dgm:cxn modelId="{7C7C1919-3598-4B1F-AA4A-3052845034D0}" type="presOf" srcId="{0628ACBB-A331-40A8-850A-182E4F9B8BFF}" destId="{A51B7D77-BF1F-454B-A370-A12741D81E75}" srcOrd="0" destOrd="0" presId="urn:microsoft.com/office/officeart/2005/8/layout/default"/>
    <dgm:cxn modelId="{E8107624-72C0-4C27-A970-8D1F8C794385}" srcId="{2C4A2837-9624-4F14-81A2-20000312D1C6}" destId="{DE310779-1560-4AC7-A0F6-0848C90F6CF1}" srcOrd="0" destOrd="0" parTransId="{117B5BAB-1E4B-41B9-B95F-F71A46B3FB9B}" sibTransId="{7D3EC6B9-7684-4BA0-A49C-C84B8DD76F9D}"/>
    <dgm:cxn modelId="{371E5228-CBD1-4DFC-91A2-CCA137063911}" type="presOf" srcId="{7E129905-FD15-4C46-B0F5-38C1A0D32BFE}" destId="{286A86BC-5AE7-4DA9-80FD-6B3575BC762C}" srcOrd="0" destOrd="0" presId="urn:microsoft.com/office/officeart/2005/8/layout/default"/>
    <dgm:cxn modelId="{F9F9F061-8084-4707-A28A-39BCB6A16BD8}" srcId="{2C4A2837-9624-4F14-81A2-20000312D1C6}" destId="{3EF45CE8-63BD-4AA7-84F5-12D6C9F61C4A}" srcOrd="8" destOrd="0" parTransId="{0A6CF9A3-58CD-4EED-BB97-8DF28F77F360}" sibTransId="{FE14C610-D222-4492-B329-2FC1BCC9E5FA}"/>
    <dgm:cxn modelId="{58ACD566-4298-4FF2-8C6D-1B39C265DA97}" type="presOf" srcId="{EC9C12EA-C5DA-445E-87B0-A00BE7D0A6C5}" destId="{72C6BD1D-7ECF-416A-8C63-4BCB4B65E25C}" srcOrd="0" destOrd="0" presId="urn:microsoft.com/office/officeart/2005/8/layout/default"/>
    <dgm:cxn modelId="{7DAB3668-8B74-4165-B1E6-8B5959D78B69}" type="presOf" srcId="{59A659CB-CEEE-4404-8ACC-D39A5D2AB02F}" destId="{7D0BF989-4EA1-4608-BA45-076A8AF88030}" srcOrd="0" destOrd="0" presId="urn:microsoft.com/office/officeart/2005/8/layout/default"/>
    <dgm:cxn modelId="{AC95C351-1E94-4CCF-AB66-B2AF1163F8B9}" srcId="{2C4A2837-9624-4F14-81A2-20000312D1C6}" destId="{59A659CB-CEEE-4404-8ACC-D39A5D2AB02F}" srcOrd="3" destOrd="0" parTransId="{5EF85D29-CBA9-4F06-9B25-E0492C928A2F}" sibTransId="{CB48E236-F231-4BF2-AC79-E25BF014067F}"/>
    <dgm:cxn modelId="{75793756-7BC6-4DA3-948A-96B0884F180D}" type="presOf" srcId="{3EF45CE8-63BD-4AA7-84F5-12D6C9F61C4A}" destId="{D30C6E5A-22C9-4C80-B259-E087DAD3EB97}" srcOrd="0" destOrd="0" presId="urn:microsoft.com/office/officeart/2005/8/layout/default"/>
    <dgm:cxn modelId="{B12D5E8B-38C1-4A81-9B55-90B4E0B3C51D}" srcId="{2C4A2837-9624-4F14-81A2-20000312D1C6}" destId="{7E129905-FD15-4C46-B0F5-38C1A0D32BFE}" srcOrd="7" destOrd="0" parTransId="{76ECA67A-998F-4D03-8038-B8B0C29F75AB}" sibTransId="{D47B5305-D738-4132-84BC-C4DF5F467A20}"/>
    <dgm:cxn modelId="{F824088E-0D0E-4D95-8E19-9E48C0573F0A}" type="presOf" srcId="{D0F9978A-F3A8-4CD2-BDC4-4F231E1390FA}" destId="{16889A4E-8C06-47E0-856E-C733E6226758}" srcOrd="0" destOrd="0" presId="urn:microsoft.com/office/officeart/2005/8/layout/default"/>
    <dgm:cxn modelId="{CD81EB9D-F51B-4373-A297-5DDA742B1B99}" srcId="{2C4A2837-9624-4F14-81A2-20000312D1C6}" destId="{EC9C12EA-C5DA-445E-87B0-A00BE7D0A6C5}" srcOrd="5" destOrd="0" parTransId="{81F46DF0-9B0E-4402-98B4-627D301CF66C}" sibTransId="{2CB07558-3CD4-4722-8206-992FC72CAEA7}"/>
    <dgm:cxn modelId="{0A511CB9-0E6B-41EA-83C3-2AE42D68752B}" srcId="{2C4A2837-9624-4F14-81A2-20000312D1C6}" destId="{D0F9978A-F3A8-4CD2-BDC4-4F231E1390FA}" srcOrd="4" destOrd="0" parTransId="{D996A65D-46E3-44FB-8157-4595DF0E51DC}" sibTransId="{E0FFC86C-B1F6-4E16-A654-4EC57B861A5F}"/>
    <dgm:cxn modelId="{979364C1-AF19-47A7-BFDC-8AA7071FAC3A}" type="presOf" srcId="{E5DAEB95-B18E-4B88-A36E-E9DB62E1BD6A}" destId="{A47DE7E8-B7D0-4135-856D-23DE27105A5D}" srcOrd="0" destOrd="0" presId="urn:microsoft.com/office/officeart/2005/8/layout/default"/>
    <dgm:cxn modelId="{B503B5C1-5A61-48D2-9AD5-1CC49E9DA093}" type="presOf" srcId="{2C4A2837-9624-4F14-81A2-20000312D1C6}" destId="{F029E2A3-D61D-4224-92D0-F0474EAF4C0D}" srcOrd="0" destOrd="0" presId="urn:microsoft.com/office/officeart/2005/8/layout/default"/>
    <dgm:cxn modelId="{5CEB74C2-CA77-4723-BFCB-EEE0EF73840A}" srcId="{2C4A2837-9624-4F14-81A2-20000312D1C6}" destId="{0628ACBB-A331-40A8-850A-182E4F9B8BFF}" srcOrd="2" destOrd="0" parTransId="{60267CFD-A2A3-4632-8F39-9D3F1ED3CC48}" sibTransId="{F34DC449-1AE0-4874-95F0-A287CEB49718}"/>
    <dgm:cxn modelId="{84E807DA-C9E4-4AF6-B297-9AC16FF7EF8E}" type="presOf" srcId="{DE310779-1560-4AC7-A0F6-0848C90F6CF1}" destId="{3070FAD1-7772-4DE2-97DA-415D02F5737B}" srcOrd="0" destOrd="0" presId="urn:microsoft.com/office/officeart/2005/8/layout/default"/>
    <dgm:cxn modelId="{3A3FECFB-ECBF-4E6A-B108-744DF68861E3}" type="presOf" srcId="{1B01B006-4DE7-4B3C-9FF1-9D0212FF5F47}" destId="{5A1B2B14-380A-4C2D-8336-295EA4B244E6}" srcOrd="0" destOrd="0" presId="urn:microsoft.com/office/officeart/2005/8/layout/default"/>
    <dgm:cxn modelId="{E2158D7F-AC85-4113-8536-6E8299CE5B87}" type="presParOf" srcId="{F029E2A3-D61D-4224-92D0-F0474EAF4C0D}" destId="{3070FAD1-7772-4DE2-97DA-415D02F5737B}" srcOrd="0" destOrd="0" presId="urn:microsoft.com/office/officeart/2005/8/layout/default"/>
    <dgm:cxn modelId="{1D9C8EFC-A002-4F90-A385-F6DCAB535481}" type="presParOf" srcId="{F029E2A3-D61D-4224-92D0-F0474EAF4C0D}" destId="{02EEF940-D300-411B-B32A-AEA20F5F5ED0}" srcOrd="1" destOrd="0" presId="urn:microsoft.com/office/officeart/2005/8/layout/default"/>
    <dgm:cxn modelId="{81A68A19-B8FB-4F4D-B26A-9168053735FB}" type="presParOf" srcId="{F029E2A3-D61D-4224-92D0-F0474EAF4C0D}" destId="{5A1B2B14-380A-4C2D-8336-295EA4B244E6}" srcOrd="2" destOrd="0" presId="urn:microsoft.com/office/officeart/2005/8/layout/default"/>
    <dgm:cxn modelId="{7869BA76-2A73-4E6E-874B-2D7C98AFAA42}" type="presParOf" srcId="{F029E2A3-D61D-4224-92D0-F0474EAF4C0D}" destId="{DED529D0-37BE-49BC-BC92-95E3C3BFE4C2}" srcOrd="3" destOrd="0" presId="urn:microsoft.com/office/officeart/2005/8/layout/default"/>
    <dgm:cxn modelId="{26109867-42A2-497A-B6DF-8BD341AC34AD}" type="presParOf" srcId="{F029E2A3-D61D-4224-92D0-F0474EAF4C0D}" destId="{A51B7D77-BF1F-454B-A370-A12741D81E75}" srcOrd="4" destOrd="0" presId="urn:microsoft.com/office/officeart/2005/8/layout/default"/>
    <dgm:cxn modelId="{E2042AE2-F104-4F68-A21D-931EADBB9BFC}" type="presParOf" srcId="{F029E2A3-D61D-4224-92D0-F0474EAF4C0D}" destId="{DD35A28F-9891-4511-BADA-511B85C614AF}" srcOrd="5" destOrd="0" presId="urn:microsoft.com/office/officeart/2005/8/layout/default"/>
    <dgm:cxn modelId="{4D38E468-1961-4F39-B730-90DA56BFA8F3}" type="presParOf" srcId="{F029E2A3-D61D-4224-92D0-F0474EAF4C0D}" destId="{7D0BF989-4EA1-4608-BA45-076A8AF88030}" srcOrd="6" destOrd="0" presId="urn:microsoft.com/office/officeart/2005/8/layout/default"/>
    <dgm:cxn modelId="{4B6F52D2-A9A7-4BCC-A91B-834E3F33E42F}" type="presParOf" srcId="{F029E2A3-D61D-4224-92D0-F0474EAF4C0D}" destId="{611CC845-BBF4-456D-86C5-9DFFF9018284}" srcOrd="7" destOrd="0" presId="urn:microsoft.com/office/officeart/2005/8/layout/default"/>
    <dgm:cxn modelId="{98E17157-4EAF-43F0-B0CC-F10BD1D04312}" type="presParOf" srcId="{F029E2A3-D61D-4224-92D0-F0474EAF4C0D}" destId="{16889A4E-8C06-47E0-856E-C733E6226758}" srcOrd="8" destOrd="0" presId="urn:microsoft.com/office/officeart/2005/8/layout/default"/>
    <dgm:cxn modelId="{5A272F3B-3321-4207-BE6F-934F6E66D2DD}" type="presParOf" srcId="{F029E2A3-D61D-4224-92D0-F0474EAF4C0D}" destId="{5A783E99-8876-420F-BE71-54A8997512F6}" srcOrd="9" destOrd="0" presId="urn:microsoft.com/office/officeart/2005/8/layout/default"/>
    <dgm:cxn modelId="{860B56C8-9F55-4786-8AD8-915306644A14}" type="presParOf" srcId="{F029E2A3-D61D-4224-92D0-F0474EAF4C0D}" destId="{72C6BD1D-7ECF-416A-8C63-4BCB4B65E25C}" srcOrd="10" destOrd="0" presId="urn:microsoft.com/office/officeart/2005/8/layout/default"/>
    <dgm:cxn modelId="{53C74A1C-482C-4F5A-93AF-E0F9441803FB}" type="presParOf" srcId="{F029E2A3-D61D-4224-92D0-F0474EAF4C0D}" destId="{3B03C2B8-CA8C-4D88-BDEA-47DF0C668FE2}" srcOrd="11" destOrd="0" presId="urn:microsoft.com/office/officeart/2005/8/layout/default"/>
    <dgm:cxn modelId="{2EEB15B2-28B8-4E09-9DC0-25762D6EE66D}" type="presParOf" srcId="{F029E2A3-D61D-4224-92D0-F0474EAF4C0D}" destId="{A47DE7E8-B7D0-4135-856D-23DE27105A5D}" srcOrd="12" destOrd="0" presId="urn:microsoft.com/office/officeart/2005/8/layout/default"/>
    <dgm:cxn modelId="{F0352E6A-612C-4E2E-B84D-E01500320363}" type="presParOf" srcId="{F029E2A3-D61D-4224-92D0-F0474EAF4C0D}" destId="{262E7F91-52BB-4D74-B859-883F8BC6C8D7}" srcOrd="13" destOrd="0" presId="urn:microsoft.com/office/officeart/2005/8/layout/default"/>
    <dgm:cxn modelId="{B129C8EB-32B8-4CDE-B454-7965E9C5E7DC}" type="presParOf" srcId="{F029E2A3-D61D-4224-92D0-F0474EAF4C0D}" destId="{286A86BC-5AE7-4DA9-80FD-6B3575BC762C}" srcOrd="14" destOrd="0" presId="urn:microsoft.com/office/officeart/2005/8/layout/default"/>
    <dgm:cxn modelId="{51C4FBDD-465E-4C7E-BC9C-DA2D11605486}" type="presParOf" srcId="{F029E2A3-D61D-4224-92D0-F0474EAF4C0D}" destId="{ABDF2ED8-7392-4977-A8AB-A9C822B7AA78}" srcOrd="15" destOrd="0" presId="urn:microsoft.com/office/officeart/2005/8/layout/default"/>
    <dgm:cxn modelId="{D06B72E4-0F27-4C46-A3E3-74ABB46FA85F}" type="presParOf" srcId="{F029E2A3-D61D-4224-92D0-F0474EAF4C0D}" destId="{D30C6E5A-22C9-4C80-B259-E087DAD3EB97}" srcOrd="1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2174FCA-1065-4288-B7E2-8B111BAA829E}" type="doc">
      <dgm:prSet loTypeId="urn:microsoft.com/office/officeart/2018/2/layout/IconLabelDescriptionList" loCatId="icon" qsTypeId="urn:microsoft.com/office/officeart/2005/8/quickstyle/simple1" qsCatId="simple" csTypeId="urn:microsoft.com/office/officeart/2018/5/colors/Iconchunking_neutralbg_colorful2" csCatId="colorful" phldr="1"/>
      <dgm:spPr/>
      <dgm:t>
        <a:bodyPr/>
        <a:lstStyle/>
        <a:p>
          <a:endParaRPr lang="en-US"/>
        </a:p>
      </dgm:t>
    </dgm:pt>
    <dgm:pt modelId="{E876A8E9-B362-4A7B-AD00-6BF49370DA2D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sz="1600" dirty="0"/>
            <a:t>Allows organization w/o 501(c)(3) tax status to apply for the ECIA grant</a:t>
          </a:r>
        </a:p>
      </dgm:t>
    </dgm:pt>
    <dgm:pt modelId="{24C2B319-C70D-4EF4-9E0F-F2B6EF33BC61}" type="parTrans" cxnId="{DA211AD3-FB1B-466F-8EE9-567DBB9CB869}">
      <dgm:prSet/>
      <dgm:spPr/>
      <dgm:t>
        <a:bodyPr/>
        <a:lstStyle/>
        <a:p>
          <a:endParaRPr lang="en-US"/>
        </a:p>
      </dgm:t>
    </dgm:pt>
    <dgm:pt modelId="{24A4670D-98F6-4A92-9D31-A6C1994D4329}" type="sibTrans" cxnId="{DA211AD3-FB1B-466F-8EE9-567DBB9CB869}">
      <dgm:prSet/>
      <dgm:spPr/>
      <dgm:t>
        <a:bodyPr/>
        <a:lstStyle/>
        <a:p>
          <a:endParaRPr lang="en-US"/>
        </a:p>
      </dgm:t>
    </dgm:pt>
    <dgm:pt modelId="{5D03E911-B329-4694-AD45-902BBC66F71C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sz="1600" dirty="0"/>
            <a:t>Organizations are responsible for finding a fiscal sponsor</a:t>
          </a:r>
        </a:p>
      </dgm:t>
    </dgm:pt>
    <dgm:pt modelId="{4505E526-6BAF-43B5-BD32-21C52312F0D1}" type="parTrans" cxnId="{1674CAA2-F2C7-4FBF-82CD-3905F3A5825D}">
      <dgm:prSet/>
      <dgm:spPr/>
      <dgm:t>
        <a:bodyPr/>
        <a:lstStyle/>
        <a:p>
          <a:endParaRPr lang="en-US"/>
        </a:p>
      </dgm:t>
    </dgm:pt>
    <dgm:pt modelId="{7887C855-5F0F-4D91-9924-12441AA631C4}" type="sibTrans" cxnId="{1674CAA2-F2C7-4FBF-82CD-3905F3A5825D}">
      <dgm:prSet/>
      <dgm:spPr/>
      <dgm:t>
        <a:bodyPr/>
        <a:lstStyle/>
        <a:p>
          <a:endParaRPr lang="en-US"/>
        </a:p>
      </dgm:t>
    </dgm:pt>
    <dgm:pt modelId="{0C87F6B8-0B81-4161-9D3D-A9EAF4A1F4F1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sz="1600" dirty="0"/>
            <a:t>Fiscal sponsor will serve as the applicant</a:t>
          </a:r>
        </a:p>
      </dgm:t>
    </dgm:pt>
    <dgm:pt modelId="{ECA15F68-2F5C-43E8-8F68-4E59030914DA}" type="parTrans" cxnId="{EFC7E49D-CF31-412A-8F45-7308B721A9EC}">
      <dgm:prSet/>
      <dgm:spPr/>
      <dgm:t>
        <a:bodyPr/>
        <a:lstStyle/>
        <a:p>
          <a:endParaRPr lang="en-US"/>
        </a:p>
      </dgm:t>
    </dgm:pt>
    <dgm:pt modelId="{F297AA69-3389-428A-9A5C-74DDDDECF661}" type="sibTrans" cxnId="{EFC7E49D-CF31-412A-8F45-7308B721A9EC}">
      <dgm:prSet/>
      <dgm:spPr/>
      <dgm:t>
        <a:bodyPr/>
        <a:lstStyle/>
        <a:p>
          <a:endParaRPr lang="en-US"/>
        </a:p>
      </dgm:t>
    </dgm:pt>
    <dgm:pt modelId="{8BE1AAC7-601A-4712-8D7B-F1B8BCA0132D}">
      <dgm:prSet custT="1"/>
      <dgm:spPr/>
      <dgm:t>
        <a:bodyPr/>
        <a:lstStyle/>
        <a:p>
          <a:pPr>
            <a:lnSpc>
              <a:spcPct val="100000"/>
            </a:lnSpc>
            <a:buFont typeface="Arial" panose="020B0604020202020204" pitchFamily="34" charset="0"/>
            <a:buChar char="•"/>
          </a:pPr>
          <a:r>
            <a:rPr lang="en-US" sz="1200" dirty="0"/>
            <a:t>Signed agreement between sponsored org and fiscal sponsor</a:t>
          </a:r>
        </a:p>
      </dgm:t>
    </dgm:pt>
    <dgm:pt modelId="{C4EEC200-05F1-4CAF-9031-220460CA2949}" type="parTrans" cxnId="{F1DBB4A4-1B5A-429A-95CE-3DCD1A2A85C3}">
      <dgm:prSet/>
      <dgm:spPr/>
      <dgm:t>
        <a:bodyPr/>
        <a:lstStyle/>
        <a:p>
          <a:endParaRPr lang="en-US"/>
        </a:p>
      </dgm:t>
    </dgm:pt>
    <dgm:pt modelId="{D206DEAB-E25D-4E28-A90C-7916D6735CD9}" type="sibTrans" cxnId="{F1DBB4A4-1B5A-429A-95CE-3DCD1A2A85C3}">
      <dgm:prSet/>
      <dgm:spPr/>
      <dgm:t>
        <a:bodyPr/>
        <a:lstStyle/>
        <a:p>
          <a:endParaRPr lang="en-US"/>
        </a:p>
      </dgm:t>
    </dgm:pt>
    <dgm:pt modelId="{57A3C49E-5D94-45DA-A7DF-7AF868B10DAA}">
      <dgm:prSet custT="1"/>
      <dgm:spPr/>
      <dgm:t>
        <a:bodyPr/>
        <a:lstStyle/>
        <a:p>
          <a:pPr>
            <a:lnSpc>
              <a:spcPct val="100000"/>
            </a:lnSpc>
            <a:buNone/>
          </a:pPr>
          <a:r>
            <a:rPr lang="en-US" sz="1200"/>
            <a:t>Fiscal sponsor will enter into grant service agreement</a:t>
          </a:r>
        </a:p>
      </dgm:t>
    </dgm:pt>
    <dgm:pt modelId="{6B78A6C1-EDDF-41D3-82E1-335D02D53A18}" type="parTrans" cxnId="{32FE989F-195E-40B2-83E9-EA84D5F195FE}">
      <dgm:prSet/>
      <dgm:spPr/>
      <dgm:t>
        <a:bodyPr/>
        <a:lstStyle/>
        <a:p>
          <a:endParaRPr lang="en-US"/>
        </a:p>
      </dgm:t>
    </dgm:pt>
    <dgm:pt modelId="{EA1358C5-2ED2-4C48-9F50-0235CA9B948B}" type="sibTrans" cxnId="{32FE989F-195E-40B2-83E9-EA84D5F195FE}">
      <dgm:prSet/>
      <dgm:spPr/>
      <dgm:t>
        <a:bodyPr/>
        <a:lstStyle/>
        <a:p>
          <a:endParaRPr lang="en-US"/>
        </a:p>
      </dgm:t>
    </dgm:pt>
    <dgm:pt modelId="{981C85E3-EB50-4453-BA75-4C280E769D2C}" type="pres">
      <dgm:prSet presAssocID="{02174FCA-1065-4288-B7E2-8B111BAA829E}" presName="root" presStyleCnt="0">
        <dgm:presLayoutVars>
          <dgm:dir/>
          <dgm:resizeHandles val="exact"/>
        </dgm:presLayoutVars>
      </dgm:prSet>
      <dgm:spPr/>
    </dgm:pt>
    <dgm:pt modelId="{76A08AEC-F4FE-48F0-9D2F-654FCA3DE160}" type="pres">
      <dgm:prSet presAssocID="{E876A8E9-B362-4A7B-AD00-6BF49370DA2D}" presName="compNode" presStyleCnt="0"/>
      <dgm:spPr/>
    </dgm:pt>
    <dgm:pt modelId="{C85CFD15-698C-4E58-8FC7-B37D9B99FA12}" type="pres">
      <dgm:prSet presAssocID="{E876A8E9-B362-4A7B-AD00-6BF49370DA2D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aptain"/>
        </a:ext>
      </dgm:extLst>
    </dgm:pt>
    <dgm:pt modelId="{E210C963-D4F5-4D36-A5A6-39358CA8C580}" type="pres">
      <dgm:prSet presAssocID="{E876A8E9-B362-4A7B-AD00-6BF49370DA2D}" presName="iconSpace" presStyleCnt="0"/>
      <dgm:spPr/>
    </dgm:pt>
    <dgm:pt modelId="{C7EBB009-E824-47FD-AB0C-0F49738B145A}" type="pres">
      <dgm:prSet presAssocID="{E876A8E9-B362-4A7B-AD00-6BF49370DA2D}" presName="parTx" presStyleLbl="revTx" presStyleIdx="0" presStyleCnt="6">
        <dgm:presLayoutVars>
          <dgm:chMax val="0"/>
          <dgm:chPref val="0"/>
        </dgm:presLayoutVars>
      </dgm:prSet>
      <dgm:spPr/>
    </dgm:pt>
    <dgm:pt modelId="{2D9DCFC3-F245-46BB-8CB2-FB2CAAFD4B56}" type="pres">
      <dgm:prSet presAssocID="{E876A8E9-B362-4A7B-AD00-6BF49370DA2D}" presName="txSpace" presStyleCnt="0"/>
      <dgm:spPr/>
    </dgm:pt>
    <dgm:pt modelId="{121EC4E6-1DFC-4E08-82DC-4AD886C9A71A}" type="pres">
      <dgm:prSet presAssocID="{E876A8E9-B362-4A7B-AD00-6BF49370DA2D}" presName="desTx" presStyleLbl="revTx" presStyleIdx="1" presStyleCnt="6">
        <dgm:presLayoutVars/>
      </dgm:prSet>
      <dgm:spPr/>
    </dgm:pt>
    <dgm:pt modelId="{8480EC8E-B6D7-4B43-8A67-3F9F1B934524}" type="pres">
      <dgm:prSet presAssocID="{24A4670D-98F6-4A92-9D31-A6C1994D4329}" presName="sibTrans" presStyleCnt="0"/>
      <dgm:spPr/>
    </dgm:pt>
    <dgm:pt modelId="{AEE9D394-EE80-4592-89D7-01D6769BA389}" type="pres">
      <dgm:prSet presAssocID="{5D03E911-B329-4694-AD45-902BBC66F71C}" presName="compNode" presStyleCnt="0"/>
      <dgm:spPr/>
    </dgm:pt>
    <dgm:pt modelId="{43373FAA-F926-4860-8E71-3F4FAB3A8ED5}" type="pres">
      <dgm:prSet presAssocID="{5D03E911-B329-4694-AD45-902BBC66F71C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CCC9B3BD-56E9-4708-9243-BA1CC2F64D75}" type="pres">
      <dgm:prSet presAssocID="{5D03E911-B329-4694-AD45-902BBC66F71C}" presName="iconSpace" presStyleCnt="0"/>
      <dgm:spPr/>
    </dgm:pt>
    <dgm:pt modelId="{01A75822-7EAB-428F-A711-4C9C38A14AB7}" type="pres">
      <dgm:prSet presAssocID="{5D03E911-B329-4694-AD45-902BBC66F71C}" presName="parTx" presStyleLbl="revTx" presStyleIdx="2" presStyleCnt="6">
        <dgm:presLayoutVars>
          <dgm:chMax val="0"/>
          <dgm:chPref val="0"/>
        </dgm:presLayoutVars>
      </dgm:prSet>
      <dgm:spPr/>
    </dgm:pt>
    <dgm:pt modelId="{B21AAEAD-C015-4E7E-B4A3-93C1E8D87BD8}" type="pres">
      <dgm:prSet presAssocID="{5D03E911-B329-4694-AD45-902BBC66F71C}" presName="txSpace" presStyleCnt="0"/>
      <dgm:spPr/>
    </dgm:pt>
    <dgm:pt modelId="{4C5116DF-514E-4D0A-A3C3-E1956A5E9ED8}" type="pres">
      <dgm:prSet presAssocID="{5D03E911-B329-4694-AD45-902BBC66F71C}" presName="desTx" presStyleLbl="revTx" presStyleIdx="3" presStyleCnt="6">
        <dgm:presLayoutVars/>
      </dgm:prSet>
      <dgm:spPr/>
    </dgm:pt>
    <dgm:pt modelId="{3CBF570B-18F7-4D07-8082-8A652B22529C}" type="pres">
      <dgm:prSet presAssocID="{7887C855-5F0F-4D91-9924-12441AA631C4}" presName="sibTrans" presStyleCnt="0"/>
      <dgm:spPr/>
    </dgm:pt>
    <dgm:pt modelId="{4E1EC845-BD64-4751-BFDD-606FFE0A1095}" type="pres">
      <dgm:prSet presAssocID="{0C87F6B8-0B81-4161-9D3D-A9EAF4A1F4F1}" presName="compNode" presStyleCnt="0"/>
      <dgm:spPr/>
    </dgm:pt>
    <dgm:pt modelId="{1E3B66CB-7DB7-4C57-8757-691081909960}" type="pres">
      <dgm:prSet presAssocID="{0C87F6B8-0B81-4161-9D3D-A9EAF4A1F4F1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llar"/>
        </a:ext>
      </dgm:extLst>
    </dgm:pt>
    <dgm:pt modelId="{9EAE0080-D17B-452D-9289-3AEF44BEB9E2}" type="pres">
      <dgm:prSet presAssocID="{0C87F6B8-0B81-4161-9D3D-A9EAF4A1F4F1}" presName="iconSpace" presStyleCnt="0"/>
      <dgm:spPr/>
    </dgm:pt>
    <dgm:pt modelId="{E7996E9F-2AAE-4B4B-9B03-F90CE9E493CF}" type="pres">
      <dgm:prSet presAssocID="{0C87F6B8-0B81-4161-9D3D-A9EAF4A1F4F1}" presName="parTx" presStyleLbl="revTx" presStyleIdx="4" presStyleCnt="6">
        <dgm:presLayoutVars>
          <dgm:chMax val="0"/>
          <dgm:chPref val="0"/>
        </dgm:presLayoutVars>
      </dgm:prSet>
      <dgm:spPr/>
    </dgm:pt>
    <dgm:pt modelId="{6EBEE25C-4833-4AF3-B132-DA1282C47563}" type="pres">
      <dgm:prSet presAssocID="{0C87F6B8-0B81-4161-9D3D-A9EAF4A1F4F1}" presName="txSpace" presStyleCnt="0"/>
      <dgm:spPr/>
    </dgm:pt>
    <dgm:pt modelId="{16A39326-9E80-4AD5-B4F6-4C23CEDC0FF6}" type="pres">
      <dgm:prSet presAssocID="{0C87F6B8-0B81-4161-9D3D-A9EAF4A1F4F1}" presName="desTx" presStyleLbl="revTx" presStyleIdx="5" presStyleCnt="6">
        <dgm:presLayoutVars/>
      </dgm:prSet>
      <dgm:spPr/>
    </dgm:pt>
  </dgm:ptLst>
  <dgm:cxnLst>
    <dgm:cxn modelId="{21D81A31-4C5C-47FF-B2FA-466244A3747C}" type="presOf" srcId="{E876A8E9-B362-4A7B-AD00-6BF49370DA2D}" destId="{C7EBB009-E824-47FD-AB0C-0F49738B145A}" srcOrd="0" destOrd="0" presId="urn:microsoft.com/office/officeart/2018/2/layout/IconLabelDescriptionList"/>
    <dgm:cxn modelId="{EFC7E49D-CF31-412A-8F45-7308B721A9EC}" srcId="{02174FCA-1065-4288-B7E2-8B111BAA829E}" destId="{0C87F6B8-0B81-4161-9D3D-A9EAF4A1F4F1}" srcOrd="2" destOrd="0" parTransId="{ECA15F68-2F5C-43E8-8F68-4E59030914DA}" sibTransId="{F297AA69-3389-428A-9A5C-74DDDDECF661}"/>
    <dgm:cxn modelId="{32FE989F-195E-40B2-83E9-EA84D5F195FE}" srcId="{0C87F6B8-0B81-4161-9D3D-A9EAF4A1F4F1}" destId="{57A3C49E-5D94-45DA-A7DF-7AF868B10DAA}" srcOrd="1" destOrd="0" parTransId="{6B78A6C1-EDDF-41D3-82E1-335D02D53A18}" sibTransId="{EA1358C5-2ED2-4C48-9F50-0235CA9B948B}"/>
    <dgm:cxn modelId="{1674CAA2-F2C7-4FBF-82CD-3905F3A5825D}" srcId="{02174FCA-1065-4288-B7E2-8B111BAA829E}" destId="{5D03E911-B329-4694-AD45-902BBC66F71C}" srcOrd="1" destOrd="0" parTransId="{4505E526-6BAF-43B5-BD32-21C52312F0D1}" sibTransId="{7887C855-5F0F-4D91-9924-12441AA631C4}"/>
    <dgm:cxn modelId="{F1DBB4A4-1B5A-429A-95CE-3DCD1A2A85C3}" srcId="{0C87F6B8-0B81-4161-9D3D-A9EAF4A1F4F1}" destId="{8BE1AAC7-601A-4712-8D7B-F1B8BCA0132D}" srcOrd="0" destOrd="0" parTransId="{C4EEC200-05F1-4CAF-9031-220460CA2949}" sibTransId="{D206DEAB-E25D-4E28-A90C-7916D6735CD9}"/>
    <dgm:cxn modelId="{0959A3AD-7BEB-467C-8B31-DF21DD9B782B}" type="presOf" srcId="{5D03E911-B329-4694-AD45-902BBC66F71C}" destId="{01A75822-7EAB-428F-A711-4C9C38A14AB7}" srcOrd="0" destOrd="0" presId="urn:microsoft.com/office/officeart/2018/2/layout/IconLabelDescriptionList"/>
    <dgm:cxn modelId="{DA211AD3-FB1B-466F-8EE9-567DBB9CB869}" srcId="{02174FCA-1065-4288-B7E2-8B111BAA829E}" destId="{E876A8E9-B362-4A7B-AD00-6BF49370DA2D}" srcOrd="0" destOrd="0" parTransId="{24C2B319-C70D-4EF4-9E0F-F2B6EF33BC61}" sibTransId="{24A4670D-98F6-4A92-9D31-A6C1994D4329}"/>
    <dgm:cxn modelId="{FF3E3DDD-8E52-47A4-BF2F-F246D176150D}" type="presOf" srcId="{8BE1AAC7-601A-4712-8D7B-F1B8BCA0132D}" destId="{16A39326-9E80-4AD5-B4F6-4C23CEDC0FF6}" srcOrd="0" destOrd="0" presId="urn:microsoft.com/office/officeart/2018/2/layout/IconLabelDescriptionList"/>
    <dgm:cxn modelId="{E19818ED-7246-4E40-BF00-8E1CA07BF18F}" type="presOf" srcId="{02174FCA-1065-4288-B7E2-8B111BAA829E}" destId="{981C85E3-EB50-4453-BA75-4C280E769D2C}" srcOrd="0" destOrd="0" presId="urn:microsoft.com/office/officeart/2018/2/layout/IconLabelDescriptionList"/>
    <dgm:cxn modelId="{E98DF4F2-6BB0-4153-8E7A-687C53190710}" type="presOf" srcId="{57A3C49E-5D94-45DA-A7DF-7AF868B10DAA}" destId="{16A39326-9E80-4AD5-B4F6-4C23CEDC0FF6}" srcOrd="0" destOrd="1" presId="urn:microsoft.com/office/officeart/2018/2/layout/IconLabelDescriptionList"/>
    <dgm:cxn modelId="{7DA3FCFB-83BD-44A2-926E-C96EDFC4FAF1}" type="presOf" srcId="{0C87F6B8-0B81-4161-9D3D-A9EAF4A1F4F1}" destId="{E7996E9F-2AAE-4B4B-9B03-F90CE9E493CF}" srcOrd="0" destOrd="0" presId="urn:microsoft.com/office/officeart/2018/2/layout/IconLabelDescriptionList"/>
    <dgm:cxn modelId="{95F0C3F6-EFC8-4B1B-8D73-F9135DE0B44D}" type="presParOf" srcId="{981C85E3-EB50-4453-BA75-4C280E769D2C}" destId="{76A08AEC-F4FE-48F0-9D2F-654FCA3DE160}" srcOrd="0" destOrd="0" presId="urn:microsoft.com/office/officeart/2018/2/layout/IconLabelDescriptionList"/>
    <dgm:cxn modelId="{AEB9FA2D-D838-4537-AE67-C6DAE428BBEC}" type="presParOf" srcId="{76A08AEC-F4FE-48F0-9D2F-654FCA3DE160}" destId="{C85CFD15-698C-4E58-8FC7-B37D9B99FA12}" srcOrd="0" destOrd="0" presId="urn:microsoft.com/office/officeart/2018/2/layout/IconLabelDescriptionList"/>
    <dgm:cxn modelId="{1E113775-E88F-45A2-97EA-D3B1B3C6F4E3}" type="presParOf" srcId="{76A08AEC-F4FE-48F0-9D2F-654FCA3DE160}" destId="{E210C963-D4F5-4D36-A5A6-39358CA8C580}" srcOrd="1" destOrd="0" presId="urn:microsoft.com/office/officeart/2018/2/layout/IconLabelDescriptionList"/>
    <dgm:cxn modelId="{793255C1-C815-497F-B9BE-665A1BA736CC}" type="presParOf" srcId="{76A08AEC-F4FE-48F0-9D2F-654FCA3DE160}" destId="{C7EBB009-E824-47FD-AB0C-0F49738B145A}" srcOrd="2" destOrd="0" presId="urn:microsoft.com/office/officeart/2018/2/layout/IconLabelDescriptionList"/>
    <dgm:cxn modelId="{ADC9DD77-094F-42B0-9C0E-B995C6606A5C}" type="presParOf" srcId="{76A08AEC-F4FE-48F0-9D2F-654FCA3DE160}" destId="{2D9DCFC3-F245-46BB-8CB2-FB2CAAFD4B56}" srcOrd="3" destOrd="0" presId="urn:microsoft.com/office/officeart/2018/2/layout/IconLabelDescriptionList"/>
    <dgm:cxn modelId="{85F3ED86-A101-4778-BCDA-9839C93DDB52}" type="presParOf" srcId="{76A08AEC-F4FE-48F0-9D2F-654FCA3DE160}" destId="{121EC4E6-1DFC-4E08-82DC-4AD886C9A71A}" srcOrd="4" destOrd="0" presId="urn:microsoft.com/office/officeart/2018/2/layout/IconLabelDescriptionList"/>
    <dgm:cxn modelId="{5412BDC2-647D-4601-ADCC-9A10BD6C59BF}" type="presParOf" srcId="{981C85E3-EB50-4453-BA75-4C280E769D2C}" destId="{8480EC8E-B6D7-4B43-8A67-3F9F1B934524}" srcOrd="1" destOrd="0" presId="urn:microsoft.com/office/officeart/2018/2/layout/IconLabelDescriptionList"/>
    <dgm:cxn modelId="{8A81D80B-C825-43D8-80E6-36C2FF566729}" type="presParOf" srcId="{981C85E3-EB50-4453-BA75-4C280E769D2C}" destId="{AEE9D394-EE80-4592-89D7-01D6769BA389}" srcOrd="2" destOrd="0" presId="urn:microsoft.com/office/officeart/2018/2/layout/IconLabelDescriptionList"/>
    <dgm:cxn modelId="{C568A56B-72C9-4B2F-B9E9-72912EFCE891}" type="presParOf" srcId="{AEE9D394-EE80-4592-89D7-01D6769BA389}" destId="{43373FAA-F926-4860-8E71-3F4FAB3A8ED5}" srcOrd="0" destOrd="0" presId="urn:microsoft.com/office/officeart/2018/2/layout/IconLabelDescriptionList"/>
    <dgm:cxn modelId="{E67C2DBD-B42B-4C10-9B94-8B3E42479F70}" type="presParOf" srcId="{AEE9D394-EE80-4592-89D7-01D6769BA389}" destId="{CCC9B3BD-56E9-4708-9243-BA1CC2F64D75}" srcOrd="1" destOrd="0" presId="urn:microsoft.com/office/officeart/2018/2/layout/IconLabelDescriptionList"/>
    <dgm:cxn modelId="{04C0569B-721B-42B9-BE06-120CAA50B7E9}" type="presParOf" srcId="{AEE9D394-EE80-4592-89D7-01D6769BA389}" destId="{01A75822-7EAB-428F-A711-4C9C38A14AB7}" srcOrd="2" destOrd="0" presId="urn:microsoft.com/office/officeart/2018/2/layout/IconLabelDescriptionList"/>
    <dgm:cxn modelId="{F92AE488-4C0A-4A6C-808F-620243D474A0}" type="presParOf" srcId="{AEE9D394-EE80-4592-89D7-01D6769BA389}" destId="{B21AAEAD-C015-4E7E-B4A3-93C1E8D87BD8}" srcOrd="3" destOrd="0" presId="urn:microsoft.com/office/officeart/2018/2/layout/IconLabelDescriptionList"/>
    <dgm:cxn modelId="{DAF6FC4A-75AF-44CF-B508-13C9A10A8493}" type="presParOf" srcId="{AEE9D394-EE80-4592-89D7-01D6769BA389}" destId="{4C5116DF-514E-4D0A-A3C3-E1956A5E9ED8}" srcOrd="4" destOrd="0" presId="urn:microsoft.com/office/officeart/2018/2/layout/IconLabelDescriptionList"/>
    <dgm:cxn modelId="{4585F20B-6666-457E-AEF3-0F8D826C3F58}" type="presParOf" srcId="{981C85E3-EB50-4453-BA75-4C280E769D2C}" destId="{3CBF570B-18F7-4D07-8082-8A652B22529C}" srcOrd="3" destOrd="0" presId="urn:microsoft.com/office/officeart/2018/2/layout/IconLabelDescriptionList"/>
    <dgm:cxn modelId="{4452C8DE-EA47-4E72-ABA3-9E8F7673157E}" type="presParOf" srcId="{981C85E3-EB50-4453-BA75-4C280E769D2C}" destId="{4E1EC845-BD64-4751-BFDD-606FFE0A1095}" srcOrd="4" destOrd="0" presId="urn:microsoft.com/office/officeart/2018/2/layout/IconLabelDescriptionList"/>
    <dgm:cxn modelId="{A6CF0D05-989A-421B-8391-CF8D491AFE2C}" type="presParOf" srcId="{4E1EC845-BD64-4751-BFDD-606FFE0A1095}" destId="{1E3B66CB-7DB7-4C57-8757-691081909960}" srcOrd="0" destOrd="0" presId="urn:microsoft.com/office/officeart/2018/2/layout/IconLabelDescriptionList"/>
    <dgm:cxn modelId="{402C88B3-F073-466A-BEF8-5B583F657D11}" type="presParOf" srcId="{4E1EC845-BD64-4751-BFDD-606FFE0A1095}" destId="{9EAE0080-D17B-452D-9289-3AEF44BEB9E2}" srcOrd="1" destOrd="0" presId="urn:microsoft.com/office/officeart/2018/2/layout/IconLabelDescriptionList"/>
    <dgm:cxn modelId="{F7961544-8C07-479D-9CB8-AED7FE707DAF}" type="presParOf" srcId="{4E1EC845-BD64-4751-BFDD-606FFE0A1095}" destId="{E7996E9F-2AAE-4B4B-9B03-F90CE9E493CF}" srcOrd="2" destOrd="0" presId="urn:microsoft.com/office/officeart/2018/2/layout/IconLabelDescriptionList"/>
    <dgm:cxn modelId="{9D8FF394-8C9F-4628-A0A3-A3BA3E885C6F}" type="presParOf" srcId="{4E1EC845-BD64-4751-BFDD-606FFE0A1095}" destId="{6EBEE25C-4833-4AF3-B132-DA1282C47563}" srcOrd="3" destOrd="0" presId="urn:microsoft.com/office/officeart/2018/2/layout/IconLabelDescriptionList"/>
    <dgm:cxn modelId="{F6516C0C-A1FD-4729-9773-154C5A413F54}" type="presParOf" srcId="{4E1EC845-BD64-4751-BFDD-606FFE0A1095}" destId="{16A39326-9E80-4AD5-B4F6-4C23CEDC0FF6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0D21F6C-0BAD-4015-A637-8930717D6BB2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50C3BBDD-43B5-4BEA-A897-9FA470D976BD}">
      <dgm:prSet/>
      <dgm:spPr/>
      <dgm:t>
        <a:bodyPr/>
        <a:lstStyle/>
        <a:p>
          <a:pPr>
            <a:defRPr b="1"/>
          </a:pPr>
          <a:r>
            <a:rPr lang="en-US"/>
            <a:t>Collaboration is strongly encouraged across all organizations</a:t>
          </a:r>
        </a:p>
      </dgm:t>
    </dgm:pt>
    <dgm:pt modelId="{9364A9D8-7075-4DEC-80B6-B459EB43F5F4}" type="parTrans" cxnId="{E15FB033-A8DB-4CD2-A260-436CEEF5F225}">
      <dgm:prSet/>
      <dgm:spPr/>
      <dgm:t>
        <a:bodyPr/>
        <a:lstStyle/>
        <a:p>
          <a:endParaRPr lang="en-US"/>
        </a:p>
      </dgm:t>
    </dgm:pt>
    <dgm:pt modelId="{204F83B5-8949-4D36-9288-33C08D7401EB}" type="sibTrans" cxnId="{E15FB033-A8DB-4CD2-A260-436CEEF5F225}">
      <dgm:prSet/>
      <dgm:spPr/>
      <dgm:t>
        <a:bodyPr/>
        <a:lstStyle/>
        <a:p>
          <a:endParaRPr lang="en-US"/>
        </a:p>
      </dgm:t>
    </dgm:pt>
    <dgm:pt modelId="{553068AB-6E30-49C6-9351-F73059D6E728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/>
            <a:t>Benefits include: Information sharing, joint programming, leverage funding, efficiency, reduced redundancy, etc. </a:t>
          </a:r>
        </a:p>
      </dgm:t>
    </dgm:pt>
    <dgm:pt modelId="{9278109C-D61D-4694-9418-180EC1C9217A}" type="parTrans" cxnId="{3B54343F-F0EC-43A1-AA86-25391E0CA696}">
      <dgm:prSet/>
      <dgm:spPr/>
      <dgm:t>
        <a:bodyPr/>
        <a:lstStyle/>
        <a:p>
          <a:endParaRPr lang="en-US"/>
        </a:p>
      </dgm:t>
    </dgm:pt>
    <dgm:pt modelId="{6CA8CA6B-4754-45A8-B3E7-DA49C846DB3B}" type="sibTrans" cxnId="{3B54343F-F0EC-43A1-AA86-25391E0CA696}">
      <dgm:prSet/>
      <dgm:spPr/>
      <dgm:t>
        <a:bodyPr/>
        <a:lstStyle/>
        <a:p>
          <a:endParaRPr lang="en-US"/>
        </a:p>
      </dgm:t>
    </dgm:pt>
    <dgm:pt modelId="{42437D3B-FECA-4045-B47C-06D933AF540B}">
      <dgm:prSet/>
      <dgm:spPr/>
      <dgm:t>
        <a:bodyPr/>
        <a:lstStyle/>
        <a:p>
          <a:pPr>
            <a:defRPr b="1"/>
          </a:pPr>
          <a:r>
            <a:rPr lang="en-US" dirty="0"/>
            <a:t>Collaboration with governmental entities/agencies</a:t>
          </a:r>
        </a:p>
      </dgm:t>
    </dgm:pt>
    <dgm:pt modelId="{B50F5633-D10C-42BB-8A85-795C23E7D1E1}" type="parTrans" cxnId="{E2921A3A-8256-4C67-A372-9E1243BFD88E}">
      <dgm:prSet/>
      <dgm:spPr/>
      <dgm:t>
        <a:bodyPr/>
        <a:lstStyle/>
        <a:p>
          <a:endParaRPr lang="en-US"/>
        </a:p>
      </dgm:t>
    </dgm:pt>
    <dgm:pt modelId="{2A815C5A-1537-4B69-AB5D-B42865CD4206}" type="sibTrans" cxnId="{E2921A3A-8256-4C67-A372-9E1243BFD88E}">
      <dgm:prSet/>
      <dgm:spPr/>
      <dgm:t>
        <a:bodyPr/>
        <a:lstStyle/>
        <a:p>
          <a:endParaRPr lang="en-US"/>
        </a:p>
      </dgm:t>
    </dgm:pt>
    <dgm:pt modelId="{C74B6817-F1E5-4D66-B64C-E14974801F48}">
      <dgm:prSet/>
      <dgm:spPr/>
      <dgm:t>
        <a:bodyPr/>
        <a:lstStyle/>
        <a:p>
          <a:r>
            <a:rPr lang="en-US" dirty="0"/>
            <a:t>Written agreement authorizing collaborative relationship with government entity only</a:t>
          </a:r>
        </a:p>
      </dgm:t>
    </dgm:pt>
    <dgm:pt modelId="{F1294548-C869-48CB-9763-C731E29BDA88}" type="parTrans" cxnId="{7069EDD1-77A7-487C-8A1E-CA266FF84584}">
      <dgm:prSet/>
      <dgm:spPr/>
      <dgm:t>
        <a:bodyPr/>
        <a:lstStyle/>
        <a:p>
          <a:endParaRPr lang="en-US"/>
        </a:p>
      </dgm:t>
    </dgm:pt>
    <dgm:pt modelId="{391C2679-631E-4CD3-B927-D8094D0EA56F}" type="sibTrans" cxnId="{7069EDD1-77A7-487C-8A1E-CA266FF84584}">
      <dgm:prSet/>
      <dgm:spPr/>
      <dgm:t>
        <a:bodyPr/>
        <a:lstStyle/>
        <a:p>
          <a:endParaRPr lang="en-US"/>
        </a:p>
      </dgm:t>
    </dgm:pt>
    <dgm:pt modelId="{3645FB4D-7924-49D5-8787-FD06AD72B2EA}">
      <dgm:prSet/>
      <dgm:spPr/>
      <dgm:t>
        <a:bodyPr/>
        <a:lstStyle/>
        <a:p>
          <a:r>
            <a:rPr lang="en-US" dirty="0"/>
            <a:t>Name of agency, contact, description of collaboration</a:t>
          </a:r>
        </a:p>
      </dgm:t>
    </dgm:pt>
    <dgm:pt modelId="{6ED0DE71-9FA3-4AAA-AD71-3DA85B811DDF}" type="parTrans" cxnId="{B1CBC587-F693-492E-B0DE-D080E6DCCA0E}">
      <dgm:prSet/>
      <dgm:spPr/>
      <dgm:t>
        <a:bodyPr/>
        <a:lstStyle/>
        <a:p>
          <a:endParaRPr lang="en-US"/>
        </a:p>
      </dgm:t>
    </dgm:pt>
    <dgm:pt modelId="{DC3CE9B5-832A-4901-984E-74A8B6438747}" type="sibTrans" cxnId="{B1CBC587-F693-492E-B0DE-D080E6DCCA0E}">
      <dgm:prSet/>
      <dgm:spPr/>
      <dgm:t>
        <a:bodyPr/>
        <a:lstStyle/>
        <a:p>
          <a:endParaRPr lang="en-US"/>
        </a:p>
      </dgm:t>
    </dgm:pt>
    <dgm:pt modelId="{2F559A8E-CA05-4B7E-93E5-BF6EC49A391F}" type="pres">
      <dgm:prSet presAssocID="{70D21F6C-0BAD-4015-A637-8930717D6BB2}" presName="linear" presStyleCnt="0">
        <dgm:presLayoutVars>
          <dgm:animLvl val="lvl"/>
          <dgm:resizeHandles val="exact"/>
        </dgm:presLayoutVars>
      </dgm:prSet>
      <dgm:spPr/>
    </dgm:pt>
    <dgm:pt modelId="{8A3BC542-ADAF-4788-8097-DC100752233D}" type="pres">
      <dgm:prSet presAssocID="{50C3BBDD-43B5-4BEA-A897-9FA470D976BD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C7F23DF5-064B-4488-A0F5-93E5F5DB7B5C}" type="pres">
      <dgm:prSet presAssocID="{50C3BBDD-43B5-4BEA-A897-9FA470D976BD}" presName="childText" presStyleLbl="revTx" presStyleIdx="0" presStyleCnt="2">
        <dgm:presLayoutVars>
          <dgm:bulletEnabled val="1"/>
        </dgm:presLayoutVars>
      </dgm:prSet>
      <dgm:spPr/>
    </dgm:pt>
    <dgm:pt modelId="{C961CD26-EA26-449D-838F-B992076D43AE}" type="pres">
      <dgm:prSet presAssocID="{42437D3B-FECA-4045-B47C-06D933AF540B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35F68E07-1E2B-4372-BC45-69A519FB9F33}" type="pres">
      <dgm:prSet presAssocID="{42437D3B-FECA-4045-B47C-06D933AF540B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9AF1362A-CA74-4D58-8012-17478F0BF444}" type="presOf" srcId="{553068AB-6E30-49C6-9351-F73059D6E728}" destId="{C7F23DF5-064B-4488-A0F5-93E5F5DB7B5C}" srcOrd="0" destOrd="0" presId="urn:microsoft.com/office/officeart/2005/8/layout/vList2"/>
    <dgm:cxn modelId="{7C054B2A-469F-49C7-8DCE-59BE37176780}" type="presOf" srcId="{42437D3B-FECA-4045-B47C-06D933AF540B}" destId="{C961CD26-EA26-449D-838F-B992076D43AE}" srcOrd="0" destOrd="0" presId="urn:microsoft.com/office/officeart/2005/8/layout/vList2"/>
    <dgm:cxn modelId="{E15FB033-A8DB-4CD2-A260-436CEEF5F225}" srcId="{70D21F6C-0BAD-4015-A637-8930717D6BB2}" destId="{50C3BBDD-43B5-4BEA-A897-9FA470D976BD}" srcOrd="0" destOrd="0" parTransId="{9364A9D8-7075-4DEC-80B6-B459EB43F5F4}" sibTransId="{204F83B5-8949-4D36-9288-33C08D7401EB}"/>
    <dgm:cxn modelId="{795C9F36-BFC8-43A3-A5E4-A25FDF0C9DEC}" type="presOf" srcId="{50C3BBDD-43B5-4BEA-A897-9FA470D976BD}" destId="{8A3BC542-ADAF-4788-8097-DC100752233D}" srcOrd="0" destOrd="0" presId="urn:microsoft.com/office/officeart/2005/8/layout/vList2"/>
    <dgm:cxn modelId="{E2921A3A-8256-4C67-A372-9E1243BFD88E}" srcId="{70D21F6C-0BAD-4015-A637-8930717D6BB2}" destId="{42437D3B-FECA-4045-B47C-06D933AF540B}" srcOrd="1" destOrd="0" parTransId="{B50F5633-D10C-42BB-8A85-795C23E7D1E1}" sibTransId="{2A815C5A-1537-4B69-AB5D-B42865CD4206}"/>
    <dgm:cxn modelId="{3B54343F-F0EC-43A1-AA86-25391E0CA696}" srcId="{50C3BBDD-43B5-4BEA-A897-9FA470D976BD}" destId="{553068AB-6E30-49C6-9351-F73059D6E728}" srcOrd="0" destOrd="0" parTransId="{9278109C-D61D-4694-9418-180EC1C9217A}" sibTransId="{6CA8CA6B-4754-45A8-B3E7-DA49C846DB3B}"/>
    <dgm:cxn modelId="{B1CBC587-F693-492E-B0DE-D080E6DCCA0E}" srcId="{42437D3B-FECA-4045-B47C-06D933AF540B}" destId="{3645FB4D-7924-49D5-8787-FD06AD72B2EA}" srcOrd="1" destOrd="0" parTransId="{6ED0DE71-9FA3-4AAA-AD71-3DA85B811DDF}" sibTransId="{DC3CE9B5-832A-4901-984E-74A8B6438747}"/>
    <dgm:cxn modelId="{32699490-96CB-465E-A403-AA176B9CF360}" type="presOf" srcId="{3645FB4D-7924-49D5-8787-FD06AD72B2EA}" destId="{35F68E07-1E2B-4372-BC45-69A519FB9F33}" srcOrd="0" destOrd="1" presId="urn:microsoft.com/office/officeart/2005/8/layout/vList2"/>
    <dgm:cxn modelId="{D6573DCE-66D1-4934-99EF-A38310DF110D}" type="presOf" srcId="{70D21F6C-0BAD-4015-A637-8930717D6BB2}" destId="{2F559A8E-CA05-4B7E-93E5-BF6EC49A391F}" srcOrd="0" destOrd="0" presId="urn:microsoft.com/office/officeart/2005/8/layout/vList2"/>
    <dgm:cxn modelId="{7069EDD1-77A7-487C-8A1E-CA266FF84584}" srcId="{42437D3B-FECA-4045-B47C-06D933AF540B}" destId="{C74B6817-F1E5-4D66-B64C-E14974801F48}" srcOrd="0" destOrd="0" parTransId="{F1294548-C869-48CB-9763-C731E29BDA88}" sibTransId="{391C2679-631E-4CD3-B927-D8094D0EA56F}"/>
    <dgm:cxn modelId="{2AF669D8-3D11-45FE-B626-E09FB359EA9A}" type="presOf" srcId="{C74B6817-F1E5-4D66-B64C-E14974801F48}" destId="{35F68E07-1E2B-4372-BC45-69A519FB9F33}" srcOrd="0" destOrd="0" presId="urn:microsoft.com/office/officeart/2005/8/layout/vList2"/>
    <dgm:cxn modelId="{9C6A1509-9810-4BE3-902C-762FF0433AE3}" type="presParOf" srcId="{2F559A8E-CA05-4B7E-93E5-BF6EC49A391F}" destId="{8A3BC542-ADAF-4788-8097-DC100752233D}" srcOrd="0" destOrd="0" presId="urn:microsoft.com/office/officeart/2005/8/layout/vList2"/>
    <dgm:cxn modelId="{79146C02-F207-4A03-B07F-2AF00EEEF0C5}" type="presParOf" srcId="{2F559A8E-CA05-4B7E-93E5-BF6EC49A391F}" destId="{C7F23DF5-064B-4488-A0F5-93E5F5DB7B5C}" srcOrd="1" destOrd="0" presId="urn:microsoft.com/office/officeart/2005/8/layout/vList2"/>
    <dgm:cxn modelId="{C601EE6E-A65B-4235-A683-D867E26946B8}" type="presParOf" srcId="{2F559A8E-CA05-4B7E-93E5-BF6EC49A391F}" destId="{C961CD26-EA26-449D-838F-B992076D43AE}" srcOrd="2" destOrd="0" presId="urn:microsoft.com/office/officeart/2005/8/layout/vList2"/>
    <dgm:cxn modelId="{99126AC5-3FAE-4198-9308-638DF2DC8A49}" type="presParOf" srcId="{2F559A8E-CA05-4B7E-93E5-BF6EC49A391F}" destId="{35F68E07-1E2B-4372-BC45-69A519FB9F33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56BC726-B1A1-4F63-9DA4-920E6AE27168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0C352F22-8DD4-4033-8AB5-9B2542CFC3FC}">
      <dgm:prSet/>
      <dgm:spPr/>
      <dgm:t>
        <a:bodyPr/>
        <a:lstStyle/>
        <a:p>
          <a:r>
            <a:rPr lang="en-US" dirty="0"/>
            <a:t>Completed application</a:t>
          </a:r>
        </a:p>
      </dgm:t>
    </dgm:pt>
    <dgm:pt modelId="{4A6C8D02-DA77-49E6-B386-6D575A10F299}" type="parTrans" cxnId="{1D0010EE-A372-4D9B-9374-C88A3EB53228}">
      <dgm:prSet/>
      <dgm:spPr/>
      <dgm:t>
        <a:bodyPr/>
        <a:lstStyle/>
        <a:p>
          <a:endParaRPr lang="en-US"/>
        </a:p>
      </dgm:t>
    </dgm:pt>
    <dgm:pt modelId="{85FBA3B0-2309-4681-BE7D-B9A71850EA08}" type="sibTrans" cxnId="{1D0010EE-A372-4D9B-9374-C88A3EB53228}">
      <dgm:prSet/>
      <dgm:spPr/>
      <dgm:t>
        <a:bodyPr/>
        <a:lstStyle/>
        <a:p>
          <a:endParaRPr lang="en-US"/>
        </a:p>
      </dgm:t>
    </dgm:pt>
    <dgm:pt modelId="{20991BA8-8D65-45E8-8F72-5DF03D8B726D}">
      <dgm:prSet/>
      <dgm:spPr/>
      <dgm:t>
        <a:bodyPr/>
        <a:lstStyle/>
        <a:p>
          <a:r>
            <a:rPr lang="en-US"/>
            <a:t>Budget</a:t>
          </a:r>
        </a:p>
      </dgm:t>
    </dgm:pt>
    <dgm:pt modelId="{6ECE44AB-46E4-45E6-B843-FC517D7B3F54}" type="parTrans" cxnId="{A833D7B0-5D58-4E09-BA2B-22B9F36994BF}">
      <dgm:prSet/>
      <dgm:spPr/>
      <dgm:t>
        <a:bodyPr/>
        <a:lstStyle/>
        <a:p>
          <a:endParaRPr lang="en-US"/>
        </a:p>
      </dgm:t>
    </dgm:pt>
    <dgm:pt modelId="{F2B3987B-BB95-4AA8-9DA5-F616B4DEFA99}" type="sibTrans" cxnId="{A833D7B0-5D58-4E09-BA2B-22B9F36994BF}">
      <dgm:prSet/>
      <dgm:spPr/>
      <dgm:t>
        <a:bodyPr/>
        <a:lstStyle/>
        <a:p>
          <a:endParaRPr lang="en-US"/>
        </a:p>
      </dgm:t>
    </dgm:pt>
    <dgm:pt modelId="{74F139B9-0253-4E28-89EE-0393C99A87F6}">
      <dgm:prSet/>
      <dgm:spPr/>
      <dgm:t>
        <a:bodyPr/>
        <a:lstStyle/>
        <a:p>
          <a:r>
            <a:rPr lang="en-US"/>
            <a:t>Organizational budget</a:t>
          </a:r>
        </a:p>
      </dgm:t>
    </dgm:pt>
    <dgm:pt modelId="{5DEA304A-2847-400E-9937-2105C21F642F}" type="parTrans" cxnId="{40A55D13-FB04-4D8E-82CF-DD63412BA03A}">
      <dgm:prSet/>
      <dgm:spPr/>
      <dgm:t>
        <a:bodyPr/>
        <a:lstStyle/>
        <a:p>
          <a:endParaRPr lang="en-US"/>
        </a:p>
      </dgm:t>
    </dgm:pt>
    <dgm:pt modelId="{1231E4EE-6A32-4751-9F09-FF10053C4AAC}" type="sibTrans" cxnId="{40A55D13-FB04-4D8E-82CF-DD63412BA03A}">
      <dgm:prSet/>
      <dgm:spPr/>
      <dgm:t>
        <a:bodyPr/>
        <a:lstStyle/>
        <a:p>
          <a:endParaRPr lang="en-US"/>
        </a:p>
      </dgm:t>
    </dgm:pt>
    <dgm:pt modelId="{8358D6E6-4B9A-47AE-9132-87FAEAD370D4}">
      <dgm:prSet/>
      <dgm:spPr/>
      <dgm:t>
        <a:bodyPr/>
        <a:lstStyle/>
        <a:p>
          <a:r>
            <a:rPr lang="en-US"/>
            <a:t>Program budget</a:t>
          </a:r>
        </a:p>
      </dgm:t>
    </dgm:pt>
    <dgm:pt modelId="{144F968F-2151-499B-86D2-D9612107D10A}" type="parTrans" cxnId="{C2E93F4D-6FCB-4B6C-B627-C97FB6D2F810}">
      <dgm:prSet/>
      <dgm:spPr/>
      <dgm:t>
        <a:bodyPr/>
        <a:lstStyle/>
        <a:p>
          <a:endParaRPr lang="en-US"/>
        </a:p>
      </dgm:t>
    </dgm:pt>
    <dgm:pt modelId="{7F6B5E39-EF99-446D-BABC-EE28ABAAF463}" type="sibTrans" cxnId="{C2E93F4D-6FCB-4B6C-B627-C97FB6D2F810}">
      <dgm:prSet/>
      <dgm:spPr/>
      <dgm:t>
        <a:bodyPr/>
        <a:lstStyle/>
        <a:p>
          <a:endParaRPr lang="en-US"/>
        </a:p>
      </dgm:t>
    </dgm:pt>
    <dgm:pt modelId="{44D926C6-6A42-4A6A-8623-29551DB26893}">
      <dgm:prSet/>
      <dgm:spPr/>
      <dgm:t>
        <a:bodyPr/>
        <a:lstStyle/>
        <a:p>
          <a:r>
            <a:rPr lang="en-US" dirty="0"/>
            <a:t>Proof of 501(c)(3) status </a:t>
          </a:r>
        </a:p>
      </dgm:t>
    </dgm:pt>
    <dgm:pt modelId="{A5AF2D7C-2D93-497C-BFB4-E9BA09E205B3}" type="parTrans" cxnId="{CB8C7846-DB25-4F79-9D02-12A8196D81EE}">
      <dgm:prSet/>
      <dgm:spPr/>
      <dgm:t>
        <a:bodyPr/>
        <a:lstStyle/>
        <a:p>
          <a:endParaRPr lang="en-US"/>
        </a:p>
      </dgm:t>
    </dgm:pt>
    <dgm:pt modelId="{0143B09D-5F02-4299-B9DA-784DC5F08FEE}" type="sibTrans" cxnId="{CB8C7846-DB25-4F79-9D02-12A8196D81EE}">
      <dgm:prSet/>
      <dgm:spPr/>
      <dgm:t>
        <a:bodyPr/>
        <a:lstStyle/>
        <a:p>
          <a:endParaRPr lang="en-US"/>
        </a:p>
      </dgm:t>
    </dgm:pt>
    <dgm:pt modelId="{D2EBB566-1C2B-4D7D-8C05-0083A3D7DDDC}">
      <dgm:prSet/>
      <dgm:spPr/>
      <dgm:t>
        <a:bodyPr/>
        <a:lstStyle/>
        <a:p>
          <a:r>
            <a:rPr lang="en-US"/>
            <a:t>Financial statements (990, 990N, audited financials)</a:t>
          </a:r>
        </a:p>
      </dgm:t>
    </dgm:pt>
    <dgm:pt modelId="{4A45E490-CC27-44E7-8794-6B600DDDF6C1}" type="parTrans" cxnId="{38A00D22-C2C0-4AF4-9C29-EEBCC87C4B13}">
      <dgm:prSet/>
      <dgm:spPr/>
      <dgm:t>
        <a:bodyPr/>
        <a:lstStyle/>
        <a:p>
          <a:endParaRPr lang="en-US"/>
        </a:p>
      </dgm:t>
    </dgm:pt>
    <dgm:pt modelId="{B303DE95-A098-41B7-96BC-6F8E2DC9137C}" type="sibTrans" cxnId="{38A00D22-C2C0-4AF4-9C29-EEBCC87C4B13}">
      <dgm:prSet/>
      <dgm:spPr/>
      <dgm:t>
        <a:bodyPr/>
        <a:lstStyle/>
        <a:p>
          <a:endParaRPr lang="en-US"/>
        </a:p>
      </dgm:t>
    </dgm:pt>
    <dgm:pt modelId="{EE71000A-D2C6-4DB2-AE1D-9433232048E3}">
      <dgm:prSet/>
      <dgm:spPr/>
      <dgm:t>
        <a:bodyPr/>
        <a:lstStyle/>
        <a:p>
          <a:r>
            <a:rPr lang="en-US" dirty="0"/>
            <a:t>List of Board of Directors and affiliations</a:t>
          </a:r>
        </a:p>
      </dgm:t>
    </dgm:pt>
    <dgm:pt modelId="{A8496237-105B-44B2-8AE1-DF3D24EFA58B}" type="parTrans" cxnId="{4A315F97-C14D-4B40-8425-332EEE553B8F}">
      <dgm:prSet/>
      <dgm:spPr/>
      <dgm:t>
        <a:bodyPr/>
        <a:lstStyle/>
        <a:p>
          <a:endParaRPr lang="en-US"/>
        </a:p>
      </dgm:t>
    </dgm:pt>
    <dgm:pt modelId="{3F17B558-E227-4282-B13A-FE9FA8867907}" type="sibTrans" cxnId="{4A315F97-C14D-4B40-8425-332EEE553B8F}">
      <dgm:prSet/>
      <dgm:spPr/>
      <dgm:t>
        <a:bodyPr/>
        <a:lstStyle/>
        <a:p>
          <a:endParaRPr lang="en-US"/>
        </a:p>
      </dgm:t>
    </dgm:pt>
    <dgm:pt modelId="{3927CE95-12AD-42D3-AD64-6C207CB3E1E8}">
      <dgm:prSet/>
      <dgm:spPr/>
      <dgm:t>
        <a:bodyPr/>
        <a:lstStyle/>
        <a:p>
          <a:r>
            <a:rPr lang="en-US"/>
            <a:t>Letter authorizing collaboration (if needed)</a:t>
          </a:r>
        </a:p>
      </dgm:t>
    </dgm:pt>
    <dgm:pt modelId="{8684CAD9-61C7-4FFB-A02A-2B976399699B}" type="parTrans" cxnId="{6B529835-7C37-4160-BBEF-168F94341BF0}">
      <dgm:prSet/>
      <dgm:spPr/>
      <dgm:t>
        <a:bodyPr/>
        <a:lstStyle/>
        <a:p>
          <a:endParaRPr lang="en-US"/>
        </a:p>
      </dgm:t>
    </dgm:pt>
    <dgm:pt modelId="{4C52F4C6-8657-4135-8C62-D83002DBAB1D}" type="sibTrans" cxnId="{6B529835-7C37-4160-BBEF-168F94341BF0}">
      <dgm:prSet/>
      <dgm:spPr/>
      <dgm:t>
        <a:bodyPr/>
        <a:lstStyle/>
        <a:p>
          <a:endParaRPr lang="en-US"/>
        </a:p>
      </dgm:t>
    </dgm:pt>
    <dgm:pt modelId="{6F2748D0-AD08-481D-A2E7-AA64A7CD54C8}">
      <dgm:prSet/>
      <dgm:spPr/>
      <dgm:t>
        <a:bodyPr/>
        <a:lstStyle/>
        <a:p>
          <a:r>
            <a:rPr lang="en-US" dirty="0"/>
            <a:t>Signed agreement with fiscal sponsor (if needed)</a:t>
          </a:r>
        </a:p>
      </dgm:t>
    </dgm:pt>
    <dgm:pt modelId="{05D45232-C682-4034-B984-2613CE1F86EC}" type="parTrans" cxnId="{03E92A32-1FEB-407D-A0A3-844D89F32D20}">
      <dgm:prSet/>
      <dgm:spPr/>
      <dgm:t>
        <a:bodyPr/>
        <a:lstStyle/>
        <a:p>
          <a:endParaRPr lang="en-US"/>
        </a:p>
      </dgm:t>
    </dgm:pt>
    <dgm:pt modelId="{7A24E89B-3513-437E-A11B-BD4B266BC8AD}" type="sibTrans" cxnId="{03E92A32-1FEB-407D-A0A3-844D89F32D20}">
      <dgm:prSet/>
      <dgm:spPr/>
      <dgm:t>
        <a:bodyPr/>
        <a:lstStyle/>
        <a:p>
          <a:endParaRPr lang="en-US"/>
        </a:p>
      </dgm:t>
    </dgm:pt>
    <dgm:pt modelId="{517D8FE1-566A-469D-BB9F-B36258D009B4}" type="pres">
      <dgm:prSet presAssocID="{D56BC726-B1A1-4F63-9DA4-920E6AE27168}" presName="root" presStyleCnt="0">
        <dgm:presLayoutVars>
          <dgm:dir/>
          <dgm:resizeHandles val="exact"/>
        </dgm:presLayoutVars>
      </dgm:prSet>
      <dgm:spPr/>
    </dgm:pt>
    <dgm:pt modelId="{B4182665-2716-48AF-B383-6054BEFCFD8F}" type="pres">
      <dgm:prSet presAssocID="{0C352F22-8DD4-4033-8AB5-9B2542CFC3FC}" presName="compNode" presStyleCnt="0"/>
      <dgm:spPr/>
    </dgm:pt>
    <dgm:pt modelId="{0B92F0F8-70F1-43E6-961B-908CBD0F1012}" type="pres">
      <dgm:prSet presAssocID="{0C352F22-8DD4-4033-8AB5-9B2542CFC3FC}" presName="bgRect" presStyleLbl="bgShp" presStyleIdx="0" presStyleCnt="7"/>
      <dgm:spPr/>
    </dgm:pt>
    <dgm:pt modelId="{B70B81DB-8153-46F8-8D3C-19381D2B91E3}" type="pres">
      <dgm:prSet presAssocID="{0C352F22-8DD4-4033-8AB5-9B2542CFC3FC}" presName="iconRect" presStyleLbl="node1" presStyleIdx="0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0141D9D5-24D5-43A7-BF23-B926868FB0CD}" type="pres">
      <dgm:prSet presAssocID="{0C352F22-8DD4-4033-8AB5-9B2542CFC3FC}" presName="spaceRect" presStyleCnt="0"/>
      <dgm:spPr/>
    </dgm:pt>
    <dgm:pt modelId="{767628B6-15DC-4883-ADCB-846680D89A5A}" type="pres">
      <dgm:prSet presAssocID="{0C352F22-8DD4-4033-8AB5-9B2542CFC3FC}" presName="parTx" presStyleLbl="revTx" presStyleIdx="0" presStyleCnt="8">
        <dgm:presLayoutVars>
          <dgm:chMax val="0"/>
          <dgm:chPref val="0"/>
        </dgm:presLayoutVars>
      </dgm:prSet>
      <dgm:spPr/>
    </dgm:pt>
    <dgm:pt modelId="{E9525C19-AA41-4139-A10D-1B7910F083D9}" type="pres">
      <dgm:prSet presAssocID="{85FBA3B0-2309-4681-BE7D-B9A71850EA08}" presName="sibTrans" presStyleCnt="0"/>
      <dgm:spPr/>
    </dgm:pt>
    <dgm:pt modelId="{1F20C7FC-0957-4C44-B4E3-9DCC16CA70B6}" type="pres">
      <dgm:prSet presAssocID="{20991BA8-8D65-45E8-8F72-5DF03D8B726D}" presName="compNode" presStyleCnt="0"/>
      <dgm:spPr/>
    </dgm:pt>
    <dgm:pt modelId="{F516F25E-0CC9-42A8-9392-5EE4E05823E4}" type="pres">
      <dgm:prSet presAssocID="{20991BA8-8D65-45E8-8F72-5DF03D8B726D}" presName="bgRect" presStyleLbl="bgShp" presStyleIdx="1" presStyleCnt="7"/>
      <dgm:spPr/>
    </dgm:pt>
    <dgm:pt modelId="{531C31A6-B96F-4D23-B174-D16B03578F18}" type="pres">
      <dgm:prSet presAssocID="{20991BA8-8D65-45E8-8F72-5DF03D8B726D}" presName="iconRect" presStyleLbl="node1" presStyleIdx="1" presStyleCnt="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F672D945-8381-4784-8654-0C408B531659}" type="pres">
      <dgm:prSet presAssocID="{20991BA8-8D65-45E8-8F72-5DF03D8B726D}" presName="spaceRect" presStyleCnt="0"/>
      <dgm:spPr/>
    </dgm:pt>
    <dgm:pt modelId="{50CE66C1-0E78-4D3B-A8EB-A10246D8FC5D}" type="pres">
      <dgm:prSet presAssocID="{20991BA8-8D65-45E8-8F72-5DF03D8B726D}" presName="parTx" presStyleLbl="revTx" presStyleIdx="1" presStyleCnt="8">
        <dgm:presLayoutVars>
          <dgm:chMax val="0"/>
          <dgm:chPref val="0"/>
        </dgm:presLayoutVars>
      </dgm:prSet>
      <dgm:spPr/>
    </dgm:pt>
    <dgm:pt modelId="{3E988234-9A67-4098-83DC-D842A2B7A4AA}" type="pres">
      <dgm:prSet presAssocID="{20991BA8-8D65-45E8-8F72-5DF03D8B726D}" presName="desTx" presStyleLbl="revTx" presStyleIdx="2" presStyleCnt="8">
        <dgm:presLayoutVars/>
      </dgm:prSet>
      <dgm:spPr/>
    </dgm:pt>
    <dgm:pt modelId="{84A8C5AE-8C18-4182-949E-BF4E19571995}" type="pres">
      <dgm:prSet presAssocID="{F2B3987B-BB95-4AA8-9DA5-F616B4DEFA99}" presName="sibTrans" presStyleCnt="0"/>
      <dgm:spPr/>
    </dgm:pt>
    <dgm:pt modelId="{202A564F-E807-4FDD-BE91-8EEF045FA71B}" type="pres">
      <dgm:prSet presAssocID="{44D926C6-6A42-4A6A-8623-29551DB26893}" presName="compNode" presStyleCnt="0"/>
      <dgm:spPr/>
    </dgm:pt>
    <dgm:pt modelId="{097B139C-54D9-4EBC-ABC7-071B77CC969E}" type="pres">
      <dgm:prSet presAssocID="{44D926C6-6A42-4A6A-8623-29551DB26893}" presName="bgRect" presStyleLbl="bgShp" presStyleIdx="2" presStyleCnt="7"/>
      <dgm:spPr/>
    </dgm:pt>
    <dgm:pt modelId="{2D1AD3EA-F7BF-4E87-8DBD-2F17B0C4F570}" type="pres">
      <dgm:prSet presAssocID="{44D926C6-6A42-4A6A-8623-29551DB26893}" presName="iconRect" presStyleLbl="node1" presStyleIdx="2" presStyleCnt="7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nagement with solid fill"/>
        </a:ext>
      </dgm:extLst>
    </dgm:pt>
    <dgm:pt modelId="{C54F20F4-60DC-42A0-B8CD-49759C0A6A31}" type="pres">
      <dgm:prSet presAssocID="{44D926C6-6A42-4A6A-8623-29551DB26893}" presName="spaceRect" presStyleCnt="0"/>
      <dgm:spPr/>
    </dgm:pt>
    <dgm:pt modelId="{E6B1AD8D-B692-4F85-A190-F3C2474CD5A1}" type="pres">
      <dgm:prSet presAssocID="{44D926C6-6A42-4A6A-8623-29551DB26893}" presName="parTx" presStyleLbl="revTx" presStyleIdx="3" presStyleCnt="8">
        <dgm:presLayoutVars>
          <dgm:chMax val="0"/>
          <dgm:chPref val="0"/>
        </dgm:presLayoutVars>
      </dgm:prSet>
      <dgm:spPr/>
    </dgm:pt>
    <dgm:pt modelId="{8143E313-1C98-4300-AEC1-FDFA97F78818}" type="pres">
      <dgm:prSet presAssocID="{0143B09D-5F02-4299-B9DA-784DC5F08FEE}" presName="sibTrans" presStyleCnt="0"/>
      <dgm:spPr/>
    </dgm:pt>
    <dgm:pt modelId="{030F633A-9D16-4E8D-BBD2-023BDA185E25}" type="pres">
      <dgm:prSet presAssocID="{D2EBB566-1C2B-4D7D-8C05-0083A3D7DDDC}" presName="compNode" presStyleCnt="0"/>
      <dgm:spPr/>
    </dgm:pt>
    <dgm:pt modelId="{AC26F7C7-6CF1-42D2-8457-7048BCA81A86}" type="pres">
      <dgm:prSet presAssocID="{D2EBB566-1C2B-4D7D-8C05-0083A3D7DDDC}" presName="bgRect" presStyleLbl="bgShp" presStyleIdx="3" presStyleCnt="7"/>
      <dgm:spPr/>
    </dgm:pt>
    <dgm:pt modelId="{5C9CC401-0B37-43C2-849A-61D4B5A30D27}" type="pres">
      <dgm:prSet presAssocID="{D2EBB566-1C2B-4D7D-8C05-0083A3D7DDDC}" presName="iconRect" presStyleLbl="node1" presStyleIdx="3" presStyleCnt="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ins"/>
        </a:ext>
      </dgm:extLst>
    </dgm:pt>
    <dgm:pt modelId="{3DD9FA83-6ACB-49A3-8996-D3CE0E7A702A}" type="pres">
      <dgm:prSet presAssocID="{D2EBB566-1C2B-4D7D-8C05-0083A3D7DDDC}" presName="spaceRect" presStyleCnt="0"/>
      <dgm:spPr/>
    </dgm:pt>
    <dgm:pt modelId="{6D635871-2AD0-43B9-BCBF-43BD385F15F5}" type="pres">
      <dgm:prSet presAssocID="{D2EBB566-1C2B-4D7D-8C05-0083A3D7DDDC}" presName="parTx" presStyleLbl="revTx" presStyleIdx="4" presStyleCnt="8">
        <dgm:presLayoutVars>
          <dgm:chMax val="0"/>
          <dgm:chPref val="0"/>
        </dgm:presLayoutVars>
      </dgm:prSet>
      <dgm:spPr/>
    </dgm:pt>
    <dgm:pt modelId="{A4F7E651-8A5D-4AD0-941B-805611CA823B}" type="pres">
      <dgm:prSet presAssocID="{B303DE95-A098-41B7-96BC-6F8E2DC9137C}" presName="sibTrans" presStyleCnt="0"/>
      <dgm:spPr/>
    </dgm:pt>
    <dgm:pt modelId="{14746D45-0C63-4661-BC35-155E684F44BE}" type="pres">
      <dgm:prSet presAssocID="{EE71000A-D2C6-4DB2-AE1D-9433232048E3}" presName="compNode" presStyleCnt="0"/>
      <dgm:spPr/>
    </dgm:pt>
    <dgm:pt modelId="{A3F15D74-0B94-4975-B647-0B6781C9856C}" type="pres">
      <dgm:prSet presAssocID="{EE71000A-D2C6-4DB2-AE1D-9433232048E3}" presName="bgRect" presStyleLbl="bgShp" presStyleIdx="4" presStyleCnt="7"/>
      <dgm:spPr/>
    </dgm:pt>
    <dgm:pt modelId="{2F550E2B-83F7-4B45-AEFB-E622795221FA}" type="pres">
      <dgm:prSet presAssocID="{EE71000A-D2C6-4DB2-AE1D-9433232048E3}" presName="iconRect" presStyleLbl="node1" presStyleIdx="4" presStyleCnt="7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eting"/>
        </a:ext>
      </dgm:extLst>
    </dgm:pt>
    <dgm:pt modelId="{1DB73427-0804-4644-98E9-67CC7771A1BF}" type="pres">
      <dgm:prSet presAssocID="{EE71000A-D2C6-4DB2-AE1D-9433232048E3}" presName="spaceRect" presStyleCnt="0"/>
      <dgm:spPr/>
    </dgm:pt>
    <dgm:pt modelId="{4F6D118F-AF1A-4360-8228-86134F1FEFE6}" type="pres">
      <dgm:prSet presAssocID="{EE71000A-D2C6-4DB2-AE1D-9433232048E3}" presName="parTx" presStyleLbl="revTx" presStyleIdx="5" presStyleCnt="8">
        <dgm:presLayoutVars>
          <dgm:chMax val="0"/>
          <dgm:chPref val="0"/>
        </dgm:presLayoutVars>
      </dgm:prSet>
      <dgm:spPr/>
    </dgm:pt>
    <dgm:pt modelId="{F7865FBF-B6B0-47F8-9E70-C103E915AB56}" type="pres">
      <dgm:prSet presAssocID="{3F17B558-E227-4282-B13A-FE9FA8867907}" presName="sibTrans" presStyleCnt="0"/>
      <dgm:spPr/>
    </dgm:pt>
    <dgm:pt modelId="{78286164-3C30-4154-B987-4C38A7D1ED50}" type="pres">
      <dgm:prSet presAssocID="{3927CE95-12AD-42D3-AD64-6C207CB3E1E8}" presName="compNode" presStyleCnt="0"/>
      <dgm:spPr/>
    </dgm:pt>
    <dgm:pt modelId="{8AD6BA5D-2160-49BE-9EBF-48184A9E6FC8}" type="pres">
      <dgm:prSet presAssocID="{3927CE95-12AD-42D3-AD64-6C207CB3E1E8}" presName="bgRect" presStyleLbl="bgShp" presStyleIdx="5" presStyleCnt="7"/>
      <dgm:spPr/>
    </dgm:pt>
    <dgm:pt modelId="{D90D4A71-CDD8-42A5-B055-ABF54A5BAD55}" type="pres">
      <dgm:prSet presAssocID="{3927CE95-12AD-42D3-AD64-6C207CB3E1E8}" presName="iconRect" presStyleLbl="node1" presStyleIdx="5" presStyleCnt="7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ument"/>
        </a:ext>
      </dgm:extLst>
    </dgm:pt>
    <dgm:pt modelId="{DEECD66D-DC4D-4D0E-B8D9-F0E85BCBF4DE}" type="pres">
      <dgm:prSet presAssocID="{3927CE95-12AD-42D3-AD64-6C207CB3E1E8}" presName="spaceRect" presStyleCnt="0"/>
      <dgm:spPr/>
    </dgm:pt>
    <dgm:pt modelId="{37B4B788-8506-450B-A47B-6BBF7E19B706}" type="pres">
      <dgm:prSet presAssocID="{3927CE95-12AD-42D3-AD64-6C207CB3E1E8}" presName="parTx" presStyleLbl="revTx" presStyleIdx="6" presStyleCnt="8">
        <dgm:presLayoutVars>
          <dgm:chMax val="0"/>
          <dgm:chPref val="0"/>
        </dgm:presLayoutVars>
      </dgm:prSet>
      <dgm:spPr/>
    </dgm:pt>
    <dgm:pt modelId="{F86083FA-0DDC-45D8-AD31-DD95835245BE}" type="pres">
      <dgm:prSet presAssocID="{4C52F4C6-8657-4135-8C62-D83002DBAB1D}" presName="sibTrans" presStyleCnt="0"/>
      <dgm:spPr/>
    </dgm:pt>
    <dgm:pt modelId="{B2DE9572-BDC8-44BE-A4C1-9DFC77E6E57B}" type="pres">
      <dgm:prSet presAssocID="{6F2748D0-AD08-481D-A2E7-AA64A7CD54C8}" presName="compNode" presStyleCnt="0"/>
      <dgm:spPr/>
    </dgm:pt>
    <dgm:pt modelId="{4BC44B91-DC50-4B69-BA8D-DB268B744EF0}" type="pres">
      <dgm:prSet presAssocID="{6F2748D0-AD08-481D-A2E7-AA64A7CD54C8}" presName="bgRect" presStyleLbl="bgShp" presStyleIdx="6" presStyleCnt="7"/>
      <dgm:spPr/>
    </dgm:pt>
    <dgm:pt modelId="{AC7270C0-3DE7-4E96-A43C-8E5433F87EAA}" type="pres">
      <dgm:prSet presAssocID="{6F2748D0-AD08-481D-A2E7-AA64A7CD54C8}" presName="iconRect" presStyleLbl="node1" presStyleIdx="6" presStyleCnt="7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061A6A25-7448-4DA5-BB71-53340C9772DC}" type="pres">
      <dgm:prSet presAssocID="{6F2748D0-AD08-481D-A2E7-AA64A7CD54C8}" presName="spaceRect" presStyleCnt="0"/>
      <dgm:spPr/>
    </dgm:pt>
    <dgm:pt modelId="{9158FEB3-5159-42FB-BA2D-C081674EB9FE}" type="pres">
      <dgm:prSet presAssocID="{6F2748D0-AD08-481D-A2E7-AA64A7CD54C8}" presName="parTx" presStyleLbl="revTx" presStyleIdx="7" presStyleCnt="8">
        <dgm:presLayoutVars>
          <dgm:chMax val="0"/>
          <dgm:chPref val="0"/>
        </dgm:presLayoutVars>
      </dgm:prSet>
      <dgm:spPr/>
    </dgm:pt>
  </dgm:ptLst>
  <dgm:cxnLst>
    <dgm:cxn modelId="{40A55D13-FB04-4D8E-82CF-DD63412BA03A}" srcId="{20991BA8-8D65-45E8-8F72-5DF03D8B726D}" destId="{74F139B9-0253-4E28-89EE-0393C99A87F6}" srcOrd="0" destOrd="0" parTransId="{5DEA304A-2847-400E-9937-2105C21F642F}" sibTransId="{1231E4EE-6A32-4751-9F09-FF10053C4AAC}"/>
    <dgm:cxn modelId="{38A00D22-C2C0-4AF4-9C29-EEBCC87C4B13}" srcId="{D56BC726-B1A1-4F63-9DA4-920E6AE27168}" destId="{D2EBB566-1C2B-4D7D-8C05-0083A3D7DDDC}" srcOrd="3" destOrd="0" parTransId="{4A45E490-CC27-44E7-8794-6B600DDDF6C1}" sibTransId="{B303DE95-A098-41B7-96BC-6F8E2DC9137C}"/>
    <dgm:cxn modelId="{32548E30-1AD4-4198-8788-9DD6C1410B7E}" type="presOf" srcId="{3927CE95-12AD-42D3-AD64-6C207CB3E1E8}" destId="{37B4B788-8506-450B-A47B-6BBF7E19B706}" srcOrd="0" destOrd="0" presId="urn:microsoft.com/office/officeart/2018/2/layout/IconVerticalSolidList"/>
    <dgm:cxn modelId="{03E92A32-1FEB-407D-A0A3-844D89F32D20}" srcId="{D56BC726-B1A1-4F63-9DA4-920E6AE27168}" destId="{6F2748D0-AD08-481D-A2E7-AA64A7CD54C8}" srcOrd="6" destOrd="0" parTransId="{05D45232-C682-4034-B984-2613CE1F86EC}" sibTransId="{7A24E89B-3513-437E-A11B-BD4B266BC8AD}"/>
    <dgm:cxn modelId="{6B529835-7C37-4160-BBEF-168F94341BF0}" srcId="{D56BC726-B1A1-4F63-9DA4-920E6AE27168}" destId="{3927CE95-12AD-42D3-AD64-6C207CB3E1E8}" srcOrd="5" destOrd="0" parTransId="{8684CAD9-61C7-4FFB-A02A-2B976399699B}" sibTransId="{4C52F4C6-8657-4135-8C62-D83002DBAB1D}"/>
    <dgm:cxn modelId="{4F9C7336-AEAC-41F2-93E7-8F58B6DB413F}" type="presOf" srcId="{EE71000A-D2C6-4DB2-AE1D-9433232048E3}" destId="{4F6D118F-AF1A-4360-8228-86134F1FEFE6}" srcOrd="0" destOrd="0" presId="urn:microsoft.com/office/officeart/2018/2/layout/IconVerticalSolidList"/>
    <dgm:cxn modelId="{51AB3E37-C224-46D9-886D-005B8A8E2E97}" type="presOf" srcId="{D2EBB566-1C2B-4D7D-8C05-0083A3D7DDDC}" destId="{6D635871-2AD0-43B9-BCBF-43BD385F15F5}" srcOrd="0" destOrd="0" presId="urn:microsoft.com/office/officeart/2018/2/layout/IconVerticalSolidList"/>
    <dgm:cxn modelId="{CB8C7846-DB25-4F79-9D02-12A8196D81EE}" srcId="{D56BC726-B1A1-4F63-9DA4-920E6AE27168}" destId="{44D926C6-6A42-4A6A-8623-29551DB26893}" srcOrd="2" destOrd="0" parTransId="{A5AF2D7C-2D93-497C-BFB4-E9BA09E205B3}" sibTransId="{0143B09D-5F02-4299-B9DA-784DC5F08FEE}"/>
    <dgm:cxn modelId="{C2E93F4D-6FCB-4B6C-B627-C97FB6D2F810}" srcId="{20991BA8-8D65-45E8-8F72-5DF03D8B726D}" destId="{8358D6E6-4B9A-47AE-9132-87FAEAD370D4}" srcOrd="1" destOrd="0" parTransId="{144F968F-2151-499B-86D2-D9612107D10A}" sibTransId="{7F6B5E39-EF99-446D-BABC-EE28ABAAF463}"/>
    <dgm:cxn modelId="{B720E557-6FDA-4A3D-99F7-DBCF69ABBBD3}" type="presOf" srcId="{20991BA8-8D65-45E8-8F72-5DF03D8B726D}" destId="{50CE66C1-0E78-4D3B-A8EB-A10246D8FC5D}" srcOrd="0" destOrd="0" presId="urn:microsoft.com/office/officeart/2018/2/layout/IconVerticalSolidList"/>
    <dgm:cxn modelId="{A149855A-0C15-4C43-BCD2-C4647D5EDC7A}" type="presOf" srcId="{8358D6E6-4B9A-47AE-9132-87FAEAD370D4}" destId="{3E988234-9A67-4098-83DC-D842A2B7A4AA}" srcOrd="0" destOrd="1" presId="urn:microsoft.com/office/officeart/2018/2/layout/IconVerticalSolidList"/>
    <dgm:cxn modelId="{706A1783-FC77-463D-9BD2-E2E4A9E3D86B}" type="presOf" srcId="{44D926C6-6A42-4A6A-8623-29551DB26893}" destId="{E6B1AD8D-B692-4F85-A190-F3C2474CD5A1}" srcOrd="0" destOrd="0" presId="urn:microsoft.com/office/officeart/2018/2/layout/IconVerticalSolidList"/>
    <dgm:cxn modelId="{4A315F97-C14D-4B40-8425-332EEE553B8F}" srcId="{D56BC726-B1A1-4F63-9DA4-920E6AE27168}" destId="{EE71000A-D2C6-4DB2-AE1D-9433232048E3}" srcOrd="4" destOrd="0" parTransId="{A8496237-105B-44B2-8AE1-DF3D24EFA58B}" sibTransId="{3F17B558-E227-4282-B13A-FE9FA8867907}"/>
    <dgm:cxn modelId="{92586BA1-8439-4630-A36C-9EED6F4D23D9}" type="presOf" srcId="{0C352F22-8DD4-4033-8AB5-9B2542CFC3FC}" destId="{767628B6-15DC-4883-ADCB-846680D89A5A}" srcOrd="0" destOrd="0" presId="urn:microsoft.com/office/officeart/2018/2/layout/IconVerticalSolidList"/>
    <dgm:cxn modelId="{A833D7B0-5D58-4E09-BA2B-22B9F36994BF}" srcId="{D56BC726-B1A1-4F63-9DA4-920E6AE27168}" destId="{20991BA8-8D65-45E8-8F72-5DF03D8B726D}" srcOrd="1" destOrd="0" parTransId="{6ECE44AB-46E4-45E6-B843-FC517D7B3F54}" sibTransId="{F2B3987B-BB95-4AA8-9DA5-F616B4DEFA99}"/>
    <dgm:cxn modelId="{5158BEBC-EF23-4B91-97C6-E2B0DBBB6AF8}" type="presOf" srcId="{74F139B9-0253-4E28-89EE-0393C99A87F6}" destId="{3E988234-9A67-4098-83DC-D842A2B7A4AA}" srcOrd="0" destOrd="0" presId="urn:microsoft.com/office/officeart/2018/2/layout/IconVerticalSolidList"/>
    <dgm:cxn modelId="{E99D60CF-8235-44A9-86D0-25F6A3870610}" type="presOf" srcId="{D56BC726-B1A1-4F63-9DA4-920E6AE27168}" destId="{517D8FE1-566A-469D-BB9F-B36258D009B4}" srcOrd="0" destOrd="0" presId="urn:microsoft.com/office/officeart/2018/2/layout/IconVerticalSolidList"/>
    <dgm:cxn modelId="{AF8D57DF-3669-4D24-9769-C2102015A97D}" type="presOf" srcId="{6F2748D0-AD08-481D-A2E7-AA64A7CD54C8}" destId="{9158FEB3-5159-42FB-BA2D-C081674EB9FE}" srcOrd="0" destOrd="0" presId="urn:microsoft.com/office/officeart/2018/2/layout/IconVerticalSolidList"/>
    <dgm:cxn modelId="{1D0010EE-A372-4D9B-9374-C88A3EB53228}" srcId="{D56BC726-B1A1-4F63-9DA4-920E6AE27168}" destId="{0C352F22-8DD4-4033-8AB5-9B2542CFC3FC}" srcOrd="0" destOrd="0" parTransId="{4A6C8D02-DA77-49E6-B386-6D575A10F299}" sibTransId="{85FBA3B0-2309-4681-BE7D-B9A71850EA08}"/>
    <dgm:cxn modelId="{97CC0C07-FA1B-4744-BBE2-995BB7D7CD8C}" type="presParOf" srcId="{517D8FE1-566A-469D-BB9F-B36258D009B4}" destId="{B4182665-2716-48AF-B383-6054BEFCFD8F}" srcOrd="0" destOrd="0" presId="urn:microsoft.com/office/officeart/2018/2/layout/IconVerticalSolidList"/>
    <dgm:cxn modelId="{FDE1CA7D-22A8-4D1E-8332-FC75F0FB33DD}" type="presParOf" srcId="{B4182665-2716-48AF-B383-6054BEFCFD8F}" destId="{0B92F0F8-70F1-43E6-961B-908CBD0F1012}" srcOrd="0" destOrd="0" presId="urn:microsoft.com/office/officeart/2018/2/layout/IconVerticalSolidList"/>
    <dgm:cxn modelId="{F966F092-4E2B-44A8-A45D-2446556EBCAD}" type="presParOf" srcId="{B4182665-2716-48AF-B383-6054BEFCFD8F}" destId="{B70B81DB-8153-46F8-8D3C-19381D2B91E3}" srcOrd="1" destOrd="0" presId="urn:microsoft.com/office/officeart/2018/2/layout/IconVerticalSolidList"/>
    <dgm:cxn modelId="{348F6044-F3FB-43A9-942C-1893CC8DDDD5}" type="presParOf" srcId="{B4182665-2716-48AF-B383-6054BEFCFD8F}" destId="{0141D9D5-24D5-43A7-BF23-B926868FB0CD}" srcOrd="2" destOrd="0" presId="urn:microsoft.com/office/officeart/2018/2/layout/IconVerticalSolidList"/>
    <dgm:cxn modelId="{E1CA54DE-0AD9-4CEF-B952-0CFFE83F3891}" type="presParOf" srcId="{B4182665-2716-48AF-B383-6054BEFCFD8F}" destId="{767628B6-15DC-4883-ADCB-846680D89A5A}" srcOrd="3" destOrd="0" presId="urn:microsoft.com/office/officeart/2018/2/layout/IconVerticalSolidList"/>
    <dgm:cxn modelId="{A959EB4E-B116-46B4-A991-451B32F18270}" type="presParOf" srcId="{517D8FE1-566A-469D-BB9F-B36258D009B4}" destId="{E9525C19-AA41-4139-A10D-1B7910F083D9}" srcOrd="1" destOrd="0" presId="urn:microsoft.com/office/officeart/2018/2/layout/IconVerticalSolidList"/>
    <dgm:cxn modelId="{27BA2B62-D0A0-4CA7-A7D0-9B4F55F01F05}" type="presParOf" srcId="{517D8FE1-566A-469D-BB9F-B36258D009B4}" destId="{1F20C7FC-0957-4C44-B4E3-9DCC16CA70B6}" srcOrd="2" destOrd="0" presId="urn:microsoft.com/office/officeart/2018/2/layout/IconVerticalSolidList"/>
    <dgm:cxn modelId="{A30C21B6-979D-449F-ABE7-8DDA2A5968DD}" type="presParOf" srcId="{1F20C7FC-0957-4C44-B4E3-9DCC16CA70B6}" destId="{F516F25E-0CC9-42A8-9392-5EE4E05823E4}" srcOrd="0" destOrd="0" presId="urn:microsoft.com/office/officeart/2018/2/layout/IconVerticalSolidList"/>
    <dgm:cxn modelId="{7AE82F5B-5244-45F8-B0D8-65C723CCBBD5}" type="presParOf" srcId="{1F20C7FC-0957-4C44-B4E3-9DCC16CA70B6}" destId="{531C31A6-B96F-4D23-B174-D16B03578F18}" srcOrd="1" destOrd="0" presId="urn:microsoft.com/office/officeart/2018/2/layout/IconVerticalSolidList"/>
    <dgm:cxn modelId="{09AE5C65-0541-4618-AC8B-CDD6361CFDE4}" type="presParOf" srcId="{1F20C7FC-0957-4C44-B4E3-9DCC16CA70B6}" destId="{F672D945-8381-4784-8654-0C408B531659}" srcOrd="2" destOrd="0" presId="urn:microsoft.com/office/officeart/2018/2/layout/IconVerticalSolidList"/>
    <dgm:cxn modelId="{712E384C-96A8-4D1D-80D5-0FE4CD4CD4F0}" type="presParOf" srcId="{1F20C7FC-0957-4C44-B4E3-9DCC16CA70B6}" destId="{50CE66C1-0E78-4D3B-A8EB-A10246D8FC5D}" srcOrd="3" destOrd="0" presId="urn:microsoft.com/office/officeart/2018/2/layout/IconVerticalSolidList"/>
    <dgm:cxn modelId="{330DFA70-6500-432E-9078-D0E22E17A184}" type="presParOf" srcId="{1F20C7FC-0957-4C44-B4E3-9DCC16CA70B6}" destId="{3E988234-9A67-4098-83DC-D842A2B7A4AA}" srcOrd="4" destOrd="0" presId="urn:microsoft.com/office/officeart/2018/2/layout/IconVerticalSolidList"/>
    <dgm:cxn modelId="{3978EE9A-5489-4E54-9ABD-AF9A73E6984B}" type="presParOf" srcId="{517D8FE1-566A-469D-BB9F-B36258D009B4}" destId="{84A8C5AE-8C18-4182-949E-BF4E19571995}" srcOrd="3" destOrd="0" presId="urn:microsoft.com/office/officeart/2018/2/layout/IconVerticalSolidList"/>
    <dgm:cxn modelId="{B7202834-625E-472D-97E2-D2848AB3FDEA}" type="presParOf" srcId="{517D8FE1-566A-469D-BB9F-B36258D009B4}" destId="{202A564F-E807-4FDD-BE91-8EEF045FA71B}" srcOrd="4" destOrd="0" presId="urn:microsoft.com/office/officeart/2018/2/layout/IconVerticalSolidList"/>
    <dgm:cxn modelId="{6D29A3A9-AF85-469F-88D1-D1C1C7216DC6}" type="presParOf" srcId="{202A564F-E807-4FDD-BE91-8EEF045FA71B}" destId="{097B139C-54D9-4EBC-ABC7-071B77CC969E}" srcOrd="0" destOrd="0" presId="urn:microsoft.com/office/officeart/2018/2/layout/IconVerticalSolidList"/>
    <dgm:cxn modelId="{CFABEEDF-1A26-4A5C-8D2C-CFF81019D638}" type="presParOf" srcId="{202A564F-E807-4FDD-BE91-8EEF045FA71B}" destId="{2D1AD3EA-F7BF-4E87-8DBD-2F17B0C4F570}" srcOrd="1" destOrd="0" presId="urn:microsoft.com/office/officeart/2018/2/layout/IconVerticalSolidList"/>
    <dgm:cxn modelId="{E1DCEC4E-04E7-4563-8C3A-7B19369B5454}" type="presParOf" srcId="{202A564F-E807-4FDD-BE91-8EEF045FA71B}" destId="{C54F20F4-60DC-42A0-B8CD-49759C0A6A31}" srcOrd="2" destOrd="0" presId="urn:microsoft.com/office/officeart/2018/2/layout/IconVerticalSolidList"/>
    <dgm:cxn modelId="{C6CDBFB9-D392-4873-A055-14F88EB01044}" type="presParOf" srcId="{202A564F-E807-4FDD-BE91-8EEF045FA71B}" destId="{E6B1AD8D-B692-4F85-A190-F3C2474CD5A1}" srcOrd="3" destOrd="0" presId="urn:microsoft.com/office/officeart/2018/2/layout/IconVerticalSolidList"/>
    <dgm:cxn modelId="{794918EA-31B7-4DE3-96D7-5075E438E1A2}" type="presParOf" srcId="{517D8FE1-566A-469D-BB9F-B36258D009B4}" destId="{8143E313-1C98-4300-AEC1-FDFA97F78818}" srcOrd="5" destOrd="0" presId="urn:microsoft.com/office/officeart/2018/2/layout/IconVerticalSolidList"/>
    <dgm:cxn modelId="{557F6160-E6B3-4B47-905E-29457266B68B}" type="presParOf" srcId="{517D8FE1-566A-469D-BB9F-B36258D009B4}" destId="{030F633A-9D16-4E8D-BBD2-023BDA185E25}" srcOrd="6" destOrd="0" presId="urn:microsoft.com/office/officeart/2018/2/layout/IconVerticalSolidList"/>
    <dgm:cxn modelId="{C3C5AF6D-8222-4061-A3BB-772885D97D26}" type="presParOf" srcId="{030F633A-9D16-4E8D-BBD2-023BDA185E25}" destId="{AC26F7C7-6CF1-42D2-8457-7048BCA81A86}" srcOrd="0" destOrd="0" presId="urn:microsoft.com/office/officeart/2018/2/layout/IconVerticalSolidList"/>
    <dgm:cxn modelId="{353AEE05-63D8-4464-A3B3-C7FE65897BA4}" type="presParOf" srcId="{030F633A-9D16-4E8D-BBD2-023BDA185E25}" destId="{5C9CC401-0B37-43C2-849A-61D4B5A30D27}" srcOrd="1" destOrd="0" presId="urn:microsoft.com/office/officeart/2018/2/layout/IconVerticalSolidList"/>
    <dgm:cxn modelId="{5BACE0AF-2FE0-4BC4-9BF8-5DA4379FD650}" type="presParOf" srcId="{030F633A-9D16-4E8D-BBD2-023BDA185E25}" destId="{3DD9FA83-6ACB-49A3-8996-D3CE0E7A702A}" srcOrd="2" destOrd="0" presId="urn:microsoft.com/office/officeart/2018/2/layout/IconVerticalSolidList"/>
    <dgm:cxn modelId="{17FB6A08-785E-40D5-81B2-D7FAFAE7231C}" type="presParOf" srcId="{030F633A-9D16-4E8D-BBD2-023BDA185E25}" destId="{6D635871-2AD0-43B9-BCBF-43BD385F15F5}" srcOrd="3" destOrd="0" presId="urn:microsoft.com/office/officeart/2018/2/layout/IconVerticalSolidList"/>
    <dgm:cxn modelId="{52E3F387-8CC3-4F95-B383-13C7260D9DA9}" type="presParOf" srcId="{517D8FE1-566A-469D-BB9F-B36258D009B4}" destId="{A4F7E651-8A5D-4AD0-941B-805611CA823B}" srcOrd="7" destOrd="0" presId="urn:microsoft.com/office/officeart/2018/2/layout/IconVerticalSolidList"/>
    <dgm:cxn modelId="{54975BE1-78A2-4736-B45C-09CD687BD8D7}" type="presParOf" srcId="{517D8FE1-566A-469D-BB9F-B36258D009B4}" destId="{14746D45-0C63-4661-BC35-155E684F44BE}" srcOrd="8" destOrd="0" presId="urn:microsoft.com/office/officeart/2018/2/layout/IconVerticalSolidList"/>
    <dgm:cxn modelId="{F58B76EB-1842-48D4-AA24-7BEBBF384FEA}" type="presParOf" srcId="{14746D45-0C63-4661-BC35-155E684F44BE}" destId="{A3F15D74-0B94-4975-B647-0B6781C9856C}" srcOrd="0" destOrd="0" presId="urn:microsoft.com/office/officeart/2018/2/layout/IconVerticalSolidList"/>
    <dgm:cxn modelId="{77788E4F-BB5C-4930-B77D-F36E32C97F55}" type="presParOf" srcId="{14746D45-0C63-4661-BC35-155E684F44BE}" destId="{2F550E2B-83F7-4B45-AEFB-E622795221FA}" srcOrd="1" destOrd="0" presId="urn:microsoft.com/office/officeart/2018/2/layout/IconVerticalSolidList"/>
    <dgm:cxn modelId="{F44BB8BD-74E4-4380-B97B-6B68F95F7050}" type="presParOf" srcId="{14746D45-0C63-4661-BC35-155E684F44BE}" destId="{1DB73427-0804-4644-98E9-67CC7771A1BF}" srcOrd="2" destOrd="0" presId="urn:microsoft.com/office/officeart/2018/2/layout/IconVerticalSolidList"/>
    <dgm:cxn modelId="{7505AADB-6711-430A-87B6-A6124A227984}" type="presParOf" srcId="{14746D45-0C63-4661-BC35-155E684F44BE}" destId="{4F6D118F-AF1A-4360-8228-86134F1FEFE6}" srcOrd="3" destOrd="0" presId="urn:microsoft.com/office/officeart/2018/2/layout/IconVerticalSolidList"/>
    <dgm:cxn modelId="{A0134E90-3AA8-467F-B676-FCB50BA544A2}" type="presParOf" srcId="{517D8FE1-566A-469D-BB9F-B36258D009B4}" destId="{F7865FBF-B6B0-47F8-9E70-C103E915AB56}" srcOrd="9" destOrd="0" presId="urn:microsoft.com/office/officeart/2018/2/layout/IconVerticalSolidList"/>
    <dgm:cxn modelId="{B7D9501A-925C-4F9D-901D-C3995AB60002}" type="presParOf" srcId="{517D8FE1-566A-469D-BB9F-B36258D009B4}" destId="{78286164-3C30-4154-B987-4C38A7D1ED50}" srcOrd="10" destOrd="0" presId="urn:microsoft.com/office/officeart/2018/2/layout/IconVerticalSolidList"/>
    <dgm:cxn modelId="{CA0FD9A4-D42E-477A-8DB6-33CD7D6A1355}" type="presParOf" srcId="{78286164-3C30-4154-B987-4C38A7D1ED50}" destId="{8AD6BA5D-2160-49BE-9EBF-48184A9E6FC8}" srcOrd="0" destOrd="0" presId="urn:microsoft.com/office/officeart/2018/2/layout/IconVerticalSolidList"/>
    <dgm:cxn modelId="{8B624022-1C14-4764-951F-18ED08451BB9}" type="presParOf" srcId="{78286164-3C30-4154-B987-4C38A7D1ED50}" destId="{D90D4A71-CDD8-42A5-B055-ABF54A5BAD55}" srcOrd="1" destOrd="0" presId="urn:microsoft.com/office/officeart/2018/2/layout/IconVerticalSolidList"/>
    <dgm:cxn modelId="{1EC2B119-E237-4C02-BC51-7AC3FD17BA9C}" type="presParOf" srcId="{78286164-3C30-4154-B987-4C38A7D1ED50}" destId="{DEECD66D-DC4D-4D0E-B8D9-F0E85BCBF4DE}" srcOrd="2" destOrd="0" presId="urn:microsoft.com/office/officeart/2018/2/layout/IconVerticalSolidList"/>
    <dgm:cxn modelId="{4C03BF28-7A34-4C1A-A467-929C39BB7F16}" type="presParOf" srcId="{78286164-3C30-4154-B987-4C38A7D1ED50}" destId="{37B4B788-8506-450B-A47B-6BBF7E19B706}" srcOrd="3" destOrd="0" presId="urn:microsoft.com/office/officeart/2018/2/layout/IconVerticalSolidList"/>
    <dgm:cxn modelId="{8F157DE3-920D-4312-9DA8-41055511B774}" type="presParOf" srcId="{517D8FE1-566A-469D-BB9F-B36258D009B4}" destId="{F86083FA-0DDC-45D8-AD31-DD95835245BE}" srcOrd="11" destOrd="0" presId="urn:microsoft.com/office/officeart/2018/2/layout/IconVerticalSolidList"/>
    <dgm:cxn modelId="{5F622C06-EC87-4012-BA51-622D6F30431F}" type="presParOf" srcId="{517D8FE1-566A-469D-BB9F-B36258D009B4}" destId="{B2DE9572-BDC8-44BE-A4C1-9DFC77E6E57B}" srcOrd="12" destOrd="0" presId="urn:microsoft.com/office/officeart/2018/2/layout/IconVerticalSolidList"/>
    <dgm:cxn modelId="{FB2E78BF-B301-492F-AB02-67645F6A732E}" type="presParOf" srcId="{B2DE9572-BDC8-44BE-A4C1-9DFC77E6E57B}" destId="{4BC44B91-DC50-4B69-BA8D-DB268B744EF0}" srcOrd="0" destOrd="0" presId="urn:microsoft.com/office/officeart/2018/2/layout/IconVerticalSolidList"/>
    <dgm:cxn modelId="{E170611A-5914-4074-A66F-A16E623E8728}" type="presParOf" srcId="{B2DE9572-BDC8-44BE-A4C1-9DFC77E6E57B}" destId="{AC7270C0-3DE7-4E96-A43C-8E5433F87EAA}" srcOrd="1" destOrd="0" presId="urn:microsoft.com/office/officeart/2018/2/layout/IconVerticalSolidList"/>
    <dgm:cxn modelId="{1AA0A36B-5A04-400E-947A-A31698EB504F}" type="presParOf" srcId="{B2DE9572-BDC8-44BE-A4C1-9DFC77E6E57B}" destId="{061A6A25-7448-4DA5-BB71-53340C9772DC}" srcOrd="2" destOrd="0" presId="urn:microsoft.com/office/officeart/2018/2/layout/IconVerticalSolidList"/>
    <dgm:cxn modelId="{1A0D240F-90C4-482C-A1F8-92A114291B84}" type="presParOf" srcId="{B2DE9572-BDC8-44BE-A4C1-9DFC77E6E57B}" destId="{9158FEB3-5159-42FB-BA2D-C081674EB9FE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C29C380-3737-4B8E-B11C-2373D9D00F1D}" type="doc">
      <dgm:prSet loTypeId="urn:microsoft.com/office/officeart/2005/8/layout/vList5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71904032-32EE-4E32-BF1E-299EE50FE21F}">
      <dgm:prSet/>
      <dgm:spPr/>
      <dgm:t>
        <a:bodyPr/>
        <a:lstStyle/>
        <a:p>
          <a:pPr>
            <a:defRPr b="1"/>
          </a:pPr>
          <a:r>
            <a:rPr lang="en-US"/>
            <a:t>Grant payments:</a:t>
          </a:r>
        </a:p>
      </dgm:t>
    </dgm:pt>
    <dgm:pt modelId="{31968DF6-7772-435F-936B-69204EA8AC01}" type="parTrans" cxnId="{FA768702-6D45-44DA-BA30-513B6725843C}">
      <dgm:prSet/>
      <dgm:spPr/>
      <dgm:t>
        <a:bodyPr/>
        <a:lstStyle/>
        <a:p>
          <a:endParaRPr lang="en-US"/>
        </a:p>
      </dgm:t>
    </dgm:pt>
    <dgm:pt modelId="{5D625E9A-9C90-42BA-930A-EB3BACE38C1F}" type="sibTrans" cxnId="{FA768702-6D45-44DA-BA30-513B6725843C}">
      <dgm:prSet/>
      <dgm:spPr/>
      <dgm:t>
        <a:bodyPr/>
        <a:lstStyle/>
        <a:p>
          <a:endParaRPr lang="en-US"/>
        </a:p>
      </dgm:t>
    </dgm:pt>
    <dgm:pt modelId="{76806D8E-6FFC-46F9-906C-39BBF0F4FE1C}">
      <dgm:prSet/>
      <dgm:spPr/>
      <dgm:t>
        <a:bodyPr/>
        <a:lstStyle/>
        <a:p>
          <a:r>
            <a:rPr lang="en-US"/>
            <a:t>Awarded on reimbursement basis</a:t>
          </a:r>
        </a:p>
      </dgm:t>
    </dgm:pt>
    <dgm:pt modelId="{E3D97157-135E-4C4B-9612-D2B34A8E7112}" type="parTrans" cxnId="{FD2E486A-B8E6-4BA4-9C4D-B91EBF6E09EC}">
      <dgm:prSet/>
      <dgm:spPr/>
      <dgm:t>
        <a:bodyPr/>
        <a:lstStyle/>
        <a:p>
          <a:endParaRPr lang="en-US"/>
        </a:p>
      </dgm:t>
    </dgm:pt>
    <dgm:pt modelId="{6D54DFE6-8D63-4177-B224-1C8BCF274B6C}" type="sibTrans" cxnId="{FD2E486A-B8E6-4BA4-9C4D-B91EBF6E09EC}">
      <dgm:prSet/>
      <dgm:spPr/>
      <dgm:t>
        <a:bodyPr/>
        <a:lstStyle/>
        <a:p>
          <a:endParaRPr lang="en-US"/>
        </a:p>
      </dgm:t>
    </dgm:pt>
    <dgm:pt modelId="{92E3C1D5-A688-432C-9668-FBB169E49425}">
      <dgm:prSet/>
      <dgm:spPr/>
      <dgm:t>
        <a:bodyPr/>
        <a:lstStyle/>
        <a:p>
          <a:r>
            <a:rPr lang="en-US"/>
            <a:t>Bi-annual basis</a:t>
          </a:r>
        </a:p>
      </dgm:t>
    </dgm:pt>
    <dgm:pt modelId="{DF61DEC7-1B97-4081-9E37-39BB44F63415}" type="parTrans" cxnId="{47FB2622-AFF9-472D-9972-229ADA57AD2C}">
      <dgm:prSet/>
      <dgm:spPr/>
      <dgm:t>
        <a:bodyPr/>
        <a:lstStyle/>
        <a:p>
          <a:endParaRPr lang="en-US"/>
        </a:p>
      </dgm:t>
    </dgm:pt>
    <dgm:pt modelId="{C65DB3C2-8CBB-4D86-ADA5-4CBF2DC4A10F}" type="sibTrans" cxnId="{47FB2622-AFF9-472D-9972-229ADA57AD2C}">
      <dgm:prSet/>
      <dgm:spPr/>
      <dgm:t>
        <a:bodyPr/>
        <a:lstStyle/>
        <a:p>
          <a:endParaRPr lang="en-US"/>
        </a:p>
      </dgm:t>
    </dgm:pt>
    <dgm:pt modelId="{A1A3D00E-288E-4F5F-BFC6-6D85523D5AA1}">
      <dgm:prSet/>
      <dgm:spPr/>
      <dgm:t>
        <a:bodyPr/>
        <a:lstStyle/>
        <a:p>
          <a:pPr>
            <a:defRPr b="1"/>
          </a:pPr>
          <a:r>
            <a:rPr lang="en-US"/>
            <a:t>Advance Payments</a:t>
          </a:r>
        </a:p>
      </dgm:t>
    </dgm:pt>
    <dgm:pt modelId="{A23A971B-D69C-4EBF-9A7A-2BA44CAB1C1A}" type="parTrans" cxnId="{ADE128A8-C94E-4282-A38A-47B3F3E51851}">
      <dgm:prSet/>
      <dgm:spPr/>
      <dgm:t>
        <a:bodyPr/>
        <a:lstStyle/>
        <a:p>
          <a:endParaRPr lang="en-US"/>
        </a:p>
      </dgm:t>
    </dgm:pt>
    <dgm:pt modelId="{0E968189-3BEC-46D0-AF6F-A0CE1A8EFF4D}" type="sibTrans" cxnId="{ADE128A8-C94E-4282-A38A-47B3F3E51851}">
      <dgm:prSet/>
      <dgm:spPr/>
      <dgm:t>
        <a:bodyPr/>
        <a:lstStyle/>
        <a:p>
          <a:endParaRPr lang="en-US"/>
        </a:p>
      </dgm:t>
    </dgm:pt>
    <dgm:pt modelId="{39839D3D-79FF-4489-991B-4DED57540E2F}">
      <dgm:prSet/>
      <dgm:spPr/>
      <dgm:t>
        <a:bodyPr/>
        <a:lstStyle/>
        <a:p>
          <a:r>
            <a:rPr lang="en-US"/>
            <a:t>Initial advance of 50% of total award</a:t>
          </a:r>
        </a:p>
      </dgm:t>
    </dgm:pt>
    <dgm:pt modelId="{CCE9295B-3987-4306-880C-8A10B474DC9D}" type="parTrans" cxnId="{5E28D1A5-3B8D-4595-A621-184911510DF4}">
      <dgm:prSet/>
      <dgm:spPr/>
      <dgm:t>
        <a:bodyPr/>
        <a:lstStyle/>
        <a:p>
          <a:endParaRPr lang="en-US"/>
        </a:p>
      </dgm:t>
    </dgm:pt>
    <dgm:pt modelId="{F275534D-7F4E-4812-AB89-D947169B9C27}" type="sibTrans" cxnId="{5E28D1A5-3B8D-4595-A621-184911510DF4}">
      <dgm:prSet/>
      <dgm:spPr/>
      <dgm:t>
        <a:bodyPr/>
        <a:lstStyle/>
        <a:p>
          <a:endParaRPr lang="en-US"/>
        </a:p>
      </dgm:t>
    </dgm:pt>
    <dgm:pt modelId="{3C116455-471D-41D6-8197-FED3D5A505BB}">
      <dgm:prSet/>
      <dgm:spPr/>
      <dgm:t>
        <a:bodyPr/>
        <a:lstStyle/>
        <a:p>
          <a:r>
            <a:rPr lang="en-US"/>
            <a:t>Additional 35% by request </a:t>
          </a:r>
        </a:p>
      </dgm:t>
    </dgm:pt>
    <dgm:pt modelId="{499E208D-CF31-472A-8B56-B4C5389A7EB1}" type="parTrans" cxnId="{FA69AA8D-64B7-4CEC-B1BA-6A8AC330F85E}">
      <dgm:prSet/>
      <dgm:spPr/>
      <dgm:t>
        <a:bodyPr/>
        <a:lstStyle/>
        <a:p>
          <a:endParaRPr lang="en-US"/>
        </a:p>
      </dgm:t>
    </dgm:pt>
    <dgm:pt modelId="{A752B09B-B3B7-4BA7-B404-9E2E145503FC}" type="sibTrans" cxnId="{FA69AA8D-64B7-4CEC-B1BA-6A8AC330F85E}">
      <dgm:prSet/>
      <dgm:spPr/>
      <dgm:t>
        <a:bodyPr/>
        <a:lstStyle/>
        <a:p>
          <a:endParaRPr lang="en-US"/>
        </a:p>
      </dgm:t>
    </dgm:pt>
    <dgm:pt modelId="{61CA99BF-D60D-4C28-BDD8-AC1D826B3DD3}">
      <dgm:prSet/>
      <dgm:spPr/>
      <dgm:t>
        <a:bodyPr/>
        <a:lstStyle/>
        <a:p>
          <a:r>
            <a:rPr lang="en-US"/>
            <a:t>Remaining 15% released with final report</a:t>
          </a:r>
        </a:p>
      </dgm:t>
    </dgm:pt>
    <dgm:pt modelId="{7A2DC191-9DB4-4B8E-B750-5537FED8894F}" type="parTrans" cxnId="{864DA2C0-7053-4D6F-9B3C-4289F223521C}">
      <dgm:prSet/>
      <dgm:spPr/>
      <dgm:t>
        <a:bodyPr/>
        <a:lstStyle/>
        <a:p>
          <a:endParaRPr lang="en-US"/>
        </a:p>
      </dgm:t>
    </dgm:pt>
    <dgm:pt modelId="{C3E8480A-04CC-4F01-BA04-8DEC77404E45}" type="sibTrans" cxnId="{864DA2C0-7053-4D6F-9B3C-4289F223521C}">
      <dgm:prSet/>
      <dgm:spPr/>
      <dgm:t>
        <a:bodyPr/>
        <a:lstStyle/>
        <a:p>
          <a:endParaRPr lang="en-US"/>
        </a:p>
      </dgm:t>
    </dgm:pt>
    <dgm:pt modelId="{BE6208F8-F27D-4B54-9521-982CB4BD1872}" type="pres">
      <dgm:prSet presAssocID="{4C29C380-3737-4B8E-B11C-2373D9D00F1D}" presName="Name0" presStyleCnt="0">
        <dgm:presLayoutVars>
          <dgm:dir/>
          <dgm:animLvl val="lvl"/>
          <dgm:resizeHandles val="exact"/>
        </dgm:presLayoutVars>
      </dgm:prSet>
      <dgm:spPr/>
    </dgm:pt>
    <dgm:pt modelId="{D882EF26-67E4-41C2-BF21-5994142B1393}" type="pres">
      <dgm:prSet presAssocID="{71904032-32EE-4E32-BF1E-299EE50FE21F}" presName="linNode" presStyleCnt="0"/>
      <dgm:spPr/>
    </dgm:pt>
    <dgm:pt modelId="{DEE82231-C1DF-46D4-ADA2-3BBBE0C8B28D}" type="pres">
      <dgm:prSet presAssocID="{71904032-32EE-4E32-BF1E-299EE50FE21F}" presName="parentText" presStyleLbl="node1" presStyleIdx="0" presStyleCnt="2">
        <dgm:presLayoutVars>
          <dgm:chMax val="1"/>
          <dgm:bulletEnabled val="1"/>
        </dgm:presLayoutVars>
      </dgm:prSet>
      <dgm:spPr/>
    </dgm:pt>
    <dgm:pt modelId="{EFD85F28-201E-4495-952A-0626D754B9E1}" type="pres">
      <dgm:prSet presAssocID="{71904032-32EE-4E32-BF1E-299EE50FE21F}" presName="descendantText" presStyleLbl="alignAccFollowNode1" presStyleIdx="0" presStyleCnt="2">
        <dgm:presLayoutVars>
          <dgm:bulletEnabled val="1"/>
        </dgm:presLayoutVars>
      </dgm:prSet>
      <dgm:spPr/>
    </dgm:pt>
    <dgm:pt modelId="{3A3B3C4B-81F1-4934-AB89-8F738E4E1B07}" type="pres">
      <dgm:prSet presAssocID="{5D625E9A-9C90-42BA-930A-EB3BACE38C1F}" presName="sp" presStyleCnt="0"/>
      <dgm:spPr/>
    </dgm:pt>
    <dgm:pt modelId="{4D3E38C8-13E3-41B1-8385-A98CD6427702}" type="pres">
      <dgm:prSet presAssocID="{A1A3D00E-288E-4F5F-BFC6-6D85523D5AA1}" presName="linNode" presStyleCnt="0"/>
      <dgm:spPr/>
    </dgm:pt>
    <dgm:pt modelId="{881FAE1F-3354-4C6F-B8BE-E3C6E4624B0B}" type="pres">
      <dgm:prSet presAssocID="{A1A3D00E-288E-4F5F-BFC6-6D85523D5AA1}" presName="parentText" presStyleLbl="node1" presStyleIdx="1" presStyleCnt="2">
        <dgm:presLayoutVars>
          <dgm:chMax val="1"/>
          <dgm:bulletEnabled val="1"/>
        </dgm:presLayoutVars>
      </dgm:prSet>
      <dgm:spPr/>
    </dgm:pt>
    <dgm:pt modelId="{AF50289C-45BE-495B-8642-BA6CCA483D03}" type="pres">
      <dgm:prSet presAssocID="{A1A3D00E-288E-4F5F-BFC6-6D85523D5AA1}" presName="descendantText" presStyleLbl="alignAccFollowNode1" presStyleIdx="1" presStyleCnt="2">
        <dgm:presLayoutVars>
          <dgm:bulletEnabled val="1"/>
        </dgm:presLayoutVars>
      </dgm:prSet>
      <dgm:spPr/>
    </dgm:pt>
  </dgm:ptLst>
  <dgm:cxnLst>
    <dgm:cxn modelId="{FA768702-6D45-44DA-BA30-513B6725843C}" srcId="{4C29C380-3737-4B8E-B11C-2373D9D00F1D}" destId="{71904032-32EE-4E32-BF1E-299EE50FE21F}" srcOrd="0" destOrd="0" parTransId="{31968DF6-7772-435F-936B-69204EA8AC01}" sibTransId="{5D625E9A-9C90-42BA-930A-EB3BACE38C1F}"/>
    <dgm:cxn modelId="{4100A50C-F393-4367-B060-AB565F553BF5}" type="presOf" srcId="{A1A3D00E-288E-4F5F-BFC6-6D85523D5AA1}" destId="{881FAE1F-3354-4C6F-B8BE-E3C6E4624B0B}" srcOrd="0" destOrd="0" presId="urn:microsoft.com/office/officeart/2005/8/layout/vList5"/>
    <dgm:cxn modelId="{9784C711-61A4-4FBF-A6A8-91BD2B6FCD6A}" type="presOf" srcId="{39839D3D-79FF-4489-991B-4DED57540E2F}" destId="{AF50289C-45BE-495B-8642-BA6CCA483D03}" srcOrd="0" destOrd="0" presId="urn:microsoft.com/office/officeart/2005/8/layout/vList5"/>
    <dgm:cxn modelId="{47FB2622-AFF9-472D-9972-229ADA57AD2C}" srcId="{71904032-32EE-4E32-BF1E-299EE50FE21F}" destId="{92E3C1D5-A688-432C-9668-FBB169E49425}" srcOrd="1" destOrd="0" parTransId="{DF61DEC7-1B97-4081-9E37-39BB44F63415}" sibTransId="{C65DB3C2-8CBB-4D86-ADA5-4CBF2DC4A10F}"/>
    <dgm:cxn modelId="{1C5FD73D-9BBF-489E-B0C4-CEBACF98262A}" type="presOf" srcId="{61CA99BF-D60D-4C28-BDD8-AC1D826B3DD3}" destId="{AF50289C-45BE-495B-8642-BA6CCA483D03}" srcOrd="0" destOrd="2" presId="urn:microsoft.com/office/officeart/2005/8/layout/vList5"/>
    <dgm:cxn modelId="{ED47F53D-898E-4B0B-A1BE-F09F9388D3E4}" type="presOf" srcId="{76806D8E-6FFC-46F9-906C-39BBF0F4FE1C}" destId="{EFD85F28-201E-4495-952A-0626D754B9E1}" srcOrd="0" destOrd="0" presId="urn:microsoft.com/office/officeart/2005/8/layout/vList5"/>
    <dgm:cxn modelId="{48D9A364-2FC1-41B7-B81A-C9D19209541C}" type="presOf" srcId="{92E3C1D5-A688-432C-9668-FBB169E49425}" destId="{EFD85F28-201E-4495-952A-0626D754B9E1}" srcOrd="0" destOrd="1" presId="urn:microsoft.com/office/officeart/2005/8/layout/vList5"/>
    <dgm:cxn modelId="{FD2E486A-B8E6-4BA4-9C4D-B91EBF6E09EC}" srcId="{71904032-32EE-4E32-BF1E-299EE50FE21F}" destId="{76806D8E-6FFC-46F9-906C-39BBF0F4FE1C}" srcOrd="0" destOrd="0" parTransId="{E3D97157-135E-4C4B-9612-D2B34A8E7112}" sibTransId="{6D54DFE6-8D63-4177-B224-1C8BCF274B6C}"/>
    <dgm:cxn modelId="{FA69AA8D-64B7-4CEC-B1BA-6A8AC330F85E}" srcId="{A1A3D00E-288E-4F5F-BFC6-6D85523D5AA1}" destId="{3C116455-471D-41D6-8197-FED3D5A505BB}" srcOrd="1" destOrd="0" parTransId="{499E208D-CF31-472A-8B56-B4C5389A7EB1}" sibTransId="{A752B09B-B3B7-4BA7-B404-9E2E145503FC}"/>
    <dgm:cxn modelId="{5E28D1A5-3B8D-4595-A621-184911510DF4}" srcId="{A1A3D00E-288E-4F5F-BFC6-6D85523D5AA1}" destId="{39839D3D-79FF-4489-991B-4DED57540E2F}" srcOrd="0" destOrd="0" parTransId="{CCE9295B-3987-4306-880C-8A10B474DC9D}" sibTransId="{F275534D-7F4E-4812-AB89-D947169B9C27}"/>
    <dgm:cxn modelId="{471D76A7-959F-4AFC-893B-7475DDB45CBD}" type="presOf" srcId="{4C29C380-3737-4B8E-B11C-2373D9D00F1D}" destId="{BE6208F8-F27D-4B54-9521-982CB4BD1872}" srcOrd="0" destOrd="0" presId="urn:microsoft.com/office/officeart/2005/8/layout/vList5"/>
    <dgm:cxn modelId="{ADE128A8-C94E-4282-A38A-47B3F3E51851}" srcId="{4C29C380-3737-4B8E-B11C-2373D9D00F1D}" destId="{A1A3D00E-288E-4F5F-BFC6-6D85523D5AA1}" srcOrd="1" destOrd="0" parTransId="{A23A971B-D69C-4EBF-9A7A-2BA44CAB1C1A}" sibTransId="{0E968189-3BEC-46D0-AF6F-A0CE1A8EFF4D}"/>
    <dgm:cxn modelId="{864DA2C0-7053-4D6F-9B3C-4289F223521C}" srcId="{A1A3D00E-288E-4F5F-BFC6-6D85523D5AA1}" destId="{61CA99BF-D60D-4C28-BDD8-AC1D826B3DD3}" srcOrd="2" destOrd="0" parTransId="{7A2DC191-9DB4-4B8E-B750-5537FED8894F}" sibTransId="{C3E8480A-04CC-4F01-BA04-8DEC77404E45}"/>
    <dgm:cxn modelId="{0B1893C5-2F31-466A-94C3-166898FAE6B7}" type="presOf" srcId="{71904032-32EE-4E32-BF1E-299EE50FE21F}" destId="{DEE82231-C1DF-46D4-ADA2-3BBBE0C8B28D}" srcOrd="0" destOrd="0" presId="urn:microsoft.com/office/officeart/2005/8/layout/vList5"/>
    <dgm:cxn modelId="{5C8BDCED-A1A2-41F0-9A9B-C4426D95888F}" type="presOf" srcId="{3C116455-471D-41D6-8197-FED3D5A505BB}" destId="{AF50289C-45BE-495B-8642-BA6CCA483D03}" srcOrd="0" destOrd="1" presId="urn:microsoft.com/office/officeart/2005/8/layout/vList5"/>
    <dgm:cxn modelId="{AC3AF9D1-2E59-4CD8-966D-D9713EB2E1BA}" type="presParOf" srcId="{BE6208F8-F27D-4B54-9521-982CB4BD1872}" destId="{D882EF26-67E4-41C2-BF21-5994142B1393}" srcOrd="0" destOrd="0" presId="urn:microsoft.com/office/officeart/2005/8/layout/vList5"/>
    <dgm:cxn modelId="{1288ECF8-788D-4B95-8DCD-67BB57F58DD3}" type="presParOf" srcId="{D882EF26-67E4-41C2-BF21-5994142B1393}" destId="{DEE82231-C1DF-46D4-ADA2-3BBBE0C8B28D}" srcOrd="0" destOrd="0" presId="urn:microsoft.com/office/officeart/2005/8/layout/vList5"/>
    <dgm:cxn modelId="{00262DE5-DF81-4EBE-8065-951179F3ADED}" type="presParOf" srcId="{D882EF26-67E4-41C2-BF21-5994142B1393}" destId="{EFD85F28-201E-4495-952A-0626D754B9E1}" srcOrd="1" destOrd="0" presId="urn:microsoft.com/office/officeart/2005/8/layout/vList5"/>
    <dgm:cxn modelId="{0AAFF4C6-FCE5-4032-A719-BAC84BE13A25}" type="presParOf" srcId="{BE6208F8-F27D-4B54-9521-982CB4BD1872}" destId="{3A3B3C4B-81F1-4934-AB89-8F738E4E1B07}" srcOrd="1" destOrd="0" presId="urn:microsoft.com/office/officeart/2005/8/layout/vList5"/>
    <dgm:cxn modelId="{C618497D-C2FC-4DDA-857C-B436833FC299}" type="presParOf" srcId="{BE6208F8-F27D-4B54-9521-982CB4BD1872}" destId="{4D3E38C8-13E3-41B1-8385-A98CD6427702}" srcOrd="2" destOrd="0" presId="urn:microsoft.com/office/officeart/2005/8/layout/vList5"/>
    <dgm:cxn modelId="{CF053642-9E21-44B0-894F-FDECB099A55B}" type="presParOf" srcId="{4D3E38C8-13E3-41B1-8385-A98CD6427702}" destId="{881FAE1F-3354-4C6F-B8BE-E3C6E4624B0B}" srcOrd="0" destOrd="0" presId="urn:microsoft.com/office/officeart/2005/8/layout/vList5"/>
    <dgm:cxn modelId="{C8F4614B-6D43-4E0E-8C0E-ABF9B3462870}" type="presParOf" srcId="{4D3E38C8-13E3-41B1-8385-A98CD6427702}" destId="{AF50289C-45BE-495B-8642-BA6CCA483D03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0908FE-4C68-43A1-A4A5-DCF19E8F4CBD}">
      <dsp:nvSpPr>
        <dsp:cNvPr id="0" name=""/>
        <dsp:cNvSpPr/>
      </dsp:nvSpPr>
      <dsp:spPr>
        <a:xfrm>
          <a:off x="437537" y="984045"/>
          <a:ext cx="715869" cy="71586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B30572-1F87-48FB-985B-C922A5C06320}">
      <dsp:nvSpPr>
        <dsp:cNvPr id="0" name=""/>
        <dsp:cNvSpPr/>
      </dsp:nvSpPr>
      <dsp:spPr>
        <a:xfrm>
          <a:off x="62" y="1938692"/>
          <a:ext cx="1590820" cy="6363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Introduction &amp; Program Overview</a:t>
          </a:r>
        </a:p>
      </dsp:txBody>
      <dsp:txXfrm>
        <a:off x="62" y="1938692"/>
        <a:ext cx="1590820" cy="636328"/>
      </dsp:txXfrm>
    </dsp:sp>
    <dsp:sp modelId="{C6A86D7A-04F2-40E1-80CD-978FD0019F0F}">
      <dsp:nvSpPr>
        <dsp:cNvPr id="0" name=""/>
        <dsp:cNvSpPr/>
      </dsp:nvSpPr>
      <dsp:spPr>
        <a:xfrm>
          <a:off x="2306751" y="984045"/>
          <a:ext cx="715869" cy="71586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531812-149C-4673-8BBD-AEFD90FDF0CC}">
      <dsp:nvSpPr>
        <dsp:cNvPr id="0" name=""/>
        <dsp:cNvSpPr/>
      </dsp:nvSpPr>
      <dsp:spPr>
        <a:xfrm>
          <a:off x="1869275" y="1938692"/>
          <a:ext cx="1590820" cy="6363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Guideline Review</a:t>
          </a:r>
        </a:p>
      </dsp:txBody>
      <dsp:txXfrm>
        <a:off x="1869275" y="1938692"/>
        <a:ext cx="1590820" cy="636328"/>
      </dsp:txXfrm>
    </dsp:sp>
    <dsp:sp modelId="{8231F100-74AD-4731-906D-341943079E26}">
      <dsp:nvSpPr>
        <dsp:cNvPr id="0" name=""/>
        <dsp:cNvSpPr/>
      </dsp:nvSpPr>
      <dsp:spPr>
        <a:xfrm>
          <a:off x="4175965" y="984045"/>
          <a:ext cx="715869" cy="71586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1677FE-47A5-464A-AC45-420A8123CF69}">
      <dsp:nvSpPr>
        <dsp:cNvPr id="0" name=""/>
        <dsp:cNvSpPr/>
      </dsp:nvSpPr>
      <dsp:spPr>
        <a:xfrm>
          <a:off x="3738489" y="1938692"/>
          <a:ext cx="1590820" cy="6363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Application Review</a:t>
          </a:r>
        </a:p>
      </dsp:txBody>
      <dsp:txXfrm>
        <a:off x="3738489" y="1938692"/>
        <a:ext cx="1590820" cy="636328"/>
      </dsp:txXfrm>
    </dsp:sp>
    <dsp:sp modelId="{FD524748-1F02-45D1-B3D6-01685FA564D9}">
      <dsp:nvSpPr>
        <dsp:cNvPr id="0" name=""/>
        <dsp:cNvSpPr/>
      </dsp:nvSpPr>
      <dsp:spPr>
        <a:xfrm>
          <a:off x="6045179" y="984045"/>
          <a:ext cx="715869" cy="71586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3B604C-5012-4158-99B6-AA9DA03A39ED}">
      <dsp:nvSpPr>
        <dsp:cNvPr id="0" name=""/>
        <dsp:cNvSpPr/>
      </dsp:nvSpPr>
      <dsp:spPr>
        <a:xfrm>
          <a:off x="5607703" y="1938692"/>
          <a:ext cx="1590820" cy="6363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Next Steps</a:t>
          </a:r>
        </a:p>
      </dsp:txBody>
      <dsp:txXfrm>
        <a:off x="5607703" y="1938692"/>
        <a:ext cx="1590820" cy="636328"/>
      </dsp:txXfrm>
    </dsp:sp>
    <dsp:sp modelId="{1D97E8C5-4B9B-4F3F-BF7C-57D04C89C333}">
      <dsp:nvSpPr>
        <dsp:cNvPr id="0" name=""/>
        <dsp:cNvSpPr/>
      </dsp:nvSpPr>
      <dsp:spPr>
        <a:xfrm>
          <a:off x="7914393" y="984045"/>
          <a:ext cx="715869" cy="715869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F76E06-25FE-4928-8BF2-FAF9404C283E}">
      <dsp:nvSpPr>
        <dsp:cNvPr id="0" name=""/>
        <dsp:cNvSpPr/>
      </dsp:nvSpPr>
      <dsp:spPr>
        <a:xfrm>
          <a:off x="7476917" y="1938692"/>
          <a:ext cx="1590820" cy="6363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Questions</a:t>
          </a:r>
        </a:p>
      </dsp:txBody>
      <dsp:txXfrm>
        <a:off x="7476917" y="1938692"/>
        <a:ext cx="1590820" cy="63632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6DBDBF-EA62-4592-8D96-69470F630B0F}">
      <dsp:nvSpPr>
        <dsp:cNvPr id="0" name=""/>
        <dsp:cNvSpPr/>
      </dsp:nvSpPr>
      <dsp:spPr>
        <a:xfrm>
          <a:off x="38" y="169063"/>
          <a:ext cx="3682133" cy="74415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/>
            <a:t>Grant will fund programs/projects supporting:</a:t>
          </a:r>
        </a:p>
      </dsp:txBody>
      <dsp:txXfrm>
        <a:off x="38" y="169063"/>
        <a:ext cx="3682133" cy="744159"/>
      </dsp:txXfrm>
    </dsp:sp>
    <dsp:sp modelId="{11F9C9A0-C978-456B-9309-C964B317939C}">
      <dsp:nvSpPr>
        <dsp:cNvPr id="0" name=""/>
        <dsp:cNvSpPr/>
      </dsp:nvSpPr>
      <dsp:spPr>
        <a:xfrm>
          <a:off x="38" y="913222"/>
          <a:ext cx="3682133" cy="1825425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2000" kern="1200" dirty="0">
              <a:solidFill>
                <a:srgbClr val="C00000"/>
              </a:solidFill>
            </a:rPr>
            <a:t>CSD Facility Fees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2000" kern="1200" dirty="0"/>
            <a:t>Youth programs (up to 21yrs)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2000" kern="1200" dirty="0"/>
            <a:t>Youth sports programs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2000" kern="1200" dirty="0"/>
            <a:t>Community-focused programs</a:t>
          </a:r>
        </a:p>
      </dsp:txBody>
      <dsp:txXfrm>
        <a:off x="38" y="913222"/>
        <a:ext cx="3682133" cy="1825425"/>
      </dsp:txXfrm>
    </dsp:sp>
    <dsp:sp modelId="{BB64ECE1-B136-43EF-9EEF-BBD96FAEC4CA}">
      <dsp:nvSpPr>
        <dsp:cNvPr id="0" name=""/>
        <dsp:cNvSpPr/>
      </dsp:nvSpPr>
      <dsp:spPr>
        <a:xfrm>
          <a:off x="4197670" y="169063"/>
          <a:ext cx="3682133" cy="744159"/>
        </a:xfrm>
        <a:prstGeom prst="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/>
            <a:t>Examples include but are not limited to:</a:t>
          </a:r>
        </a:p>
      </dsp:txBody>
      <dsp:txXfrm>
        <a:off x="4197670" y="169063"/>
        <a:ext cx="3682133" cy="744159"/>
      </dsp:txXfrm>
    </dsp:sp>
    <dsp:sp modelId="{F30F6B7F-A754-4AD9-AE60-C40DAC8A9782}">
      <dsp:nvSpPr>
        <dsp:cNvPr id="0" name=""/>
        <dsp:cNvSpPr/>
      </dsp:nvSpPr>
      <dsp:spPr>
        <a:xfrm>
          <a:off x="4197670" y="913222"/>
          <a:ext cx="3682133" cy="1825425"/>
        </a:xfrm>
        <a:prstGeom prst="rect">
          <a:avLst/>
        </a:prstGeom>
        <a:solidFill>
          <a:schemeClr val="accent5">
            <a:tint val="40000"/>
            <a:alpha val="90000"/>
            <a:hueOff val="-6739762"/>
            <a:satOff val="-22832"/>
            <a:lumOff val="-2928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6739762"/>
              <a:satOff val="-22832"/>
              <a:lumOff val="-29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Health and Wellness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Students and Parents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Service Learning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Gardening and Urban Greening</a:t>
          </a:r>
        </a:p>
      </dsp:txBody>
      <dsp:txXfrm>
        <a:off x="4197670" y="913222"/>
        <a:ext cx="3682133" cy="1825425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557CB4-626A-4630-AE28-7849461ECEF6}">
      <dsp:nvSpPr>
        <dsp:cNvPr id="0" name=""/>
        <dsp:cNvSpPr/>
      </dsp:nvSpPr>
      <dsp:spPr>
        <a:xfrm>
          <a:off x="2577789" y="753486"/>
          <a:ext cx="56113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61133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843562" y="796248"/>
        <a:ext cx="29586" cy="5917"/>
      </dsp:txXfrm>
    </dsp:sp>
    <dsp:sp modelId="{1B0627A7-E848-407F-8962-125F6729EE1E}">
      <dsp:nvSpPr>
        <dsp:cNvPr id="0" name=""/>
        <dsp:cNvSpPr/>
      </dsp:nvSpPr>
      <dsp:spPr>
        <a:xfrm>
          <a:off x="6834" y="27380"/>
          <a:ext cx="2572754" cy="154365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6067" tIns="132330" rIns="126067" bIns="1323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Applications are received by </a:t>
          </a:r>
          <a:r>
            <a:rPr lang="en-US" sz="1800" u="sng" kern="1200"/>
            <a:t>11:59 p.m. on Friday, February 9, 2024 </a:t>
          </a:r>
          <a:r>
            <a:rPr lang="en-US" sz="1800" kern="1200"/>
            <a:t>(no exceptions)</a:t>
          </a:r>
        </a:p>
      </dsp:txBody>
      <dsp:txXfrm>
        <a:off x="6834" y="27380"/>
        <a:ext cx="2572754" cy="1543652"/>
      </dsp:txXfrm>
    </dsp:sp>
    <dsp:sp modelId="{271B261B-0E68-4BD9-8117-D6FBD2CFAD37}">
      <dsp:nvSpPr>
        <dsp:cNvPr id="0" name=""/>
        <dsp:cNvSpPr/>
      </dsp:nvSpPr>
      <dsp:spPr>
        <a:xfrm>
          <a:off x="5742277" y="753486"/>
          <a:ext cx="56113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61133" y="45720"/>
              </a:lnTo>
            </a:path>
          </a:pathLst>
        </a:custGeom>
        <a:noFill/>
        <a:ln w="6350" cap="flat" cmpd="sng" algn="ctr">
          <a:solidFill>
            <a:schemeClr val="accent2">
              <a:hueOff val="-485121"/>
              <a:satOff val="-27976"/>
              <a:lumOff val="2876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008050" y="796248"/>
        <a:ext cx="29586" cy="5917"/>
      </dsp:txXfrm>
    </dsp:sp>
    <dsp:sp modelId="{95AAA66C-6E69-40D8-8AC8-9B95BD0AED7D}">
      <dsp:nvSpPr>
        <dsp:cNvPr id="0" name=""/>
        <dsp:cNvSpPr/>
      </dsp:nvSpPr>
      <dsp:spPr>
        <a:xfrm>
          <a:off x="3171322" y="27380"/>
          <a:ext cx="2572754" cy="1543652"/>
        </a:xfrm>
        <a:prstGeom prst="rect">
          <a:avLst/>
        </a:prstGeom>
        <a:solidFill>
          <a:schemeClr val="accent2">
            <a:hueOff val="-363841"/>
            <a:satOff val="-20982"/>
            <a:lumOff val="215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6067" tIns="132330" rIns="126067" bIns="1323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City staff review for responsiveness</a:t>
          </a:r>
        </a:p>
      </dsp:txBody>
      <dsp:txXfrm>
        <a:off x="3171322" y="27380"/>
        <a:ext cx="2572754" cy="1543652"/>
      </dsp:txXfrm>
    </dsp:sp>
    <dsp:sp modelId="{0CAB3230-BEAD-4334-B547-698C911FBE75}">
      <dsp:nvSpPr>
        <dsp:cNvPr id="0" name=""/>
        <dsp:cNvSpPr/>
      </dsp:nvSpPr>
      <dsp:spPr>
        <a:xfrm>
          <a:off x="1293211" y="1569233"/>
          <a:ext cx="6328976" cy="561133"/>
        </a:xfrm>
        <a:custGeom>
          <a:avLst/>
          <a:gdLst/>
          <a:ahLst/>
          <a:cxnLst/>
          <a:rect l="0" t="0" r="0" b="0"/>
          <a:pathLst>
            <a:path>
              <a:moveTo>
                <a:pt x="6328976" y="0"/>
              </a:moveTo>
              <a:lnTo>
                <a:pt x="6328976" y="297666"/>
              </a:lnTo>
              <a:lnTo>
                <a:pt x="0" y="297666"/>
              </a:lnTo>
              <a:lnTo>
                <a:pt x="0" y="561133"/>
              </a:lnTo>
            </a:path>
          </a:pathLst>
        </a:custGeom>
        <a:noFill/>
        <a:ln w="6350" cap="flat" cmpd="sng" algn="ctr">
          <a:solidFill>
            <a:schemeClr val="accent2">
              <a:hueOff val="-970242"/>
              <a:satOff val="-55952"/>
              <a:lumOff val="5752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298785" y="1846841"/>
        <a:ext cx="317828" cy="5917"/>
      </dsp:txXfrm>
    </dsp:sp>
    <dsp:sp modelId="{AAE3459B-A775-4ED2-8067-790FB72E71BC}">
      <dsp:nvSpPr>
        <dsp:cNvPr id="0" name=""/>
        <dsp:cNvSpPr/>
      </dsp:nvSpPr>
      <dsp:spPr>
        <a:xfrm>
          <a:off x="6335810" y="27380"/>
          <a:ext cx="2572754" cy="1543652"/>
        </a:xfrm>
        <a:prstGeom prst="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6067" tIns="132330" rIns="126067" bIns="1323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All complete and eligible applications are forwarded to the review panel for scoring</a:t>
          </a:r>
        </a:p>
      </dsp:txBody>
      <dsp:txXfrm>
        <a:off x="6335810" y="27380"/>
        <a:ext cx="2572754" cy="1543652"/>
      </dsp:txXfrm>
    </dsp:sp>
    <dsp:sp modelId="{63BBF74D-A79B-4B15-8881-B936A52AC74B}">
      <dsp:nvSpPr>
        <dsp:cNvPr id="0" name=""/>
        <dsp:cNvSpPr/>
      </dsp:nvSpPr>
      <dsp:spPr>
        <a:xfrm>
          <a:off x="2577789" y="2888873"/>
          <a:ext cx="56113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61133" y="45720"/>
              </a:lnTo>
            </a:path>
          </a:pathLst>
        </a:custGeom>
        <a:noFill/>
        <a:ln w="635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843562" y="2931634"/>
        <a:ext cx="29586" cy="5917"/>
      </dsp:txXfrm>
    </dsp:sp>
    <dsp:sp modelId="{85734A47-C012-4F2C-83D2-E54992679E8F}">
      <dsp:nvSpPr>
        <dsp:cNvPr id="0" name=""/>
        <dsp:cNvSpPr/>
      </dsp:nvSpPr>
      <dsp:spPr>
        <a:xfrm>
          <a:off x="6834" y="2162766"/>
          <a:ext cx="2572754" cy="1543652"/>
        </a:xfrm>
        <a:prstGeom prst="rect">
          <a:avLst/>
        </a:prstGeom>
        <a:solidFill>
          <a:schemeClr val="accent2">
            <a:hueOff val="-1091522"/>
            <a:satOff val="-62946"/>
            <a:lumOff val="64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6067" tIns="132330" rIns="126067" bIns="1323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Review Panel’s recommendations are forwarded to City Council for final approval</a:t>
          </a:r>
        </a:p>
      </dsp:txBody>
      <dsp:txXfrm>
        <a:off x="6834" y="2162766"/>
        <a:ext cx="2572754" cy="1543652"/>
      </dsp:txXfrm>
    </dsp:sp>
    <dsp:sp modelId="{67E94CC5-18AC-40E8-8455-C918DCEAF26C}">
      <dsp:nvSpPr>
        <dsp:cNvPr id="0" name=""/>
        <dsp:cNvSpPr/>
      </dsp:nvSpPr>
      <dsp:spPr>
        <a:xfrm>
          <a:off x="3171322" y="2162766"/>
          <a:ext cx="2572754" cy="1543652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6067" tIns="132330" rIns="126067" bIns="1323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Awardees will enter into contracts with the City</a:t>
          </a:r>
        </a:p>
      </dsp:txBody>
      <dsp:txXfrm>
        <a:off x="3171322" y="2162766"/>
        <a:ext cx="2572754" cy="1543652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39A124-C840-4B55-B376-A0E1ED54FA9D}">
      <dsp:nvSpPr>
        <dsp:cNvPr id="0" name=""/>
        <dsp:cNvSpPr/>
      </dsp:nvSpPr>
      <dsp:spPr>
        <a:xfrm>
          <a:off x="0" y="3036"/>
          <a:ext cx="8382000" cy="646687"/>
        </a:xfrm>
        <a:prstGeom prst="roundRect">
          <a:avLst>
            <a:gd name="adj" fmla="val 10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25442F5-E686-4354-931E-6E897CDA12BE}">
      <dsp:nvSpPr>
        <dsp:cNvPr id="0" name=""/>
        <dsp:cNvSpPr/>
      </dsp:nvSpPr>
      <dsp:spPr>
        <a:xfrm>
          <a:off x="195623" y="148540"/>
          <a:ext cx="355678" cy="35567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B646205-CF6A-40C0-A2C9-3C1FCC3EBB43}">
      <dsp:nvSpPr>
        <dsp:cNvPr id="0" name=""/>
        <dsp:cNvSpPr/>
      </dsp:nvSpPr>
      <dsp:spPr>
        <a:xfrm>
          <a:off x="746924" y="3036"/>
          <a:ext cx="7635075" cy="6466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441" tIns="68441" rIns="68441" bIns="68441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Enter into a City contract (grant agreement)</a:t>
          </a:r>
        </a:p>
      </dsp:txBody>
      <dsp:txXfrm>
        <a:off x="746924" y="3036"/>
        <a:ext cx="7635075" cy="646687"/>
      </dsp:txXfrm>
    </dsp:sp>
    <dsp:sp modelId="{378ED6ED-524D-484F-943C-6256DB96EBCA}">
      <dsp:nvSpPr>
        <dsp:cNvPr id="0" name=""/>
        <dsp:cNvSpPr/>
      </dsp:nvSpPr>
      <dsp:spPr>
        <a:xfrm>
          <a:off x="0" y="811396"/>
          <a:ext cx="8382000" cy="646687"/>
        </a:xfrm>
        <a:prstGeom prst="roundRect">
          <a:avLst>
            <a:gd name="adj" fmla="val 10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CD5DDF3-6B97-4902-B0AB-C0D86FCF0F59}">
      <dsp:nvSpPr>
        <dsp:cNvPr id="0" name=""/>
        <dsp:cNvSpPr/>
      </dsp:nvSpPr>
      <dsp:spPr>
        <a:xfrm>
          <a:off x="195623" y="956900"/>
          <a:ext cx="355678" cy="35567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8395D41-C63E-44D5-9E3B-5CD2B5D0595A}">
      <dsp:nvSpPr>
        <dsp:cNvPr id="0" name=""/>
        <dsp:cNvSpPr/>
      </dsp:nvSpPr>
      <dsp:spPr>
        <a:xfrm>
          <a:off x="746924" y="811396"/>
          <a:ext cx="7635075" cy="6466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441" tIns="68441" rIns="68441" bIns="68441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W-9 and Supplemental Vendor Application</a:t>
          </a:r>
        </a:p>
      </dsp:txBody>
      <dsp:txXfrm>
        <a:off x="746924" y="811396"/>
        <a:ext cx="7635075" cy="646687"/>
      </dsp:txXfrm>
    </dsp:sp>
    <dsp:sp modelId="{54BF58A4-AB2D-41E5-B2D0-3D8EE0287120}">
      <dsp:nvSpPr>
        <dsp:cNvPr id="0" name=""/>
        <dsp:cNvSpPr/>
      </dsp:nvSpPr>
      <dsp:spPr>
        <a:xfrm>
          <a:off x="0" y="1619756"/>
          <a:ext cx="8382000" cy="646687"/>
        </a:xfrm>
        <a:prstGeom prst="roundRect">
          <a:avLst>
            <a:gd name="adj" fmla="val 10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B2C5A5C-EA3C-4BBB-B483-ACC58DFCA967}">
      <dsp:nvSpPr>
        <dsp:cNvPr id="0" name=""/>
        <dsp:cNvSpPr/>
      </dsp:nvSpPr>
      <dsp:spPr>
        <a:xfrm>
          <a:off x="195623" y="1765260"/>
          <a:ext cx="355678" cy="35567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32878B7-730D-43D9-BEDF-9066F1A09DCE}">
      <dsp:nvSpPr>
        <dsp:cNvPr id="0" name=""/>
        <dsp:cNvSpPr/>
      </dsp:nvSpPr>
      <dsp:spPr>
        <a:xfrm>
          <a:off x="746924" y="1619756"/>
          <a:ext cx="7635075" cy="6466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441" tIns="68441" rIns="68441" bIns="68441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Obtain a City of Richmond Business License</a:t>
          </a:r>
        </a:p>
      </dsp:txBody>
      <dsp:txXfrm>
        <a:off x="746924" y="1619756"/>
        <a:ext cx="7635075" cy="646687"/>
      </dsp:txXfrm>
    </dsp:sp>
    <dsp:sp modelId="{9D04C33B-A73C-4242-A169-78708A98762F}">
      <dsp:nvSpPr>
        <dsp:cNvPr id="0" name=""/>
        <dsp:cNvSpPr/>
      </dsp:nvSpPr>
      <dsp:spPr>
        <a:xfrm>
          <a:off x="0" y="2428115"/>
          <a:ext cx="8382000" cy="646687"/>
        </a:xfrm>
        <a:prstGeom prst="roundRect">
          <a:avLst>
            <a:gd name="adj" fmla="val 10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48F8FA7-97BD-4179-82E2-9FF1EEF8683F}">
      <dsp:nvSpPr>
        <dsp:cNvPr id="0" name=""/>
        <dsp:cNvSpPr/>
      </dsp:nvSpPr>
      <dsp:spPr>
        <a:xfrm>
          <a:off x="195623" y="2573620"/>
          <a:ext cx="355678" cy="35567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8CB00A5-3CB4-4522-9106-800612523183}">
      <dsp:nvSpPr>
        <dsp:cNvPr id="0" name=""/>
        <dsp:cNvSpPr/>
      </dsp:nvSpPr>
      <dsp:spPr>
        <a:xfrm>
          <a:off x="746924" y="2428115"/>
          <a:ext cx="7635075" cy="6466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441" tIns="68441" rIns="68441" bIns="68441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Meet City’s insurance requirements</a:t>
          </a:r>
        </a:p>
      </dsp:txBody>
      <dsp:txXfrm>
        <a:off x="746924" y="2428115"/>
        <a:ext cx="7635075" cy="646687"/>
      </dsp:txXfrm>
    </dsp:sp>
    <dsp:sp modelId="{EE97D0D0-8523-4F28-B7E5-9E730079CB0E}">
      <dsp:nvSpPr>
        <dsp:cNvPr id="0" name=""/>
        <dsp:cNvSpPr/>
      </dsp:nvSpPr>
      <dsp:spPr>
        <a:xfrm>
          <a:off x="0" y="3236475"/>
          <a:ext cx="8382000" cy="646687"/>
        </a:xfrm>
        <a:prstGeom prst="roundRect">
          <a:avLst>
            <a:gd name="adj" fmla="val 10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B540D68-F676-4FB3-85B9-6E23778C0764}">
      <dsp:nvSpPr>
        <dsp:cNvPr id="0" name=""/>
        <dsp:cNvSpPr/>
      </dsp:nvSpPr>
      <dsp:spPr>
        <a:xfrm>
          <a:off x="195623" y="3381980"/>
          <a:ext cx="355678" cy="355678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C4C6437-CA5D-4548-AEEB-95304CD43EF2}">
      <dsp:nvSpPr>
        <dsp:cNvPr id="0" name=""/>
        <dsp:cNvSpPr/>
      </dsp:nvSpPr>
      <dsp:spPr>
        <a:xfrm>
          <a:off x="746924" y="3236475"/>
          <a:ext cx="3771900" cy="6466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441" tIns="68441" rIns="68441" bIns="68441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Host City staff and/or members of the Review Panel for one or more program evaluations</a:t>
          </a:r>
        </a:p>
      </dsp:txBody>
      <dsp:txXfrm>
        <a:off x="746924" y="3236475"/>
        <a:ext cx="3771900" cy="646687"/>
      </dsp:txXfrm>
    </dsp:sp>
    <dsp:sp modelId="{2A8CD4CF-827C-4018-97C2-84DE9D0A4045}">
      <dsp:nvSpPr>
        <dsp:cNvPr id="0" name=""/>
        <dsp:cNvSpPr/>
      </dsp:nvSpPr>
      <dsp:spPr>
        <a:xfrm>
          <a:off x="4518824" y="3236475"/>
          <a:ext cx="3863175" cy="6466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441" tIns="68441" rIns="68441" bIns="68441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Reference City as a grantor on applicable material</a:t>
          </a:r>
          <a:endParaRPr lang="en-US" sz="1100" kern="1200" dirty="0"/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Submit bi-annual report/invoices</a:t>
          </a:r>
        </a:p>
      </dsp:txBody>
      <dsp:txXfrm>
        <a:off x="4518824" y="3236475"/>
        <a:ext cx="3863175" cy="646687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D720F0-2D20-447A-9AF0-ED505F3247F2}">
      <dsp:nvSpPr>
        <dsp:cNvPr id="0" name=""/>
        <dsp:cNvSpPr/>
      </dsp:nvSpPr>
      <dsp:spPr>
        <a:xfrm>
          <a:off x="-93743" y="209790"/>
          <a:ext cx="4773168" cy="84196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1D8856-EE09-4263-B21E-577166E51184}">
      <dsp:nvSpPr>
        <dsp:cNvPr id="0" name=""/>
        <dsp:cNvSpPr/>
      </dsp:nvSpPr>
      <dsp:spPr>
        <a:xfrm>
          <a:off x="160952" y="399233"/>
          <a:ext cx="463082" cy="46308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446C32-F787-48CA-BCB6-C18167F0861C}">
      <dsp:nvSpPr>
        <dsp:cNvPr id="0" name=""/>
        <dsp:cNvSpPr/>
      </dsp:nvSpPr>
      <dsp:spPr>
        <a:xfrm>
          <a:off x="754092" y="8160"/>
          <a:ext cx="4048068" cy="12452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108" tIns="89108" rIns="89108" bIns="89108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Email: </a:t>
          </a:r>
          <a:r>
            <a:rPr lang="en-US" sz="1500" kern="1200" dirty="0">
              <a:hlinkClick xmlns:r="http://schemas.openxmlformats.org/officeDocument/2006/relationships" r:id="rId3"/>
            </a:rPr>
            <a:t>eciagrants@ci.richmond.ca.us</a:t>
          </a:r>
          <a:endParaRPr lang="en-US" sz="1500" kern="1200" dirty="0"/>
        </a:p>
      </dsp:txBody>
      <dsp:txXfrm>
        <a:off x="754092" y="8160"/>
        <a:ext cx="4048068" cy="1245229"/>
      </dsp:txXfrm>
    </dsp:sp>
    <dsp:sp modelId="{04F27A61-AB34-4588-96AF-39E3B0F69DE4}">
      <dsp:nvSpPr>
        <dsp:cNvPr id="0" name=""/>
        <dsp:cNvSpPr/>
      </dsp:nvSpPr>
      <dsp:spPr>
        <a:xfrm>
          <a:off x="-93743" y="1707661"/>
          <a:ext cx="4773168" cy="84196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96923B-DBF8-4254-9499-565483F123AE}">
      <dsp:nvSpPr>
        <dsp:cNvPr id="0" name=""/>
        <dsp:cNvSpPr/>
      </dsp:nvSpPr>
      <dsp:spPr>
        <a:xfrm>
          <a:off x="160952" y="1897104"/>
          <a:ext cx="463082" cy="463082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6134B1-CA1C-4F47-BAA9-EC21E3B1C9B5}">
      <dsp:nvSpPr>
        <dsp:cNvPr id="0" name=""/>
        <dsp:cNvSpPr/>
      </dsp:nvSpPr>
      <dsp:spPr>
        <a:xfrm>
          <a:off x="700073" y="1463881"/>
          <a:ext cx="4156106" cy="13295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108" tIns="89108" rIns="89108" bIns="89108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Web: </a:t>
          </a:r>
          <a:r>
            <a:rPr lang="en-US" sz="1500" u="sng" kern="1200" dirty="0">
              <a:hlinkClick xmlns:r="http://schemas.openxmlformats.org/officeDocument/2006/relationships" r:id="rId6"/>
            </a:rPr>
            <a:t>http://www.ci.richmond.ca.us/eciagrants</a:t>
          </a:r>
          <a:r>
            <a:rPr lang="en-US" sz="1500" kern="1200" dirty="0"/>
            <a:t> </a:t>
          </a:r>
        </a:p>
      </dsp:txBody>
      <dsp:txXfrm>
        <a:off x="700073" y="1463881"/>
        <a:ext cx="4156106" cy="1329527"/>
      </dsp:txXfrm>
    </dsp:sp>
    <dsp:sp modelId="{9B5C5F1E-2108-474F-A024-CD2D250DB3D9}">
      <dsp:nvSpPr>
        <dsp:cNvPr id="0" name=""/>
        <dsp:cNvSpPr/>
      </dsp:nvSpPr>
      <dsp:spPr>
        <a:xfrm>
          <a:off x="-93743" y="3144573"/>
          <a:ext cx="4773168" cy="84196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30341E-6D63-4C96-8588-9738645DB7AF}">
      <dsp:nvSpPr>
        <dsp:cNvPr id="0" name=""/>
        <dsp:cNvSpPr/>
      </dsp:nvSpPr>
      <dsp:spPr>
        <a:xfrm>
          <a:off x="160952" y="3334016"/>
          <a:ext cx="463082" cy="46308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D24F43-210D-4ED2-A876-9C51514A915C}">
      <dsp:nvSpPr>
        <dsp:cNvPr id="0" name=""/>
        <dsp:cNvSpPr/>
      </dsp:nvSpPr>
      <dsp:spPr>
        <a:xfrm>
          <a:off x="689341" y="3003901"/>
          <a:ext cx="4177569" cy="11233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108" tIns="89108" rIns="89108" bIns="89108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Email Alerts (COR E-News): </a:t>
          </a:r>
          <a:r>
            <a:rPr lang="en-US" sz="1500" u="sng" kern="1200" dirty="0">
              <a:hlinkClick xmlns:r="http://schemas.openxmlformats.org/officeDocument/2006/relationships" r:id="rId9"/>
            </a:rPr>
            <a:t>http://www.ci.richmond.ca.us/list.aspx</a:t>
          </a:r>
          <a:r>
            <a:rPr lang="en-US" sz="1500" b="1" kern="1200" dirty="0"/>
            <a:t> </a:t>
          </a:r>
          <a:endParaRPr lang="en-US" sz="1500" kern="1200" dirty="0"/>
        </a:p>
      </dsp:txBody>
      <dsp:txXfrm>
        <a:off x="689341" y="3003901"/>
        <a:ext cx="4177569" cy="112331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D12928-460C-4866-A2D0-3B6F87F1A2E3}">
      <dsp:nvSpPr>
        <dsp:cNvPr id="0" name=""/>
        <dsp:cNvSpPr/>
      </dsp:nvSpPr>
      <dsp:spPr>
        <a:xfrm>
          <a:off x="-4594335" y="-704407"/>
          <a:ext cx="5472816" cy="5472816"/>
        </a:xfrm>
        <a:prstGeom prst="blockArc">
          <a:avLst>
            <a:gd name="adj1" fmla="val 18900000"/>
            <a:gd name="adj2" fmla="val 2700000"/>
            <a:gd name="adj3" fmla="val 395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7FCCC9-206A-4E8D-9A69-7529DA0E0CB0}">
      <dsp:nvSpPr>
        <dsp:cNvPr id="0" name=""/>
        <dsp:cNvSpPr/>
      </dsp:nvSpPr>
      <dsp:spPr>
        <a:xfrm>
          <a:off x="564979" y="406400"/>
          <a:ext cx="6085433" cy="812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5160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3000"/>
            <a:buFont typeface="+mj-lt"/>
            <a:buNone/>
          </a:pPr>
          <a:r>
            <a:rPr lang="en-US" sz="1600" kern="1200"/>
            <a:t>Grant funded program serves Richmond and/or North Richmond residents (80% threshold)</a:t>
          </a:r>
          <a:endParaRPr lang="en-US" sz="1600" kern="1200" dirty="0"/>
        </a:p>
      </dsp:txBody>
      <dsp:txXfrm>
        <a:off x="564979" y="406400"/>
        <a:ext cx="6085433" cy="812800"/>
      </dsp:txXfrm>
    </dsp:sp>
    <dsp:sp modelId="{CB422B5B-9410-4825-A334-56E504C99ED0}">
      <dsp:nvSpPr>
        <dsp:cNvPr id="0" name=""/>
        <dsp:cNvSpPr/>
      </dsp:nvSpPr>
      <dsp:spPr>
        <a:xfrm>
          <a:off x="56979" y="304800"/>
          <a:ext cx="1016000" cy="10160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99F48E-34FD-4DCD-8AD2-1FCF828D9FF5}">
      <dsp:nvSpPr>
        <dsp:cNvPr id="0" name=""/>
        <dsp:cNvSpPr/>
      </dsp:nvSpPr>
      <dsp:spPr>
        <a:xfrm>
          <a:off x="860432" y="1625599"/>
          <a:ext cx="5789980" cy="812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5160" tIns="40640" rIns="40640" bIns="4064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3000"/>
            <a:buFont typeface="+mj-lt"/>
            <a:buNone/>
          </a:pPr>
          <a:r>
            <a:rPr lang="en" sz="1600" kern="1200"/>
            <a:t>Operate as not-for-profit entity with 501(c)(3) tax status </a:t>
          </a:r>
          <a:endParaRPr lang="en-US" sz="1600" kern="1200" dirty="0"/>
        </a:p>
        <a:p>
          <a:pPr marL="114300" lvl="1" indent="-114300" algn="l" defTabSz="5334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" sz="1200" kern="1200" dirty="0"/>
            <a:t>Current (filed) 990/990N or Audited Financials</a:t>
          </a:r>
        </a:p>
        <a:p>
          <a:pPr marL="114300" lvl="1" indent="-114300" algn="l" defTabSz="5334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Fiscal Sponsor may be used</a:t>
          </a:r>
          <a:endParaRPr lang="en-US" sz="1200" kern="1200" dirty="0"/>
        </a:p>
      </dsp:txBody>
      <dsp:txXfrm>
        <a:off x="860432" y="1625599"/>
        <a:ext cx="5789980" cy="812800"/>
      </dsp:txXfrm>
    </dsp:sp>
    <dsp:sp modelId="{5BC143E0-F3F7-46DB-BDC0-462E10905914}">
      <dsp:nvSpPr>
        <dsp:cNvPr id="0" name=""/>
        <dsp:cNvSpPr/>
      </dsp:nvSpPr>
      <dsp:spPr>
        <a:xfrm>
          <a:off x="352432" y="1523999"/>
          <a:ext cx="1016000" cy="10160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FBAE32-CFCF-4284-AEBD-4CD3B2F8E021}">
      <dsp:nvSpPr>
        <dsp:cNvPr id="0" name=""/>
        <dsp:cNvSpPr/>
      </dsp:nvSpPr>
      <dsp:spPr>
        <a:xfrm>
          <a:off x="564979" y="2844800"/>
          <a:ext cx="6085433" cy="812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5160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3000"/>
            <a:buFont typeface="+mj-lt"/>
            <a:buNone/>
          </a:pPr>
          <a:r>
            <a:rPr lang="en" sz="1600" kern="1200"/>
            <a:t>Did not receive an ECIA grant award of more than $10,000 in previous grant cycle</a:t>
          </a:r>
          <a:endParaRPr lang="en-US" sz="1600" kern="1200" dirty="0"/>
        </a:p>
      </dsp:txBody>
      <dsp:txXfrm>
        <a:off x="564979" y="2844800"/>
        <a:ext cx="6085433" cy="812800"/>
      </dsp:txXfrm>
    </dsp:sp>
    <dsp:sp modelId="{594C37B7-B752-4743-9EF8-8DB4D26B5FB8}">
      <dsp:nvSpPr>
        <dsp:cNvPr id="0" name=""/>
        <dsp:cNvSpPr/>
      </dsp:nvSpPr>
      <dsp:spPr>
        <a:xfrm>
          <a:off x="56979" y="2743200"/>
          <a:ext cx="1016000" cy="10160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772950-84ED-42F5-AFFD-D3D586A16FD9}">
      <dsp:nvSpPr>
        <dsp:cNvPr id="0" name=""/>
        <dsp:cNvSpPr/>
      </dsp:nvSpPr>
      <dsp:spPr>
        <a:xfrm rot="5400000">
          <a:off x="4942269" y="-1996292"/>
          <a:ext cx="841372" cy="5047488"/>
        </a:xfrm>
        <a:prstGeom prst="round2Same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/>
            <a:t>Minimum - $10,000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Maximum - $50,000</a:t>
          </a:r>
        </a:p>
      </dsp:txBody>
      <dsp:txXfrm rot="-5400000">
        <a:off x="2839211" y="147838"/>
        <a:ext cx="5006416" cy="759228"/>
      </dsp:txXfrm>
    </dsp:sp>
    <dsp:sp modelId="{2A24BD80-C3FC-4D7D-9988-A29F3845A533}">
      <dsp:nvSpPr>
        <dsp:cNvPr id="0" name=""/>
        <dsp:cNvSpPr/>
      </dsp:nvSpPr>
      <dsp:spPr>
        <a:xfrm>
          <a:off x="0" y="1593"/>
          <a:ext cx="2839212" cy="105171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Grant Awards</a:t>
          </a:r>
        </a:p>
      </dsp:txBody>
      <dsp:txXfrm>
        <a:off x="51340" y="52933"/>
        <a:ext cx="2736532" cy="949035"/>
      </dsp:txXfrm>
    </dsp:sp>
    <dsp:sp modelId="{9514FF25-8342-4EC0-B637-9ED36736FFE1}">
      <dsp:nvSpPr>
        <dsp:cNvPr id="0" name=""/>
        <dsp:cNvSpPr/>
      </dsp:nvSpPr>
      <dsp:spPr>
        <a:xfrm rot="5400000">
          <a:off x="4942269" y="-891992"/>
          <a:ext cx="841372" cy="5047488"/>
        </a:xfrm>
        <a:prstGeom prst="round2Same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Funds are available following execution of grant service agreements</a:t>
          </a:r>
        </a:p>
      </dsp:txBody>
      <dsp:txXfrm rot="-5400000">
        <a:off x="2839211" y="1252138"/>
        <a:ext cx="5006416" cy="759228"/>
      </dsp:txXfrm>
    </dsp:sp>
    <dsp:sp modelId="{CAC38000-84BB-4170-91CA-9C7320691E18}">
      <dsp:nvSpPr>
        <dsp:cNvPr id="0" name=""/>
        <dsp:cNvSpPr/>
      </dsp:nvSpPr>
      <dsp:spPr>
        <a:xfrm>
          <a:off x="0" y="1105894"/>
          <a:ext cx="2839212" cy="105171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Grant Cycle: July 1, 2024 - June 30, 2025</a:t>
          </a:r>
        </a:p>
      </dsp:txBody>
      <dsp:txXfrm>
        <a:off x="51340" y="1157234"/>
        <a:ext cx="2736532" cy="949035"/>
      </dsp:txXfrm>
    </dsp:sp>
    <dsp:sp modelId="{DF4B3C31-C795-48F3-ADD1-8410EB66D072}">
      <dsp:nvSpPr>
        <dsp:cNvPr id="0" name=""/>
        <dsp:cNvSpPr/>
      </dsp:nvSpPr>
      <dsp:spPr>
        <a:xfrm rot="5400000">
          <a:off x="4942269" y="212308"/>
          <a:ext cx="841372" cy="5047488"/>
        </a:xfrm>
        <a:prstGeom prst="round2Same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Can apply for ECIA (Category 1+2) and CSD Mini Grant (Category 4)</a:t>
          </a:r>
        </a:p>
      </dsp:txBody>
      <dsp:txXfrm rot="-5400000">
        <a:off x="2839211" y="2356438"/>
        <a:ext cx="5006416" cy="759228"/>
      </dsp:txXfrm>
    </dsp:sp>
    <dsp:sp modelId="{D22E2472-96C4-401F-97F3-B0DBD80DFEEA}">
      <dsp:nvSpPr>
        <dsp:cNvPr id="0" name=""/>
        <dsp:cNvSpPr/>
      </dsp:nvSpPr>
      <dsp:spPr>
        <a:xfrm>
          <a:off x="0" y="2210195"/>
          <a:ext cx="2839212" cy="105171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Organizations may submit only one (1) application per grant per cycle</a:t>
          </a:r>
        </a:p>
      </dsp:txBody>
      <dsp:txXfrm>
        <a:off x="51340" y="2261535"/>
        <a:ext cx="2736532" cy="94903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6DBDBF-EA62-4592-8D96-69470F630B0F}">
      <dsp:nvSpPr>
        <dsp:cNvPr id="0" name=""/>
        <dsp:cNvSpPr/>
      </dsp:nvSpPr>
      <dsp:spPr>
        <a:xfrm>
          <a:off x="38" y="175925"/>
          <a:ext cx="3682133" cy="74415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/>
            <a:t>Grant will fund programs/projects supporting:</a:t>
          </a:r>
        </a:p>
      </dsp:txBody>
      <dsp:txXfrm>
        <a:off x="38" y="175925"/>
        <a:ext cx="3682133" cy="744159"/>
      </dsp:txXfrm>
    </dsp:sp>
    <dsp:sp modelId="{11F9C9A0-C978-456B-9309-C964B317939C}">
      <dsp:nvSpPr>
        <dsp:cNvPr id="0" name=""/>
        <dsp:cNvSpPr/>
      </dsp:nvSpPr>
      <dsp:spPr>
        <a:xfrm>
          <a:off x="38" y="920085"/>
          <a:ext cx="3682133" cy="1811699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2000" kern="1200" dirty="0"/>
            <a:t>Youth programs (up to 21yrs)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2000" kern="1200"/>
            <a:t>Youth sports programs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2000" kern="1200" dirty="0"/>
            <a:t>Community-focused programs</a:t>
          </a:r>
        </a:p>
      </dsp:txBody>
      <dsp:txXfrm>
        <a:off x="38" y="920085"/>
        <a:ext cx="3682133" cy="1811699"/>
      </dsp:txXfrm>
    </dsp:sp>
    <dsp:sp modelId="{BB64ECE1-B136-43EF-9EEF-BBD96FAEC4CA}">
      <dsp:nvSpPr>
        <dsp:cNvPr id="0" name=""/>
        <dsp:cNvSpPr/>
      </dsp:nvSpPr>
      <dsp:spPr>
        <a:xfrm>
          <a:off x="4197670" y="175925"/>
          <a:ext cx="3682133" cy="744159"/>
        </a:xfrm>
        <a:prstGeom prst="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/>
            <a:t>Examples include but are not limited to:</a:t>
          </a:r>
        </a:p>
      </dsp:txBody>
      <dsp:txXfrm>
        <a:off x="4197670" y="175925"/>
        <a:ext cx="3682133" cy="744159"/>
      </dsp:txXfrm>
    </dsp:sp>
    <dsp:sp modelId="{F30F6B7F-A754-4AD9-AE60-C40DAC8A9782}">
      <dsp:nvSpPr>
        <dsp:cNvPr id="0" name=""/>
        <dsp:cNvSpPr/>
      </dsp:nvSpPr>
      <dsp:spPr>
        <a:xfrm>
          <a:off x="4197670" y="920085"/>
          <a:ext cx="3682133" cy="1811699"/>
        </a:xfrm>
        <a:prstGeom prst="rect">
          <a:avLst/>
        </a:prstGeom>
        <a:solidFill>
          <a:schemeClr val="accent5">
            <a:tint val="40000"/>
            <a:alpha val="90000"/>
            <a:hueOff val="-6739762"/>
            <a:satOff val="-22832"/>
            <a:lumOff val="-2928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6739762"/>
              <a:satOff val="-22832"/>
              <a:lumOff val="-29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Health and Wellness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Students and Parents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Service Learning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Gardening and Urban Greening</a:t>
          </a:r>
        </a:p>
      </dsp:txBody>
      <dsp:txXfrm>
        <a:off x="4197670" y="920085"/>
        <a:ext cx="3682133" cy="181169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70FAD1-7772-4DE2-97DA-415D02F5737B}">
      <dsp:nvSpPr>
        <dsp:cNvPr id="0" name=""/>
        <dsp:cNvSpPr/>
      </dsp:nvSpPr>
      <dsp:spPr>
        <a:xfrm>
          <a:off x="461424" y="2283"/>
          <a:ext cx="2018220" cy="121093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Repayment of existing debt, pre-existing tax liens, obligations, endowment</a:t>
          </a:r>
        </a:p>
      </dsp:txBody>
      <dsp:txXfrm>
        <a:off x="461424" y="2283"/>
        <a:ext cx="2018220" cy="1210932"/>
      </dsp:txXfrm>
    </dsp:sp>
    <dsp:sp modelId="{5A1B2B14-380A-4C2D-8336-295EA4B244E6}">
      <dsp:nvSpPr>
        <dsp:cNvPr id="0" name=""/>
        <dsp:cNvSpPr/>
      </dsp:nvSpPr>
      <dsp:spPr>
        <a:xfrm>
          <a:off x="2681467" y="2283"/>
          <a:ext cx="2018220" cy="1210932"/>
        </a:xfrm>
        <a:prstGeom prst="rect">
          <a:avLst/>
        </a:prstGeom>
        <a:solidFill>
          <a:schemeClr val="accent2">
            <a:hueOff val="-181920"/>
            <a:satOff val="-10491"/>
            <a:lumOff val="107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Payment of bonuses</a:t>
          </a:r>
        </a:p>
      </dsp:txBody>
      <dsp:txXfrm>
        <a:off x="2681467" y="2283"/>
        <a:ext cx="2018220" cy="1210932"/>
      </dsp:txXfrm>
    </dsp:sp>
    <dsp:sp modelId="{A51B7D77-BF1F-454B-A370-A12741D81E75}">
      <dsp:nvSpPr>
        <dsp:cNvPr id="0" name=""/>
        <dsp:cNvSpPr/>
      </dsp:nvSpPr>
      <dsp:spPr>
        <a:xfrm>
          <a:off x="4901511" y="2283"/>
          <a:ext cx="2018220" cy="1210932"/>
        </a:xfrm>
        <a:prstGeom prst="rect">
          <a:avLst/>
        </a:prstGeom>
        <a:solidFill>
          <a:schemeClr val="accent2">
            <a:hueOff val="-363841"/>
            <a:satOff val="-20982"/>
            <a:lumOff val="215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Legal, loan or bank fees</a:t>
          </a:r>
        </a:p>
      </dsp:txBody>
      <dsp:txXfrm>
        <a:off x="4901511" y="2283"/>
        <a:ext cx="2018220" cy="1210932"/>
      </dsp:txXfrm>
    </dsp:sp>
    <dsp:sp modelId="{7D0BF989-4EA1-4608-BA45-076A8AF88030}">
      <dsp:nvSpPr>
        <dsp:cNvPr id="0" name=""/>
        <dsp:cNvSpPr/>
      </dsp:nvSpPr>
      <dsp:spPr>
        <a:xfrm>
          <a:off x="7121554" y="2283"/>
          <a:ext cx="2018220" cy="1210932"/>
        </a:xfrm>
        <a:prstGeom prst="rect">
          <a:avLst/>
        </a:prstGeom>
        <a:solidFill>
          <a:schemeClr val="accent2">
            <a:hueOff val="-545761"/>
            <a:satOff val="-31473"/>
            <a:lumOff val="323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Subsidization of existing contracts</a:t>
          </a:r>
        </a:p>
      </dsp:txBody>
      <dsp:txXfrm>
        <a:off x="7121554" y="2283"/>
        <a:ext cx="2018220" cy="1210932"/>
      </dsp:txXfrm>
    </dsp:sp>
    <dsp:sp modelId="{16889A4E-8C06-47E0-856E-C733E6226758}">
      <dsp:nvSpPr>
        <dsp:cNvPr id="0" name=""/>
        <dsp:cNvSpPr/>
      </dsp:nvSpPr>
      <dsp:spPr>
        <a:xfrm>
          <a:off x="461424" y="1415037"/>
          <a:ext cx="2018220" cy="1210932"/>
        </a:xfrm>
        <a:prstGeom prst="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Advancement of certain sectarian, politically partisan, or religious projects</a:t>
          </a:r>
        </a:p>
      </dsp:txBody>
      <dsp:txXfrm>
        <a:off x="461424" y="1415037"/>
        <a:ext cx="2018220" cy="1210932"/>
      </dsp:txXfrm>
    </dsp:sp>
    <dsp:sp modelId="{72C6BD1D-7ECF-416A-8C63-4BCB4B65E25C}">
      <dsp:nvSpPr>
        <dsp:cNvPr id="0" name=""/>
        <dsp:cNvSpPr/>
      </dsp:nvSpPr>
      <dsp:spPr>
        <a:xfrm>
          <a:off x="2681467" y="1415037"/>
          <a:ext cx="2018220" cy="1210932"/>
        </a:xfrm>
        <a:prstGeom prst="rect">
          <a:avLst/>
        </a:prstGeom>
        <a:solidFill>
          <a:schemeClr val="accent2">
            <a:hueOff val="-909602"/>
            <a:satOff val="-52455"/>
            <a:lumOff val="539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Intended for commercial gain </a:t>
          </a:r>
        </a:p>
      </dsp:txBody>
      <dsp:txXfrm>
        <a:off x="2681467" y="1415037"/>
        <a:ext cx="2018220" cy="1210932"/>
      </dsp:txXfrm>
    </dsp:sp>
    <dsp:sp modelId="{A47DE7E8-B7D0-4135-856D-23DE27105A5D}">
      <dsp:nvSpPr>
        <dsp:cNvPr id="0" name=""/>
        <dsp:cNvSpPr/>
      </dsp:nvSpPr>
      <dsp:spPr>
        <a:xfrm>
          <a:off x="4901511" y="1415037"/>
          <a:ext cx="2018220" cy="1210932"/>
        </a:xfrm>
        <a:prstGeom prst="rect">
          <a:avLst/>
        </a:prstGeom>
        <a:solidFill>
          <a:schemeClr val="accent2">
            <a:hueOff val="-1091522"/>
            <a:satOff val="-62946"/>
            <a:lumOff val="64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Occurs before or after the grant award period</a:t>
          </a:r>
        </a:p>
      </dsp:txBody>
      <dsp:txXfrm>
        <a:off x="4901511" y="1415037"/>
        <a:ext cx="2018220" cy="1210932"/>
      </dsp:txXfrm>
    </dsp:sp>
    <dsp:sp modelId="{286A86BC-5AE7-4DA9-80FD-6B3575BC762C}">
      <dsp:nvSpPr>
        <dsp:cNvPr id="0" name=""/>
        <dsp:cNvSpPr/>
      </dsp:nvSpPr>
      <dsp:spPr>
        <a:xfrm>
          <a:off x="7121554" y="1415037"/>
          <a:ext cx="2018220" cy="1210932"/>
        </a:xfrm>
        <a:prstGeom prst="rect">
          <a:avLst/>
        </a:prstGeom>
        <a:solidFill>
          <a:schemeClr val="accent2">
            <a:hueOff val="-1273443"/>
            <a:satOff val="-73437"/>
            <a:lumOff val="754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To support annual fund drives or fundraisers or other events not open to the general public</a:t>
          </a:r>
        </a:p>
      </dsp:txBody>
      <dsp:txXfrm>
        <a:off x="7121554" y="1415037"/>
        <a:ext cx="2018220" cy="1210932"/>
      </dsp:txXfrm>
    </dsp:sp>
    <dsp:sp modelId="{D30C6E5A-22C9-4C80-B259-E087DAD3EB97}">
      <dsp:nvSpPr>
        <dsp:cNvPr id="0" name=""/>
        <dsp:cNvSpPr/>
      </dsp:nvSpPr>
      <dsp:spPr>
        <a:xfrm>
          <a:off x="3821379" y="2711482"/>
          <a:ext cx="2018220" cy="1210932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Furniture and cell phones</a:t>
          </a:r>
        </a:p>
      </dsp:txBody>
      <dsp:txXfrm>
        <a:off x="3821379" y="2711482"/>
        <a:ext cx="2018220" cy="121093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5CFD15-698C-4E58-8FC7-B37D9B99FA12}">
      <dsp:nvSpPr>
        <dsp:cNvPr id="0" name=""/>
        <dsp:cNvSpPr/>
      </dsp:nvSpPr>
      <dsp:spPr>
        <a:xfrm>
          <a:off x="3096" y="516310"/>
          <a:ext cx="922851" cy="92285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EBB009-E824-47FD-AB0C-0F49738B145A}">
      <dsp:nvSpPr>
        <dsp:cNvPr id="0" name=""/>
        <dsp:cNvSpPr/>
      </dsp:nvSpPr>
      <dsp:spPr>
        <a:xfrm>
          <a:off x="3096" y="1554493"/>
          <a:ext cx="2636718" cy="7539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600" kern="1200" dirty="0"/>
            <a:t>Allows organization w/o 501(c)(3) tax status to apply for the ECIA grant</a:t>
          </a:r>
        </a:p>
      </dsp:txBody>
      <dsp:txXfrm>
        <a:off x="3096" y="1554493"/>
        <a:ext cx="2636718" cy="753936"/>
      </dsp:txXfrm>
    </dsp:sp>
    <dsp:sp modelId="{121EC4E6-1DFC-4E08-82DC-4AD886C9A71A}">
      <dsp:nvSpPr>
        <dsp:cNvPr id="0" name=""/>
        <dsp:cNvSpPr/>
      </dsp:nvSpPr>
      <dsp:spPr>
        <a:xfrm>
          <a:off x="3096" y="2362072"/>
          <a:ext cx="2636718" cy="8363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373FAA-F926-4860-8E71-3F4FAB3A8ED5}">
      <dsp:nvSpPr>
        <dsp:cNvPr id="0" name=""/>
        <dsp:cNvSpPr/>
      </dsp:nvSpPr>
      <dsp:spPr>
        <a:xfrm>
          <a:off x="3101240" y="516310"/>
          <a:ext cx="922851" cy="92285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A75822-7EAB-428F-A711-4C9C38A14AB7}">
      <dsp:nvSpPr>
        <dsp:cNvPr id="0" name=""/>
        <dsp:cNvSpPr/>
      </dsp:nvSpPr>
      <dsp:spPr>
        <a:xfrm>
          <a:off x="3101240" y="1554493"/>
          <a:ext cx="2636718" cy="7539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600" kern="1200" dirty="0"/>
            <a:t>Organizations are responsible for finding a fiscal sponsor</a:t>
          </a:r>
        </a:p>
      </dsp:txBody>
      <dsp:txXfrm>
        <a:off x="3101240" y="1554493"/>
        <a:ext cx="2636718" cy="753936"/>
      </dsp:txXfrm>
    </dsp:sp>
    <dsp:sp modelId="{4C5116DF-514E-4D0A-A3C3-E1956A5E9ED8}">
      <dsp:nvSpPr>
        <dsp:cNvPr id="0" name=""/>
        <dsp:cNvSpPr/>
      </dsp:nvSpPr>
      <dsp:spPr>
        <a:xfrm>
          <a:off x="3101240" y="2362072"/>
          <a:ext cx="2636718" cy="8363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3B66CB-7DB7-4C57-8757-691081909960}">
      <dsp:nvSpPr>
        <dsp:cNvPr id="0" name=""/>
        <dsp:cNvSpPr/>
      </dsp:nvSpPr>
      <dsp:spPr>
        <a:xfrm>
          <a:off x="6199385" y="516310"/>
          <a:ext cx="922851" cy="92285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996E9F-2AAE-4B4B-9B03-F90CE9E493CF}">
      <dsp:nvSpPr>
        <dsp:cNvPr id="0" name=""/>
        <dsp:cNvSpPr/>
      </dsp:nvSpPr>
      <dsp:spPr>
        <a:xfrm>
          <a:off x="6199385" y="1554493"/>
          <a:ext cx="2636718" cy="7539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600" kern="1200" dirty="0"/>
            <a:t>Fiscal sponsor will serve as the applicant</a:t>
          </a:r>
        </a:p>
      </dsp:txBody>
      <dsp:txXfrm>
        <a:off x="6199385" y="1554493"/>
        <a:ext cx="2636718" cy="753936"/>
      </dsp:txXfrm>
    </dsp:sp>
    <dsp:sp modelId="{16A39326-9E80-4AD5-B4F6-4C23CEDC0FF6}">
      <dsp:nvSpPr>
        <dsp:cNvPr id="0" name=""/>
        <dsp:cNvSpPr/>
      </dsp:nvSpPr>
      <dsp:spPr>
        <a:xfrm>
          <a:off x="6199385" y="2362072"/>
          <a:ext cx="2636718" cy="8363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200" kern="1200" dirty="0"/>
            <a:t>Signed agreement between sponsored org and fiscal sponsor</a:t>
          </a:r>
        </a:p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Fiscal sponsor will enter into grant service agreement</a:t>
          </a:r>
        </a:p>
      </dsp:txBody>
      <dsp:txXfrm>
        <a:off x="6199385" y="2362072"/>
        <a:ext cx="2636718" cy="83636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3BC542-ADAF-4788-8097-DC100752233D}">
      <dsp:nvSpPr>
        <dsp:cNvPr id="0" name=""/>
        <dsp:cNvSpPr/>
      </dsp:nvSpPr>
      <dsp:spPr>
        <a:xfrm>
          <a:off x="0" y="7740"/>
          <a:ext cx="5175384" cy="9945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500" kern="1200"/>
            <a:t>Collaboration is strongly encouraged across all organizations</a:t>
          </a:r>
        </a:p>
      </dsp:txBody>
      <dsp:txXfrm>
        <a:off x="48547" y="56287"/>
        <a:ext cx="5078290" cy="897406"/>
      </dsp:txXfrm>
    </dsp:sp>
    <dsp:sp modelId="{C7F23DF5-064B-4488-A0F5-93E5F5DB7B5C}">
      <dsp:nvSpPr>
        <dsp:cNvPr id="0" name=""/>
        <dsp:cNvSpPr/>
      </dsp:nvSpPr>
      <dsp:spPr>
        <a:xfrm>
          <a:off x="0" y="1002240"/>
          <a:ext cx="5175384" cy="905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4318" tIns="31750" rIns="177800" bIns="3175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US" sz="2000" kern="1200"/>
            <a:t>Benefits include: Information sharing, joint programming, leverage funding, efficiency, reduced redundancy, etc. </a:t>
          </a:r>
        </a:p>
      </dsp:txBody>
      <dsp:txXfrm>
        <a:off x="0" y="1002240"/>
        <a:ext cx="5175384" cy="905625"/>
      </dsp:txXfrm>
    </dsp:sp>
    <dsp:sp modelId="{C961CD26-EA26-449D-838F-B992076D43AE}">
      <dsp:nvSpPr>
        <dsp:cNvPr id="0" name=""/>
        <dsp:cNvSpPr/>
      </dsp:nvSpPr>
      <dsp:spPr>
        <a:xfrm>
          <a:off x="0" y="1907865"/>
          <a:ext cx="5175384" cy="994500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500" kern="1200" dirty="0"/>
            <a:t>Collaboration with governmental entities/agencies</a:t>
          </a:r>
        </a:p>
      </dsp:txBody>
      <dsp:txXfrm>
        <a:off x="48547" y="1956412"/>
        <a:ext cx="5078290" cy="897406"/>
      </dsp:txXfrm>
    </dsp:sp>
    <dsp:sp modelId="{35F68E07-1E2B-4372-BC45-69A519FB9F33}">
      <dsp:nvSpPr>
        <dsp:cNvPr id="0" name=""/>
        <dsp:cNvSpPr/>
      </dsp:nvSpPr>
      <dsp:spPr>
        <a:xfrm>
          <a:off x="0" y="2902365"/>
          <a:ext cx="5175384" cy="1242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4318" tIns="31750" rIns="177800" bIns="3175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/>
            <a:t>Written agreement authorizing collaborative relationship with government entity only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/>
            <a:t>Name of agency, contact, description of collaboration</a:t>
          </a:r>
        </a:p>
      </dsp:txBody>
      <dsp:txXfrm>
        <a:off x="0" y="2902365"/>
        <a:ext cx="5175384" cy="124200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92F0F8-70F1-43E6-961B-908CBD0F1012}">
      <dsp:nvSpPr>
        <dsp:cNvPr id="0" name=""/>
        <dsp:cNvSpPr/>
      </dsp:nvSpPr>
      <dsp:spPr>
        <a:xfrm>
          <a:off x="0" y="410"/>
          <a:ext cx="4953000" cy="56467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0B81DB-8153-46F8-8D3C-19381D2B91E3}">
      <dsp:nvSpPr>
        <dsp:cNvPr id="0" name=""/>
        <dsp:cNvSpPr/>
      </dsp:nvSpPr>
      <dsp:spPr>
        <a:xfrm>
          <a:off x="170815" y="127463"/>
          <a:ext cx="310573" cy="31057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7628B6-15DC-4883-ADCB-846680D89A5A}">
      <dsp:nvSpPr>
        <dsp:cNvPr id="0" name=""/>
        <dsp:cNvSpPr/>
      </dsp:nvSpPr>
      <dsp:spPr>
        <a:xfrm>
          <a:off x="652205" y="410"/>
          <a:ext cx="4300794" cy="5646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762" tIns="59762" rIns="59762" bIns="59762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Completed application</a:t>
          </a:r>
        </a:p>
      </dsp:txBody>
      <dsp:txXfrm>
        <a:off x="652205" y="410"/>
        <a:ext cx="4300794" cy="564679"/>
      </dsp:txXfrm>
    </dsp:sp>
    <dsp:sp modelId="{F516F25E-0CC9-42A8-9392-5EE4E05823E4}">
      <dsp:nvSpPr>
        <dsp:cNvPr id="0" name=""/>
        <dsp:cNvSpPr/>
      </dsp:nvSpPr>
      <dsp:spPr>
        <a:xfrm>
          <a:off x="0" y="706260"/>
          <a:ext cx="4953000" cy="56467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1C31A6-B96F-4D23-B174-D16B03578F18}">
      <dsp:nvSpPr>
        <dsp:cNvPr id="0" name=""/>
        <dsp:cNvSpPr/>
      </dsp:nvSpPr>
      <dsp:spPr>
        <a:xfrm>
          <a:off x="170815" y="833313"/>
          <a:ext cx="310573" cy="31057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CE66C1-0E78-4D3B-A8EB-A10246D8FC5D}">
      <dsp:nvSpPr>
        <dsp:cNvPr id="0" name=""/>
        <dsp:cNvSpPr/>
      </dsp:nvSpPr>
      <dsp:spPr>
        <a:xfrm>
          <a:off x="652205" y="706260"/>
          <a:ext cx="2228850" cy="5646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762" tIns="59762" rIns="59762" bIns="59762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Budget</a:t>
          </a:r>
        </a:p>
      </dsp:txBody>
      <dsp:txXfrm>
        <a:off x="652205" y="706260"/>
        <a:ext cx="2228850" cy="564679"/>
      </dsp:txXfrm>
    </dsp:sp>
    <dsp:sp modelId="{3E988234-9A67-4098-83DC-D842A2B7A4AA}">
      <dsp:nvSpPr>
        <dsp:cNvPr id="0" name=""/>
        <dsp:cNvSpPr/>
      </dsp:nvSpPr>
      <dsp:spPr>
        <a:xfrm>
          <a:off x="2881055" y="706260"/>
          <a:ext cx="2071944" cy="5646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762" tIns="59762" rIns="59762" bIns="59762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Organizational budget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Program budget</a:t>
          </a:r>
        </a:p>
      </dsp:txBody>
      <dsp:txXfrm>
        <a:off x="2881055" y="706260"/>
        <a:ext cx="2071944" cy="564679"/>
      </dsp:txXfrm>
    </dsp:sp>
    <dsp:sp modelId="{097B139C-54D9-4EBC-ABC7-071B77CC969E}">
      <dsp:nvSpPr>
        <dsp:cNvPr id="0" name=""/>
        <dsp:cNvSpPr/>
      </dsp:nvSpPr>
      <dsp:spPr>
        <a:xfrm>
          <a:off x="0" y="1412110"/>
          <a:ext cx="4953000" cy="56467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1AD3EA-F7BF-4E87-8DBD-2F17B0C4F570}">
      <dsp:nvSpPr>
        <dsp:cNvPr id="0" name=""/>
        <dsp:cNvSpPr/>
      </dsp:nvSpPr>
      <dsp:spPr>
        <a:xfrm>
          <a:off x="170815" y="1539163"/>
          <a:ext cx="310573" cy="31057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B1AD8D-B692-4F85-A190-F3C2474CD5A1}">
      <dsp:nvSpPr>
        <dsp:cNvPr id="0" name=""/>
        <dsp:cNvSpPr/>
      </dsp:nvSpPr>
      <dsp:spPr>
        <a:xfrm>
          <a:off x="652205" y="1412110"/>
          <a:ext cx="4300794" cy="5646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762" tIns="59762" rIns="59762" bIns="59762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Proof of 501(c)(3) status </a:t>
          </a:r>
        </a:p>
      </dsp:txBody>
      <dsp:txXfrm>
        <a:off x="652205" y="1412110"/>
        <a:ext cx="4300794" cy="564679"/>
      </dsp:txXfrm>
    </dsp:sp>
    <dsp:sp modelId="{AC26F7C7-6CF1-42D2-8457-7048BCA81A86}">
      <dsp:nvSpPr>
        <dsp:cNvPr id="0" name=""/>
        <dsp:cNvSpPr/>
      </dsp:nvSpPr>
      <dsp:spPr>
        <a:xfrm>
          <a:off x="0" y="2117960"/>
          <a:ext cx="4953000" cy="56467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9CC401-0B37-43C2-849A-61D4B5A30D27}">
      <dsp:nvSpPr>
        <dsp:cNvPr id="0" name=""/>
        <dsp:cNvSpPr/>
      </dsp:nvSpPr>
      <dsp:spPr>
        <a:xfrm>
          <a:off x="170815" y="2245013"/>
          <a:ext cx="310573" cy="31057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635871-2AD0-43B9-BCBF-43BD385F15F5}">
      <dsp:nvSpPr>
        <dsp:cNvPr id="0" name=""/>
        <dsp:cNvSpPr/>
      </dsp:nvSpPr>
      <dsp:spPr>
        <a:xfrm>
          <a:off x="652205" y="2117960"/>
          <a:ext cx="4300794" cy="5646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762" tIns="59762" rIns="59762" bIns="59762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Financial statements (990, 990N, audited financials)</a:t>
          </a:r>
        </a:p>
      </dsp:txBody>
      <dsp:txXfrm>
        <a:off x="652205" y="2117960"/>
        <a:ext cx="4300794" cy="564679"/>
      </dsp:txXfrm>
    </dsp:sp>
    <dsp:sp modelId="{A3F15D74-0B94-4975-B647-0B6781C9856C}">
      <dsp:nvSpPr>
        <dsp:cNvPr id="0" name=""/>
        <dsp:cNvSpPr/>
      </dsp:nvSpPr>
      <dsp:spPr>
        <a:xfrm>
          <a:off x="0" y="2823809"/>
          <a:ext cx="4953000" cy="56467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550E2B-83F7-4B45-AEFB-E622795221FA}">
      <dsp:nvSpPr>
        <dsp:cNvPr id="0" name=""/>
        <dsp:cNvSpPr/>
      </dsp:nvSpPr>
      <dsp:spPr>
        <a:xfrm>
          <a:off x="170815" y="2950862"/>
          <a:ext cx="310573" cy="310573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6D118F-AF1A-4360-8228-86134F1FEFE6}">
      <dsp:nvSpPr>
        <dsp:cNvPr id="0" name=""/>
        <dsp:cNvSpPr/>
      </dsp:nvSpPr>
      <dsp:spPr>
        <a:xfrm>
          <a:off x="652205" y="2823809"/>
          <a:ext cx="4300794" cy="5646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762" tIns="59762" rIns="59762" bIns="59762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List of Board of Directors and affiliations</a:t>
          </a:r>
        </a:p>
      </dsp:txBody>
      <dsp:txXfrm>
        <a:off x="652205" y="2823809"/>
        <a:ext cx="4300794" cy="564679"/>
      </dsp:txXfrm>
    </dsp:sp>
    <dsp:sp modelId="{8AD6BA5D-2160-49BE-9EBF-48184A9E6FC8}">
      <dsp:nvSpPr>
        <dsp:cNvPr id="0" name=""/>
        <dsp:cNvSpPr/>
      </dsp:nvSpPr>
      <dsp:spPr>
        <a:xfrm>
          <a:off x="0" y="3529659"/>
          <a:ext cx="4953000" cy="56467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0D4A71-CDD8-42A5-B055-ABF54A5BAD55}">
      <dsp:nvSpPr>
        <dsp:cNvPr id="0" name=""/>
        <dsp:cNvSpPr/>
      </dsp:nvSpPr>
      <dsp:spPr>
        <a:xfrm>
          <a:off x="170815" y="3656712"/>
          <a:ext cx="310573" cy="310573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B4B788-8506-450B-A47B-6BBF7E19B706}">
      <dsp:nvSpPr>
        <dsp:cNvPr id="0" name=""/>
        <dsp:cNvSpPr/>
      </dsp:nvSpPr>
      <dsp:spPr>
        <a:xfrm>
          <a:off x="652205" y="3529659"/>
          <a:ext cx="4300794" cy="5646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762" tIns="59762" rIns="59762" bIns="59762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Letter authorizing collaboration (if needed)</a:t>
          </a:r>
        </a:p>
      </dsp:txBody>
      <dsp:txXfrm>
        <a:off x="652205" y="3529659"/>
        <a:ext cx="4300794" cy="564679"/>
      </dsp:txXfrm>
    </dsp:sp>
    <dsp:sp modelId="{4BC44B91-DC50-4B69-BA8D-DB268B744EF0}">
      <dsp:nvSpPr>
        <dsp:cNvPr id="0" name=""/>
        <dsp:cNvSpPr/>
      </dsp:nvSpPr>
      <dsp:spPr>
        <a:xfrm>
          <a:off x="0" y="4235509"/>
          <a:ext cx="4953000" cy="56467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7270C0-3DE7-4E96-A43C-8E5433F87EAA}">
      <dsp:nvSpPr>
        <dsp:cNvPr id="0" name=""/>
        <dsp:cNvSpPr/>
      </dsp:nvSpPr>
      <dsp:spPr>
        <a:xfrm>
          <a:off x="170815" y="4362562"/>
          <a:ext cx="310573" cy="310573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58FEB3-5159-42FB-BA2D-C081674EB9FE}">
      <dsp:nvSpPr>
        <dsp:cNvPr id="0" name=""/>
        <dsp:cNvSpPr/>
      </dsp:nvSpPr>
      <dsp:spPr>
        <a:xfrm>
          <a:off x="652205" y="4235509"/>
          <a:ext cx="4300794" cy="5646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762" tIns="59762" rIns="59762" bIns="59762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Signed agreement with fiscal sponsor (if needed)</a:t>
          </a:r>
        </a:p>
      </dsp:txBody>
      <dsp:txXfrm>
        <a:off x="652205" y="4235509"/>
        <a:ext cx="4300794" cy="56467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D85F28-201E-4495-952A-0626D754B9E1}">
      <dsp:nvSpPr>
        <dsp:cNvPr id="0" name=""/>
        <dsp:cNvSpPr/>
      </dsp:nvSpPr>
      <dsp:spPr>
        <a:xfrm rot="5400000">
          <a:off x="5033292" y="-1947770"/>
          <a:ext cx="1079799" cy="5245357"/>
        </a:xfrm>
        <a:prstGeom prst="round2Same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Awarded on reimbursement basis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Bi-annual basis</a:t>
          </a:r>
        </a:p>
      </dsp:txBody>
      <dsp:txXfrm rot="-5400000">
        <a:off x="2950514" y="187719"/>
        <a:ext cx="5192646" cy="974377"/>
      </dsp:txXfrm>
    </dsp:sp>
    <dsp:sp modelId="{DEE82231-C1DF-46D4-ADA2-3BBBE0C8B28D}">
      <dsp:nvSpPr>
        <dsp:cNvPr id="0" name=""/>
        <dsp:cNvSpPr/>
      </dsp:nvSpPr>
      <dsp:spPr>
        <a:xfrm>
          <a:off x="0" y="33"/>
          <a:ext cx="2950513" cy="134974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72390" rIns="144780" bIns="7239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3800" kern="1200"/>
            <a:t>Grant payments:</a:t>
          </a:r>
        </a:p>
      </dsp:txBody>
      <dsp:txXfrm>
        <a:off x="65889" y="65922"/>
        <a:ext cx="2818735" cy="1217971"/>
      </dsp:txXfrm>
    </dsp:sp>
    <dsp:sp modelId="{AF50289C-45BE-495B-8642-BA6CCA483D03}">
      <dsp:nvSpPr>
        <dsp:cNvPr id="0" name=""/>
        <dsp:cNvSpPr/>
      </dsp:nvSpPr>
      <dsp:spPr>
        <a:xfrm rot="5400000">
          <a:off x="5033292" y="-530533"/>
          <a:ext cx="1079799" cy="5245357"/>
        </a:xfrm>
        <a:prstGeom prst="round2SameRect">
          <a:avLst/>
        </a:prstGeom>
        <a:solidFill>
          <a:schemeClr val="accent5">
            <a:tint val="40000"/>
            <a:alpha val="90000"/>
            <a:hueOff val="-6739762"/>
            <a:satOff val="-22832"/>
            <a:lumOff val="-2928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6739762"/>
              <a:satOff val="-22832"/>
              <a:lumOff val="-29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Initial advance of 50% of total award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Additional 35% by request 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Remaining 15% released with final report</a:t>
          </a:r>
        </a:p>
      </dsp:txBody>
      <dsp:txXfrm rot="-5400000">
        <a:off x="2950514" y="1604956"/>
        <a:ext cx="5192646" cy="974377"/>
      </dsp:txXfrm>
    </dsp:sp>
    <dsp:sp modelId="{881FAE1F-3354-4C6F-B8BE-E3C6E4624B0B}">
      <dsp:nvSpPr>
        <dsp:cNvPr id="0" name=""/>
        <dsp:cNvSpPr/>
      </dsp:nvSpPr>
      <dsp:spPr>
        <a:xfrm>
          <a:off x="0" y="1417270"/>
          <a:ext cx="2950513" cy="1349749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72390" rIns="144780" bIns="7239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3800" kern="1200"/>
            <a:t>Advance Payments</a:t>
          </a:r>
        </a:p>
      </dsp:txBody>
      <dsp:txXfrm>
        <a:off x="65889" y="1483159"/>
        <a:ext cx="2818735" cy="12179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4537053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Based on other city grant programs and best practices, the city working group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recommends that the ECIA Competitive Grant funds may </a:t>
            </a:r>
            <a:r>
              <a:rPr lang="en-US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not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 used for the following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projects or programs: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027" y="8684926"/>
            <a:ext cx="2972421" cy="457513"/>
          </a:xfrm>
          <a:prstGeom prst="rect">
            <a:avLst/>
          </a:prstGeom>
        </p:spPr>
        <p:txBody>
          <a:bodyPr lIns="89730" tIns="44865" rIns="89730" bIns="44865"/>
          <a:lstStyle/>
          <a:p>
            <a:fld id="{A7FD7398-6B08-456B-828F-3E893F989FD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5176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4febdcf824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4febdcf824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Note</a:t>
            </a:r>
            <a:r>
              <a:rPr lang="en-US" baseline="0" dirty="0"/>
              <a:t> Regarding Fiscal Sponsors: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/>
              <a:t>Receiving a RFCY Grant does not prohibit an organization from serving as a fiscal sponsor for an ECIA Grant recipient.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/>
              <a:t>The ECIA Fiscal Sponsorship acts/serves as a pass-through only.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4febdcf824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4febdcf824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4febdcf824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4febdcf824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4febdcf824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4febdcf824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4febdcf824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4febdcf824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4febdcf824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4febdcf824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Reimbursement grant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Should not cover your entire program and ideally should be able to float at the beginning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4febdcf824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4febdcf824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856877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6420" y="4342853"/>
            <a:ext cx="5485160" cy="4598501"/>
          </a:xfrm>
        </p:spPr>
        <p:txBody>
          <a:bodyPr/>
          <a:lstStyle/>
          <a:p>
            <a:pPr lvl="0" fontAlgn="base">
              <a:spcBef>
                <a:spcPct val="30000"/>
              </a:spcBef>
              <a:spcAft>
                <a:spcPct val="0"/>
              </a:spcAft>
            </a:pPr>
            <a:r>
              <a:rPr lang="en-US" altLang="en-US" dirty="0">
                <a:latin typeface="Arial" charset="0"/>
                <a:ea typeface="ＭＳ Ｐゴシック" pitchFamily="34" charset="-128"/>
              </a:rPr>
              <a:t>It’s important to know that proposal writing is part of a process that includes planning, research, writing and follow up. Building relationships with donors and potential donors is also a very important aspect of all types of fundraising.</a:t>
            </a:r>
            <a:endParaRPr lang="en-US" altLang="en-US" i="1" dirty="0">
              <a:latin typeface="Arial" charset="0"/>
              <a:ea typeface="ＭＳ Ｐゴシック" pitchFamily="34" charset="-128"/>
            </a:endParaRPr>
          </a:p>
          <a:p>
            <a:pPr lvl="0" fontAlgn="base">
              <a:spcBef>
                <a:spcPct val="30000"/>
              </a:spcBef>
              <a:spcAft>
                <a:spcPct val="0"/>
              </a:spcAft>
            </a:pPr>
            <a:endParaRPr lang="en-US" altLang="en-US" dirty="0">
              <a:latin typeface="Arial" charset="0"/>
              <a:ea typeface="ＭＳ Ｐゴシック" pitchFamily="34" charset="-128"/>
            </a:endParaRPr>
          </a:p>
          <a:p>
            <a:pPr lvl="0" fontAlgn="base">
              <a:spcBef>
                <a:spcPct val="30000"/>
              </a:spcBef>
              <a:spcAft>
                <a:spcPct val="0"/>
              </a:spcAft>
            </a:pPr>
            <a:r>
              <a:rPr lang="en-US" altLang="en-US" dirty="0">
                <a:latin typeface="Arial" charset="0"/>
                <a:ea typeface="ＭＳ Ｐゴシック" pitchFamily="34" charset="-128"/>
              </a:rPr>
              <a:t>The thing to remember here is that you can devote a lot of time—and possibly money as well—to produce a well written proposal, but if you’ve skipped one of the other steps, your proposal probably won’t be as successful as it could be. </a:t>
            </a:r>
          </a:p>
          <a:p>
            <a:pPr lvl="0" fontAlgn="base">
              <a:spcBef>
                <a:spcPct val="30000"/>
              </a:spcBef>
              <a:spcAft>
                <a:spcPct val="0"/>
              </a:spcAft>
            </a:pPr>
            <a:endParaRPr lang="en-US" altLang="en-US" dirty="0">
              <a:latin typeface="Arial" charset="0"/>
              <a:ea typeface="ＭＳ Ｐゴシック" pitchFamily="34" charset="-128"/>
            </a:endParaRPr>
          </a:p>
          <a:p>
            <a:pPr lvl="0" fontAlgn="base">
              <a:spcBef>
                <a:spcPct val="30000"/>
              </a:spcBef>
              <a:spcAft>
                <a:spcPct val="0"/>
              </a:spcAft>
            </a:pPr>
            <a:r>
              <a:rPr lang="en-US" altLang="en-US" dirty="0">
                <a:latin typeface="Arial" charset="0"/>
                <a:ea typeface="ＭＳ Ｐゴシック" pitchFamily="34" charset="-128"/>
              </a:rPr>
              <a:t>    Planning is about what do you need the money for</a:t>
            </a:r>
            <a:endParaRPr lang="en-US" altLang="en-US" b="1" dirty="0">
              <a:latin typeface="Arial" charset="0"/>
              <a:ea typeface="ＭＳ Ｐゴシック" pitchFamily="34" charset="-128"/>
            </a:endParaRPr>
          </a:p>
          <a:p>
            <a:pPr lvl="0" eaLnBrk="0" fontAlgn="base" hangingPunct="0">
              <a:spcBef>
                <a:spcPct val="30000"/>
              </a:spcBef>
              <a:spcAft>
                <a:spcPct val="0"/>
              </a:spcAft>
            </a:pPr>
            <a:r>
              <a:rPr lang="en-US" altLang="en-US" dirty="0">
                <a:latin typeface="Arial" charset="0"/>
                <a:ea typeface="ＭＳ Ｐゴシック" pitchFamily="34" charset="-128"/>
              </a:rPr>
              <a:t>    Research will help you determine who will you approach: Before you start writing, you need to know as much about the funder as possible. Thorough research helps you to know who you’re approaching and why. </a:t>
            </a:r>
            <a:endParaRPr lang="en-US" altLang="en-US" b="1" dirty="0">
              <a:latin typeface="Arial" charset="0"/>
              <a:ea typeface="ＭＳ Ｐゴシック" pitchFamily="34" charset="-128"/>
            </a:endParaRPr>
          </a:p>
          <a:p>
            <a:pPr lvl="0" eaLnBrk="0" fontAlgn="base" hangingPunct="0">
              <a:spcBef>
                <a:spcPct val="30000"/>
              </a:spcBef>
              <a:spcAft>
                <a:spcPct val="0"/>
              </a:spcAft>
            </a:pPr>
            <a:r>
              <a:rPr lang="en-US" altLang="en-US" dirty="0">
                <a:latin typeface="Arial" charset="0"/>
                <a:ea typeface="ＭＳ Ｐゴシック" pitchFamily="34" charset="-128"/>
              </a:rPr>
              <a:t>    Writing is how will you put your proposal together</a:t>
            </a:r>
          </a:p>
          <a:p>
            <a:pPr lvl="0" eaLnBrk="0" fontAlgn="base" hangingPunct="0">
              <a:spcBef>
                <a:spcPct val="30000"/>
              </a:spcBef>
              <a:spcAft>
                <a:spcPct val="0"/>
              </a:spcAft>
            </a:pPr>
            <a:r>
              <a:rPr lang="en-US" altLang="en-US" dirty="0">
                <a:latin typeface="Arial" charset="0"/>
                <a:ea typeface="ＭＳ Ｐゴシック" pitchFamily="34" charset="-128"/>
              </a:rPr>
              <a:t>    Follow up is what you will do once the decision has been made   </a:t>
            </a:r>
          </a:p>
          <a:p>
            <a:pPr lvl="0" eaLnBrk="0" fontAlgn="base" hangingPunct="0">
              <a:spcBef>
                <a:spcPct val="30000"/>
              </a:spcBef>
              <a:spcAft>
                <a:spcPct val="0"/>
              </a:spcAft>
            </a:pPr>
            <a:endParaRPr lang="en-US" altLang="en-US" dirty="0">
              <a:latin typeface="Arial" charset="0"/>
              <a:ea typeface="ＭＳ Ｐゴシック" pitchFamily="34" charset="-128"/>
            </a:endParaRPr>
          </a:p>
          <a:p>
            <a:pPr lvl="0" fontAlgn="base">
              <a:spcBef>
                <a:spcPct val="30000"/>
              </a:spcBef>
              <a:spcAft>
                <a:spcPct val="0"/>
              </a:spcAft>
            </a:pPr>
            <a:r>
              <a:rPr lang="en-US" altLang="en-US" dirty="0">
                <a:latin typeface="Arial" charset="0"/>
                <a:ea typeface="ＭＳ Ｐゴシック" pitchFamily="34" charset="-128"/>
              </a:rPr>
              <a:t>Planning is an important first step in the proposal writing process. </a:t>
            </a:r>
            <a:r>
              <a:rPr lang="en-US" altLang="en-US" dirty="0" err="1">
                <a:latin typeface="Arial" charset="0"/>
                <a:ea typeface="ＭＳ Ｐゴシック" pitchFamily="34" charset="-128"/>
              </a:rPr>
              <a:t>Grantseeking</a:t>
            </a:r>
            <a:r>
              <a:rPr lang="en-US" altLang="en-US" dirty="0">
                <a:latin typeface="Arial" charset="0"/>
                <a:ea typeface="ＭＳ Ｐゴシック" pitchFamily="34" charset="-128"/>
              </a:rPr>
              <a:t> is very competitive and you need to be very prepared when approaching funders.  </a:t>
            </a:r>
          </a:p>
          <a:p>
            <a:pPr lvl="0" fontAlgn="base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defRPr/>
            </a:pPr>
            <a:r>
              <a:rPr lang="en-US" altLang="en-US" dirty="0">
                <a:latin typeface="Arial" panose="020B0604020202020204" pitchFamily="34" charset="0"/>
                <a:ea typeface="ＭＳ Ｐゴシック" pitchFamily="34" charset="-128"/>
              </a:rPr>
              <a:t>In getting started, you need to make sure you give yourself enough time to go through each step of this process so that you can end up with a competitive proposal.  Once you submit the proposal to the foundation, they will have their own process for reviewing the many requests they receive</a:t>
            </a:r>
            <a:endParaRPr lang="en-US" altLang="en-US" b="1" dirty="0">
              <a:latin typeface="Arial" panose="020B0604020202020204" pitchFamily="34" charset="0"/>
              <a:ea typeface="ＭＳ Ｐゴシック" pitchFamily="34" charset="-128"/>
            </a:endParaRPr>
          </a:p>
          <a:p>
            <a:pPr lvl="0" fontAlgn="base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defRPr/>
            </a:pPr>
            <a:r>
              <a:rPr lang="en-US" altLang="en-US" dirty="0">
                <a:latin typeface="Arial" panose="020B0604020202020204" pitchFamily="34" charset="0"/>
                <a:ea typeface="ＭＳ Ｐゴシック" pitchFamily="34" charset="-128"/>
              </a:rPr>
              <a:t>Next, you’ll need to decide what kind of support you need—funding for general operations, funding for a specific project or program, or something else such as equipment or a building renovation</a:t>
            </a:r>
            <a:r>
              <a:rPr lang="en-US" altLang="en-US" i="1" dirty="0">
                <a:latin typeface="Arial" panose="020B0604020202020204" pitchFamily="34" charset="0"/>
                <a:ea typeface="ＭＳ Ｐゴシック" pitchFamily="34" charset="-128"/>
              </a:rPr>
              <a:t>.  </a:t>
            </a:r>
            <a:r>
              <a:rPr lang="en-US" altLang="en-US" i="1" u="sng" dirty="0">
                <a:latin typeface="Arial" panose="020B0604020202020204" pitchFamily="34" charset="0"/>
                <a:ea typeface="ＭＳ Ｐゴシック" pitchFamily="34" charset="-128"/>
              </a:rPr>
              <a:t>It is often easier to secure funding for a specific project or program than for general operations</a:t>
            </a:r>
            <a:r>
              <a:rPr lang="en-US" altLang="en-US" u="sng" dirty="0">
                <a:latin typeface="Arial" panose="020B0604020202020204" pitchFamily="34" charset="0"/>
                <a:ea typeface="ＭＳ Ｐゴシック" pitchFamily="34" charset="-128"/>
              </a:rPr>
              <a:t>.</a:t>
            </a:r>
            <a:r>
              <a:rPr lang="en-US" altLang="en-US" dirty="0">
                <a:latin typeface="Arial" panose="020B0604020202020204" pitchFamily="34" charset="0"/>
                <a:ea typeface="ＭＳ Ｐゴシック" pitchFamily="34" charset="-128"/>
              </a:rPr>
              <a:t> </a:t>
            </a:r>
            <a:endParaRPr lang="en-US" altLang="en-US" b="1" dirty="0">
              <a:latin typeface="Arial" panose="020B0604020202020204" pitchFamily="34" charset="0"/>
              <a:ea typeface="ＭＳ Ｐゴシック" pitchFamily="34" charset="-128"/>
            </a:endParaRPr>
          </a:p>
          <a:p>
            <a:pPr lvl="0" eaLnBrk="0" fontAlgn="base" hangingPunct="0">
              <a:spcBef>
                <a:spcPct val="30000"/>
              </a:spcBef>
              <a:spcAft>
                <a:spcPct val="0"/>
              </a:spcAft>
            </a:pPr>
            <a:endParaRPr lang="en-US" altLang="en-US" dirty="0">
              <a:latin typeface="Arial" charset="0"/>
              <a:ea typeface="ＭＳ Ｐゴシック" pitchFamily="34" charset="-128"/>
            </a:endParaRPr>
          </a:p>
          <a:p>
            <a:pPr lvl="0" eaLnBrk="0" fontAlgn="base" hangingPunct="0">
              <a:spcBef>
                <a:spcPct val="30000"/>
              </a:spcBef>
              <a:spcAft>
                <a:spcPct val="0"/>
              </a:spcAft>
            </a:pPr>
            <a:endParaRPr lang="en-US" altLang="en-US" dirty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548" y="8685709"/>
            <a:ext cx="2971903" cy="456733"/>
          </a:xfrm>
          <a:prstGeom prst="rect">
            <a:avLst/>
          </a:prstGeom>
        </p:spPr>
        <p:txBody>
          <a:bodyPr lIns="89556" tIns="44778" rIns="89556" bIns="44778"/>
          <a:lstStyle/>
          <a:p>
            <a:fld id="{B740E112-5B60-4314-A755-80F9386AAA4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3912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95166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Please hold your questions </a:t>
            </a:r>
            <a:r>
              <a:rPr lang="en-US" dirty="0" err="1"/>
              <a:t>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41280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4febdcf824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4febdcf824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572707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4febdcf824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4febdcf824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Smaller pool </a:t>
            </a:r>
            <a:r>
              <a:rPr lang="en-US" dirty="0" err="1"/>
              <a:t>bc</a:t>
            </a:r>
            <a:r>
              <a:rPr lang="en-US" dirty="0"/>
              <a:t> of smaller grant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154260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49cdbf9e0f_6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49cdbf9e0f_6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4febdcf824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4febdcf824_0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4febdcf824_0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4febdcf824_0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4febdcf824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4febdcf824_0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4febdcf824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4febdcf824_0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4febdcf824_0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4febdcf824_0_1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4febdcf824_0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4febdcf824_0_1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4febdcf824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4febdcf824_0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506c6afae0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506c6afae0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4febdcf824_0_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4febdcf824_0_1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027" y="8684926"/>
            <a:ext cx="2972421" cy="457513"/>
          </a:xfrm>
          <a:prstGeom prst="rect">
            <a:avLst/>
          </a:prstGeom>
        </p:spPr>
        <p:txBody>
          <a:bodyPr lIns="89730" tIns="44865" rIns="89730" bIns="44865"/>
          <a:lstStyle/>
          <a:p>
            <a:fld id="{A7FD7398-6B08-456B-828F-3E893F989FD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76262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4febdcf824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4febdcf824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4febdcf824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4febdcf824_0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027" y="8684926"/>
            <a:ext cx="2972421" cy="457513"/>
          </a:xfrm>
          <a:prstGeom prst="rect">
            <a:avLst/>
          </a:prstGeom>
        </p:spPr>
        <p:txBody>
          <a:bodyPr lIns="89730" tIns="44865" rIns="89730" bIns="44865"/>
          <a:lstStyle/>
          <a:p>
            <a:fld id="{A7FD7398-6B08-456B-828F-3E893F989FD3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20136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49f196459b_8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49f196459b_8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4a3e62efb0_5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4a3e62efb0_5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dirty="0"/>
              <a:t>FY </a:t>
            </a:r>
            <a:r>
              <a:rPr lang="en-US" dirty="0"/>
              <a:t>24-25</a:t>
            </a:r>
            <a:endParaRPr dirty="0"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dirty="0"/>
              <a:t>Entering our 9</a:t>
            </a:r>
            <a:r>
              <a:rPr lang="en" baseline="30000" dirty="0"/>
              <a:t>th</a:t>
            </a:r>
            <a:r>
              <a:rPr lang="en" baseline="0" dirty="0"/>
              <a:t> grant</a:t>
            </a:r>
            <a:r>
              <a:rPr lang="en" dirty="0"/>
              <a:t> cycle</a:t>
            </a: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4a3e62efb0_5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4a3e62efb0_5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49cdbf9e0f_5_8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49cdbf9e0f_5_8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The Plunge, oldest swimming pool in the Bay Area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927112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49ce0c444f_7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49ce0c444f_7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252906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49fb126d9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49fb126d9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Ad hoc ECIA committee approved the changes to increase the grant amounts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4febdcf824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4febdcf824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92EE8-0D4C-CE71-7B2D-265B678F54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0A743F-6DE0-418A-2F94-B0CF7BE98F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9259E7-D355-762A-1BED-8FDFBE008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7F6BE-9E3E-48BB-9F66-D41209EEBABF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41B7BC-E986-E4B8-A7AA-3DCDDE9FF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AC0BFD-6AB1-4232-6976-41FC8BB18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6843427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548F3-0A6C-8E1D-8E43-D1B9F66FE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11A2CE-2ECE-F363-BAF8-B8F3641088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72C2D7-EFE9-6C6E-1F5A-1F7FF3691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7F6BE-9E3E-48BB-9F66-D41209EEBABF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04BDAF-2BF5-0C92-07E8-7146A1425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65F3D7-3DB0-2A27-4B2F-1331ACFA8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43401022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5717605-459A-4D21-FD85-AF3E743D99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D85594-553A-8847-8218-12F2AEEC8D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BF5E17-F90E-0254-7BB8-024D54257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7F6BE-9E3E-48BB-9F66-D41209EEBABF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DEE670-7779-D9F4-D831-7483A2F78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E5D50A-91A0-0EF3-7A0F-85602843F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4199637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62265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90360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69924-98F1-3A92-77C8-7715C8A60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ADE18B-11CE-3293-F60A-5217E9E578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8015EE-2C69-C6E1-3E5B-228566DF4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B6E2D-A099-4BED-A70D-8360838F95B5}" type="datetime1">
              <a:rPr lang="en-US" smtClean="0"/>
              <a:t>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A5A8A2-0BE2-FDB7-DF91-CFC5384E2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0E21DB-BF70-4178-552C-1292B5B4C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CF0AB-07A0-4FA8-94F0-1452BD292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980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8FEEE-0C99-8E5A-2395-519583D44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60406D-77E4-3C6C-BDAF-692174FBD5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6F6AC-C183-6918-256A-7AA93AB05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7F6BE-9E3E-48BB-9F66-D41209EEBABF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6D6DB3-3388-64EA-F0DE-C8F77E0F3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41A02C-B91E-1A7D-8BD1-7AF8BBA85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08787261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2D467-D5D2-C0D8-AB60-BBCAEAB60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C5D124-BC06-CE8C-B38B-250479CD09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E14344-3C96-3BDB-C005-3E34B30E4D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B8F62C-B454-F70D-C8C7-F56DF93AD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7F6BE-9E3E-48BB-9F66-D41209EEBABF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ADCCF8-7024-6E24-C5EF-5FCEEF9B6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6B02C9-103C-CBB8-541E-79893B2F6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43311083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0F7DB8-F501-8610-D1A4-02DE1E0D0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132F0C-0913-264A-4C7B-8BA6BDBD77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CEF68E-4A66-8E35-A590-E1AD0048B4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C99430-0010-99A9-9FA6-055941DA95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D8C1AF-9A0A-D972-5CEE-620F1745A4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AF84A79-188F-CFA7-3510-C10FC1969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7F6BE-9E3E-48BB-9F66-D41209EEBABF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815FD8B-F44B-B66E-732E-F9D6FABC3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D60BC9-1CDB-8232-8382-F6C2687BF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205032542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864B9-35C8-4CA1-6EC7-27F27D41F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2338A4-D341-B804-E9C9-E30C4940C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7F6BE-9E3E-48BB-9F66-D41209EEBABF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389E12-62E1-5F4A-128F-206CE66C0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2162C1-AA44-F121-B269-76A628FD5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90398851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43B9724-DD65-B157-77E1-60D6D2A675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7F6BE-9E3E-48BB-9F66-D41209EEBABF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281F75-B106-C640-B62F-93466E63D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FBEB1E-47B5-6A9A-819B-3BC9A16B9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942473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C7A6D-FF78-EF8F-5FF8-F32B401E1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34518D-CEF6-D0AF-5249-4BD23C9D0F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E31097-6C52-63B3-3301-319E386A9C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3DA6F5-25BF-14EB-F73B-770B62C27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7F6BE-9E3E-48BB-9F66-D41209EEBABF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3181C1-82A9-5A5D-58DC-E59E10C89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11E761-1AFA-2CF6-8415-365B908BD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98811789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CB63EA-C6D7-83FF-9477-57DE5105C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F7D8A2-1D8F-71F4-524D-C320134CB7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291047-5F55-3E7A-5C36-CB400F89EB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5B1391-ED4E-C08B-E272-FED4EBC62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7F6BE-9E3E-48BB-9F66-D41209EEBABF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1682C9-9D4C-FEE5-6A59-5937EEF51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F29C3-E2D6-937A-5548-FB0A74C8D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78343496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5E9FB4-94B4-4AD6-DAF8-8B6361BD3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0E6100-9C34-0072-2B9C-52F9926201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7284D4-50C9-154D-7334-CD7CA90A80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57F6BE-9E3E-48BB-9F66-D41209EEBABF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A88BE0-6241-45DE-60F6-716EE74CC9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09D63D-A61C-D989-BA86-0D42F5E176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01898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sv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5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8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3" Type="http://schemas.openxmlformats.org/officeDocument/2006/relationships/image" Target="../media/image49.jpeg"/><Relationship Id="rId7" Type="http://schemas.openxmlformats.org/officeDocument/2006/relationships/diagramColors" Target="../diagrams/colors12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12.xml"/><Relationship Id="rId5" Type="http://schemas.openxmlformats.org/officeDocument/2006/relationships/diagramLayout" Target="../diagrams/layout12.xml"/><Relationship Id="rId4" Type="http://schemas.openxmlformats.org/officeDocument/2006/relationships/diagramData" Target="../diagrams/data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oogle Shape;55;p13">
            <a:extLst>
              <a:ext uri="{FF2B5EF4-FFF2-40B4-BE49-F238E27FC236}">
                <a16:creationId xmlns:a16="http://schemas.microsoft.com/office/drawing/2014/main" id="{4E6BE3EC-E61C-2E53-0C2D-D7E2184BE1DA}"/>
              </a:ext>
            </a:extLst>
          </p:cNvPr>
          <p:cNvPicPr preferRelativeResize="0"/>
          <p:nvPr/>
        </p:nvPicPr>
        <p:blipFill rotWithShape="1">
          <a:blip r:embed="rId3"/>
          <a:srcRect l="21702" t="9091" r="13651" b="-1"/>
          <a:stretch/>
        </p:blipFill>
        <p:spPr>
          <a:xfrm>
            <a:off x="20" y="10"/>
            <a:ext cx="9143980" cy="5143490"/>
          </a:xfrm>
          <a:prstGeom prst="rect">
            <a:avLst/>
          </a:prstGeom>
          <a:noFill/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849899" y="-1143383"/>
            <a:ext cx="3444203" cy="9144001"/>
          </a:xfrm>
          <a:prstGeom prst="rect">
            <a:avLst/>
          </a:prstGeom>
          <a:gradFill>
            <a:gsLst>
              <a:gs pos="35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03414" y="2318946"/>
            <a:ext cx="6808922" cy="1790700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/>
          </a:bodyPr>
          <a:lstStyle/>
          <a:p>
            <a:pPr marL="0" lvl="0" indent="0" algn="l" defTabSz="914400">
              <a:spcAft>
                <a:spcPts val="0"/>
              </a:spcAft>
            </a:pPr>
            <a:r>
              <a:rPr lang="en-US" sz="2800" b="1">
                <a:solidFill>
                  <a:schemeClr val="bg1"/>
                </a:solidFill>
              </a:rPr>
              <a:t>INFORMATION SESSION</a:t>
            </a:r>
            <a:br>
              <a:rPr lang="en-US" sz="2800" b="1">
                <a:solidFill>
                  <a:schemeClr val="bg1"/>
                </a:solidFill>
              </a:rPr>
            </a:br>
            <a:r>
              <a:rPr lang="en-US" sz="2800" b="1">
                <a:solidFill>
                  <a:schemeClr val="bg1"/>
                </a:solidFill>
              </a:rPr>
              <a:t>Environmental Community Investment Agreement (ECIA)</a:t>
            </a:r>
          </a:p>
          <a:p>
            <a:pPr marL="0" lvl="0" indent="0" algn="l" defTabSz="914400">
              <a:spcAft>
                <a:spcPts val="0"/>
              </a:spcAft>
            </a:pPr>
            <a:r>
              <a:rPr lang="en-US" sz="2800" b="1">
                <a:solidFill>
                  <a:schemeClr val="bg1"/>
                </a:solidFill>
              </a:rPr>
              <a:t>FY 2024-2025</a:t>
            </a:r>
          </a:p>
        </p:txBody>
      </p: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181279"/>
            <a:ext cx="7339422" cy="51435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41166E-40F3-6788-D736-31E2F9972E3A}"/>
              </a:ext>
            </a:extLst>
          </p:cNvPr>
          <p:cNvSpPr txBox="1"/>
          <p:nvPr/>
        </p:nvSpPr>
        <p:spPr>
          <a:xfrm>
            <a:off x="0" y="4248150"/>
            <a:ext cx="732322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Welcome! We will start at 11:35 a.m. Please drop your name and organization in the chat.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5" name="Rectangle 154">
            <a:extLst>
              <a:ext uri="{FF2B5EF4-FFF2-40B4-BE49-F238E27FC236}">
                <a16:creationId xmlns:a16="http://schemas.microsoft.com/office/drawing/2014/main" id="{81D377EB-C9D2-4ED0-86A6-740A297E3E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Google Shape;125;p23"/>
          <p:cNvSpPr txBox="1">
            <a:spLocks noGrp="1"/>
          </p:cNvSpPr>
          <p:nvPr>
            <p:ph type="title"/>
          </p:nvPr>
        </p:nvSpPr>
        <p:spPr>
          <a:xfrm>
            <a:off x="630936" y="514350"/>
            <a:ext cx="7879842" cy="867753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lvl="0" defTabSz="914400">
              <a:spcBef>
                <a:spcPct val="0"/>
              </a:spcBef>
            </a:pPr>
            <a:r>
              <a:rPr lang="en-US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Eligible Uses (Page 5)</a:t>
            </a:r>
          </a:p>
        </p:txBody>
      </p:sp>
      <p:sp>
        <p:nvSpPr>
          <p:cNvPr id="157" name="Rectangle 156">
            <a:extLst>
              <a:ext uri="{FF2B5EF4-FFF2-40B4-BE49-F238E27FC236}">
                <a16:creationId xmlns:a16="http://schemas.microsoft.com/office/drawing/2014/main" id="{066346BE-FDB4-4772-A696-0719490AB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40105" y="25570"/>
            <a:ext cx="109728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9" name="Rectangle 158">
            <a:extLst>
              <a:ext uri="{FF2B5EF4-FFF2-40B4-BE49-F238E27FC236}">
                <a16:creationId xmlns:a16="http://schemas.microsoft.com/office/drawing/2014/main" id="{FB92FFCE-0C90-454E-AA25-D4EE9A6C39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1468542"/>
            <a:ext cx="7879842" cy="13716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134" name="Google Shape;126;p23">
            <a:extLst>
              <a:ext uri="{FF2B5EF4-FFF2-40B4-BE49-F238E27FC236}">
                <a16:creationId xmlns:a16="http://schemas.microsoft.com/office/drawing/2014/main" id="{8C7D4DF6-B347-8C3B-096A-D19F87030DF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55394679"/>
              </p:ext>
            </p:extLst>
          </p:nvPr>
        </p:nvGraphicFramePr>
        <p:xfrm>
          <a:off x="628650" y="1721439"/>
          <a:ext cx="7879842" cy="29077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1D377EB-C9D2-4ED0-86A6-740A297E3E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3986"/>
            <a:ext cx="7879842" cy="867753"/>
          </a:xfrm>
        </p:spPr>
        <p:txBody>
          <a:bodyPr anchor="b">
            <a:normAutofit/>
          </a:bodyPr>
          <a:lstStyle/>
          <a:p>
            <a:r>
              <a:rPr lang="en-US" sz="3600" b="1" dirty="0"/>
              <a:t>Ineligible Uses </a:t>
            </a:r>
            <a:r>
              <a:rPr lang="en" sz="3600" b="1" dirty="0"/>
              <a:t>(Page 5 &amp; 6)</a:t>
            </a:r>
            <a:endParaRPr lang="en-US" sz="3600" b="1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66346BE-FDB4-4772-A696-0719490AB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40105" y="25570"/>
            <a:ext cx="109728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B92FFCE-0C90-454E-AA25-D4EE9A6C39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1468542"/>
            <a:ext cx="7879842" cy="13716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4556746-915D-9FA5-6430-DE0F7281B2B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89277442"/>
              </p:ext>
            </p:extLst>
          </p:nvPr>
        </p:nvGraphicFramePr>
        <p:xfrm>
          <a:off x="-152400" y="1211739"/>
          <a:ext cx="9601200" cy="4041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7042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7" name="Rectangle 136">
            <a:extLst>
              <a:ext uri="{FF2B5EF4-FFF2-40B4-BE49-F238E27FC236}">
                <a16:creationId xmlns:a16="http://schemas.microsoft.com/office/drawing/2014/main" id="{955A2079-FA98-4876-80F0-72364A7D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Google Shape;125;p23"/>
          <p:cNvSpPr txBox="1">
            <a:spLocks noGrp="1"/>
          </p:cNvSpPr>
          <p:nvPr>
            <p:ph type="title"/>
          </p:nvPr>
        </p:nvSpPr>
        <p:spPr>
          <a:xfrm>
            <a:off x="628650" y="417891"/>
            <a:ext cx="7886700" cy="850124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lvl="0" algn="ctr" defTabSz="914400">
              <a:spcBef>
                <a:spcPct val="0"/>
              </a:spcBef>
            </a:pPr>
            <a:r>
              <a:rPr lang="en-US" sz="39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Fiscal Sponsorship (Page 6)</a:t>
            </a:r>
          </a:p>
        </p:txBody>
      </p:sp>
      <p:graphicFrame>
        <p:nvGraphicFramePr>
          <p:cNvPr id="128" name="Google Shape;126;p23">
            <a:extLst>
              <a:ext uri="{FF2B5EF4-FFF2-40B4-BE49-F238E27FC236}">
                <a16:creationId xmlns:a16="http://schemas.microsoft.com/office/drawing/2014/main" id="{7D6567B5-6DA1-708D-2F48-319F7E9BF94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38950614"/>
              </p:ext>
            </p:extLst>
          </p:nvPr>
        </p:nvGraphicFramePr>
        <p:xfrm>
          <a:off x="152400" y="1371600"/>
          <a:ext cx="8839200" cy="3714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463287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4" name="Rectangle 153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Google Shape;125;p23"/>
          <p:cNvSpPr txBox="1">
            <a:spLocks noGrp="1"/>
          </p:cNvSpPr>
          <p:nvPr>
            <p:ph type="title"/>
          </p:nvPr>
        </p:nvSpPr>
        <p:spPr>
          <a:xfrm>
            <a:off x="476250" y="480617"/>
            <a:ext cx="2563994" cy="4187361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lvl="0" defTabSz="914400">
              <a:spcBef>
                <a:spcPct val="0"/>
              </a:spcBef>
            </a:pPr>
            <a:r>
              <a:rPr lang="en-US"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Collaborating Organizations (Page 7)</a:t>
            </a:r>
          </a:p>
        </p:txBody>
      </p:sp>
      <p:sp>
        <p:nvSpPr>
          <p:cNvPr id="156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220588" y="2597039"/>
            <a:ext cx="4057650" cy="13716"/>
          </a:xfrm>
          <a:custGeom>
            <a:avLst/>
            <a:gdLst>
              <a:gd name="connsiteX0" fmla="*/ 0 w 4057650"/>
              <a:gd name="connsiteY0" fmla="*/ 0 h 13716"/>
              <a:gd name="connsiteX1" fmla="*/ 757428 w 4057650"/>
              <a:gd name="connsiteY1" fmla="*/ 0 h 13716"/>
              <a:gd name="connsiteX2" fmla="*/ 1474279 w 4057650"/>
              <a:gd name="connsiteY2" fmla="*/ 0 h 13716"/>
              <a:gd name="connsiteX3" fmla="*/ 2191131 w 4057650"/>
              <a:gd name="connsiteY3" fmla="*/ 0 h 13716"/>
              <a:gd name="connsiteX4" fmla="*/ 2745676 w 4057650"/>
              <a:gd name="connsiteY4" fmla="*/ 0 h 13716"/>
              <a:gd name="connsiteX5" fmla="*/ 3340798 w 4057650"/>
              <a:gd name="connsiteY5" fmla="*/ 0 h 13716"/>
              <a:gd name="connsiteX6" fmla="*/ 4057650 w 4057650"/>
              <a:gd name="connsiteY6" fmla="*/ 0 h 13716"/>
              <a:gd name="connsiteX7" fmla="*/ 4057650 w 4057650"/>
              <a:gd name="connsiteY7" fmla="*/ 13716 h 13716"/>
              <a:gd name="connsiteX8" fmla="*/ 3381375 w 4057650"/>
              <a:gd name="connsiteY8" fmla="*/ 13716 h 13716"/>
              <a:gd name="connsiteX9" fmla="*/ 2826830 w 4057650"/>
              <a:gd name="connsiteY9" fmla="*/ 13716 h 13716"/>
              <a:gd name="connsiteX10" fmla="*/ 2272284 w 4057650"/>
              <a:gd name="connsiteY10" fmla="*/ 13716 h 13716"/>
              <a:gd name="connsiteX11" fmla="*/ 1555432 w 4057650"/>
              <a:gd name="connsiteY11" fmla="*/ 13716 h 13716"/>
              <a:gd name="connsiteX12" fmla="*/ 960310 w 4057650"/>
              <a:gd name="connsiteY12" fmla="*/ 13716 h 13716"/>
              <a:gd name="connsiteX13" fmla="*/ 0 w 4057650"/>
              <a:gd name="connsiteY13" fmla="*/ 13716 h 13716"/>
              <a:gd name="connsiteX14" fmla="*/ 0 w 4057650"/>
              <a:gd name="connsiteY14" fmla="*/ 0 h 13716"/>
              <a:gd name="connsiteX0" fmla="*/ 0 w 4057650"/>
              <a:gd name="connsiteY0" fmla="*/ 0 h 13716"/>
              <a:gd name="connsiteX1" fmla="*/ 635698 w 4057650"/>
              <a:gd name="connsiteY1" fmla="*/ 0 h 13716"/>
              <a:gd name="connsiteX2" fmla="*/ 1190244 w 4057650"/>
              <a:gd name="connsiteY2" fmla="*/ 0 h 13716"/>
              <a:gd name="connsiteX3" fmla="*/ 1947672 w 4057650"/>
              <a:gd name="connsiteY3" fmla="*/ 0 h 13716"/>
              <a:gd name="connsiteX4" fmla="*/ 2583370 w 4057650"/>
              <a:gd name="connsiteY4" fmla="*/ 0 h 13716"/>
              <a:gd name="connsiteX5" fmla="*/ 3219069 w 4057650"/>
              <a:gd name="connsiteY5" fmla="*/ 0 h 13716"/>
              <a:gd name="connsiteX6" fmla="*/ 4057650 w 4057650"/>
              <a:gd name="connsiteY6" fmla="*/ 0 h 13716"/>
              <a:gd name="connsiteX7" fmla="*/ 4057650 w 4057650"/>
              <a:gd name="connsiteY7" fmla="*/ 13716 h 13716"/>
              <a:gd name="connsiteX8" fmla="*/ 3381375 w 4057650"/>
              <a:gd name="connsiteY8" fmla="*/ 13716 h 13716"/>
              <a:gd name="connsiteX9" fmla="*/ 2826830 w 4057650"/>
              <a:gd name="connsiteY9" fmla="*/ 13716 h 13716"/>
              <a:gd name="connsiteX10" fmla="*/ 2150555 w 4057650"/>
              <a:gd name="connsiteY10" fmla="*/ 13716 h 13716"/>
              <a:gd name="connsiteX11" fmla="*/ 1474280 w 4057650"/>
              <a:gd name="connsiteY11" fmla="*/ 13716 h 13716"/>
              <a:gd name="connsiteX12" fmla="*/ 838581 w 4057650"/>
              <a:gd name="connsiteY12" fmla="*/ 13716 h 13716"/>
              <a:gd name="connsiteX13" fmla="*/ 0 w 4057650"/>
              <a:gd name="connsiteY13" fmla="*/ 13716 h 13716"/>
              <a:gd name="connsiteX14" fmla="*/ 0 w 4057650"/>
              <a:gd name="connsiteY14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057650" h="13716" fill="none" extrusionOk="0">
                <a:moveTo>
                  <a:pt x="0" y="0"/>
                </a:moveTo>
                <a:cubicBezTo>
                  <a:pt x="367148" y="-8908"/>
                  <a:pt x="517612" y="4501"/>
                  <a:pt x="757428" y="0"/>
                </a:cubicBezTo>
                <a:cubicBezTo>
                  <a:pt x="1032602" y="-7253"/>
                  <a:pt x="1110097" y="-4084"/>
                  <a:pt x="1474279" y="0"/>
                </a:cubicBezTo>
                <a:cubicBezTo>
                  <a:pt x="1838373" y="-7421"/>
                  <a:pt x="1905070" y="-3632"/>
                  <a:pt x="2191131" y="0"/>
                </a:cubicBezTo>
                <a:cubicBezTo>
                  <a:pt x="2479083" y="8044"/>
                  <a:pt x="2590278" y="-15025"/>
                  <a:pt x="2745676" y="0"/>
                </a:cubicBezTo>
                <a:cubicBezTo>
                  <a:pt x="2939709" y="9877"/>
                  <a:pt x="3136017" y="-24028"/>
                  <a:pt x="3340798" y="0"/>
                </a:cubicBezTo>
                <a:cubicBezTo>
                  <a:pt x="3577524" y="19058"/>
                  <a:pt x="3755433" y="-7221"/>
                  <a:pt x="4057650" y="0"/>
                </a:cubicBezTo>
                <a:cubicBezTo>
                  <a:pt x="4057445" y="4501"/>
                  <a:pt x="4058270" y="7438"/>
                  <a:pt x="4057650" y="13716"/>
                </a:cubicBezTo>
                <a:cubicBezTo>
                  <a:pt x="3746991" y="46900"/>
                  <a:pt x="3642040" y="-13712"/>
                  <a:pt x="3381375" y="13716"/>
                </a:cubicBezTo>
                <a:cubicBezTo>
                  <a:pt x="3142532" y="64771"/>
                  <a:pt x="2955382" y="-7162"/>
                  <a:pt x="2826830" y="13716"/>
                </a:cubicBezTo>
                <a:cubicBezTo>
                  <a:pt x="2734164" y="26064"/>
                  <a:pt x="2422331" y="12987"/>
                  <a:pt x="2272284" y="13716"/>
                </a:cubicBezTo>
                <a:cubicBezTo>
                  <a:pt x="2111408" y="20158"/>
                  <a:pt x="1888168" y="21489"/>
                  <a:pt x="1555432" y="13716"/>
                </a:cubicBezTo>
                <a:cubicBezTo>
                  <a:pt x="1389125" y="3117"/>
                  <a:pt x="1177551" y="39730"/>
                  <a:pt x="960310" y="13716"/>
                </a:cubicBezTo>
                <a:cubicBezTo>
                  <a:pt x="875922" y="-39900"/>
                  <a:pt x="323458" y="10262"/>
                  <a:pt x="0" y="13716"/>
                </a:cubicBezTo>
                <a:cubicBezTo>
                  <a:pt x="-331" y="11187"/>
                  <a:pt x="993" y="6491"/>
                  <a:pt x="0" y="0"/>
                </a:cubicBezTo>
                <a:close/>
              </a:path>
              <a:path w="4057650" h="13716" stroke="0" extrusionOk="0">
                <a:moveTo>
                  <a:pt x="0" y="0"/>
                </a:moveTo>
                <a:cubicBezTo>
                  <a:pt x="242151" y="36334"/>
                  <a:pt x="500401" y="29139"/>
                  <a:pt x="635698" y="0"/>
                </a:cubicBezTo>
                <a:cubicBezTo>
                  <a:pt x="783144" y="-32004"/>
                  <a:pt x="950843" y="-4485"/>
                  <a:pt x="1190244" y="0"/>
                </a:cubicBezTo>
                <a:cubicBezTo>
                  <a:pt x="1493739" y="37672"/>
                  <a:pt x="1683931" y="-5135"/>
                  <a:pt x="1947672" y="0"/>
                </a:cubicBezTo>
                <a:cubicBezTo>
                  <a:pt x="2231467" y="29157"/>
                  <a:pt x="2283780" y="-18583"/>
                  <a:pt x="2583370" y="0"/>
                </a:cubicBezTo>
                <a:cubicBezTo>
                  <a:pt x="2879743" y="13186"/>
                  <a:pt x="3001896" y="40538"/>
                  <a:pt x="3219069" y="0"/>
                </a:cubicBezTo>
                <a:cubicBezTo>
                  <a:pt x="3480307" y="-5034"/>
                  <a:pt x="3756341" y="17550"/>
                  <a:pt x="4057650" y="0"/>
                </a:cubicBezTo>
                <a:cubicBezTo>
                  <a:pt x="4056913" y="2900"/>
                  <a:pt x="4056504" y="10718"/>
                  <a:pt x="4057650" y="13716"/>
                </a:cubicBezTo>
                <a:cubicBezTo>
                  <a:pt x="3866391" y="10757"/>
                  <a:pt x="3683092" y="22641"/>
                  <a:pt x="3381375" y="13716"/>
                </a:cubicBezTo>
                <a:cubicBezTo>
                  <a:pt x="3077442" y="-36111"/>
                  <a:pt x="2959293" y="-9904"/>
                  <a:pt x="2826830" y="13716"/>
                </a:cubicBezTo>
                <a:cubicBezTo>
                  <a:pt x="2745586" y="48996"/>
                  <a:pt x="2366651" y="54820"/>
                  <a:pt x="2150555" y="13716"/>
                </a:cubicBezTo>
                <a:cubicBezTo>
                  <a:pt x="1889766" y="-21926"/>
                  <a:pt x="1744011" y="-27260"/>
                  <a:pt x="1474280" y="13716"/>
                </a:cubicBezTo>
                <a:cubicBezTo>
                  <a:pt x="1211536" y="18423"/>
                  <a:pt x="970196" y="30950"/>
                  <a:pt x="838581" y="13716"/>
                </a:cubicBezTo>
                <a:cubicBezTo>
                  <a:pt x="683899" y="-9022"/>
                  <a:pt x="224248" y="-47016"/>
                  <a:pt x="0" y="13716"/>
                </a:cubicBezTo>
                <a:cubicBezTo>
                  <a:pt x="324" y="6999"/>
                  <a:pt x="221" y="2972"/>
                  <a:pt x="0" y="0"/>
                </a:cubicBezTo>
                <a:close/>
              </a:path>
              <a:path w="4057650" h="13716" fill="none" stroke="0" extrusionOk="0">
                <a:moveTo>
                  <a:pt x="0" y="0"/>
                </a:moveTo>
                <a:cubicBezTo>
                  <a:pt x="358409" y="-4652"/>
                  <a:pt x="486702" y="12101"/>
                  <a:pt x="757428" y="0"/>
                </a:cubicBezTo>
                <a:cubicBezTo>
                  <a:pt x="1022678" y="-8760"/>
                  <a:pt x="1108573" y="-4098"/>
                  <a:pt x="1474279" y="0"/>
                </a:cubicBezTo>
                <a:cubicBezTo>
                  <a:pt x="1819257" y="16644"/>
                  <a:pt x="1919656" y="-4532"/>
                  <a:pt x="2191131" y="0"/>
                </a:cubicBezTo>
                <a:cubicBezTo>
                  <a:pt x="2458468" y="10266"/>
                  <a:pt x="2618941" y="-8527"/>
                  <a:pt x="2745676" y="0"/>
                </a:cubicBezTo>
                <a:cubicBezTo>
                  <a:pt x="2931643" y="26136"/>
                  <a:pt x="3158142" y="-56944"/>
                  <a:pt x="3340798" y="0"/>
                </a:cubicBezTo>
                <a:cubicBezTo>
                  <a:pt x="3532039" y="10299"/>
                  <a:pt x="3748090" y="-3814"/>
                  <a:pt x="4057650" y="0"/>
                </a:cubicBezTo>
                <a:cubicBezTo>
                  <a:pt x="4057333" y="4276"/>
                  <a:pt x="4057768" y="7437"/>
                  <a:pt x="4057650" y="13716"/>
                </a:cubicBezTo>
                <a:cubicBezTo>
                  <a:pt x="3759943" y="44812"/>
                  <a:pt x="3655385" y="-12313"/>
                  <a:pt x="3381375" y="13716"/>
                </a:cubicBezTo>
                <a:cubicBezTo>
                  <a:pt x="3117080" y="43667"/>
                  <a:pt x="2965830" y="11179"/>
                  <a:pt x="2826830" y="13716"/>
                </a:cubicBezTo>
                <a:cubicBezTo>
                  <a:pt x="2719180" y="50001"/>
                  <a:pt x="2405341" y="23637"/>
                  <a:pt x="2272284" y="13716"/>
                </a:cubicBezTo>
                <a:cubicBezTo>
                  <a:pt x="2146521" y="37825"/>
                  <a:pt x="1920511" y="43731"/>
                  <a:pt x="1555432" y="13716"/>
                </a:cubicBezTo>
                <a:cubicBezTo>
                  <a:pt x="1341297" y="-14932"/>
                  <a:pt x="1185337" y="6286"/>
                  <a:pt x="960310" y="13716"/>
                </a:cubicBezTo>
                <a:cubicBezTo>
                  <a:pt x="797841" y="-31644"/>
                  <a:pt x="348704" y="-84402"/>
                  <a:pt x="0" y="13716"/>
                </a:cubicBezTo>
                <a:cubicBezTo>
                  <a:pt x="-929" y="10136"/>
                  <a:pt x="7" y="679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057650"/>
                      <a:gd name="connsiteY0" fmla="*/ 0 h 13716"/>
                      <a:gd name="connsiteX1" fmla="*/ 757428 w 4057650"/>
                      <a:gd name="connsiteY1" fmla="*/ 0 h 13716"/>
                      <a:gd name="connsiteX2" fmla="*/ 1474279 w 4057650"/>
                      <a:gd name="connsiteY2" fmla="*/ 0 h 13716"/>
                      <a:gd name="connsiteX3" fmla="*/ 2191131 w 4057650"/>
                      <a:gd name="connsiteY3" fmla="*/ 0 h 13716"/>
                      <a:gd name="connsiteX4" fmla="*/ 2745676 w 4057650"/>
                      <a:gd name="connsiteY4" fmla="*/ 0 h 13716"/>
                      <a:gd name="connsiteX5" fmla="*/ 3340798 w 4057650"/>
                      <a:gd name="connsiteY5" fmla="*/ 0 h 13716"/>
                      <a:gd name="connsiteX6" fmla="*/ 4057650 w 4057650"/>
                      <a:gd name="connsiteY6" fmla="*/ 0 h 13716"/>
                      <a:gd name="connsiteX7" fmla="*/ 4057650 w 4057650"/>
                      <a:gd name="connsiteY7" fmla="*/ 13716 h 13716"/>
                      <a:gd name="connsiteX8" fmla="*/ 3381375 w 4057650"/>
                      <a:gd name="connsiteY8" fmla="*/ 13716 h 13716"/>
                      <a:gd name="connsiteX9" fmla="*/ 2826830 w 4057650"/>
                      <a:gd name="connsiteY9" fmla="*/ 13716 h 13716"/>
                      <a:gd name="connsiteX10" fmla="*/ 2272284 w 4057650"/>
                      <a:gd name="connsiteY10" fmla="*/ 13716 h 13716"/>
                      <a:gd name="connsiteX11" fmla="*/ 1555432 w 4057650"/>
                      <a:gd name="connsiteY11" fmla="*/ 13716 h 13716"/>
                      <a:gd name="connsiteX12" fmla="*/ 960310 w 4057650"/>
                      <a:gd name="connsiteY12" fmla="*/ 13716 h 13716"/>
                      <a:gd name="connsiteX13" fmla="*/ 0 w 4057650"/>
                      <a:gd name="connsiteY13" fmla="*/ 13716 h 13716"/>
                      <a:gd name="connsiteX14" fmla="*/ 0 w 4057650"/>
                      <a:gd name="connsiteY14" fmla="*/ 0 h 13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4057650" h="13716" fill="none" extrusionOk="0">
                        <a:moveTo>
                          <a:pt x="0" y="0"/>
                        </a:moveTo>
                        <a:cubicBezTo>
                          <a:pt x="371182" y="3227"/>
                          <a:pt x="494372" y="9222"/>
                          <a:pt x="757428" y="0"/>
                        </a:cubicBezTo>
                        <a:cubicBezTo>
                          <a:pt x="1020484" y="-9222"/>
                          <a:pt x="1116719" y="-4357"/>
                          <a:pt x="1474279" y="0"/>
                        </a:cubicBezTo>
                        <a:cubicBezTo>
                          <a:pt x="1831839" y="4357"/>
                          <a:pt x="1920973" y="-11809"/>
                          <a:pt x="2191131" y="0"/>
                        </a:cubicBezTo>
                        <a:cubicBezTo>
                          <a:pt x="2461289" y="11809"/>
                          <a:pt x="2589480" y="-22604"/>
                          <a:pt x="2745676" y="0"/>
                        </a:cubicBezTo>
                        <a:cubicBezTo>
                          <a:pt x="2901872" y="22604"/>
                          <a:pt x="3136452" y="-12306"/>
                          <a:pt x="3340798" y="0"/>
                        </a:cubicBezTo>
                        <a:cubicBezTo>
                          <a:pt x="3545144" y="12306"/>
                          <a:pt x="3766934" y="-21556"/>
                          <a:pt x="4057650" y="0"/>
                        </a:cubicBezTo>
                        <a:cubicBezTo>
                          <a:pt x="4057378" y="4708"/>
                          <a:pt x="4057987" y="7132"/>
                          <a:pt x="4057650" y="13716"/>
                        </a:cubicBezTo>
                        <a:cubicBezTo>
                          <a:pt x="3743404" y="35553"/>
                          <a:pt x="3625516" y="-19495"/>
                          <a:pt x="3381375" y="13716"/>
                        </a:cubicBezTo>
                        <a:cubicBezTo>
                          <a:pt x="3137235" y="46927"/>
                          <a:pt x="2946571" y="-4571"/>
                          <a:pt x="2826830" y="13716"/>
                        </a:cubicBezTo>
                        <a:cubicBezTo>
                          <a:pt x="2707090" y="32003"/>
                          <a:pt x="2402756" y="-3140"/>
                          <a:pt x="2272284" y="13716"/>
                        </a:cubicBezTo>
                        <a:cubicBezTo>
                          <a:pt x="2141812" y="30572"/>
                          <a:pt x="1895935" y="13627"/>
                          <a:pt x="1555432" y="13716"/>
                        </a:cubicBezTo>
                        <a:cubicBezTo>
                          <a:pt x="1214929" y="13805"/>
                          <a:pt x="1103072" y="9931"/>
                          <a:pt x="960310" y="13716"/>
                        </a:cubicBezTo>
                        <a:cubicBezTo>
                          <a:pt x="817548" y="17501"/>
                          <a:pt x="402272" y="-33931"/>
                          <a:pt x="0" y="13716"/>
                        </a:cubicBezTo>
                        <a:cubicBezTo>
                          <a:pt x="-460" y="10837"/>
                          <a:pt x="38" y="6680"/>
                          <a:pt x="0" y="0"/>
                        </a:cubicBezTo>
                        <a:close/>
                      </a:path>
                      <a:path w="4057650" h="13716" stroke="0" extrusionOk="0">
                        <a:moveTo>
                          <a:pt x="0" y="0"/>
                        </a:moveTo>
                        <a:cubicBezTo>
                          <a:pt x="248348" y="13145"/>
                          <a:pt x="486117" y="25042"/>
                          <a:pt x="635698" y="0"/>
                        </a:cubicBezTo>
                        <a:cubicBezTo>
                          <a:pt x="785279" y="-25042"/>
                          <a:pt x="917762" y="-5537"/>
                          <a:pt x="1190244" y="0"/>
                        </a:cubicBezTo>
                        <a:cubicBezTo>
                          <a:pt x="1462726" y="5537"/>
                          <a:pt x="1667120" y="-21232"/>
                          <a:pt x="1947672" y="0"/>
                        </a:cubicBezTo>
                        <a:cubicBezTo>
                          <a:pt x="2228224" y="21232"/>
                          <a:pt x="2280631" y="-21698"/>
                          <a:pt x="2583370" y="0"/>
                        </a:cubicBezTo>
                        <a:cubicBezTo>
                          <a:pt x="2886109" y="21698"/>
                          <a:pt x="3022941" y="19647"/>
                          <a:pt x="3219069" y="0"/>
                        </a:cubicBezTo>
                        <a:cubicBezTo>
                          <a:pt x="3415197" y="-19647"/>
                          <a:pt x="3747500" y="26991"/>
                          <a:pt x="4057650" y="0"/>
                        </a:cubicBezTo>
                        <a:cubicBezTo>
                          <a:pt x="4056980" y="3019"/>
                          <a:pt x="4057134" y="10425"/>
                          <a:pt x="4057650" y="13716"/>
                        </a:cubicBezTo>
                        <a:cubicBezTo>
                          <a:pt x="3865148" y="-7885"/>
                          <a:pt x="3702543" y="44896"/>
                          <a:pt x="3381375" y="13716"/>
                        </a:cubicBezTo>
                        <a:cubicBezTo>
                          <a:pt x="3060208" y="-17464"/>
                          <a:pt x="2956571" y="-13250"/>
                          <a:pt x="2826830" y="13716"/>
                        </a:cubicBezTo>
                        <a:cubicBezTo>
                          <a:pt x="2697089" y="40682"/>
                          <a:pt x="2411031" y="38582"/>
                          <a:pt x="2150555" y="13716"/>
                        </a:cubicBezTo>
                        <a:cubicBezTo>
                          <a:pt x="1890080" y="-11150"/>
                          <a:pt x="1741827" y="-5187"/>
                          <a:pt x="1474280" y="13716"/>
                        </a:cubicBezTo>
                        <a:cubicBezTo>
                          <a:pt x="1206734" y="32619"/>
                          <a:pt x="998203" y="28763"/>
                          <a:pt x="838581" y="13716"/>
                        </a:cubicBezTo>
                        <a:cubicBezTo>
                          <a:pt x="678959" y="-1331"/>
                          <a:pt x="187101" y="-17784"/>
                          <a:pt x="0" y="13716"/>
                        </a:cubicBezTo>
                        <a:cubicBezTo>
                          <a:pt x="-114" y="7033"/>
                          <a:pt x="103" y="342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35" name="Google Shape;126;p23">
            <a:extLst>
              <a:ext uri="{FF2B5EF4-FFF2-40B4-BE49-F238E27FC236}">
                <a16:creationId xmlns:a16="http://schemas.microsoft.com/office/drawing/2014/main" id="{CC801D4D-1B63-7DCB-8F19-9CF4F4EE53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35536926"/>
              </p:ext>
            </p:extLst>
          </p:nvPr>
        </p:nvGraphicFramePr>
        <p:xfrm>
          <a:off x="3486013" y="480616"/>
          <a:ext cx="5175384" cy="41521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739493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7" name="Rectangle 166">
            <a:extLst>
              <a:ext uri="{FF2B5EF4-FFF2-40B4-BE49-F238E27FC236}">
                <a16:creationId xmlns:a16="http://schemas.microsoft.com/office/drawing/2014/main" id="{7517A47C-B2E5-4B79-8061-D74B1311A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9" name="Freeform: Shape 168">
            <a:extLst>
              <a:ext uri="{FF2B5EF4-FFF2-40B4-BE49-F238E27FC236}">
                <a16:creationId xmlns:a16="http://schemas.microsoft.com/office/drawing/2014/main" id="{C505E780-2083-4CB5-A42A-5E0E2908E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614166" cy="5143500"/>
          </a:xfrm>
          <a:custGeom>
            <a:avLst/>
            <a:gdLst>
              <a:gd name="connsiteX0" fmla="*/ 0 w 4818889"/>
              <a:gd name="connsiteY0" fmla="*/ 0 h 6858000"/>
              <a:gd name="connsiteX1" fmla="*/ 3605911 w 4818889"/>
              <a:gd name="connsiteY1" fmla="*/ 0 h 6858000"/>
              <a:gd name="connsiteX2" fmla="*/ 3668894 w 4818889"/>
              <a:gd name="connsiteY2" fmla="*/ 69271 h 6858000"/>
              <a:gd name="connsiteX3" fmla="*/ 4818889 w 4818889"/>
              <a:gd name="connsiteY3" fmla="*/ 3429000 h 6858000"/>
              <a:gd name="connsiteX4" fmla="*/ 3668894 w 4818889"/>
              <a:gd name="connsiteY4" fmla="*/ 6788730 h 6858000"/>
              <a:gd name="connsiteX5" fmla="*/ 3605911 w 4818889"/>
              <a:gd name="connsiteY5" fmla="*/ 6858000 h 6858000"/>
              <a:gd name="connsiteX6" fmla="*/ 0 w 481888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8889" h="6858000">
                <a:moveTo>
                  <a:pt x="0" y="0"/>
                </a:moveTo>
                <a:lnTo>
                  <a:pt x="3605911" y="0"/>
                </a:lnTo>
                <a:lnTo>
                  <a:pt x="3668894" y="69271"/>
                </a:lnTo>
                <a:cubicBezTo>
                  <a:pt x="4379420" y="929100"/>
                  <a:pt x="4818889" y="2116944"/>
                  <a:pt x="4818889" y="3429000"/>
                </a:cubicBezTo>
                <a:cubicBezTo>
                  <a:pt x="4818889" y="4741056"/>
                  <a:pt x="4379420" y="5928900"/>
                  <a:pt x="3668894" y="6788730"/>
                </a:cubicBezTo>
                <a:lnTo>
                  <a:pt x="360591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71" name="Freeform: Shape 170">
            <a:extLst>
              <a:ext uri="{FF2B5EF4-FFF2-40B4-BE49-F238E27FC236}">
                <a16:creationId xmlns:a16="http://schemas.microsoft.com/office/drawing/2014/main" id="{D2C0AE1C-0118-41AE-8A10-7CDCBF10E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608608" cy="5143500"/>
          </a:xfrm>
          <a:custGeom>
            <a:avLst/>
            <a:gdLst>
              <a:gd name="connsiteX0" fmla="*/ 0 w 4811477"/>
              <a:gd name="connsiteY0" fmla="*/ 0 h 6858000"/>
              <a:gd name="connsiteX1" fmla="*/ 3598499 w 4811477"/>
              <a:gd name="connsiteY1" fmla="*/ 0 h 6858000"/>
              <a:gd name="connsiteX2" fmla="*/ 3661482 w 4811477"/>
              <a:gd name="connsiteY2" fmla="*/ 69271 h 6858000"/>
              <a:gd name="connsiteX3" fmla="*/ 4811477 w 4811477"/>
              <a:gd name="connsiteY3" fmla="*/ 3429000 h 6858000"/>
              <a:gd name="connsiteX4" fmla="*/ 3661482 w 4811477"/>
              <a:gd name="connsiteY4" fmla="*/ 6788730 h 6858000"/>
              <a:gd name="connsiteX5" fmla="*/ 3598499 w 4811477"/>
              <a:gd name="connsiteY5" fmla="*/ 6858000 h 6858000"/>
              <a:gd name="connsiteX6" fmla="*/ 0 w 481147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1477" h="6858000">
                <a:moveTo>
                  <a:pt x="0" y="0"/>
                </a:moveTo>
                <a:lnTo>
                  <a:pt x="3598499" y="0"/>
                </a:lnTo>
                <a:lnTo>
                  <a:pt x="3661482" y="69271"/>
                </a:lnTo>
                <a:cubicBezTo>
                  <a:pt x="4372008" y="929100"/>
                  <a:pt x="4811477" y="2116944"/>
                  <a:pt x="4811477" y="3429000"/>
                </a:cubicBezTo>
                <a:cubicBezTo>
                  <a:pt x="4811477" y="4741056"/>
                  <a:pt x="4372008" y="5928900"/>
                  <a:pt x="3661482" y="6788730"/>
                </a:cubicBezTo>
                <a:lnTo>
                  <a:pt x="359849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0" name="Google Shape;160;p28"/>
          <p:cNvSpPr txBox="1">
            <a:spLocks noGrp="1"/>
          </p:cNvSpPr>
          <p:nvPr>
            <p:ph type="title"/>
          </p:nvPr>
        </p:nvSpPr>
        <p:spPr>
          <a:xfrm>
            <a:off x="466344" y="870966"/>
            <a:ext cx="2702052" cy="3394710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lvl="0" defTabSz="914400">
              <a:spcBef>
                <a:spcPct val="0"/>
              </a:spcBef>
            </a:pPr>
            <a:r>
              <a:rPr lang="en-US" sz="3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Required Documents (Page 7 &amp; 8)</a:t>
            </a:r>
          </a:p>
        </p:txBody>
      </p:sp>
      <p:sp>
        <p:nvSpPr>
          <p:cNvPr id="173" name="Rectangle 172">
            <a:extLst>
              <a:ext uri="{FF2B5EF4-FFF2-40B4-BE49-F238E27FC236}">
                <a16:creationId xmlns:a16="http://schemas.microsoft.com/office/drawing/2014/main" id="{463EEC44-1BA3-44ED-81FC-A644B04B2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311146"/>
            <a:ext cx="96012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163" name="Google Shape;161;p28">
            <a:extLst>
              <a:ext uri="{FF2B5EF4-FFF2-40B4-BE49-F238E27FC236}">
                <a16:creationId xmlns:a16="http://schemas.microsoft.com/office/drawing/2014/main" id="{F44D9DBE-B0A6-B190-DBD6-1A72860FDF1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11287930"/>
              </p:ext>
            </p:extLst>
          </p:nvPr>
        </p:nvGraphicFramePr>
        <p:xfrm>
          <a:off x="3886200" y="209550"/>
          <a:ext cx="4953000" cy="48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3" name="Rectangle 172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Freeform: Shape 174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125454" cy="51435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Google Shape;167;p29"/>
          <p:cNvSpPr txBox="1">
            <a:spLocks noGrp="1"/>
          </p:cNvSpPr>
          <p:nvPr>
            <p:ph type="title"/>
          </p:nvPr>
        </p:nvSpPr>
        <p:spPr>
          <a:xfrm>
            <a:off x="515125" y="865179"/>
            <a:ext cx="2400300" cy="3345872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lvl="0" defTabSz="914400">
              <a:spcBef>
                <a:spcPct val="0"/>
              </a:spcBef>
            </a:pPr>
            <a:r>
              <a:rPr lang="en-US" sz="37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New Online Submission Details (Page 8)</a:t>
            </a:r>
          </a:p>
        </p:txBody>
      </p:sp>
      <p:sp>
        <p:nvSpPr>
          <p:cNvPr id="177" name="Arc 176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662801" y="1841609"/>
            <a:ext cx="3062575" cy="3062575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8" name="Google Shape;168;p29"/>
          <p:cNvSpPr txBox="1">
            <a:spLocks noGrp="1"/>
          </p:cNvSpPr>
          <p:nvPr>
            <p:ph type="body" idx="1"/>
          </p:nvPr>
        </p:nvSpPr>
        <p:spPr>
          <a:xfrm>
            <a:off x="3335481" y="443508"/>
            <a:ext cx="5179868" cy="4189214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indent="-228600" defTabSz="9144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Submit completed grant application (include budgets and résumés and/or descriptions of work experience with the application) and a set of all additional required documents </a:t>
            </a:r>
          </a:p>
          <a:p>
            <a:pPr indent="-228600" defTabSz="9144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The responses to the application questions shall be limited to eight (8) pages. </a:t>
            </a:r>
          </a:p>
          <a:p>
            <a:pPr indent="-228600" defTabSz="9144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This page limit is not inclusive of budgets, résumés, descriptions of work experience, or documents requested as part of the application </a:t>
            </a:r>
          </a:p>
          <a:p>
            <a:pPr marL="285750" indent="-228600" defTabSz="9144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3" name="Rectangle 182">
            <a:extLst>
              <a:ext uri="{FF2B5EF4-FFF2-40B4-BE49-F238E27FC236}">
                <a16:creationId xmlns:a16="http://schemas.microsoft.com/office/drawing/2014/main" id="{68AF5748-FED8-45BA-8631-26D1D10F32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Google Shape;167;p29"/>
          <p:cNvSpPr txBox="1">
            <a:spLocks noGrp="1"/>
          </p:cNvSpPr>
          <p:nvPr>
            <p:ph type="title"/>
          </p:nvPr>
        </p:nvSpPr>
        <p:spPr>
          <a:xfrm>
            <a:off x="358485" y="841772"/>
            <a:ext cx="3017520" cy="2403100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lvl="0" defTabSz="914400">
              <a:spcBef>
                <a:spcPct val="0"/>
              </a:spcBef>
            </a:pPr>
            <a:r>
              <a:rPr lang="en-US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Online Submission Details (Page 8)</a:t>
            </a:r>
          </a:p>
        </p:txBody>
      </p:sp>
      <p:sp>
        <p:nvSpPr>
          <p:cNvPr id="188" name="Rectangle 187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69941" y="260093"/>
            <a:ext cx="109728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7" name="Rectangle 18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0771" y="3410190"/>
            <a:ext cx="3017520" cy="13716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2E0E95-D642-3BD3-8907-45027BCE25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0" y="223465"/>
            <a:ext cx="4953000" cy="4717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4511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7" name="Rectangle 146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0"/>
            <a:ext cx="9143999" cy="1627523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Rectangle 150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62114" y="0"/>
            <a:ext cx="3072908" cy="1627995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Rectangle 152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757985" y="-3757532"/>
            <a:ext cx="1628032" cy="9144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9" name="Google Shape;139;p25"/>
          <p:cNvSpPr txBox="1">
            <a:spLocks noGrp="1"/>
          </p:cNvSpPr>
          <p:nvPr>
            <p:ph type="title"/>
          </p:nvPr>
        </p:nvSpPr>
        <p:spPr>
          <a:xfrm>
            <a:off x="1037673" y="261648"/>
            <a:ext cx="7288583" cy="1182335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lvl="0" defTabSz="914400">
              <a:spcBef>
                <a:spcPct val="0"/>
              </a:spcBef>
            </a:pPr>
            <a:r>
              <a:rPr lang="en-US" sz="30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Payment Provisions (Page 8)</a:t>
            </a:r>
            <a:endParaRPr lang="en-US" sz="30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42" name="Google Shape;140;p25">
            <a:extLst>
              <a:ext uri="{FF2B5EF4-FFF2-40B4-BE49-F238E27FC236}">
                <a16:creationId xmlns:a16="http://schemas.microsoft.com/office/drawing/2014/main" id="{9078441F-0F22-46A3-1F88-E0D2881B15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81568570"/>
              </p:ext>
            </p:extLst>
          </p:nvPr>
        </p:nvGraphicFramePr>
        <p:xfrm>
          <a:off x="483042" y="1961984"/>
          <a:ext cx="8195871" cy="27670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6"/>
          <p:cNvSpPr txBox="1">
            <a:spLocks noGrp="1"/>
          </p:cNvSpPr>
          <p:nvPr>
            <p:ph type="title"/>
          </p:nvPr>
        </p:nvSpPr>
        <p:spPr>
          <a:xfrm>
            <a:off x="76200" y="0"/>
            <a:ext cx="7903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" sz="3600" b="1" dirty="0"/>
              <a:t>Review Criteria (Page 8)</a:t>
            </a:r>
            <a:endParaRPr sz="3600" b="1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BDA15C1-98A0-18F8-C3C3-79893CCD16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7237233"/>
              </p:ext>
            </p:extLst>
          </p:nvPr>
        </p:nvGraphicFramePr>
        <p:xfrm>
          <a:off x="304800" y="819150"/>
          <a:ext cx="8610600" cy="41147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70200">
                  <a:extLst>
                    <a:ext uri="{9D8B030D-6E8A-4147-A177-3AD203B41FA5}">
                      <a16:colId xmlns:a16="http://schemas.microsoft.com/office/drawing/2014/main" val="2104821930"/>
                    </a:ext>
                  </a:extLst>
                </a:gridCol>
                <a:gridCol w="2870200">
                  <a:extLst>
                    <a:ext uri="{9D8B030D-6E8A-4147-A177-3AD203B41FA5}">
                      <a16:colId xmlns:a16="http://schemas.microsoft.com/office/drawing/2014/main" val="2935833988"/>
                    </a:ext>
                  </a:extLst>
                </a:gridCol>
                <a:gridCol w="2870200">
                  <a:extLst>
                    <a:ext uri="{9D8B030D-6E8A-4147-A177-3AD203B41FA5}">
                      <a16:colId xmlns:a16="http://schemas.microsoft.com/office/drawing/2014/main" val="3622952849"/>
                    </a:ext>
                  </a:extLst>
                </a:gridCol>
              </a:tblGrid>
              <a:tr h="71011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Total Points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sz="2400" dirty="0"/>
                        <a:t>          110 points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0125822"/>
                  </a:ext>
                </a:extLst>
              </a:tr>
              <a:tr h="992221">
                <a:tc>
                  <a:txBody>
                    <a:bodyPr/>
                    <a:lstStyle/>
                    <a:p>
                      <a:pPr algn="ctr"/>
                      <a:r>
                        <a:rPr lang="en" sz="2000" dirty="0"/>
                        <a:t>Program Description and Concept 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40 points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Section 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39509326"/>
                  </a:ext>
                </a:extLst>
              </a:tr>
              <a:tr h="71011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Impact and Goals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40 points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Section 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41012168"/>
                  </a:ext>
                </a:extLst>
              </a:tr>
              <a:tr h="71011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Financial Viability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20 points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Section 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04412142"/>
                  </a:ext>
                </a:extLst>
              </a:tr>
              <a:tr h="992221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Richmond-based Organizations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10 points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305173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970285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296883" y="872837"/>
            <a:ext cx="8680862" cy="457200"/>
          </a:xfrm>
          <a:prstGeom prst="rect">
            <a:avLst/>
          </a:prstGeo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PT Sans Narrow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PT Sans Narrow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PT Sans Narrow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PT Sans Narrow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PT Sans Narrow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B0F0"/>
                </a:solidFill>
                <a:latin typeface="PT Sans Narrow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B0F0"/>
                </a:solidFill>
                <a:latin typeface="PT Sans Narrow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B0F0"/>
                </a:solidFill>
                <a:latin typeface="PT Sans Narrow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B0F0"/>
                </a:solidFill>
                <a:latin typeface="PT Sans Narrow" pitchFamily="34" charset="0"/>
              </a:defRPr>
            </a:lvl9pPr>
          </a:lstStyle>
          <a:p>
            <a:pPr algn="ctr" eaLnBrk="1" hangingPunct="1"/>
            <a:endParaRPr lang="en-US" sz="48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436925" y="2481540"/>
            <a:ext cx="1944807" cy="1422727"/>
          </a:xfrm>
          <a:prstGeom prst="ellipse">
            <a:avLst/>
          </a:prstGeom>
          <a:solidFill>
            <a:schemeClr val="bg1"/>
          </a:solidFill>
          <a:effectLst>
            <a:outerShdw blurRad="606425" dist="23000" dir="5400000" rotWithShape="0">
              <a:srgbClr val="000000">
                <a:alpha val="59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2531658" y="2432791"/>
            <a:ext cx="1944807" cy="1422727"/>
          </a:xfrm>
          <a:prstGeom prst="ellipse">
            <a:avLst/>
          </a:prstGeom>
          <a:solidFill>
            <a:schemeClr val="bg1"/>
          </a:solidFill>
          <a:effectLst>
            <a:outerShdw blurRad="606425" dist="23000" dir="5400000" rotWithShape="0">
              <a:srgbClr val="000000">
                <a:alpha val="59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689138" y="2432790"/>
            <a:ext cx="1944807" cy="1422727"/>
          </a:xfrm>
          <a:prstGeom prst="ellipse">
            <a:avLst/>
          </a:prstGeom>
          <a:solidFill>
            <a:schemeClr val="bg1"/>
          </a:solidFill>
          <a:effectLst>
            <a:outerShdw blurRad="606425" dist="23000" dir="5400000" rotWithShape="0">
              <a:srgbClr val="000000">
                <a:alpha val="59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6828221" y="2432789"/>
            <a:ext cx="1944807" cy="1422727"/>
          </a:xfrm>
          <a:prstGeom prst="ellipse">
            <a:avLst/>
          </a:prstGeom>
          <a:solidFill>
            <a:schemeClr val="bg1"/>
          </a:solidFill>
          <a:effectLst>
            <a:outerShdw blurRad="606425" dist="23000" dir="5400000" rotWithShape="0">
              <a:srgbClr val="000000">
                <a:alpha val="59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ight Arrow 2"/>
          <p:cNvSpPr/>
          <p:nvPr/>
        </p:nvSpPr>
        <p:spPr>
          <a:xfrm>
            <a:off x="2225144" y="2994899"/>
            <a:ext cx="426498" cy="396011"/>
          </a:xfrm>
          <a:prstGeom prst="rightArrow">
            <a:avLst/>
          </a:prstGeom>
          <a:solidFill>
            <a:srgbClr val="FFC000"/>
          </a:solidFill>
          <a:ln>
            <a:noFill/>
          </a:ln>
          <a:effectLst>
            <a:outerShdw blurRad="606425" dist="23000" dir="5400000" rotWithShape="0">
              <a:srgbClr val="000000">
                <a:alpha val="59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50452" y="3005655"/>
            <a:ext cx="16786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PLANNING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664723" y="3001979"/>
            <a:ext cx="16786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822203" y="3007409"/>
            <a:ext cx="16786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WRITING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094353" y="3015725"/>
            <a:ext cx="16786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FOLLOW UP</a:t>
            </a:r>
          </a:p>
        </p:txBody>
      </p:sp>
      <p:sp>
        <p:nvSpPr>
          <p:cNvPr id="28" name="Rounded Rectangular Callout 27"/>
          <p:cNvSpPr/>
          <p:nvPr/>
        </p:nvSpPr>
        <p:spPr>
          <a:xfrm>
            <a:off x="1913948" y="1371839"/>
            <a:ext cx="1501550" cy="914400"/>
          </a:xfrm>
          <a:prstGeom prst="wedgeRoundRectCallout">
            <a:avLst>
              <a:gd name="adj1" fmla="val -56846"/>
              <a:gd name="adj2" fmla="val 87638"/>
              <a:gd name="adj3" fmla="val 16667"/>
            </a:avLst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606425" dist="23000" dir="5400000" rotWithShape="0">
              <a:srgbClr val="000000">
                <a:alpha val="59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1883468" y="1428750"/>
            <a:ext cx="15777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What do you need the money for?</a:t>
            </a:r>
          </a:p>
        </p:txBody>
      </p:sp>
      <p:sp>
        <p:nvSpPr>
          <p:cNvPr id="30" name="Rounded Rectangular Callout 29"/>
          <p:cNvSpPr/>
          <p:nvPr/>
        </p:nvSpPr>
        <p:spPr>
          <a:xfrm>
            <a:off x="1988298" y="4079721"/>
            <a:ext cx="1326687" cy="746279"/>
          </a:xfrm>
          <a:prstGeom prst="wedgeRoundRectCallout">
            <a:avLst>
              <a:gd name="adj1" fmla="val 82306"/>
              <a:gd name="adj2" fmla="val -113731"/>
              <a:gd name="adj3" fmla="val 16667"/>
            </a:avLst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606425" dist="23000" dir="5400000" rotWithShape="0">
              <a:srgbClr val="000000">
                <a:alpha val="59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1883468" y="4037363"/>
            <a:ext cx="13610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Who will you approach?</a:t>
            </a:r>
          </a:p>
        </p:txBody>
      </p:sp>
      <p:sp>
        <p:nvSpPr>
          <p:cNvPr id="32" name="Rounded Rectangular Callout 31"/>
          <p:cNvSpPr/>
          <p:nvPr/>
        </p:nvSpPr>
        <p:spPr>
          <a:xfrm>
            <a:off x="5943163" y="1627496"/>
            <a:ext cx="1361085" cy="824577"/>
          </a:xfrm>
          <a:prstGeom prst="wedgeRoundRectCallout">
            <a:avLst>
              <a:gd name="adj1" fmla="val -82682"/>
              <a:gd name="adj2" fmla="val 60350"/>
              <a:gd name="adj3" fmla="val 16667"/>
            </a:avLst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606425" dist="23000" dir="5400000" rotWithShape="0">
              <a:srgbClr val="000000">
                <a:alpha val="59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5937729" y="1601795"/>
            <a:ext cx="13610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How to put it all together?</a:t>
            </a:r>
          </a:p>
        </p:txBody>
      </p:sp>
      <p:sp>
        <p:nvSpPr>
          <p:cNvPr id="34" name="Rounded Rectangular Callout 33"/>
          <p:cNvSpPr/>
          <p:nvPr/>
        </p:nvSpPr>
        <p:spPr>
          <a:xfrm>
            <a:off x="6049926" y="4024240"/>
            <a:ext cx="1750698" cy="909710"/>
          </a:xfrm>
          <a:prstGeom prst="wedgeRoundRectCallout">
            <a:avLst>
              <a:gd name="adj1" fmla="val 53880"/>
              <a:gd name="adj2" fmla="val -94282"/>
              <a:gd name="adj3" fmla="val 16667"/>
            </a:avLst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606425" dist="23000" dir="5400000" rotWithShape="0">
              <a:srgbClr val="000000">
                <a:alpha val="59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5983392" y="4102953"/>
            <a:ext cx="18837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What to do once the decision has been made?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216165" y="1586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n-US" sz="3600" b="1" dirty="0"/>
              <a:t>Proposal Writing Process</a:t>
            </a:r>
          </a:p>
        </p:txBody>
      </p:sp>
      <p:sp>
        <p:nvSpPr>
          <p:cNvPr id="24" name="Right Arrow 23"/>
          <p:cNvSpPr/>
          <p:nvPr/>
        </p:nvSpPr>
        <p:spPr>
          <a:xfrm>
            <a:off x="4424065" y="2963291"/>
            <a:ext cx="426498" cy="396011"/>
          </a:xfrm>
          <a:prstGeom prst="rightArrow">
            <a:avLst/>
          </a:prstGeom>
          <a:solidFill>
            <a:srgbClr val="FFC000"/>
          </a:solidFill>
          <a:ln>
            <a:noFill/>
          </a:ln>
          <a:effectLst>
            <a:outerShdw blurRad="606425" dist="23000" dir="5400000" rotWithShape="0">
              <a:srgbClr val="000000">
                <a:alpha val="59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Arrow 24"/>
          <p:cNvSpPr/>
          <p:nvPr/>
        </p:nvSpPr>
        <p:spPr>
          <a:xfrm>
            <a:off x="6614972" y="2971607"/>
            <a:ext cx="426498" cy="396011"/>
          </a:xfrm>
          <a:prstGeom prst="rightArrow">
            <a:avLst/>
          </a:prstGeom>
          <a:solidFill>
            <a:srgbClr val="FFC000"/>
          </a:solidFill>
          <a:ln>
            <a:noFill/>
          </a:ln>
          <a:effectLst>
            <a:outerShdw blurRad="606425" dist="23000" dir="5400000" rotWithShape="0">
              <a:srgbClr val="000000">
                <a:alpha val="59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19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0"/>
            <a:ext cx="9143999" cy="1181966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6642" y="0"/>
            <a:ext cx="3047358" cy="1182309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980833" y="-3980834"/>
            <a:ext cx="1182335" cy="9144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D2E92B-0F8D-DA38-E9A5-B5434E041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697" y="261648"/>
            <a:ext cx="7533018" cy="658297"/>
          </a:xfrm>
        </p:spPr>
        <p:txBody>
          <a:bodyPr anchor="ctr">
            <a:normAutofit/>
          </a:bodyPr>
          <a:lstStyle/>
          <a:p>
            <a:r>
              <a:rPr lang="en-US" sz="3000" dirty="0">
                <a:solidFill>
                  <a:srgbClr val="FFFFFF"/>
                </a:solidFill>
              </a:rPr>
              <a:t>Outline</a:t>
            </a:r>
          </a:p>
        </p:txBody>
      </p:sp>
      <p:graphicFrame>
        <p:nvGraphicFramePr>
          <p:cNvPr id="5" name="Text Placeholder 2">
            <a:extLst>
              <a:ext uri="{FF2B5EF4-FFF2-40B4-BE49-F238E27FC236}">
                <a16:creationId xmlns:a16="http://schemas.microsoft.com/office/drawing/2014/main" id="{E8BB7B30-25EC-7F02-9273-0705DA4C8A9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303969"/>
              </p:ext>
            </p:extLst>
          </p:nvPr>
        </p:nvGraphicFramePr>
        <p:xfrm>
          <a:off x="76200" y="1584434"/>
          <a:ext cx="9067800" cy="3559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16645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3346177D-ADC4-4968-B747-5CFCD390B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00" y="32817"/>
            <a:ext cx="5638800" cy="9140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spcBef>
                <a:spcPct val="0"/>
              </a:spcBef>
            </a:pPr>
            <a:r>
              <a:rPr lang="en-US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What we want to know is…</a:t>
            </a:r>
          </a:p>
        </p:txBody>
      </p:sp>
      <p:pic>
        <p:nvPicPr>
          <p:cNvPr id="7" name="Graphic 6" descr="Questions">
            <a:extLst>
              <a:ext uri="{FF2B5EF4-FFF2-40B4-BE49-F238E27FC236}">
                <a16:creationId xmlns:a16="http://schemas.microsoft.com/office/drawing/2014/main" id="{1EB3E839-894A-8FF5-130A-FFFB1EBACA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8600" y="971550"/>
            <a:ext cx="2907124" cy="2907124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52800" y="971550"/>
            <a:ext cx="5486400" cy="367633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182880" indent="-228600" defTabSz="9144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What specific need are you addressing?</a:t>
            </a:r>
          </a:p>
          <a:p>
            <a:pPr marL="640080" lvl="1" indent="-228600" defTabSz="9144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Make sure it fits the size and scale of your solution</a:t>
            </a:r>
          </a:p>
          <a:p>
            <a:pPr marL="182880" indent="-228600" defTabSz="9144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What is your specific plan of action?</a:t>
            </a:r>
          </a:p>
          <a:p>
            <a:pPr marL="182880" indent="-228600" defTabSz="9144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What are you trying to achieve?</a:t>
            </a:r>
          </a:p>
          <a:p>
            <a:pPr marL="640080" lvl="1" indent="-228600" defTabSz="9144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Outcomes </a:t>
            </a:r>
            <a:r>
              <a:rPr lang="en-US" sz="2400" u="sng" dirty="0"/>
              <a:t>must be measurable</a:t>
            </a:r>
          </a:p>
          <a:p>
            <a:pPr marL="182880" indent="-228600" defTabSz="9144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How will you know if you’re successful?</a:t>
            </a:r>
          </a:p>
          <a:p>
            <a:pPr marL="182880" indent="-228600" defTabSz="9144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How will the project sustain in the long run?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844A943-BF79-4FEA-ABB1-3BD54D2366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4800599"/>
            <a:ext cx="9144000" cy="342580"/>
          </a:xfrm>
          <a:prstGeom prst="rect">
            <a:avLst/>
          </a:prstGeom>
          <a:gradFill>
            <a:gsLst>
              <a:gs pos="0">
                <a:schemeClr val="accent1"/>
              </a:gs>
              <a:gs pos="90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437CC72-F4A8-4DC3-AFAB-D22C482C81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028950" y="4800599"/>
            <a:ext cx="6115048" cy="342579"/>
          </a:xfrm>
          <a:prstGeom prst="rect">
            <a:avLst/>
          </a:prstGeom>
          <a:gradFill>
            <a:gsLst>
              <a:gs pos="0">
                <a:srgbClr val="000000">
                  <a:alpha val="50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3198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itting on a chair&#10;&#10;Description automatically generated">
            <a:extLst>
              <a:ext uri="{FF2B5EF4-FFF2-40B4-BE49-F238E27FC236}">
                <a16:creationId xmlns:a16="http://schemas.microsoft.com/office/drawing/2014/main" id="{4E4C2C4B-084F-19A8-974B-5E03C93043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b="15731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B0222B5-B739-82A9-5CCC-C5585AE12A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258497" y="-3258493"/>
            <a:ext cx="2634195" cy="9151192"/>
          </a:xfrm>
          <a:prstGeom prst="rect">
            <a:avLst/>
          </a:prstGeom>
          <a:gradFill flip="none" rotWithShape="1">
            <a:gsLst>
              <a:gs pos="10000">
                <a:srgbClr val="000000">
                  <a:alpha val="0"/>
                </a:srgbClr>
              </a:gs>
              <a:gs pos="66000">
                <a:srgbClr val="000000">
                  <a:alpha val="46000"/>
                </a:srgbClr>
              </a:gs>
              <a:gs pos="100000">
                <a:srgbClr val="000000">
                  <a:alpha val="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000F1E-9384-1E5D-85BC-BF4130EC3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853075"/>
            <a:ext cx="5850495" cy="114074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 defTabSz="914400">
              <a:spcBef>
                <a:spcPct val="0"/>
              </a:spcBef>
            </a:pPr>
            <a:r>
              <a:rPr lang="en-US" sz="3000" b="1">
                <a:solidFill>
                  <a:srgbClr val="FFFFFF"/>
                </a:solidFill>
              </a:rPr>
              <a:t>CSD Mini-Grants (Category 4)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BE23E75-E7E9-4D9F-6D25-5512363F86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658928" y="-337037"/>
            <a:ext cx="1818953" cy="9151191"/>
          </a:xfrm>
          <a:prstGeom prst="rect">
            <a:avLst/>
          </a:prstGeom>
          <a:gradFill flip="none" rotWithShape="1">
            <a:gsLst>
              <a:gs pos="10000">
                <a:srgbClr val="000000">
                  <a:alpha val="0"/>
                </a:srgbClr>
              </a:gs>
              <a:gs pos="66000">
                <a:srgbClr val="000000">
                  <a:alpha val="35000"/>
                </a:srgbClr>
              </a:gs>
              <a:gs pos="100000">
                <a:srgbClr val="000000">
                  <a:alpha val="4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1B115DB-65EB-3FC3-7284-CFDF4ADC60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8855" y="653359"/>
            <a:ext cx="552704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26242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3949801"/>
            <a:ext cx="9143997" cy="1193057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3952631"/>
            <a:ext cx="9138997" cy="1193056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lumMod val="5000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3949159"/>
            <a:ext cx="3057523" cy="1193057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0001" y="3947612"/>
            <a:ext cx="9143999" cy="119807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5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028699" y="4132689"/>
            <a:ext cx="7421963" cy="7752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Grant Categories (Page 4)</a:t>
            </a:r>
            <a:endParaRPr lang="en-US" sz="3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A740E1-0F6A-C087-37C7-CC007FED211F}"/>
              </a:ext>
            </a:extLst>
          </p:cNvPr>
          <p:cNvSpPr txBox="1"/>
          <p:nvPr/>
        </p:nvSpPr>
        <p:spPr>
          <a:xfrm>
            <a:off x="152400" y="3486150"/>
            <a:ext cx="8839200" cy="6113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R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200" b="1" u="sng" dirty="0">
                <a:effectLst/>
              </a:rPr>
              <a:t>SPECIAL NOTE:</a:t>
            </a:r>
            <a:r>
              <a:rPr lang="en-US" sz="1200" b="1" u="sng" dirty="0"/>
              <a:t> </a:t>
            </a:r>
            <a:r>
              <a:rPr lang="en-US" sz="1200" dirty="0">
                <a:effectLst/>
              </a:rPr>
              <a:t>A maximum of $100,000 in grant awards is available to organizations with annual budgets over $750,000 (per last completed 990s or audited financials).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A8441A1-7AB6-6376-A35B-D0F0009FFF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5679601"/>
              </p:ext>
            </p:extLst>
          </p:nvPr>
        </p:nvGraphicFramePr>
        <p:xfrm>
          <a:off x="381000" y="57150"/>
          <a:ext cx="8312500" cy="352424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6428">
                  <a:extLst>
                    <a:ext uri="{9D8B030D-6E8A-4147-A177-3AD203B41FA5}">
                      <a16:colId xmlns:a16="http://schemas.microsoft.com/office/drawing/2014/main" val="1626989002"/>
                    </a:ext>
                  </a:extLst>
                </a:gridCol>
                <a:gridCol w="1202088">
                  <a:extLst>
                    <a:ext uri="{9D8B030D-6E8A-4147-A177-3AD203B41FA5}">
                      <a16:colId xmlns:a16="http://schemas.microsoft.com/office/drawing/2014/main" val="289842130"/>
                    </a:ext>
                  </a:extLst>
                </a:gridCol>
                <a:gridCol w="2556440">
                  <a:extLst>
                    <a:ext uri="{9D8B030D-6E8A-4147-A177-3AD203B41FA5}">
                      <a16:colId xmlns:a16="http://schemas.microsoft.com/office/drawing/2014/main" val="4293179171"/>
                    </a:ext>
                  </a:extLst>
                </a:gridCol>
                <a:gridCol w="616840">
                  <a:extLst>
                    <a:ext uri="{9D8B030D-6E8A-4147-A177-3AD203B41FA5}">
                      <a16:colId xmlns:a16="http://schemas.microsoft.com/office/drawing/2014/main" val="266099659"/>
                    </a:ext>
                  </a:extLst>
                </a:gridCol>
                <a:gridCol w="1720799">
                  <a:extLst>
                    <a:ext uri="{9D8B030D-6E8A-4147-A177-3AD203B41FA5}">
                      <a16:colId xmlns:a16="http://schemas.microsoft.com/office/drawing/2014/main" val="2464725322"/>
                    </a:ext>
                  </a:extLst>
                </a:gridCol>
                <a:gridCol w="1135551">
                  <a:extLst>
                    <a:ext uri="{9D8B030D-6E8A-4147-A177-3AD203B41FA5}">
                      <a16:colId xmlns:a16="http://schemas.microsoft.com/office/drawing/2014/main" val="1261218336"/>
                    </a:ext>
                  </a:extLst>
                </a:gridCol>
                <a:gridCol w="774354">
                  <a:extLst>
                    <a:ext uri="{9D8B030D-6E8A-4147-A177-3AD203B41FA5}">
                      <a16:colId xmlns:a16="http://schemas.microsoft.com/office/drawing/2014/main" val="2492450803"/>
                    </a:ext>
                  </a:extLst>
                </a:gridCol>
              </a:tblGrid>
              <a:tr h="397099"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u="none" strike="noStrike">
                          <a:effectLst/>
                          <a:latin typeface="+mn-lt"/>
                        </a:rPr>
                        <a:t> </a:t>
                      </a:r>
                      <a:endParaRPr lang="en-US" sz="105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1771" marR="21771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u="sng" dirty="0">
                          <a:effectLst/>
                          <a:latin typeface="+mn-lt"/>
                        </a:rPr>
                        <a:t>Grant Award Options </a:t>
                      </a:r>
                      <a:endParaRPr lang="en-US" sz="105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1771" marR="21771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60170" algn="l"/>
                        </a:tabLst>
                      </a:pPr>
                      <a:r>
                        <a:rPr lang="en-US" sz="1050" u="sng">
                          <a:effectLst/>
                          <a:latin typeface="+mn-lt"/>
                        </a:rPr>
                        <a:t>Eligibility </a:t>
                      </a:r>
                      <a:endParaRPr lang="en-US" sz="105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1771" marR="21771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360170" algn="l"/>
                        </a:tabLst>
                        <a:defRPr/>
                      </a:pPr>
                      <a:r>
                        <a:rPr lang="en-US" sz="1050" u="sng">
                          <a:effectLst/>
                          <a:latin typeface="+mn-lt"/>
                        </a:rPr>
                        <a:t>Financials</a:t>
                      </a:r>
                      <a:endParaRPr lang="en-US" sz="105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1771" marR="21771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u="sng">
                          <a:effectLst/>
                          <a:latin typeface="+mn-lt"/>
                        </a:rPr>
                        <a:t>Award Decision Made By</a:t>
                      </a:r>
                      <a:endParaRPr lang="en-US" sz="105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1771" marR="21771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u="sng">
                          <a:effectLst/>
                          <a:latin typeface="+mn-lt"/>
                        </a:rPr>
                        <a:t>Award Range</a:t>
                      </a:r>
                      <a:endParaRPr lang="en-US" sz="105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1771" marR="21771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u="sng">
                          <a:effectLst/>
                          <a:latin typeface="+mn-lt"/>
                        </a:rPr>
                        <a:t>Total Award Amount</a:t>
                      </a:r>
                      <a:endParaRPr lang="en-US" sz="105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1771" marR="21771" marT="0" marB="0" anchor="ctr"/>
                </a:tc>
                <a:extLst>
                  <a:ext uri="{0D108BD9-81ED-4DB2-BD59-A6C34878D82A}">
                    <a16:rowId xmlns:a16="http://schemas.microsoft.com/office/drawing/2014/main" val="4277127645"/>
                  </a:ext>
                </a:extLst>
              </a:tr>
              <a:tr h="237551">
                <a:tc>
                  <a:txBody>
                    <a:bodyPr/>
                    <a:lstStyle/>
                    <a:p>
                      <a:pPr marL="0" marR="13716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u="none" strike="noStrike">
                          <a:effectLst/>
                          <a:latin typeface="+mn-lt"/>
                        </a:rPr>
                        <a:t> </a:t>
                      </a:r>
                      <a:endParaRPr lang="en-US" sz="105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1771" marR="21771" marT="0" marB="0" anchor="ctr"/>
                </a:tc>
                <a:tc>
                  <a:txBody>
                    <a:bodyPr/>
                    <a:lstStyle/>
                    <a:p>
                      <a:pPr marL="0" marR="13716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u="none" strike="noStrike">
                          <a:effectLst/>
                          <a:latin typeface="+mn-lt"/>
                        </a:rPr>
                        <a:t> </a:t>
                      </a:r>
                      <a:endParaRPr lang="en-US" sz="105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1771" marR="21771" marT="0" marB="0" anchor="ctr"/>
                </a:tc>
                <a:tc>
                  <a:txBody>
                    <a:bodyPr/>
                    <a:lstStyle/>
                    <a:p>
                      <a:pPr marL="0" marR="13716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u="none" strike="noStrike">
                          <a:effectLst/>
                          <a:latin typeface="+mn-lt"/>
                        </a:rPr>
                        <a:t> </a:t>
                      </a:r>
                      <a:endParaRPr lang="en-US" sz="105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1771" marR="21771" marT="0" marB="0" anchor="ctr"/>
                </a:tc>
                <a:tc>
                  <a:txBody>
                    <a:bodyPr/>
                    <a:lstStyle/>
                    <a:p>
                      <a:pPr marL="0" marR="13716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1771" marR="21771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u="none" strike="noStrike">
                          <a:effectLst/>
                          <a:latin typeface="+mn-lt"/>
                        </a:rPr>
                        <a:t> </a:t>
                      </a:r>
                      <a:endParaRPr lang="en-US" sz="105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1771" marR="21771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u="none" strike="noStrike">
                          <a:effectLst/>
                          <a:latin typeface="+mn-lt"/>
                        </a:rPr>
                        <a:t> </a:t>
                      </a:r>
                      <a:endParaRPr lang="en-US" sz="105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1771" marR="21771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u="none" strike="noStrike">
                          <a:effectLst/>
                          <a:latin typeface="+mn-lt"/>
                        </a:rPr>
                        <a:t> </a:t>
                      </a:r>
                      <a:endParaRPr lang="en-US" sz="105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1771" marR="21771" marT="0" marB="0" anchor="ctr"/>
                </a:tc>
                <a:extLst>
                  <a:ext uri="{0D108BD9-81ED-4DB2-BD59-A6C34878D82A}">
                    <a16:rowId xmlns:a16="http://schemas.microsoft.com/office/drawing/2014/main" val="3617248122"/>
                  </a:ext>
                </a:extLst>
              </a:tr>
              <a:tr h="751650">
                <a:tc>
                  <a:txBody>
                    <a:bodyPr/>
                    <a:lstStyle/>
                    <a:p>
                      <a:pPr marL="0" marR="13716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</a:rPr>
                        <a:t>1</a:t>
                      </a:r>
                      <a:endParaRPr lang="en-US" sz="105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1771" marR="21771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</a:rPr>
                        <a:t>Competitive Grant Awards</a:t>
                      </a:r>
                    </a:p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  <a:latin typeface="+mn-lt"/>
                        </a:rPr>
                        <a:t>(Relevant for this Application)</a:t>
                      </a:r>
                    </a:p>
                  </a:txBody>
                  <a:tcPr marL="21771" marR="21771" marT="0" marB="0" anchor="ctr"/>
                </a:tc>
                <a:tc>
                  <a:txBody>
                    <a:bodyPr/>
                    <a:lstStyle/>
                    <a:p>
                      <a:pPr marL="0" marR="13716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+mn-lt"/>
                        </a:rPr>
                        <a:t>Non-profit organizations reporting gross receipts of </a:t>
                      </a:r>
                      <a:r>
                        <a:rPr lang="en-US" sz="1050" u="sng" dirty="0">
                          <a:effectLst/>
                          <a:latin typeface="+mn-lt"/>
                        </a:rPr>
                        <a:t>less</a:t>
                      </a:r>
                      <a:r>
                        <a:rPr lang="en-US" sz="1050" dirty="0">
                          <a:effectLst/>
                          <a:latin typeface="+mn-lt"/>
                        </a:rPr>
                        <a:t> than $50,000 annually</a:t>
                      </a:r>
                      <a:endParaRPr lang="en-US" sz="105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1771" marR="21771" marT="0" marB="0" anchor="ctr"/>
                </a:tc>
                <a:tc>
                  <a:txBody>
                    <a:bodyPr/>
                    <a:lstStyle/>
                    <a:p>
                      <a:pPr marL="0" marR="13716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990N Form</a:t>
                      </a:r>
                    </a:p>
                  </a:txBody>
                  <a:tcPr marL="21771" marR="21771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</a:rPr>
                        <a:t>City Council (Recommendations made by ECIA Review Panel)</a:t>
                      </a:r>
                      <a:endParaRPr lang="en-US" sz="105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1771" marR="21771" marT="0" marB="0" anchor="ctr"/>
                </a:tc>
                <a:tc rowSpan="2"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+mn-lt"/>
                        </a:rPr>
                        <a:t>$10,000 -  $50,000</a:t>
                      </a:r>
                    </a:p>
                  </a:txBody>
                  <a:tcPr marL="21771" marR="21771" marT="0" marB="0" anchor="ctr"/>
                </a:tc>
                <a:tc rowSpan="2"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</a:rPr>
                        <a:t>$500,000</a:t>
                      </a:r>
                    </a:p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</a:rPr>
                        <a:t> </a:t>
                      </a:r>
                    </a:p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</a:rPr>
                        <a:t>See Special Note Below</a:t>
                      </a:r>
                      <a:endParaRPr lang="en-US" sz="105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1771" marR="21771" marT="0" marB="0" anchor="ctr"/>
                </a:tc>
                <a:extLst>
                  <a:ext uri="{0D108BD9-81ED-4DB2-BD59-A6C34878D82A}">
                    <a16:rowId xmlns:a16="http://schemas.microsoft.com/office/drawing/2014/main" val="864297556"/>
                  </a:ext>
                </a:extLst>
              </a:tr>
              <a:tr h="751650">
                <a:tc>
                  <a:txBody>
                    <a:bodyPr/>
                    <a:lstStyle/>
                    <a:p>
                      <a:pPr marL="0" marR="13716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</a:rPr>
                        <a:t>2</a:t>
                      </a:r>
                      <a:endParaRPr lang="en-US" sz="105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1771" marR="21771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</a:rPr>
                        <a:t>Competitive Grant Awards</a:t>
                      </a:r>
                    </a:p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  <a:latin typeface="+mn-lt"/>
                        </a:rPr>
                        <a:t>(Relevant for this Application)</a:t>
                      </a:r>
                    </a:p>
                  </a:txBody>
                  <a:tcPr marL="21771" marR="21771" marT="0" marB="0" anchor="ctr"/>
                </a:tc>
                <a:tc>
                  <a:txBody>
                    <a:bodyPr/>
                    <a:lstStyle/>
                    <a:p>
                      <a:pPr marL="0" marR="13716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+mn-lt"/>
                        </a:rPr>
                        <a:t>Non-profit organizations reporting gross receipts of </a:t>
                      </a:r>
                      <a:r>
                        <a:rPr lang="en-US" sz="1050" u="sng" dirty="0">
                          <a:effectLst/>
                          <a:latin typeface="+mn-lt"/>
                        </a:rPr>
                        <a:t>more</a:t>
                      </a:r>
                      <a:r>
                        <a:rPr lang="en-US" sz="1050" dirty="0">
                          <a:effectLst/>
                          <a:latin typeface="+mn-lt"/>
                        </a:rPr>
                        <a:t> than $50,000 annually</a:t>
                      </a:r>
                      <a:endParaRPr lang="en-US" sz="105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1771" marR="21771" marT="0" marB="0" anchor="ctr"/>
                </a:tc>
                <a:tc>
                  <a:txBody>
                    <a:bodyPr/>
                    <a:lstStyle/>
                    <a:p>
                      <a:pPr marL="0" marR="13716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990 Form</a:t>
                      </a:r>
                    </a:p>
                  </a:txBody>
                  <a:tcPr marL="21771" marR="21771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</a:rPr>
                        <a:t>City Council (Recommendations made by ECIA Review Panel)</a:t>
                      </a:r>
                      <a:endParaRPr lang="en-US" sz="105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1771" marR="21771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2040415"/>
                  </a:ext>
                </a:extLst>
              </a:tr>
              <a:tr h="574374">
                <a:tc>
                  <a:txBody>
                    <a:bodyPr/>
                    <a:lstStyle/>
                    <a:p>
                      <a:pPr marL="0" marR="13716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</a:rPr>
                        <a:t>3</a:t>
                      </a:r>
                      <a:endParaRPr lang="en-US" sz="105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1771" marR="21771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</a:rPr>
                        <a:t>City Council Approved Awards</a:t>
                      </a:r>
                    </a:p>
                  </a:txBody>
                  <a:tcPr marL="21771" marR="21771" marT="0" marB="0" anchor="ctr"/>
                </a:tc>
                <a:tc>
                  <a:txBody>
                    <a:bodyPr/>
                    <a:lstStyle/>
                    <a:p>
                      <a:pPr marL="0" marR="13716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+mn-lt"/>
                        </a:rPr>
                        <a:t>Organizations that applied for the ECIA Grant (categories 1 and 2) but were not recommended for funding </a:t>
                      </a:r>
                      <a:endParaRPr lang="en-US" sz="105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1771" marR="21771" marT="0" marB="0" anchor="ctr"/>
                </a:tc>
                <a:tc>
                  <a:txBody>
                    <a:bodyPr/>
                    <a:lstStyle/>
                    <a:p>
                      <a:pPr marL="0" marR="13716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Either</a:t>
                      </a:r>
                    </a:p>
                  </a:txBody>
                  <a:tcPr marL="21771" marR="21771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+mn-lt"/>
                        </a:rPr>
                        <a:t>City Council</a:t>
                      </a:r>
                      <a:endParaRPr lang="en-US" sz="105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1771" marR="21771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</a:rPr>
                        <a:t>$10,000</a:t>
                      </a:r>
                      <a:endParaRPr lang="en-US" sz="105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1771" marR="21771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</a:rPr>
                        <a:t>$  56,000</a:t>
                      </a:r>
                      <a:endParaRPr lang="en-US" sz="105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1771" marR="21771" marT="0" marB="0" anchor="ctr"/>
                </a:tc>
                <a:extLst>
                  <a:ext uri="{0D108BD9-81ED-4DB2-BD59-A6C34878D82A}">
                    <a16:rowId xmlns:a16="http://schemas.microsoft.com/office/drawing/2014/main" val="779173661"/>
                  </a:ext>
                </a:extLst>
              </a:tr>
              <a:tr h="574374">
                <a:tc>
                  <a:txBody>
                    <a:bodyPr/>
                    <a:lstStyle/>
                    <a:p>
                      <a:pPr marL="0" marR="13716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effectLst/>
                          <a:latin typeface="+mn-lt"/>
                        </a:rPr>
                        <a:t>4</a:t>
                      </a:r>
                      <a:endParaRPr lang="en-US" sz="105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1771" marR="21771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effectLst/>
                          <a:latin typeface="+mn-lt"/>
                        </a:rPr>
                        <a:t>Community Services Mini-Grant Awards</a:t>
                      </a:r>
                    </a:p>
                  </a:txBody>
                  <a:tcPr marL="21771" marR="21771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13716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effectLst/>
                          <a:latin typeface="+mn-lt"/>
                        </a:rPr>
                        <a:t>Non-profit organizations with 501(c)(3) tax status with programming connected to the Community Services Department</a:t>
                      </a:r>
                      <a:endParaRPr lang="en-US" sz="105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1771" marR="21771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13716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Either</a:t>
                      </a:r>
                    </a:p>
                  </a:txBody>
                  <a:tcPr marL="21771" marR="21771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effectLst/>
                          <a:latin typeface="+mn-lt"/>
                        </a:rPr>
                        <a:t>Community Services Department</a:t>
                      </a:r>
                      <a:endParaRPr lang="en-US" sz="105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1771" marR="21771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effectLst/>
                          <a:latin typeface="+mn-lt"/>
                        </a:rPr>
                        <a:t>Up to $10,000</a:t>
                      </a:r>
                      <a:endParaRPr lang="en-US" sz="105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1771" marR="21771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effectLst/>
                          <a:latin typeface="+mn-lt"/>
                        </a:rPr>
                        <a:t>$  50,000</a:t>
                      </a:r>
                      <a:endParaRPr lang="en-US" sz="105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1771" marR="21771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7567123"/>
                  </a:ext>
                </a:extLst>
              </a:tr>
              <a:tr h="237551">
                <a:tc>
                  <a:txBody>
                    <a:bodyPr/>
                    <a:lstStyle/>
                    <a:p>
                      <a:pPr marL="0" marR="13716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</a:rPr>
                        <a:t> </a:t>
                      </a:r>
                      <a:endParaRPr lang="en-US" sz="105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1771" marR="21771" marT="0" marB="0" anchor="ctr"/>
                </a:tc>
                <a:tc gridSpan="5">
                  <a:txBody>
                    <a:bodyPr/>
                    <a:lstStyle/>
                    <a:p>
                      <a:pPr marL="0" marR="13716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</a:rPr>
                        <a:t>TOTAL</a:t>
                      </a:r>
                      <a:endParaRPr lang="en-US" sz="105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1771" marR="21771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$606,000</a:t>
                      </a:r>
                      <a:endParaRPr lang="en-US" sz="105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1771" marR="21771" marT="0" marB="0" anchor="ctr"/>
                </a:tc>
                <a:extLst>
                  <a:ext uri="{0D108BD9-81ED-4DB2-BD59-A6C34878D82A}">
                    <a16:rowId xmlns:a16="http://schemas.microsoft.com/office/drawing/2014/main" val="25567699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445969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3"/>
          <p:cNvSpPr txBox="1">
            <a:spLocks noGrp="1"/>
          </p:cNvSpPr>
          <p:nvPr>
            <p:ph type="title"/>
          </p:nvPr>
        </p:nvSpPr>
        <p:spPr>
          <a:xfrm>
            <a:off x="630936" y="514350"/>
            <a:ext cx="7879842" cy="867753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lvl="0" defTabSz="914400">
              <a:spcBef>
                <a:spcPct val="0"/>
              </a:spcBef>
            </a:pPr>
            <a:r>
              <a:rPr lang="en-US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Eligible Uses (Page 5 &amp; 6)</a:t>
            </a:r>
          </a:p>
        </p:txBody>
      </p:sp>
      <p:graphicFrame>
        <p:nvGraphicFramePr>
          <p:cNvPr id="134" name="Google Shape;126;p23">
            <a:extLst>
              <a:ext uri="{FF2B5EF4-FFF2-40B4-BE49-F238E27FC236}">
                <a16:creationId xmlns:a16="http://schemas.microsoft.com/office/drawing/2014/main" id="{8C7D4DF6-B347-8C3B-096A-D19F87030DF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74936664"/>
              </p:ext>
            </p:extLst>
          </p:nvPr>
        </p:nvGraphicFramePr>
        <p:xfrm>
          <a:off x="628650" y="1721439"/>
          <a:ext cx="7879842" cy="29077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66471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61FBA9-140B-F825-15C5-D8EA0A003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" y="244026"/>
            <a:ext cx="3276451" cy="1467631"/>
          </a:xfrm>
        </p:spPr>
        <p:txBody>
          <a:bodyPr anchor="b">
            <a:normAutofit/>
          </a:bodyPr>
          <a:lstStyle/>
          <a:p>
            <a:r>
              <a:rPr lang="en-US" sz="2300" b="1" dirty="0"/>
              <a:t>Community Services Department (CSD) Mini Grants – Things to Note	</a:t>
            </a:r>
          </a:p>
        </p:txBody>
      </p:sp>
      <p:sp>
        <p:nvSpPr>
          <p:cNvPr id="28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60" y="1940245"/>
            <a:ext cx="2606040" cy="13716"/>
          </a:xfrm>
          <a:custGeom>
            <a:avLst/>
            <a:gdLst>
              <a:gd name="connsiteX0" fmla="*/ 0 w 2606040"/>
              <a:gd name="connsiteY0" fmla="*/ 0 h 13716"/>
              <a:gd name="connsiteX1" fmla="*/ 625450 w 2606040"/>
              <a:gd name="connsiteY1" fmla="*/ 0 h 13716"/>
              <a:gd name="connsiteX2" fmla="*/ 1224839 w 2606040"/>
              <a:gd name="connsiteY2" fmla="*/ 0 h 13716"/>
              <a:gd name="connsiteX3" fmla="*/ 1824228 w 2606040"/>
              <a:gd name="connsiteY3" fmla="*/ 0 h 13716"/>
              <a:gd name="connsiteX4" fmla="*/ 2606040 w 2606040"/>
              <a:gd name="connsiteY4" fmla="*/ 0 h 13716"/>
              <a:gd name="connsiteX5" fmla="*/ 2606040 w 2606040"/>
              <a:gd name="connsiteY5" fmla="*/ 13716 h 13716"/>
              <a:gd name="connsiteX6" fmla="*/ 1902409 w 2606040"/>
              <a:gd name="connsiteY6" fmla="*/ 13716 h 13716"/>
              <a:gd name="connsiteX7" fmla="*/ 1276960 w 2606040"/>
              <a:gd name="connsiteY7" fmla="*/ 13716 h 13716"/>
              <a:gd name="connsiteX8" fmla="*/ 677570 w 2606040"/>
              <a:gd name="connsiteY8" fmla="*/ 13716 h 13716"/>
              <a:gd name="connsiteX9" fmla="*/ 0 w 2606040"/>
              <a:gd name="connsiteY9" fmla="*/ 13716 h 13716"/>
              <a:gd name="connsiteX10" fmla="*/ 0 w 2606040"/>
              <a:gd name="connsiteY10" fmla="*/ 0 h 13716"/>
              <a:gd name="connsiteX0" fmla="*/ 0 w 2606040"/>
              <a:gd name="connsiteY0" fmla="*/ 0 h 13716"/>
              <a:gd name="connsiteX1" fmla="*/ 599389 w 2606040"/>
              <a:gd name="connsiteY1" fmla="*/ 0 h 13716"/>
              <a:gd name="connsiteX2" fmla="*/ 1303020 w 2606040"/>
              <a:gd name="connsiteY2" fmla="*/ 0 h 13716"/>
              <a:gd name="connsiteX3" fmla="*/ 1876349 w 2606040"/>
              <a:gd name="connsiteY3" fmla="*/ 0 h 13716"/>
              <a:gd name="connsiteX4" fmla="*/ 2606040 w 2606040"/>
              <a:gd name="connsiteY4" fmla="*/ 0 h 13716"/>
              <a:gd name="connsiteX5" fmla="*/ 2606040 w 2606040"/>
              <a:gd name="connsiteY5" fmla="*/ 13716 h 13716"/>
              <a:gd name="connsiteX6" fmla="*/ 1980590 w 2606040"/>
              <a:gd name="connsiteY6" fmla="*/ 13716 h 13716"/>
              <a:gd name="connsiteX7" fmla="*/ 1276960 w 2606040"/>
              <a:gd name="connsiteY7" fmla="*/ 13716 h 13716"/>
              <a:gd name="connsiteX8" fmla="*/ 651510 w 2606040"/>
              <a:gd name="connsiteY8" fmla="*/ 13716 h 13716"/>
              <a:gd name="connsiteX9" fmla="*/ 0 w 2606040"/>
              <a:gd name="connsiteY9" fmla="*/ 13716 h 13716"/>
              <a:gd name="connsiteX10" fmla="*/ 0 w 2606040"/>
              <a:gd name="connsiteY10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6040" h="13716" fill="none" extrusionOk="0">
                <a:moveTo>
                  <a:pt x="0" y="0"/>
                </a:moveTo>
                <a:cubicBezTo>
                  <a:pt x="211079" y="-22080"/>
                  <a:pt x="479378" y="-26537"/>
                  <a:pt x="625450" y="0"/>
                </a:cubicBezTo>
                <a:cubicBezTo>
                  <a:pt x="925937" y="-4758"/>
                  <a:pt x="973176" y="15739"/>
                  <a:pt x="1224839" y="0"/>
                </a:cubicBezTo>
                <a:cubicBezTo>
                  <a:pt x="1479663" y="-11328"/>
                  <a:pt x="1566636" y="18697"/>
                  <a:pt x="1824228" y="0"/>
                </a:cubicBezTo>
                <a:cubicBezTo>
                  <a:pt x="2086799" y="-72665"/>
                  <a:pt x="2306223" y="-891"/>
                  <a:pt x="2606040" y="0"/>
                </a:cubicBezTo>
                <a:cubicBezTo>
                  <a:pt x="2605838" y="5689"/>
                  <a:pt x="2605775" y="8075"/>
                  <a:pt x="2606040" y="13716"/>
                </a:cubicBezTo>
                <a:cubicBezTo>
                  <a:pt x="2260204" y="24770"/>
                  <a:pt x="2175708" y="1042"/>
                  <a:pt x="1902409" y="13716"/>
                </a:cubicBezTo>
                <a:cubicBezTo>
                  <a:pt x="1638502" y="36492"/>
                  <a:pt x="1460923" y="-20841"/>
                  <a:pt x="1276960" y="13716"/>
                </a:cubicBezTo>
                <a:cubicBezTo>
                  <a:pt x="1057717" y="9789"/>
                  <a:pt x="867956" y="-2252"/>
                  <a:pt x="677570" y="13716"/>
                </a:cubicBezTo>
                <a:cubicBezTo>
                  <a:pt x="457951" y="28801"/>
                  <a:pt x="189752" y="50816"/>
                  <a:pt x="0" y="13716"/>
                </a:cubicBezTo>
                <a:cubicBezTo>
                  <a:pt x="468" y="10483"/>
                  <a:pt x="836" y="5117"/>
                  <a:pt x="0" y="0"/>
                </a:cubicBezTo>
                <a:close/>
              </a:path>
              <a:path w="2606040" h="13716" stroke="0" extrusionOk="0">
                <a:moveTo>
                  <a:pt x="0" y="0"/>
                </a:moveTo>
                <a:cubicBezTo>
                  <a:pt x="172759" y="3236"/>
                  <a:pt x="361166" y="-13413"/>
                  <a:pt x="599389" y="0"/>
                </a:cubicBezTo>
                <a:cubicBezTo>
                  <a:pt x="841226" y="37042"/>
                  <a:pt x="968991" y="14587"/>
                  <a:pt x="1303020" y="0"/>
                </a:cubicBezTo>
                <a:cubicBezTo>
                  <a:pt x="1643101" y="-7120"/>
                  <a:pt x="1717813" y="7213"/>
                  <a:pt x="1876349" y="0"/>
                </a:cubicBezTo>
                <a:cubicBezTo>
                  <a:pt x="2036762" y="-14138"/>
                  <a:pt x="2426397" y="-4451"/>
                  <a:pt x="2606040" y="0"/>
                </a:cubicBezTo>
                <a:cubicBezTo>
                  <a:pt x="2607080" y="4836"/>
                  <a:pt x="2606317" y="7740"/>
                  <a:pt x="2606040" y="13716"/>
                </a:cubicBezTo>
                <a:cubicBezTo>
                  <a:pt x="2347059" y="-1948"/>
                  <a:pt x="2192004" y="4234"/>
                  <a:pt x="1980590" y="13716"/>
                </a:cubicBezTo>
                <a:cubicBezTo>
                  <a:pt x="1783984" y="-14317"/>
                  <a:pt x="1487673" y="41336"/>
                  <a:pt x="1276960" y="13716"/>
                </a:cubicBezTo>
                <a:cubicBezTo>
                  <a:pt x="1087111" y="-41823"/>
                  <a:pt x="879204" y="42195"/>
                  <a:pt x="651510" y="13716"/>
                </a:cubicBezTo>
                <a:cubicBezTo>
                  <a:pt x="430798" y="-32336"/>
                  <a:pt x="132889" y="-38039"/>
                  <a:pt x="0" y="13716"/>
                </a:cubicBezTo>
                <a:cubicBezTo>
                  <a:pt x="1109" y="8984"/>
                  <a:pt x="330" y="5748"/>
                  <a:pt x="0" y="0"/>
                </a:cubicBezTo>
                <a:close/>
              </a:path>
              <a:path w="2606040" h="13716" fill="none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27712" y="6878"/>
                  <a:pt x="971143" y="7084"/>
                  <a:pt x="1224839" y="0"/>
                </a:cubicBezTo>
                <a:cubicBezTo>
                  <a:pt x="1477775" y="-16815"/>
                  <a:pt x="1569904" y="19146"/>
                  <a:pt x="1824228" y="0"/>
                </a:cubicBezTo>
                <a:cubicBezTo>
                  <a:pt x="2055206" y="24867"/>
                  <a:pt x="2317192" y="-62872"/>
                  <a:pt x="2606040" y="0"/>
                </a:cubicBezTo>
                <a:cubicBezTo>
                  <a:pt x="2605859" y="5467"/>
                  <a:pt x="2605677" y="7416"/>
                  <a:pt x="2606040" y="13716"/>
                </a:cubicBezTo>
                <a:cubicBezTo>
                  <a:pt x="2234648" y="22404"/>
                  <a:pt x="2180202" y="-14933"/>
                  <a:pt x="1902409" y="13716"/>
                </a:cubicBezTo>
                <a:cubicBezTo>
                  <a:pt x="1635562" y="42622"/>
                  <a:pt x="1477339" y="222"/>
                  <a:pt x="1276960" y="13716"/>
                </a:cubicBezTo>
                <a:cubicBezTo>
                  <a:pt x="1058094" y="62350"/>
                  <a:pt x="904206" y="-25208"/>
                  <a:pt x="677570" y="13716"/>
                </a:cubicBezTo>
                <a:cubicBezTo>
                  <a:pt x="485746" y="10141"/>
                  <a:pt x="195925" y="28433"/>
                  <a:pt x="0" y="13716"/>
                </a:cubicBezTo>
                <a:cubicBezTo>
                  <a:pt x="406" y="10107"/>
                  <a:pt x="891" y="4502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custGeom>
                    <a:avLst/>
                    <a:gdLst>
                      <a:gd name="connsiteX0" fmla="*/ 0 w 2606040"/>
                      <a:gd name="connsiteY0" fmla="*/ 0 h 13716"/>
                      <a:gd name="connsiteX1" fmla="*/ 625450 w 2606040"/>
                      <a:gd name="connsiteY1" fmla="*/ 0 h 13716"/>
                      <a:gd name="connsiteX2" fmla="*/ 1224839 w 2606040"/>
                      <a:gd name="connsiteY2" fmla="*/ 0 h 13716"/>
                      <a:gd name="connsiteX3" fmla="*/ 1824228 w 2606040"/>
                      <a:gd name="connsiteY3" fmla="*/ 0 h 13716"/>
                      <a:gd name="connsiteX4" fmla="*/ 2606040 w 2606040"/>
                      <a:gd name="connsiteY4" fmla="*/ 0 h 13716"/>
                      <a:gd name="connsiteX5" fmla="*/ 2606040 w 2606040"/>
                      <a:gd name="connsiteY5" fmla="*/ 13716 h 13716"/>
                      <a:gd name="connsiteX6" fmla="*/ 1902409 w 2606040"/>
                      <a:gd name="connsiteY6" fmla="*/ 13716 h 13716"/>
                      <a:gd name="connsiteX7" fmla="*/ 1276960 w 2606040"/>
                      <a:gd name="connsiteY7" fmla="*/ 13716 h 13716"/>
                      <a:gd name="connsiteX8" fmla="*/ 677570 w 2606040"/>
                      <a:gd name="connsiteY8" fmla="*/ 13716 h 13716"/>
                      <a:gd name="connsiteX9" fmla="*/ 0 w 2606040"/>
                      <a:gd name="connsiteY9" fmla="*/ 13716 h 13716"/>
                      <a:gd name="connsiteX10" fmla="*/ 0 w 2606040"/>
                      <a:gd name="connsiteY10" fmla="*/ 0 h 13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606040" h="13716" fill="none" extrusionOk="0">
                        <a:moveTo>
                          <a:pt x="0" y="0"/>
                        </a:moveTo>
                        <a:cubicBezTo>
                          <a:pt x="266776" y="-600"/>
                          <a:pt x="322756" y="3201"/>
                          <a:pt x="625450" y="0"/>
                        </a:cubicBezTo>
                        <a:cubicBezTo>
                          <a:pt x="928144" y="-3201"/>
                          <a:pt x="968141" y="9269"/>
                          <a:pt x="1224839" y="0"/>
                        </a:cubicBezTo>
                        <a:cubicBezTo>
                          <a:pt x="1481537" y="-9269"/>
                          <a:pt x="1569059" y="21947"/>
                          <a:pt x="1824228" y="0"/>
                        </a:cubicBezTo>
                        <a:cubicBezTo>
                          <a:pt x="2079397" y="-21947"/>
                          <a:pt x="2326053" y="-10194"/>
                          <a:pt x="2606040" y="0"/>
                        </a:cubicBezTo>
                        <a:cubicBezTo>
                          <a:pt x="2605690" y="5728"/>
                          <a:pt x="2605650" y="7624"/>
                          <a:pt x="2606040" y="13716"/>
                        </a:cubicBezTo>
                        <a:cubicBezTo>
                          <a:pt x="2256758" y="26838"/>
                          <a:pt x="2173673" y="-17450"/>
                          <a:pt x="1902409" y="13716"/>
                        </a:cubicBezTo>
                        <a:cubicBezTo>
                          <a:pt x="1631145" y="44882"/>
                          <a:pt x="1461378" y="894"/>
                          <a:pt x="1276960" y="13716"/>
                        </a:cubicBezTo>
                        <a:cubicBezTo>
                          <a:pt x="1092542" y="26538"/>
                          <a:pt x="890442" y="8641"/>
                          <a:pt x="677570" y="13716"/>
                        </a:cubicBezTo>
                        <a:cubicBezTo>
                          <a:pt x="464698" y="18792"/>
                          <a:pt x="187648" y="31265"/>
                          <a:pt x="0" y="13716"/>
                        </a:cubicBezTo>
                        <a:cubicBezTo>
                          <a:pt x="-302" y="10335"/>
                          <a:pt x="417" y="4724"/>
                          <a:pt x="0" y="0"/>
                        </a:cubicBezTo>
                        <a:close/>
                      </a:path>
                      <a:path w="2606040" h="13716" stroke="0" extrusionOk="0">
                        <a:moveTo>
                          <a:pt x="0" y="0"/>
                        </a:moveTo>
                        <a:cubicBezTo>
                          <a:pt x="197231" y="3803"/>
                          <a:pt x="358914" y="-9291"/>
                          <a:pt x="599389" y="0"/>
                        </a:cubicBezTo>
                        <a:cubicBezTo>
                          <a:pt x="839864" y="9291"/>
                          <a:pt x="979371" y="8509"/>
                          <a:pt x="1303020" y="0"/>
                        </a:cubicBezTo>
                        <a:cubicBezTo>
                          <a:pt x="1626669" y="-8509"/>
                          <a:pt x="1726300" y="7440"/>
                          <a:pt x="1876349" y="0"/>
                        </a:cubicBezTo>
                        <a:cubicBezTo>
                          <a:pt x="2026398" y="-7440"/>
                          <a:pt x="2430712" y="17957"/>
                          <a:pt x="2606040" y="0"/>
                        </a:cubicBezTo>
                        <a:cubicBezTo>
                          <a:pt x="2606569" y="5071"/>
                          <a:pt x="2606315" y="7437"/>
                          <a:pt x="2606040" y="13716"/>
                        </a:cubicBezTo>
                        <a:cubicBezTo>
                          <a:pt x="2393024" y="-2332"/>
                          <a:pt x="2191161" y="34687"/>
                          <a:pt x="1980590" y="13716"/>
                        </a:cubicBezTo>
                        <a:cubicBezTo>
                          <a:pt x="1770019" y="-7255"/>
                          <a:pt x="1476440" y="31542"/>
                          <a:pt x="1276960" y="13716"/>
                        </a:cubicBezTo>
                        <a:cubicBezTo>
                          <a:pt x="1077480" y="-4110"/>
                          <a:pt x="880988" y="37553"/>
                          <a:pt x="651510" y="13716"/>
                        </a:cubicBezTo>
                        <a:cubicBezTo>
                          <a:pt x="422032" y="-10121"/>
                          <a:pt x="130744" y="-6519"/>
                          <a:pt x="0" y="13716"/>
                        </a:cubicBezTo>
                        <a:cubicBezTo>
                          <a:pt x="198" y="8947"/>
                          <a:pt x="304" y="520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506189-CAA6-4960-80FA-544569FA3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2154674"/>
            <a:ext cx="3733800" cy="2855476"/>
          </a:xfrm>
        </p:spPr>
        <p:txBody>
          <a:bodyPr>
            <a:normAutofit fontScale="92500" lnSpcReduction="10000"/>
          </a:bodyPr>
          <a:lstStyle/>
          <a:p>
            <a:r>
              <a:rPr lang="en-US" sz="1800" dirty="0"/>
              <a:t>In 2024, aligned more closely with overall ECIA format</a:t>
            </a:r>
          </a:p>
          <a:p>
            <a:r>
              <a:rPr lang="en-US" sz="1800" dirty="0"/>
              <a:t>Eligibility, application, timeline, documents, and other requirements and policies required all similar</a:t>
            </a:r>
          </a:p>
          <a:p>
            <a:r>
              <a:rPr lang="en-US" sz="1800" dirty="0"/>
              <a:t>Difference vs. Category 1 and 2:</a:t>
            </a:r>
          </a:p>
          <a:p>
            <a:pPr lvl="1"/>
            <a:r>
              <a:rPr lang="en-US" dirty="0"/>
              <a:t>Requires use of CSD facilities (e.g. Rec Complex, Auditorium, community centers, pools, etc.)</a:t>
            </a:r>
          </a:p>
          <a:p>
            <a:r>
              <a:rPr lang="en-US" sz="1800" dirty="0"/>
              <a:t>Grant amount increased to $10,000</a:t>
            </a:r>
          </a:p>
          <a:p>
            <a:pPr lvl="1"/>
            <a:r>
              <a:rPr lang="en-US" dirty="0"/>
              <a:t>Can apply for $5,000 or $10,000</a:t>
            </a:r>
          </a:p>
        </p:txBody>
      </p:sp>
      <p:pic>
        <p:nvPicPr>
          <p:cNvPr id="5" name="Picture 4" descr="A group of people playing croquet&#10;&#10;Description automatically generated">
            <a:extLst>
              <a:ext uri="{FF2B5EF4-FFF2-40B4-BE49-F238E27FC236}">
                <a16:creationId xmlns:a16="http://schemas.microsoft.com/office/drawing/2014/main" id="{31423C74-8FBD-FA7B-5B15-BF19F278E7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903" r="21145"/>
          <a:stretch/>
        </p:blipFill>
        <p:spPr>
          <a:xfrm>
            <a:off x="3983776" y="10"/>
            <a:ext cx="5159081" cy="51434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32085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6"/>
          <p:cNvSpPr txBox="1">
            <a:spLocks noGrp="1"/>
          </p:cNvSpPr>
          <p:nvPr>
            <p:ph type="title"/>
          </p:nvPr>
        </p:nvSpPr>
        <p:spPr>
          <a:xfrm>
            <a:off x="76200" y="0"/>
            <a:ext cx="7903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" sz="3600" b="1" dirty="0"/>
              <a:t>Review Criteria (Page 9)</a:t>
            </a:r>
            <a:endParaRPr sz="3600" b="1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BDA15C1-98A0-18F8-C3C3-79893CCD16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1235384"/>
              </p:ext>
            </p:extLst>
          </p:nvPr>
        </p:nvGraphicFramePr>
        <p:xfrm>
          <a:off x="304800" y="819150"/>
          <a:ext cx="8610600" cy="411479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870200">
                  <a:extLst>
                    <a:ext uri="{9D8B030D-6E8A-4147-A177-3AD203B41FA5}">
                      <a16:colId xmlns:a16="http://schemas.microsoft.com/office/drawing/2014/main" val="2104821930"/>
                    </a:ext>
                  </a:extLst>
                </a:gridCol>
                <a:gridCol w="2870200">
                  <a:extLst>
                    <a:ext uri="{9D8B030D-6E8A-4147-A177-3AD203B41FA5}">
                      <a16:colId xmlns:a16="http://schemas.microsoft.com/office/drawing/2014/main" val="2935833988"/>
                    </a:ext>
                  </a:extLst>
                </a:gridCol>
                <a:gridCol w="2870200">
                  <a:extLst>
                    <a:ext uri="{9D8B030D-6E8A-4147-A177-3AD203B41FA5}">
                      <a16:colId xmlns:a16="http://schemas.microsoft.com/office/drawing/2014/main" val="3622952849"/>
                    </a:ext>
                  </a:extLst>
                </a:gridCol>
              </a:tblGrid>
              <a:tr h="71011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Total Points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sz="2400" dirty="0"/>
                        <a:t>          103 points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0125822"/>
                  </a:ext>
                </a:extLst>
              </a:tr>
              <a:tr h="992221">
                <a:tc>
                  <a:txBody>
                    <a:bodyPr/>
                    <a:lstStyle/>
                    <a:p>
                      <a:pPr algn="ctr"/>
                      <a:r>
                        <a:rPr lang="en" sz="2000" dirty="0"/>
                        <a:t>Program Description and Concept 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40 points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Section 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39509326"/>
                  </a:ext>
                </a:extLst>
              </a:tr>
              <a:tr h="71011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Impact and Goals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40 points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Section 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41012168"/>
                  </a:ext>
                </a:extLst>
              </a:tr>
              <a:tr h="71011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Financial Viability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20 points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Section 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04412142"/>
                  </a:ext>
                </a:extLst>
              </a:tr>
              <a:tr h="992221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Richmond-based Organizations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 points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305173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947345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5200" y="0"/>
            <a:ext cx="83888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32"/>
          <p:cNvSpPr txBox="1"/>
          <p:nvPr/>
        </p:nvSpPr>
        <p:spPr>
          <a:xfrm>
            <a:off x="3666025" y="4100575"/>
            <a:ext cx="45510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32"/>
          <p:cNvSpPr txBox="1"/>
          <p:nvPr/>
        </p:nvSpPr>
        <p:spPr>
          <a:xfrm>
            <a:off x="0" y="3890400"/>
            <a:ext cx="4348200" cy="12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 b="1" dirty="0">
                <a:solidFill>
                  <a:srgbClr val="EFEFEF"/>
                </a:solidFill>
              </a:rPr>
              <a:t>FY 2024 - 25</a:t>
            </a:r>
            <a:endParaRPr sz="3600" b="1" dirty="0">
              <a:solidFill>
                <a:srgbClr val="EFEFE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 b="1" dirty="0">
                <a:solidFill>
                  <a:srgbClr val="EFEFEF"/>
                </a:solidFill>
              </a:rPr>
              <a:t>APPLICATION</a:t>
            </a:r>
            <a:endParaRPr b="1" dirty="0">
              <a:solidFill>
                <a:srgbClr val="EFEFEF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3"/>
          <p:cNvSpPr txBox="1">
            <a:spLocks noGrp="1"/>
          </p:cNvSpPr>
          <p:nvPr>
            <p:ph type="title"/>
          </p:nvPr>
        </p:nvSpPr>
        <p:spPr>
          <a:xfrm>
            <a:off x="122250" y="172375"/>
            <a:ext cx="7903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/>
              <a:t>Grant Application - Section 1</a:t>
            </a:r>
            <a:endParaRPr sz="3600" b="1" dirty="0"/>
          </a:p>
        </p:txBody>
      </p:sp>
      <p:sp>
        <p:nvSpPr>
          <p:cNvPr id="196" name="Google Shape;196;p33"/>
          <p:cNvSpPr txBox="1">
            <a:spLocks noGrp="1"/>
          </p:cNvSpPr>
          <p:nvPr>
            <p:ph type="body" idx="1"/>
          </p:nvPr>
        </p:nvSpPr>
        <p:spPr>
          <a:xfrm>
            <a:off x="-12037" y="-1786600"/>
            <a:ext cx="9021900" cy="374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4572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455344-3A48-6145-BCC2-6B29A6C9C8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850818"/>
            <a:ext cx="9144000" cy="4292681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4"/>
          <p:cNvSpPr txBox="1">
            <a:spLocks noGrp="1"/>
          </p:cNvSpPr>
          <p:nvPr>
            <p:ph type="title"/>
          </p:nvPr>
        </p:nvSpPr>
        <p:spPr>
          <a:xfrm>
            <a:off x="122250" y="0"/>
            <a:ext cx="7903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/>
              <a:t>Grant Application - Section 1</a:t>
            </a:r>
            <a:endParaRPr sz="3600" b="1"/>
          </a:p>
        </p:txBody>
      </p:sp>
      <p:sp>
        <p:nvSpPr>
          <p:cNvPr id="204" name="Google Shape;204;p34"/>
          <p:cNvSpPr txBox="1">
            <a:spLocks noGrp="1"/>
          </p:cNvSpPr>
          <p:nvPr>
            <p:ph type="body" idx="1"/>
          </p:nvPr>
        </p:nvSpPr>
        <p:spPr>
          <a:xfrm>
            <a:off x="122250" y="1152475"/>
            <a:ext cx="90219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457200" marR="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endParaRPr sz="2400"/>
          </a:p>
          <a:p>
            <a:pPr marL="4572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" y="590550"/>
            <a:ext cx="8686801" cy="4331533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5"/>
          <p:cNvSpPr txBox="1">
            <a:spLocks noGrp="1"/>
          </p:cNvSpPr>
          <p:nvPr>
            <p:ph type="title"/>
          </p:nvPr>
        </p:nvSpPr>
        <p:spPr>
          <a:xfrm>
            <a:off x="122250" y="172375"/>
            <a:ext cx="7903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/>
              <a:t>Grant Application - Section 1</a:t>
            </a:r>
            <a:endParaRPr sz="3600" b="1"/>
          </a:p>
        </p:txBody>
      </p:sp>
      <p:sp>
        <p:nvSpPr>
          <p:cNvPr id="212" name="Google Shape;212;p35"/>
          <p:cNvSpPr txBox="1">
            <a:spLocks noGrp="1"/>
          </p:cNvSpPr>
          <p:nvPr>
            <p:ph type="body" idx="1"/>
          </p:nvPr>
        </p:nvSpPr>
        <p:spPr>
          <a:xfrm>
            <a:off x="122250" y="1152475"/>
            <a:ext cx="90219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4572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3" name="Google Shape;213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10400" y="133350"/>
            <a:ext cx="2018957" cy="39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971550"/>
            <a:ext cx="8925121" cy="28956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00075" y="1118507"/>
            <a:ext cx="2500312" cy="2624327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Google Shape;74;p16"/>
          <p:cNvSpPr txBox="1">
            <a:spLocks noGrp="1"/>
          </p:cNvSpPr>
          <p:nvPr>
            <p:ph type="ctrTitle"/>
          </p:nvPr>
        </p:nvSpPr>
        <p:spPr>
          <a:xfrm>
            <a:off x="771525" y="1475449"/>
            <a:ext cx="1971675" cy="1910443"/>
          </a:xfrm>
          <a:prstGeom prst="rect">
            <a:avLst/>
          </a:prstGeom>
          <a:noFill/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0" defTabSz="914400">
              <a:spcAft>
                <a:spcPts val="0"/>
              </a:spcAft>
            </a:pPr>
            <a:r>
              <a:rPr lang="en-US" sz="21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INTRODUCTION &amp; OVERVIEW</a:t>
            </a:r>
          </a:p>
        </p:txBody>
      </p:sp>
      <p:pic>
        <p:nvPicPr>
          <p:cNvPr id="76" name="Google Shape;76;p16"/>
          <p:cNvPicPr preferRelativeResize="0"/>
          <p:nvPr/>
        </p:nvPicPr>
        <p:blipFill rotWithShape="1">
          <a:blip r:embed="rId3"/>
          <a:stretch/>
        </p:blipFill>
        <p:spPr>
          <a:xfrm>
            <a:off x="3582987" y="1045219"/>
            <a:ext cx="5085525" cy="30513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6"/>
          <p:cNvSpPr txBox="1">
            <a:spLocks noGrp="1"/>
          </p:cNvSpPr>
          <p:nvPr>
            <p:ph type="title"/>
          </p:nvPr>
        </p:nvSpPr>
        <p:spPr>
          <a:xfrm>
            <a:off x="122250" y="172375"/>
            <a:ext cx="7903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/>
              <a:t>Grant Application - Section 2 </a:t>
            </a:r>
            <a:r>
              <a:rPr lang="en" sz="2800" b="1" dirty="0"/>
              <a:t>(40 Points)</a:t>
            </a:r>
            <a:endParaRPr sz="3600" b="1" dirty="0"/>
          </a:p>
        </p:txBody>
      </p:sp>
      <p:sp>
        <p:nvSpPr>
          <p:cNvPr id="220" name="Google Shape;220;p36"/>
          <p:cNvSpPr txBox="1">
            <a:spLocks noGrp="1"/>
          </p:cNvSpPr>
          <p:nvPr>
            <p:ph type="body" idx="1"/>
          </p:nvPr>
        </p:nvSpPr>
        <p:spPr>
          <a:xfrm>
            <a:off x="122250" y="1152475"/>
            <a:ext cx="90219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21" name="Google Shape;221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25044" y="0"/>
            <a:ext cx="2018957" cy="39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746708"/>
            <a:ext cx="8610600" cy="4396791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7"/>
          <p:cNvSpPr txBox="1">
            <a:spLocks noGrp="1"/>
          </p:cNvSpPr>
          <p:nvPr>
            <p:ph type="title"/>
          </p:nvPr>
        </p:nvSpPr>
        <p:spPr>
          <a:xfrm>
            <a:off x="122250" y="172375"/>
            <a:ext cx="7903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/>
              <a:t>Grant Application - Section 2</a:t>
            </a:r>
            <a:endParaRPr sz="3600" b="1"/>
          </a:p>
        </p:txBody>
      </p:sp>
      <p:sp>
        <p:nvSpPr>
          <p:cNvPr id="228" name="Google Shape;228;p37"/>
          <p:cNvSpPr txBox="1">
            <a:spLocks noGrp="1"/>
          </p:cNvSpPr>
          <p:nvPr>
            <p:ph type="body" idx="1"/>
          </p:nvPr>
        </p:nvSpPr>
        <p:spPr>
          <a:xfrm>
            <a:off x="122250" y="1152475"/>
            <a:ext cx="90219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4572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29" name="Google Shape;229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25044" y="0"/>
            <a:ext cx="2018957" cy="39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9149"/>
            <a:ext cx="8991600" cy="3898865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8"/>
          <p:cNvSpPr txBox="1">
            <a:spLocks noGrp="1"/>
          </p:cNvSpPr>
          <p:nvPr>
            <p:ph type="title"/>
          </p:nvPr>
        </p:nvSpPr>
        <p:spPr>
          <a:xfrm>
            <a:off x="122250" y="172375"/>
            <a:ext cx="7903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/>
              <a:t>Grant Application - Section 3 </a:t>
            </a:r>
            <a:r>
              <a:rPr lang="en" sz="2800" b="1" dirty="0"/>
              <a:t>(40 Points)</a:t>
            </a:r>
            <a:endParaRPr sz="3600" b="1" dirty="0"/>
          </a:p>
        </p:txBody>
      </p:sp>
      <p:sp>
        <p:nvSpPr>
          <p:cNvPr id="236" name="Google Shape;236;p38"/>
          <p:cNvSpPr txBox="1">
            <a:spLocks noGrp="1"/>
          </p:cNvSpPr>
          <p:nvPr>
            <p:ph type="body" idx="1"/>
          </p:nvPr>
        </p:nvSpPr>
        <p:spPr>
          <a:xfrm>
            <a:off x="122250" y="1152475"/>
            <a:ext cx="90219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4572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7" name="Google Shape;23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25044" y="0"/>
            <a:ext cx="2018957" cy="39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895799"/>
            <a:ext cx="9144001" cy="3749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9"/>
          <p:cNvSpPr txBox="1">
            <a:spLocks noGrp="1"/>
          </p:cNvSpPr>
          <p:nvPr>
            <p:ph type="title"/>
          </p:nvPr>
        </p:nvSpPr>
        <p:spPr>
          <a:xfrm>
            <a:off x="122250" y="172375"/>
            <a:ext cx="7903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/>
              <a:t>Grant Application - Section 3</a:t>
            </a:r>
            <a:endParaRPr sz="3600" b="1"/>
          </a:p>
        </p:txBody>
      </p:sp>
      <p:sp>
        <p:nvSpPr>
          <p:cNvPr id="244" name="Google Shape;244;p39"/>
          <p:cNvSpPr txBox="1">
            <a:spLocks noGrp="1"/>
          </p:cNvSpPr>
          <p:nvPr>
            <p:ph type="body" idx="1"/>
          </p:nvPr>
        </p:nvSpPr>
        <p:spPr>
          <a:xfrm>
            <a:off x="122250" y="1152475"/>
            <a:ext cx="90219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4572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5" name="Google Shape;245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25044" y="0"/>
            <a:ext cx="2018957" cy="39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904925"/>
            <a:ext cx="9144000" cy="4089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1"/>
          <p:cNvSpPr txBox="1">
            <a:spLocks noGrp="1"/>
          </p:cNvSpPr>
          <p:nvPr>
            <p:ph type="title"/>
          </p:nvPr>
        </p:nvSpPr>
        <p:spPr>
          <a:xfrm>
            <a:off x="122250" y="0"/>
            <a:ext cx="7903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/>
              <a:t>Grant Application - Section 4 </a:t>
            </a:r>
            <a:r>
              <a:rPr lang="en" sz="2800" b="1" dirty="0"/>
              <a:t>(20 Points)</a:t>
            </a:r>
            <a:endParaRPr sz="3600" b="1" dirty="0"/>
          </a:p>
        </p:txBody>
      </p:sp>
      <p:sp>
        <p:nvSpPr>
          <p:cNvPr id="260" name="Google Shape;260;p41"/>
          <p:cNvSpPr txBox="1">
            <a:spLocks noGrp="1"/>
          </p:cNvSpPr>
          <p:nvPr>
            <p:ph type="body" idx="1"/>
          </p:nvPr>
        </p:nvSpPr>
        <p:spPr>
          <a:xfrm>
            <a:off x="122250" y="1152475"/>
            <a:ext cx="90219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  <a:p>
            <a:pPr marL="4572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61" name="Google Shape;261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25044" y="0"/>
            <a:ext cx="2018957" cy="39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57" y="644271"/>
            <a:ext cx="8570844" cy="4503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7475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0"/>
            <a:ext cx="9143999" cy="1181966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6642" y="0"/>
            <a:ext cx="3047358" cy="1182309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980833" y="-3980834"/>
            <a:ext cx="1182335" cy="9144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697" y="261648"/>
            <a:ext cx="7533018" cy="658297"/>
          </a:xfrm>
        </p:spPr>
        <p:txBody>
          <a:bodyPr anchor="ctr">
            <a:normAutofit/>
          </a:bodyPr>
          <a:lstStyle/>
          <a:p>
            <a:r>
              <a:rPr lang="en-US" sz="3000" b="1">
                <a:solidFill>
                  <a:srgbClr val="FFFFFF"/>
                </a:solidFill>
              </a:rPr>
              <a:t>Review Process </a:t>
            </a:r>
            <a:r>
              <a:rPr lang="en" sz="3000" b="1">
                <a:solidFill>
                  <a:srgbClr val="FFFFFF"/>
                </a:solidFill>
              </a:rPr>
              <a:t>(Page 9)</a:t>
            </a:r>
            <a:endParaRPr lang="en-US" sz="3000" b="1">
              <a:solidFill>
                <a:srgbClr val="FFFFFF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2459D1A-083B-F19D-717C-92B2019D760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65126375"/>
              </p:ext>
            </p:extLst>
          </p:nvPr>
        </p:nvGraphicFramePr>
        <p:xfrm>
          <a:off x="152400" y="1352550"/>
          <a:ext cx="8915400" cy="3733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9078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2" name="Rectangle 181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" name="Rectangle 180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" y="0"/>
            <a:ext cx="9143999" cy="1181966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" name="Rectangle 182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642" cy="1181595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0"/>
            <a:ext cx="9144001" cy="118073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Google Shape;174;p30"/>
          <p:cNvSpPr txBox="1">
            <a:spLocks noGrp="1"/>
          </p:cNvSpPr>
          <p:nvPr>
            <p:ph type="title"/>
          </p:nvPr>
        </p:nvSpPr>
        <p:spPr>
          <a:xfrm>
            <a:off x="524784" y="186028"/>
            <a:ext cx="5297791" cy="869400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lvl="0" defTabSz="914400">
              <a:spcBef>
                <a:spcPct val="0"/>
              </a:spcBef>
            </a:pPr>
            <a:r>
              <a:rPr lang="en-US" sz="30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Timeline (Page 11)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FD466FB-135D-9DB8-5DEC-F399ACE6DE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0821878"/>
              </p:ext>
            </p:extLst>
          </p:nvPr>
        </p:nvGraphicFramePr>
        <p:xfrm>
          <a:off x="324168" y="1776030"/>
          <a:ext cx="8495662" cy="24324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47831">
                  <a:extLst>
                    <a:ext uri="{9D8B030D-6E8A-4147-A177-3AD203B41FA5}">
                      <a16:colId xmlns:a16="http://schemas.microsoft.com/office/drawing/2014/main" val="2766179018"/>
                    </a:ext>
                  </a:extLst>
                </a:gridCol>
                <a:gridCol w="4247831">
                  <a:extLst>
                    <a:ext uri="{9D8B030D-6E8A-4147-A177-3AD203B41FA5}">
                      <a16:colId xmlns:a16="http://schemas.microsoft.com/office/drawing/2014/main" val="2184589422"/>
                    </a:ext>
                  </a:extLst>
                </a:gridCol>
              </a:tblGrid>
              <a:tr h="304056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TASK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071" marR="67071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DATE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071" marR="67071" marT="0" marB="0" anchor="ctr"/>
                </a:tc>
                <a:extLst>
                  <a:ext uri="{0D108BD9-81ED-4DB2-BD59-A6C34878D82A}">
                    <a16:rowId xmlns:a16="http://schemas.microsoft.com/office/drawing/2014/main" val="3577897825"/>
                  </a:ext>
                </a:extLst>
              </a:tr>
              <a:tr h="304056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Application Release Date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071" marR="67071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December 22, 2023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071" marR="67071" marT="0" marB="0" anchor="ctr"/>
                </a:tc>
                <a:extLst>
                  <a:ext uri="{0D108BD9-81ED-4DB2-BD59-A6C34878D82A}">
                    <a16:rowId xmlns:a16="http://schemas.microsoft.com/office/drawing/2014/main" val="2646240775"/>
                  </a:ext>
                </a:extLst>
              </a:tr>
              <a:tr h="304056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FY 2024-25 ECIA Information Session 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071" marR="67071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January 17 &amp; 18, 2024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071" marR="67071" marT="0" marB="0" anchor="ctr"/>
                </a:tc>
                <a:extLst>
                  <a:ext uri="{0D108BD9-81ED-4DB2-BD59-A6C34878D82A}">
                    <a16:rowId xmlns:a16="http://schemas.microsoft.com/office/drawing/2014/main" val="3158576113"/>
                  </a:ext>
                </a:extLst>
              </a:tr>
              <a:tr h="304056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Applications Due (No Exceptions) 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071" marR="67071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February 9, 2024, by 11:59 p.m.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071" marR="67071" marT="0" marB="0" anchor="ctr"/>
                </a:tc>
                <a:extLst>
                  <a:ext uri="{0D108BD9-81ED-4DB2-BD59-A6C34878D82A}">
                    <a16:rowId xmlns:a16="http://schemas.microsoft.com/office/drawing/2014/main" val="3243626800"/>
                  </a:ext>
                </a:extLst>
              </a:tr>
              <a:tr h="304056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Application Review and Scoring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071" marR="67071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March - April 2024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071" marR="67071" marT="0" marB="0" anchor="ctr"/>
                </a:tc>
                <a:extLst>
                  <a:ext uri="{0D108BD9-81ED-4DB2-BD59-A6C34878D82A}">
                    <a16:rowId xmlns:a16="http://schemas.microsoft.com/office/drawing/2014/main" val="3317637405"/>
                  </a:ext>
                </a:extLst>
              </a:tr>
              <a:tr h="304056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City Council Review and Approval 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071" marR="67071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April 2024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071" marR="67071" marT="0" marB="0" anchor="ctr"/>
                </a:tc>
                <a:extLst>
                  <a:ext uri="{0D108BD9-81ED-4DB2-BD59-A6C34878D82A}">
                    <a16:rowId xmlns:a16="http://schemas.microsoft.com/office/drawing/2014/main" val="300262749"/>
                  </a:ext>
                </a:extLst>
              </a:tr>
              <a:tr h="304056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Grant Award Notification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071" marR="67071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May 2024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071" marR="67071" marT="0" marB="0" anchor="ctr"/>
                </a:tc>
                <a:extLst>
                  <a:ext uri="{0D108BD9-81ED-4DB2-BD59-A6C34878D82A}">
                    <a16:rowId xmlns:a16="http://schemas.microsoft.com/office/drawing/2014/main" val="1513411793"/>
                  </a:ext>
                </a:extLst>
              </a:tr>
              <a:tr h="304056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Grant Award Period 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071" marR="67071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July 1, 2024 - June 30, 2025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071" marR="67071" marT="0" marB="0" anchor="ctr"/>
                </a:tc>
                <a:extLst>
                  <a:ext uri="{0D108BD9-81ED-4DB2-BD59-A6C34878D82A}">
                    <a16:rowId xmlns:a16="http://schemas.microsoft.com/office/drawing/2014/main" val="310076436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Picture 222">
            <a:extLst>
              <a:ext uri="{FF2B5EF4-FFF2-40B4-BE49-F238E27FC236}">
                <a16:creationId xmlns:a16="http://schemas.microsoft.com/office/drawing/2014/main" id="{5BEF65D7-1EC0-6A07-5073-085F1CA68F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9091" t="31818"/>
          <a:stretch/>
        </p:blipFill>
        <p:spPr>
          <a:xfrm>
            <a:off x="20" y="10"/>
            <a:ext cx="9143980" cy="5143490"/>
          </a:xfrm>
          <a:prstGeom prst="rect">
            <a:avLst/>
          </a:prstGeom>
        </p:spPr>
      </p:pic>
      <p:sp>
        <p:nvSpPr>
          <p:cNvPr id="232" name="Rectangle 231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" name="Google Shape;181;p31"/>
          <p:cNvSpPr txBox="1">
            <a:spLocks noGrp="1"/>
          </p:cNvSpPr>
          <p:nvPr>
            <p:ph type="title"/>
          </p:nvPr>
        </p:nvSpPr>
        <p:spPr>
          <a:xfrm>
            <a:off x="628650" y="273843"/>
            <a:ext cx="7886700" cy="994173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lvl="0" defTabSz="914400">
              <a:spcBef>
                <a:spcPct val="0"/>
              </a:spcBef>
            </a:pPr>
            <a:r>
              <a:rPr lang="en-US" sz="4400" b="1"/>
              <a:t>Grantee Requirements (Page 11)</a:t>
            </a:r>
          </a:p>
        </p:txBody>
      </p:sp>
      <p:graphicFrame>
        <p:nvGraphicFramePr>
          <p:cNvPr id="221" name="Google Shape;182;p31">
            <a:extLst>
              <a:ext uri="{FF2B5EF4-FFF2-40B4-BE49-F238E27FC236}">
                <a16:creationId xmlns:a16="http://schemas.microsoft.com/office/drawing/2014/main" id="{E6178A8E-9740-E05D-715A-F56981BA7EF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2849498"/>
              </p:ext>
            </p:extLst>
          </p:nvPr>
        </p:nvGraphicFramePr>
        <p:xfrm>
          <a:off x="457200" y="1123950"/>
          <a:ext cx="8382000" cy="3886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517A47C-B2E5-4B79-8061-D74B1311A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C505E780-2083-4CB5-A42A-5E0E2908E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614166" cy="5143500"/>
          </a:xfrm>
          <a:custGeom>
            <a:avLst/>
            <a:gdLst>
              <a:gd name="connsiteX0" fmla="*/ 0 w 4818889"/>
              <a:gd name="connsiteY0" fmla="*/ 0 h 6858000"/>
              <a:gd name="connsiteX1" fmla="*/ 3605911 w 4818889"/>
              <a:gd name="connsiteY1" fmla="*/ 0 h 6858000"/>
              <a:gd name="connsiteX2" fmla="*/ 3668894 w 4818889"/>
              <a:gd name="connsiteY2" fmla="*/ 69271 h 6858000"/>
              <a:gd name="connsiteX3" fmla="*/ 4818889 w 4818889"/>
              <a:gd name="connsiteY3" fmla="*/ 3429000 h 6858000"/>
              <a:gd name="connsiteX4" fmla="*/ 3668894 w 4818889"/>
              <a:gd name="connsiteY4" fmla="*/ 6788730 h 6858000"/>
              <a:gd name="connsiteX5" fmla="*/ 3605911 w 4818889"/>
              <a:gd name="connsiteY5" fmla="*/ 6858000 h 6858000"/>
              <a:gd name="connsiteX6" fmla="*/ 0 w 481888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8889" h="6858000">
                <a:moveTo>
                  <a:pt x="0" y="0"/>
                </a:moveTo>
                <a:lnTo>
                  <a:pt x="3605911" y="0"/>
                </a:lnTo>
                <a:lnTo>
                  <a:pt x="3668894" y="69271"/>
                </a:lnTo>
                <a:cubicBezTo>
                  <a:pt x="4379420" y="929100"/>
                  <a:pt x="4818889" y="2116944"/>
                  <a:pt x="4818889" y="3429000"/>
                </a:cubicBezTo>
                <a:cubicBezTo>
                  <a:pt x="4818889" y="4741056"/>
                  <a:pt x="4379420" y="5928900"/>
                  <a:pt x="3668894" y="6788730"/>
                </a:cubicBezTo>
                <a:lnTo>
                  <a:pt x="360591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D2C0AE1C-0118-41AE-8A10-7CDCBF10E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608608" cy="5143500"/>
          </a:xfrm>
          <a:custGeom>
            <a:avLst/>
            <a:gdLst>
              <a:gd name="connsiteX0" fmla="*/ 0 w 4811477"/>
              <a:gd name="connsiteY0" fmla="*/ 0 h 6858000"/>
              <a:gd name="connsiteX1" fmla="*/ 3598499 w 4811477"/>
              <a:gd name="connsiteY1" fmla="*/ 0 h 6858000"/>
              <a:gd name="connsiteX2" fmla="*/ 3661482 w 4811477"/>
              <a:gd name="connsiteY2" fmla="*/ 69271 h 6858000"/>
              <a:gd name="connsiteX3" fmla="*/ 4811477 w 4811477"/>
              <a:gd name="connsiteY3" fmla="*/ 3429000 h 6858000"/>
              <a:gd name="connsiteX4" fmla="*/ 3661482 w 4811477"/>
              <a:gd name="connsiteY4" fmla="*/ 6788730 h 6858000"/>
              <a:gd name="connsiteX5" fmla="*/ 3598499 w 4811477"/>
              <a:gd name="connsiteY5" fmla="*/ 6858000 h 6858000"/>
              <a:gd name="connsiteX6" fmla="*/ 0 w 481147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1477" h="6858000">
                <a:moveTo>
                  <a:pt x="0" y="0"/>
                </a:moveTo>
                <a:lnTo>
                  <a:pt x="3598499" y="0"/>
                </a:lnTo>
                <a:lnTo>
                  <a:pt x="3661482" y="69271"/>
                </a:lnTo>
                <a:cubicBezTo>
                  <a:pt x="4372008" y="929100"/>
                  <a:pt x="4811477" y="2116944"/>
                  <a:pt x="4811477" y="3429000"/>
                </a:cubicBezTo>
                <a:cubicBezTo>
                  <a:pt x="4811477" y="4741056"/>
                  <a:pt x="4372008" y="5928900"/>
                  <a:pt x="3661482" y="6788730"/>
                </a:cubicBezTo>
                <a:lnTo>
                  <a:pt x="359849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344" y="870966"/>
            <a:ext cx="2702052" cy="3394710"/>
          </a:xfrm>
        </p:spPr>
        <p:txBody>
          <a:bodyPr>
            <a:normAutofit/>
          </a:bodyPr>
          <a:lstStyle/>
          <a:p>
            <a:r>
              <a:rPr lang="en-US" sz="3000" b="1" dirty="0"/>
              <a:t>For More Information, Contact Us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63EEC44-1BA3-44ED-81FC-A644B04B2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311146"/>
            <a:ext cx="96012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600825" y="4767262"/>
            <a:ext cx="2057400" cy="273844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6CCF0AB-07A0-4FA8-94F0-1452BD292BA8}" type="slidenum"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38</a:t>
            </a:fld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CEA7473E-FE91-EA03-F009-E1EAFFC38DC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5639656"/>
              </p:ext>
            </p:extLst>
          </p:nvPr>
        </p:nvGraphicFramePr>
        <p:xfrm>
          <a:off x="3991106" y="559750"/>
          <a:ext cx="4773168" cy="41353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4232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44"/>
          <p:cNvPicPr preferRelativeResize="0"/>
          <p:nvPr/>
        </p:nvPicPr>
        <p:blipFill rotWithShape="1">
          <a:blip r:embed="rId3">
            <a:alphaModFix/>
          </a:blip>
          <a:srcRect b="15232"/>
          <a:stretch/>
        </p:blipFill>
        <p:spPr>
          <a:xfrm>
            <a:off x="0" y="0"/>
            <a:ext cx="9144000" cy="5147122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44"/>
          <p:cNvSpPr txBox="1"/>
          <p:nvPr/>
        </p:nvSpPr>
        <p:spPr>
          <a:xfrm>
            <a:off x="0" y="4262125"/>
            <a:ext cx="3581700" cy="8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 b="1" dirty="0">
                <a:solidFill>
                  <a:srgbClr val="EFEFEF"/>
                </a:solidFill>
              </a:rPr>
              <a:t>QUESTIONS?</a:t>
            </a:r>
            <a:endParaRPr b="1" dirty="0">
              <a:solidFill>
                <a:srgbClr val="EFEFEF"/>
              </a:solidFill>
            </a:endParaRPr>
          </a:p>
        </p:txBody>
      </p:sp>
      <p:sp>
        <p:nvSpPr>
          <p:cNvPr id="282" name="Google Shape;282;p44"/>
          <p:cNvSpPr txBox="1"/>
          <p:nvPr/>
        </p:nvSpPr>
        <p:spPr>
          <a:xfrm>
            <a:off x="7174025" y="4803750"/>
            <a:ext cx="1970100" cy="3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accent1"/>
                </a:solidFill>
              </a:rPr>
              <a:t>Peres Elementary School</a:t>
            </a:r>
            <a:endParaRPr sz="80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0" name="Rectangle 99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Freeform: Shape 101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125454" cy="51435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Google Shape;83;p17"/>
          <p:cNvSpPr txBox="1">
            <a:spLocks noGrp="1"/>
          </p:cNvSpPr>
          <p:nvPr>
            <p:ph type="title"/>
          </p:nvPr>
        </p:nvSpPr>
        <p:spPr>
          <a:xfrm>
            <a:off x="515125" y="865179"/>
            <a:ext cx="2400300" cy="3345872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0" defTabSz="914400">
              <a:spcBef>
                <a:spcPct val="0"/>
              </a:spcBef>
              <a:spcAft>
                <a:spcPts val="0"/>
              </a:spcAft>
            </a:pPr>
            <a:r>
              <a:rPr lang="en-US" sz="37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ECIA Background</a:t>
            </a:r>
          </a:p>
        </p:txBody>
      </p:sp>
      <p:sp>
        <p:nvSpPr>
          <p:cNvPr id="104" name="Arc 103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662801" y="1841609"/>
            <a:ext cx="3062575" cy="3062575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4" name="Google Shape;84;p17"/>
          <p:cNvSpPr txBox="1">
            <a:spLocks noGrp="1"/>
          </p:cNvSpPr>
          <p:nvPr>
            <p:ph type="body" idx="1"/>
          </p:nvPr>
        </p:nvSpPr>
        <p:spPr>
          <a:xfrm>
            <a:off x="3335480" y="443508"/>
            <a:ext cx="5503719" cy="4189214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0" defTabSz="91440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200" dirty="0"/>
              <a:t>Represents an investment of </a:t>
            </a:r>
            <a:r>
              <a:rPr lang="en-US" sz="3200" dirty="0">
                <a:solidFill>
                  <a:srgbClr val="C00000"/>
                </a:solidFill>
              </a:rPr>
              <a:t>$90 million </a:t>
            </a:r>
            <a:r>
              <a:rPr lang="en-US" sz="3200" dirty="0"/>
              <a:t>over 10 years</a:t>
            </a:r>
            <a:endParaRPr lang="en-US" sz="3200" b="1" dirty="0"/>
          </a:p>
          <a:p>
            <a:pPr marL="457200" lvl="0" indent="-228600" defTabSz="914400">
              <a:spcBef>
                <a:spcPts val="0"/>
              </a:spcBef>
              <a:spcAft>
                <a:spcPts val="600"/>
              </a:spcAft>
              <a:buSzPts val="3000"/>
              <a:buFont typeface="Arial" panose="020B0604020202020204" pitchFamily="34" charset="0"/>
              <a:buChar char="•"/>
            </a:pPr>
            <a:r>
              <a:rPr lang="en-US" sz="3200" dirty="0"/>
              <a:t>Community programs, Greenhouse Gas Reductions &amp; solar farm</a:t>
            </a:r>
          </a:p>
          <a:p>
            <a:pPr marL="457200" lvl="0" indent="-228600" defTabSz="914400">
              <a:spcBef>
                <a:spcPts val="0"/>
              </a:spcBef>
              <a:spcAft>
                <a:spcPts val="600"/>
              </a:spcAft>
              <a:buSzPts val="3000"/>
              <a:buFont typeface="Arial" panose="020B0604020202020204" pitchFamily="34" charset="0"/>
              <a:buChar char="•"/>
            </a:pPr>
            <a:r>
              <a:rPr lang="en-US" sz="3200" dirty="0"/>
              <a:t>$6 million - Competitive grant program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6" name="Rectangle 95">
            <a:extLst>
              <a:ext uri="{FF2B5EF4-FFF2-40B4-BE49-F238E27FC236}">
                <a16:creationId xmlns:a16="http://schemas.microsoft.com/office/drawing/2014/main" id="{389575E1-3389-451A-A5F7-27854C25C5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3219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A53CCC5C-D88E-40FB-B30B-23DCDBD01D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3125451" cy="51435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Google Shape;90;p18"/>
          <p:cNvSpPr txBox="1">
            <a:spLocks noGrp="1"/>
          </p:cNvSpPr>
          <p:nvPr>
            <p:ph type="title"/>
          </p:nvPr>
        </p:nvSpPr>
        <p:spPr>
          <a:xfrm>
            <a:off x="515125" y="443508"/>
            <a:ext cx="2400300" cy="4189214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0" defTabSz="914400">
              <a:spcBef>
                <a:spcPct val="0"/>
              </a:spcBef>
              <a:spcAft>
                <a:spcPts val="0"/>
              </a:spcAft>
            </a:pPr>
            <a:r>
              <a:rPr lang="en-US" sz="44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Focus</a:t>
            </a:r>
          </a:p>
        </p:txBody>
      </p:sp>
      <p:sp>
        <p:nvSpPr>
          <p:cNvPr id="100" name="Arc 99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662801" y="1841609"/>
            <a:ext cx="3062575" cy="3062575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1" name="Google Shape;91;p18"/>
          <p:cNvSpPr txBox="1">
            <a:spLocks noGrp="1"/>
          </p:cNvSpPr>
          <p:nvPr>
            <p:ph type="body" idx="1"/>
          </p:nvPr>
        </p:nvSpPr>
        <p:spPr>
          <a:xfrm>
            <a:off x="3335481" y="443508"/>
            <a:ext cx="5179868" cy="4189214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0" defTabSz="9144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</a:pPr>
            <a:r>
              <a:rPr lang="en-US" dirty="0"/>
              <a:t>The ECIA states that the grant program could </a:t>
            </a:r>
            <a:r>
              <a:rPr lang="en-US" b="1" dirty="0"/>
              <a:t>“...fund community programs and non-profits focused on communities, youth, and youth sports programs...”</a:t>
            </a:r>
          </a:p>
          <a:p>
            <a:pPr marL="457200" lvl="0" indent="-228600" defTabSz="914400">
              <a:spcBef>
                <a:spcPts val="1600"/>
              </a:spcBef>
              <a:spcAft>
                <a:spcPts val="0"/>
              </a:spcAft>
              <a:buSzPts val="2400"/>
              <a:buFont typeface="Arial" panose="020B0604020202020204" pitchFamily="34" charset="0"/>
              <a:buChar char="•"/>
            </a:pPr>
            <a:r>
              <a:rPr lang="en-US" dirty="0"/>
              <a:t>Access to organizations of varying capacity and financial need</a:t>
            </a:r>
          </a:p>
          <a:p>
            <a:pPr marL="457200" lvl="0" indent="-228600" defTabSz="914400">
              <a:spcBef>
                <a:spcPts val="0"/>
              </a:spcBef>
              <a:spcAft>
                <a:spcPts val="0"/>
              </a:spcAft>
              <a:buSzPts val="2400"/>
              <a:buFont typeface="Arial" panose="020B0604020202020204" pitchFamily="34" charset="0"/>
              <a:buChar char="•"/>
            </a:pPr>
            <a:r>
              <a:rPr lang="en-US" dirty="0"/>
              <a:t>Focus on organizations with smaller budgets</a:t>
            </a:r>
          </a:p>
          <a:p>
            <a:pPr marL="457200" lvl="0" indent="-228600" defTabSz="914400">
              <a:spcBef>
                <a:spcPts val="0"/>
              </a:spcBef>
              <a:spcAft>
                <a:spcPts val="0"/>
              </a:spcAft>
              <a:buSzPts val="2400"/>
              <a:buFont typeface="Arial" panose="020B0604020202020204" pitchFamily="34" charset="0"/>
              <a:buChar char="•"/>
            </a:pPr>
            <a:r>
              <a:rPr lang="en-US" dirty="0"/>
              <a:t>Sustainability</a:t>
            </a:r>
          </a:p>
          <a:p>
            <a:pPr lvl="1" indent="-228600" defTabSz="914400">
              <a:spcBef>
                <a:spcPts val="0"/>
              </a:spcBef>
              <a:buSzPts val="2400"/>
              <a:buFont typeface="Arial" panose="020B0604020202020204" pitchFamily="34" charset="0"/>
              <a:buChar char="•"/>
            </a:pPr>
            <a:r>
              <a:rPr lang="en-US" dirty="0"/>
              <a:t>organizations should </a:t>
            </a:r>
            <a:r>
              <a:rPr lang="en-US" b="1" dirty="0"/>
              <a:t>NOT</a:t>
            </a:r>
            <a:r>
              <a:rPr lang="en-US" dirty="0"/>
              <a:t> be reliant on ECIA grant funding</a:t>
            </a:r>
          </a:p>
          <a:p>
            <a:pPr marL="0" lvl="0" indent="-228600" defTabSz="9144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marL="0" lvl="0" indent="-228600" defTabSz="9144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19"/>
          <p:cNvPicPr preferRelativeResize="0"/>
          <p:nvPr/>
        </p:nvPicPr>
        <p:blipFill rotWithShape="1">
          <a:blip r:embed="rId3">
            <a:alphaModFix/>
          </a:blip>
          <a:srcRect b="669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9"/>
          <p:cNvSpPr txBox="1"/>
          <p:nvPr/>
        </p:nvSpPr>
        <p:spPr>
          <a:xfrm>
            <a:off x="3755100" y="3599400"/>
            <a:ext cx="5313600" cy="9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000" b="1" dirty="0">
                <a:solidFill>
                  <a:srgbClr val="EFEFEF"/>
                </a:solidFill>
              </a:rPr>
              <a:t>FY 2024-25</a:t>
            </a:r>
          </a:p>
          <a:p>
            <a:pPr algn="r">
              <a:buClr>
                <a:schemeClr val="dk1"/>
              </a:buClr>
              <a:buSzPts val="1100"/>
            </a:pPr>
            <a:r>
              <a:rPr lang="en-US" sz="4000" b="1" dirty="0">
                <a:solidFill>
                  <a:srgbClr val="EFEFEF"/>
                </a:solidFill>
              </a:rPr>
              <a:t>GUIDELINE REVIEW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000" b="1" dirty="0">
                <a:solidFill>
                  <a:srgbClr val="EFEFEF"/>
                </a:solidFill>
              </a:rPr>
              <a:t> </a:t>
            </a:r>
            <a:endParaRPr sz="4000" b="1" dirty="0">
              <a:solidFill>
                <a:srgbClr val="EFEF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7439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0"/>
          <p:cNvSpPr txBox="1">
            <a:spLocks noGrp="1"/>
          </p:cNvSpPr>
          <p:nvPr>
            <p:ph type="title"/>
          </p:nvPr>
        </p:nvSpPr>
        <p:spPr>
          <a:xfrm>
            <a:off x="533400" y="209550"/>
            <a:ext cx="7903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00B0F0"/>
                </a:solidFill>
              </a:rPr>
              <a:t>Eligibility Requirements  (Page 4)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2DC4783F-5BE7-9136-95B6-E20A94321C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39957388"/>
              </p:ext>
            </p:extLst>
          </p:nvPr>
        </p:nvGraphicFramePr>
        <p:xfrm>
          <a:off x="1295400" y="895350"/>
          <a:ext cx="67056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043B2804-2779-C30F-2B36-A48E440D30CA}"/>
              </a:ext>
            </a:extLst>
          </p:cNvPr>
          <p:cNvSpPr txBox="1"/>
          <p:nvPr/>
        </p:nvSpPr>
        <p:spPr>
          <a:xfrm>
            <a:off x="1524000" y="1276350"/>
            <a:ext cx="6064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1"/>
                </a:solidFill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3BCFE2-B71D-4A4F-4EFF-0676F316F5E2}"/>
              </a:ext>
            </a:extLst>
          </p:cNvPr>
          <p:cNvSpPr txBox="1"/>
          <p:nvPr/>
        </p:nvSpPr>
        <p:spPr>
          <a:xfrm>
            <a:off x="1905000" y="2495550"/>
            <a:ext cx="6064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1"/>
                </a:solidFill>
              </a:rPr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2289D9-B58F-C23B-AB8F-5A0EE755A0FD}"/>
              </a:ext>
            </a:extLst>
          </p:cNvPr>
          <p:cNvSpPr txBox="1"/>
          <p:nvPr/>
        </p:nvSpPr>
        <p:spPr>
          <a:xfrm>
            <a:off x="1600200" y="3714750"/>
            <a:ext cx="6064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2906925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5" name="Rectangle 124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Google Shape;118;p22"/>
          <p:cNvSpPr txBox="1">
            <a:spLocks noGrp="1"/>
          </p:cNvSpPr>
          <p:nvPr>
            <p:ph type="title"/>
          </p:nvPr>
        </p:nvSpPr>
        <p:spPr>
          <a:xfrm>
            <a:off x="628650" y="417746"/>
            <a:ext cx="7886700" cy="850270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lvl="0" defTabSz="914400">
              <a:spcBef>
                <a:spcPct val="0"/>
              </a:spcBef>
            </a:pPr>
            <a:r>
              <a:rPr lang="en-US" sz="39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Grant Awards (Page 4 &amp; 5)</a:t>
            </a:r>
          </a:p>
        </p:txBody>
      </p:sp>
      <p:graphicFrame>
        <p:nvGraphicFramePr>
          <p:cNvPr id="121" name="Google Shape;119;p22">
            <a:extLst>
              <a:ext uri="{FF2B5EF4-FFF2-40B4-BE49-F238E27FC236}">
                <a16:creationId xmlns:a16="http://schemas.microsoft.com/office/drawing/2014/main" id="{8F90F304-8A28-D19E-3301-95D6DDCD50E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27705842"/>
              </p:ext>
            </p:extLst>
          </p:nvPr>
        </p:nvGraphicFramePr>
        <p:xfrm>
          <a:off x="628650" y="1369218"/>
          <a:ext cx="7886700" cy="3263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2596F992-698C-48C0-9D89-70DA4CE92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81000" y="3867150"/>
            <a:ext cx="3112935" cy="96912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Grant Categories (Page 4 &amp; 5)</a:t>
            </a:r>
            <a:endParaRPr lang="en-US" sz="3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A740E1-0F6A-C087-37C7-CC007FED211F}"/>
              </a:ext>
            </a:extLst>
          </p:cNvPr>
          <p:cNvSpPr txBox="1"/>
          <p:nvPr/>
        </p:nvSpPr>
        <p:spPr>
          <a:xfrm>
            <a:off x="4114800" y="4019550"/>
            <a:ext cx="5257800" cy="7429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R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b="1" u="sng" dirty="0">
                <a:effectLst/>
              </a:rPr>
              <a:t>SPECIAL NOTE:</a:t>
            </a:r>
            <a:r>
              <a:rPr lang="en-US" sz="1500" b="1" u="sng" dirty="0"/>
              <a:t> </a:t>
            </a:r>
            <a:r>
              <a:rPr lang="en-US" sz="1500" dirty="0">
                <a:effectLst/>
              </a:rPr>
              <a:t>A maximum of $100,000 in grant awards is available to organizations with annual budgets over $750,000 (per last completed 990s or audited financials).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E7BFF8DC-0AE7-4AD2-9B28-2E5F26D62C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4804587"/>
            <a:ext cx="9143998" cy="34633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7E0162AD-C6E5-4BF8-A453-76ADB36877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5" y="4804586"/>
            <a:ext cx="3057523" cy="348299"/>
          </a:xfrm>
          <a:prstGeom prst="rect">
            <a:avLst/>
          </a:prstGeom>
          <a:gradFill>
            <a:gsLst>
              <a:gs pos="19000">
                <a:srgbClr val="000000">
                  <a:alpha val="31000"/>
                </a:srgbClr>
              </a:gs>
              <a:gs pos="99000">
                <a:schemeClr val="accent1"/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C89C911-97D7-14A4-B386-AF5C0219F7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3563749"/>
              </p:ext>
            </p:extLst>
          </p:nvPr>
        </p:nvGraphicFramePr>
        <p:xfrm>
          <a:off x="438612" y="342900"/>
          <a:ext cx="8312500" cy="352424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6428">
                  <a:extLst>
                    <a:ext uri="{9D8B030D-6E8A-4147-A177-3AD203B41FA5}">
                      <a16:colId xmlns:a16="http://schemas.microsoft.com/office/drawing/2014/main" val="1626989002"/>
                    </a:ext>
                  </a:extLst>
                </a:gridCol>
                <a:gridCol w="1202088">
                  <a:extLst>
                    <a:ext uri="{9D8B030D-6E8A-4147-A177-3AD203B41FA5}">
                      <a16:colId xmlns:a16="http://schemas.microsoft.com/office/drawing/2014/main" val="289842130"/>
                    </a:ext>
                  </a:extLst>
                </a:gridCol>
                <a:gridCol w="2556440">
                  <a:extLst>
                    <a:ext uri="{9D8B030D-6E8A-4147-A177-3AD203B41FA5}">
                      <a16:colId xmlns:a16="http://schemas.microsoft.com/office/drawing/2014/main" val="4293179171"/>
                    </a:ext>
                  </a:extLst>
                </a:gridCol>
                <a:gridCol w="616840">
                  <a:extLst>
                    <a:ext uri="{9D8B030D-6E8A-4147-A177-3AD203B41FA5}">
                      <a16:colId xmlns:a16="http://schemas.microsoft.com/office/drawing/2014/main" val="266099659"/>
                    </a:ext>
                  </a:extLst>
                </a:gridCol>
                <a:gridCol w="1720799">
                  <a:extLst>
                    <a:ext uri="{9D8B030D-6E8A-4147-A177-3AD203B41FA5}">
                      <a16:colId xmlns:a16="http://schemas.microsoft.com/office/drawing/2014/main" val="2464725322"/>
                    </a:ext>
                  </a:extLst>
                </a:gridCol>
                <a:gridCol w="1135551">
                  <a:extLst>
                    <a:ext uri="{9D8B030D-6E8A-4147-A177-3AD203B41FA5}">
                      <a16:colId xmlns:a16="http://schemas.microsoft.com/office/drawing/2014/main" val="1261218336"/>
                    </a:ext>
                  </a:extLst>
                </a:gridCol>
                <a:gridCol w="774354">
                  <a:extLst>
                    <a:ext uri="{9D8B030D-6E8A-4147-A177-3AD203B41FA5}">
                      <a16:colId xmlns:a16="http://schemas.microsoft.com/office/drawing/2014/main" val="2492450803"/>
                    </a:ext>
                  </a:extLst>
                </a:gridCol>
              </a:tblGrid>
              <a:tr h="397099"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u="none" strike="noStrike">
                          <a:effectLst/>
                          <a:latin typeface="+mn-lt"/>
                        </a:rPr>
                        <a:t> </a:t>
                      </a:r>
                      <a:endParaRPr lang="en-US" sz="105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1771" marR="21771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u="sng" dirty="0">
                          <a:effectLst/>
                          <a:latin typeface="+mn-lt"/>
                        </a:rPr>
                        <a:t>Grant Award Options </a:t>
                      </a:r>
                      <a:endParaRPr lang="en-US" sz="105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1771" marR="21771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60170" algn="l"/>
                        </a:tabLst>
                      </a:pPr>
                      <a:r>
                        <a:rPr lang="en-US" sz="1050" u="sng">
                          <a:effectLst/>
                          <a:latin typeface="+mn-lt"/>
                        </a:rPr>
                        <a:t>Eligibility </a:t>
                      </a:r>
                      <a:endParaRPr lang="en-US" sz="105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1771" marR="21771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360170" algn="l"/>
                        </a:tabLst>
                        <a:defRPr/>
                      </a:pPr>
                      <a:r>
                        <a:rPr lang="en-US" sz="1050" u="sng">
                          <a:effectLst/>
                          <a:latin typeface="+mn-lt"/>
                        </a:rPr>
                        <a:t>Financials</a:t>
                      </a:r>
                      <a:endParaRPr lang="en-US" sz="105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1771" marR="21771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u="sng">
                          <a:effectLst/>
                          <a:latin typeface="+mn-lt"/>
                        </a:rPr>
                        <a:t>Award Decision Made By</a:t>
                      </a:r>
                      <a:endParaRPr lang="en-US" sz="105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1771" marR="21771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u="sng">
                          <a:effectLst/>
                          <a:latin typeface="+mn-lt"/>
                        </a:rPr>
                        <a:t>Award Range</a:t>
                      </a:r>
                      <a:endParaRPr lang="en-US" sz="105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1771" marR="21771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u="sng">
                          <a:effectLst/>
                          <a:latin typeface="+mn-lt"/>
                        </a:rPr>
                        <a:t>Total Award Amount</a:t>
                      </a:r>
                      <a:endParaRPr lang="en-US" sz="105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1771" marR="21771" marT="0" marB="0" anchor="ctr"/>
                </a:tc>
                <a:extLst>
                  <a:ext uri="{0D108BD9-81ED-4DB2-BD59-A6C34878D82A}">
                    <a16:rowId xmlns:a16="http://schemas.microsoft.com/office/drawing/2014/main" val="4277127645"/>
                  </a:ext>
                </a:extLst>
              </a:tr>
              <a:tr h="237551">
                <a:tc>
                  <a:txBody>
                    <a:bodyPr/>
                    <a:lstStyle/>
                    <a:p>
                      <a:pPr marL="0" marR="13716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u="none" strike="noStrike">
                          <a:effectLst/>
                          <a:latin typeface="+mn-lt"/>
                        </a:rPr>
                        <a:t> </a:t>
                      </a:r>
                      <a:endParaRPr lang="en-US" sz="105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1771" marR="21771" marT="0" marB="0" anchor="ctr"/>
                </a:tc>
                <a:tc>
                  <a:txBody>
                    <a:bodyPr/>
                    <a:lstStyle/>
                    <a:p>
                      <a:pPr marL="0" marR="13716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u="none" strike="noStrike">
                          <a:effectLst/>
                          <a:latin typeface="+mn-lt"/>
                        </a:rPr>
                        <a:t> </a:t>
                      </a:r>
                      <a:endParaRPr lang="en-US" sz="105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1771" marR="21771" marT="0" marB="0" anchor="ctr"/>
                </a:tc>
                <a:tc>
                  <a:txBody>
                    <a:bodyPr/>
                    <a:lstStyle/>
                    <a:p>
                      <a:pPr marL="0" marR="13716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u="none" strike="noStrike">
                          <a:effectLst/>
                          <a:latin typeface="+mn-lt"/>
                        </a:rPr>
                        <a:t> </a:t>
                      </a:r>
                      <a:endParaRPr lang="en-US" sz="105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1771" marR="21771" marT="0" marB="0" anchor="ctr"/>
                </a:tc>
                <a:tc>
                  <a:txBody>
                    <a:bodyPr/>
                    <a:lstStyle/>
                    <a:p>
                      <a:pPr marL="0" marR="13716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1771" marR="21771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u="none" strike="noStrike">
                          <a:effectLst/>
                          <a:latin typeface="+mn-lt"/>
                        </a:rPr>
                        <a:t> </a:t>
                      </a:r>
                      <a:endParaRPr lang="en-US" sz="105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1771" marR="21771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u="none" strike="noStrike">
                          <a:effectLst/>
                          <a:latin typeface="+mn-lt"/>
                        </a:rPr>
                        <a:t> </a:t>
                      </a:r>
                      <a:endParaRPr lang="en-US" sz="105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1771" marR="21771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u="none" strike="noStrike">
                          <a:effectLst/>
                          <a:latin typeface="+mn-lt"/>
                        </a:rPr>
                        <a:t> </a:t>
                      </a:r>
                      <a:endParaRPr lang="en-US" sz="105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1771" marR="21771" marT="0" marB="0" anchor="ctr"/>
                </a:tc>
                <a:extLst>
                  <a:ext uri="{0D108BD9-81ED-4DB2-BD59-A6C34878D82A}">
                    <a16:rowId xmlns:a16="http://schemas.microsoft.com/office/drawing/2014/main" val="3617248122"/>
                  </a:ext>
                </a:extLst>
              </a:tr>
              <a:tr h="751650">
                <a:tc>
                  <a:txBody>
                    <a:bodyPr/>
                    <a:lstStyle/>
                    <a:p>
                      <a:pPr marL="0" marR="13716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</a:rPr>
                        <a:t>1</a:t>
                      </a:r>
                      <a:endParaRPr lang="en-US" sz="105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1771" marR="21771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</a:rPr>
                        <a:t>Competitive Grant Awards</a:t>
                      </a:r>
                    </a:p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  <a:latin typeface="+mn-lt"/>
                        </a:rPr>
                        <a:t>(Relevant for this Application)</a:t>
                      </a:r>
                    </a:p>
                  </a:txBody>
                  <a:tcPr marL="21771" marR="21771" marT="0" marB="0" anchor="ctr"/>
                </a:tc>
                <a:tc>
                  <a:txBody>
                    <a:bodyPr/>
                    <a:lstStyle/>
                    <a:p>
                      <a:pPr marL="0" marR="13716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+mn-lt"/>
                        </a:rPr>
                        <a:t>Non-profit organizations reporting gross receipts of </a:t>
                      </a:r>
                      <a:r>
                        <a:rPr lang="en-US" sz="1050" u="sng" dirty="0">
                          <a:effectLst/>
                          <a:latin typeface="+mn-lt"/>
                        </a:rPr>
                        <a:t>less</a:t>
                      </a:r>
                      <a:r>
                        <a:rPr lang="en-US" sz="1050" dirty="0">
                          <a:effectLst/>
                          <a:latin typeface="+mn-lt"/>
                        </a:rPr>
                        <a:t> than $50,000 annually</a:t>
                      </a:r>
                      <a:endParaRPr lang="en-US" sz="105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1771" marR="21771" marT="0" marB="0" anchor="ctr"/>
                </a:tc>
                <a:tc>
                  <a:txBody>
                    <a:bodyPr/>
                    <a:lstStyle/>
                    <a:p>
                      <a:pPr marL="0" marR="13716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990N Form</a:t>
                      </a:r>
                    </a:p>
                  </a:txBody>
                  <a:tcPr marL="21771" marR="21771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</a:rPr>
                        <a:t>City Council (Recommendations made by ECIA Review Panel)</a:t>
                      </a:r>
                      <a:endParaRPr lang="en-US" sz="105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1771" marR="21771" marT="0" marB="0" anchor="ctr"/>
                </a:tc>
                <a:tc rowSpan="2"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+mn-lt"/>
                        </a:rPr>
                        <a:t>$10,000 -  $50,000</a:t>
                      </a:r>
                    </a:p>
                  </a:txBody>
                  <a:tcPr marL="21771" marR="21771" marT="0" marB="0" anchor="ctr"/>
                </a:tc>
                <a:tc rowSpan="2"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</a:rPr>
                        <a:t>$500,000</a:t>
                      </a:r>
                    </a:p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</a:rPr>
                        <a:t> </a:t>
                      </a:r>
                    </a:p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</a:rPr>
                        <a:t>See Special Note Below</a:t>
                      </a:r>
                      <a:endParaRPr lang="en-US" sz="105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1771" marR="21771" marT="0" marB="0" anchor="ctr"/>
                </a:tc>
                <a:extLst>
                  <a:ext uri="{0D108BD9-81ED-4DB2-BD59-A6C34878D82A}">
                    <a16:rowId xmlns:a16="http://schemas.microsoft.com/office/drawing/2014/main" val="864297556"/>
                  </a:ext>
                </a:extLst>
              </a:tr>
              <a:tr h="751650">
                <a:tc>
                  <a:txBody>
                    <a:bodyPr/>
                    <a:lstStyle/>
                    <a:p>
                      <a:pPr marL="0" marR="13716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</a:rPr>
                        <a:t>2</a:t>
                      </a:r>
                      <a:endParaRPr lang="en-US" sz="105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1771" marR="21771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</a:rPr>
                        <a:t>Competitive Grant Awards</a:t>
                      </a:r>
                    </a:p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  <a:latin typeface="+mn-lt"/>
                        </a:rPr>
                        <a:t>(Relevant for this Application)</a:t>
                      </a:r>
                    </a:p>
                  </a:txBody>
                  <a:tcPr marL="21771" marR="21771" marT="0" marB="0" anchor="ctr"/>
                </a:tc>
                <a:tc>
                  <a:txBody>
                    <a:bodyPr/>
                    <a:lstStyle/>
                    <a:p>
                      <a:pPr marL="0" marR="13716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+mn-lt"/>
                        </a:rPr>
                        <a:t>Non-profit organizations reporting gross receipts of </a:t>
                      </a:r>
                      <a:r>
                        <a:rPr lang="en-US" sz="1050" u="sng" dirty="0">
                          <a:effectLst/>
                          <a:latin typeface="+mn-lt"/>
                        </a:rPr>
                        <a:t>more</a:t>
                      </a:r>
                      <a:r>
                        <a:rPr lang="en-US" sz="1050" dirty="0">
                          <a:effectLst/>
                          <a:latin typeface="+mn-lt"/>
                        </a:rPr>
                        <a:t> than $50,000 annually</a:t>
                      </a:r>
                      <a:endParaRPr lang="en-US" sz="105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1771" marR="21771" marT="0" marB="0" anchor="ctr"/>
                </a:tc>
                <a:tc>
                  <a:txBody>
                    <a:bodyPr/>
                    <a:lstStyle/>
                    <a:p>
                      <a:pPr marL="0" marR="13716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990 Form</a:t>
                      </a:r>
                    </a:p>
                  </a:txBody>
                  <a:tcPr marL="21771" marR="21771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</a:rPr>
                        <a:t>City Council (Recommendations made by ECIA Review Panel)</a:t>
                      </a:r>
                      <a:endParaRPr lang="en-US" sz="105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1771" marR="21771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2040415"/>
                  </a:ext>
                </a:extLst>
              </a:tr>
              <a:tr h="574374">
                <a:tc>
                  <a:txBody>
                    <a:bodyPr/>
                    <a:lstStyle/>
                    <a:p>
                      <a:pPr marL="0" marR="13716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</a:rPr>
                        <a:t>3</a:t>
                      </a:r>
                      <a:endParaRPr lang="en-US" sz="105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1771" marR="21771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</a:rPr>
                        <a:t>City Council Approved Awards</a:t>
                      </a:r>
                    </a:p>
                  </a:txBody>
                  <a:tcPr marL="21771" marR="21771" marT="0" marB="0" anchor="ctr"/>
                </a:tc>
                <a:tc>
                  <a:txBody>
                    <a:bodyPr/>
                    <a:lstStyle/>
                    <a:p>
                      <a:pPr marL="0" marR="13716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+mn-lt"/>
                        </a:rPr>
                        <a:t>Organizations that applied for the ECIA Grant (categories 1 and 2) but were not recommended for funding </a:t>
                      </a:r>
                      <a:endParaRPr lang="en-US" sz="105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1771" marR="21771" marT="0" marB="0" anchor="ctr"/>
                </a:tc>
                <a:tc>
                  <a:txBody>
                    <a:bodyPr/>
                    <a:lstStyle/>
                    <a:p>
                      <a:pPr marL="0" marR="13716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Either</a:t>
                      </a:r>
                    </a:p>
                  </a:txBody>
                  <a:tcPr marL="21771" marR="21771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+mn-lt"/>
                        </a:rPr>
                        <a:t>City Council</a:t>
                      </a:r>
                      <a:endParaRPr lang="en-US" sz="105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1771" marR="21771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+mn-lt"/>
                        </a:rPr>
                        <a:t>$10,000</a:t>
                      </a:r>
                      <a:endParaRPr lang="en-US" sz="105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1771" marR="21771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</a:rPr>
                        <a:t>$  56,000</a:t>
                      </a:r>
                      <a:endParaRPr lang="en-US" sz="105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1771" marR="21771" marT="0" marB="0" anchor="ctr"/>
                </a:tc>
                <a:extLst>
                  <a:ext uri="{0D108BD9-81ED-4DB2-BD59-A6C34878D82A}">
                    <a16:rowId xmlns:a16="http://schemas.microsoft.com/office/drawing/2014/main" val="779173661"/>
                  </a:ext>
                </a:extLst>
              </a:tr>
              <a:tr h="574374">
                <a:tc>
                  <a:txBody>
                    <a:bodyPr/>
                    <a:lstStyle/>
                    <a:p>
                      <a:pPr marL="0" marR="13716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</a:rPr>
                        <a:t>4</a:t>
                      </a:r>
                      <a:endParaRPr lang="en-US" sz="105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1771" marR="21771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</a:rPr>
                        <a:t>Community Services Mini-Grant Awards</a:t>
                      </a:r>
                    </a:p>
                  </a:txBody>
                  <a:tcPr marL="21771" marR="21771" marT="0" marB="0" anchor="ctr"/>
                </a:tc>
                <a:tc>
                  <a:txBody>
                    <a:bodyPr/>
                    <a:lstStyle/>
                    <a:p>
                      <a:pPr marL="0" marR="13716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</a:rPr>
                        <a:t>Non-profit organizations with 501(c)(3) tax status with programming connected to the Community Services Department</a:t>
                      </a:r>
                      <a:endParaRPr lang="en-US" sz="105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1771" marR="21771" marT="0" marB="0" anchor="ctr"/>
                </a:tc>
                <a:tc>
                  <a:txBody>
                    <a:bodyPr/>
                    <a:lstStyle/>
                    <a:p>
                      <a:pPr marL="0" marR="13716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Either</a:t>
                      </a:r>
                    </a:p>
                  </a:txBody>
                  <a:tcPr marL="21771" marR="21771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</a:rPr>
                        <a:t>Community Services Department</a:t>
                      </a:r>
                      <a:endParaRPr lang="en-US" sz="105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1771" marR="21771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</a:rPr>
                        <a:t>Up to $10,000</a:t>
                      </a:r>
                      <a:endParaRPr lang="en-US" sz="105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1771" marR="21771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</a:rPr>
                        <a:t>$  50,000</a:t>
                      </a:r>
                      <a:endParaRPr lang="en-US" sz="105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1771" marR="21771" marT="0" marB="0" anchor="ctr"/>
                </a:tc>
                <a:extLst>
                  <a:ext uri="{0D108BD9-81ED-4DB2-BD59-A6C34878D82A}">
                    <a16:rowId xmlns:a16="http://schemas.microsoft.com/office/drawing/2014/main" val="3737567123"/>
                  </a:ext>
                </a:extLst>
              </a:tr>
              <a:tr h="237551">
                <a:tc>
                  <a:txBody>
                    <a:bodyPr/>
                    <a:lstStyle/>
                    <a:p>
                      <a:pPr marL="0" marR="13716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</a:rPr>
                        <a:t> </a:t>
                      </a:r>
                      <a:endParaRPr lang="en-US" sz="105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1771" marR="21771" marT="0" marB="0" anchor="ctr"/>
                </a:tc>
                <a:tc gridSpan="5">
                  <a:txBody>
                    <a:bodyPr/>
                    <a:lstStyle/>
                    <a:p>
                      <a:pPr marL="0" marR="13716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</a:rPr>
                        <a:t>TOTAL</a:t>
                      </a:r>
                      <a:endParaRPr lang="en-US" sz="105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1771" marR="21771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$606,000</a:t>
                      </a:r>
                      <a:endParaRPr lang="en-US" sz="105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1771" marR="21771" marT="0" marB="0" anchor="ctr"/>
                </a:tc>
                <a:extLst>
                  <a:ext uri="{0D108BD9-81ED-4DB2-BD59-A6C34878D82A}">
                    <a16:rowId xmlns:a16="http://schemas.microsoft.com/office/drawing/2014/main" val="25567699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77539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1715</TotalTime>
  <Words>2150</Words>
  <Application>Microsoft Office PowerPoint</Application>
  <PresentationFormat>On-screen Show (16:9)</PresentationFormat>
  <Paragraphs>373</Paragraphs>
  <Slides>39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4" baseType="lpstr">
      <vt:lpstr>Arial</vt:lpstr>
      <vt:lpstr>Times New Roman</vt:lpstr>
      <vt:lpstr>Calibri Light</vt:lpstr>
      <vt:lpstr>Calibri</vt:lpstr>
      <vt:lpstr>Office Theme</vt:lpstr>
      <vt:lpstr>INFORMATION SESSION Environmental Community Investment Agreement (ECIA) FY 2024-2025</vt:lpstr>
      <vt:lpstr>Outline</vt:lpstr>
      <vt:lpstr>INTRODUCTION &amp; OVERVIEW</vt:lpstr>
      <vt:lpstr>ECIA Background</vt:lpstr>
      <vt:lpstr>Focus</vt:lpstr>
      <vt:lpstr>PowerPoint Presentation</vt:lpstr>
      <vt:lpstr>Eligibility Requirements  (Page 4)</vt:lpstr>
      <vt:lpstr>Grant Awards (Page 4 &amp; 5)</vt:lpstr>
      <vt:lpstr>PowerPoint Presentation</vt:lpstr>
      <vt:lpstr>Eligible Uses (Page 5)</vt:lpstr>
      <vt:lpstr>Ineligible Uses (Page 5 &amp; 6)</vt:lpstr>
      <vt:lpstr>Fiscal Sponsorship (Page 6)</vt:lpstr>
      <vt:lpstr>Collaborating Organizations (Page 7)</vt:lpstr>
      <vt:lpstr>Required Documents (Page 7 &amp; 8)</vt:lpstr>
      <vt:lpstr>New Online Submission Details (Page 8)</vt:lpstr>
      <vt:lpstr>Online Submission Details (Page 8)</vt:lpstr>
      <vt:lpstr>Payment Provisions (Page 8)</vt:lpstr>
      <vt:lpstr>Review Criteria (Page 8)</vt:lpstr>
      <vt:lpstr>PowerPoint Presentation</vt:lpstr>
      <vt:lpstr>What we want to know is…</vt:lpstr>
      <vt:lpstr>CSD Mini-Grants (Category 4)</vt:lpstr>
      <vt:lpstr>PowerPoint Presentation</vt:lpstr>
      <vt:lpstr>Eligible Uses (Page 5 &amp; 6)</vt:lpstr>
      <vt:lpstr>Community Services Department (CSD) Mini Grants – Things to Note </vt:lpstr>
      <vt:lpstr>Review Criteria (Page 9)</vt:lpstr>
      <vt:lpstr>PowerPoint Presentation</vt:lpstr>
      <vt:lpstr>Grant Application - Section 1</vt:lpstr>
      <vt:lpstr>Grant Application - Section 1</vt:lpstr>
      <vt:lpstr>Grant Application - Section 1</vt:lpstr>
      <vt:lpstr>Grant Application - Section 2 (40 Points)</vt:lpstr>
      <vt:lpstr>Grant Application - Section 2</vt:lpstr>
      <vt:lpstr>Grant Application - Section 3 (40 Points)</vt:lpstr>
      <vt:lpstr>Grant Application - Section 3</vt:lpstr>
      <vt:lpstr>Grant Application - Section 4 (20 Points)</vt:lpstr>
      <vt:lpstr>Review Process (Page 9)</vt:lpstr>
      <vt:lpstr>Timeline (Page 11)</vt:lpstr>
      <vt:lpstr>Grantee Requirements (Page 11)</vt:lpstr>
      <vt:lpstr>For More Information, Contact Us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Environmental Community Investment Agreement (ECIA) FY 2019-2020</dc:title>
  <dc:creator>LaShonda White</dc:creator>
  <cp:lastModifiedBy>Abdul Black</cp:lastModifiedBy>
  <cp:revision>108</cp:revision>
  <dcterms:modified xsi:type="dcterms:W3CDTF">2024-01-25T17:38:32Z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b9360697-266a-4563-acd5-eba284ec2b76_Enabled">
    <vt:lpwstr>true</vt:lpwstr>
  </property>
  <property fmtid="{D5CDD505-2E9C-101B-9397-08002B2CF9AE}" pid="3" name="MSIP_Label_b9360697-266a-4563-acd5-eba284ec2b76_SetDate">
    <vt:lpwstr>2024-01-10T17:24:17Z</vt:lpwstr>
  </property>
  <property fmtid="{D5CDD505-2E9C-101B-9397-08002B2CF9AE}" pid="4" name="MSIP_Label_b9360697-266a-4563-acd5-eba284ec2b76_Method">
    <vt:lpwstr>Standard</vt:lpwstr>
  </property>
  <property fmtid="{D5CDD505-2E9C-101B-9397-08002B2CF9AE}" pid="5" name="MSIP_Label_b9360697-266a-4563-acd5-eba284ec2b76_Name">
    <vt:lpwstr>defa4170-0d19-0005-0004-bc88714345d2</vt:lpwstr>
  </property>
  <property fmtid="{D5CDD505-2E9C-101B-9397-08002B2CF9AE}" pid="6" name="MSIP_Label_b9360697-266a-4563-acd5-eba284ec2b76_SiteId">
    <vt:lpwstr>8ab93658-f71f-4926-b380-e0da1d18115a</vt:lpwstr>
  </property>
  <property fmtid="{D5CDD505-2E9C-101B-9397-08002B2CF9AE}" pid="7" name="MSIP_Label_b9360697-266a-4563-acd5-eba284ec2b76_ActionId">
    <vt:lpwstr>92ebf6f5-209e-44f6-a980-2b100cceaac0</vt:lpwstr>
  </property>
  <property fmtid="{D5CDD505-2E9C-101B-9397-08002B2CF9AE}" pid="8" name="MSIP_Label_b9360697-266a-4563-acd5-eba284ec2b76_ContentBits">
    <vt:lpwstr>0</vt:lpwstr>
  </property>
</Properties>
</file>