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handoutMasterIdLst>
    <p:handoutMasterId r:id="rId42"/>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81" r:id="rId32"/>
    <p:sldId id="388" r:id="rId33"/>
    <p:sldId id="389" r:id="rId34"/>
    <p:sldId id="390" r:id="rId35"/>
    <p:sldId id="391" r:id="rId36"/>
    <p:sldId id="392" r:id="rId37"/>
    <p:sldId id="380" r:id="rId38"/>
    <p:sldId id="386" r:id="rId39"/>
    <p:sldId id="291" r:id="rId4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6/21/2024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6/21/2024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36</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richmondrisingca.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gcc02.safelinks.protection.outlook.com/?url=https%3A%2F%2Fci-richmond-ca-us.zoom.us%2Fmeeting%2Fregister%2Ftjwrcu2ortgihtrlu%2560_bx5erd41g-jfk1epva&amp;data=05%7C02%7CSamantha_Carr%40ci.richmond.ca.us%7Cb16af1a29eb249714bc208dc3a1aff5e%7C8ab93658f71f4926b380e0da1d18115a%7C1%7C0%7C638449135206819661%7CUnknown%7CTWFpbGZsb3d8eyJWIjoiMC4wLjAwMDAiLCJQIjoiV2luMzIiLCJBTiI6Ik1haWwiLCJXVCI6Mn0%3D%7C0%7C%7C%7C&amp;sdata=rcnv3zhyArCFxIZ%2FsnsuWjf3uz4XtnYhccZUvKxIPNo%3D&amp;reserved=0"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June 5,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dirty="0" err="1">
                <a:latin typeface="Century Gothic"/>
              </a:rPr>
              <a:t>Cada</a:t>
            </a:r>
            <a:r>
              <a:rPr lang="en-US" sz="3600" dirty="0">
                <a:latin typeface="Century Gothic"/>
              </a:rPr>
              <a:t> socio </a:t>
            </a:r>
            <a:r>
              <a:rPr lang="en-US" sz="3600" dirty="0" err="1">
                <a:latin typeface="Century Gothic"/>
              </a:rPr>
              <a:t>compartirá</a:t>
            </a:r>
            <a:r>
              <a:rPr lang="en-US" sz="3600" dirty="0">
                <a:latin typeface="Century Gothic"/>
              </a:rPr>
              <a:t> </a:t>
            </a:r>
            <a:r>
              <a:rPr lang="en-US" sz="3600" dirty="0" err="1">
                <a:latin typeface="Century Gothic"/>
              </a:rPr>
              <a:t>als</a:t>
            </a:r>
            <a:r>
              <a:rPr lang="en-US" sz="3600" dirty="0">
                <a:latin typeface="Century Gothic"/>
              </a:rPr>
              <a:t> </a:t>
            </a:r>
            <a:r>
              <a:rPr lang="en-US" sz="3600" dirty="0" err="1">
                <a:latin typeface="Century Gothic"/>
              </a:rPr>
              <a:t>finanzas</a:t>
            </a:r>
            <a:r>
              <a:rPr lang="en-US" sz="3600" dirty="0">
                <a:latin typeface="Century Gothic"/>
              </a:rPr>
              <a:t> </a:t>
            </a:r>
            <a:r>
              <a:rPr lang="en-US" sz="3600" dirty="0" err="1">
                <a:latin typeface="Century Gothic"/>
              </a:rPr>
              <a:t>actualizadas</a:t>
            </a:r>
            <a:r>
              <a:rPr lang="en-US" sz="3600" dirty="0">
                <a:latin typeface="Century Gothic"/>
              </a:rPr>
              <a:t> y los </a:t>
            </a:r>
            <a:r>
              <a:rPr lang="en-US" sz="3600" dirty="0" err="1">
                <a:latin typeface="Century Gothic"/>
              </a:rPr>
              <a:t>gastos</a:t>
            </a:r>
            <a:r>
              <a:rPr lang="en-US" sz="3600" dirty="0">
                <a:latin typeface="Century Gothic"/>
              </a:rPr>
              <a:t> de </a:t>
            </a:r>
            <a:r>
              <a:rPr lang="en-US" sz="3600" dirty="0" err="1">
                <a:latin typeface="Century Gothic"/>
              </a:rPr>
              <a:t>subvención</a:t>
            </a:r>
            <a:r>
              <a:rPr lang="en-US" sz="3600" dirty="0">
                <a:latin typeface="Century Gothic"/>
              </a:rPr>
              <a:t> hasta la </a:t>
            </a:r>
            <a:r>
              <a:rPr lang="en-US" sz="3600" dirty="0" err="1">
                <a:latin typeface="Century Gothic"/>
              </a:rPr>
              <a:t>fecha</a:t>
            </a:r>
            <a:r>
              <a:rPr lang="en-US" sz="3600" dirty="0">
                <a:latin typeface="Century Gothic"/>
              </a:rPr>
              <a:t> para </a:t>
            </a:r>
            <a:r>
              <a:rPr lang="en-US" sz="3600" dirty="0" err="1">
                <a:latin typeface="Century Gothic"/>
              </a:rPr>
              <a:t>cada</a:t>
            </a:r>
            <a:r>
              <a:rPr lang="en-US" sz="3600" dirty="0">
                <a:latin typeface="Century Gothic"/>
              </a:rPr>
              <a:t> </a:t>
            </a:r>
            <a:r>
              <a:rPr lang="en-US" sz="3600" dirty="0" err="1">
                <a:latin typeface="Century Gothic"/>
              </a:rPr>
              <a:t>proyecto</a:t>
            </a:r>
            <a:r>
              <a:rPr lang="en-US" sz="3600" dirty="0">
                <a:latin typeface="Century Gothic"/>
              </a:rPr>
              <a:t> y </a:t>
            </a:r>
            <a:r>
              <a:rPr lang="en-US" sz="3600" dirty="0" err="1">
                <a:latin typeface="Century Gothic"/>
              </a:rPr>
              <a:t>esto</a:t>
            </a:r>
            <a:r>
              <a:rPr lang="en-US" sz="3600" dirty="0">
                <a:latin typeface="Century Gothic"/>
              </a:rPr>
              <a:t> se </a:t>
            </a:r>
            <a:r>
              <a:rPr lang="en-US" sz="3600" dirty="0" err="1">
                <a:latin typeface="Century Gothic"/>
              </a:rPr>
              <a:t>compartirá</a:t>
            </a:r>
            <a:r>
              <a:rPr lang="en-US" sz="3600" dirty="0">
                <a:latin typeface="Century Gothic"/>
              </a:rPr>
              <a:t> con el </a:t>
            </a:r>
            <a:r>
              <a:rPr lang="en-US" sz="3600" dirty="0" err="1">
                <a:latin typeface="Century Gothic"/>
              </a:rPr>
              <a:t>Comité</a:t>
            </a:r>
            <a:r>
              <a:rPr lang="en-US" sz="3600" dirty="0">
                <a:latin typeface="Century Gothic"/>
              </a:rPr>
              <a:t> y el </a:t>
            </a:r>
            <a:r>
              <a:rPr lang="en-US" sz="3600" dirty="0" err="1">
                <a:latin typeface="Century Gothic"/>
              </a:rPr>
              <a:t>público</a:t>
            </a:r>
            <a:r>
              <a:rPr lang="en-US" sz="3600" dirty="0">
                <a:latin typeface="Century Gothic"/>
              </a:rPr>
              <a:t>.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err="1">
                <a:solidFill>
                  <a:schemeClr val="bg1"/>
                </a:solidFill>
                <a:latin typeface="Myriad Pro" panose="020B0503030403020204" pitchFamily="34" charset="0"/>
                <a:ea typeface="Open Sans" pitchFamily="2" charset="0"/>
                <a:cs typeface="Open Sans" pitchFamily="2" charset="0"/>
              </a:rPr>
              <a:t>Informes</a:t>
            </a:r>
            <a:r>
              <a:rPr lang="en-US" sz="4000" b="1" kern="1500" cap="none" dirty="0">
                <a:solidFill>
                  <a:schemeClr val="bg1"/>
                </a:solidFill>
                <a:latin typeface="Myriad Pro" panose="020B0503030403020204" pitchFamily="34" charset="0"/>
                <a:ea typeface="Open Sans" pitchFamily="2" charset="0"/>
                <a:cs typeface="Open Sans" pitchFamily="2" charset="0"/>
              </a:rPr>
              <a:t> de Estado del Proyecto</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s-ES" sz="1600" b="1" dirty="0">
                <a:solidFill>
                  <a:srgbClr val="000000"/>
                </a:solidFill>
                <a:latin typeface="Century Gothic"/>
              </a:rPr>
              <a:t>Trabajo completado desde la última reunión:</a:t>
            </a:r>
            <a:r>
              <a:rPr lang="en-US" sz="1600" b="1" dirty="0">
                <a:solidFill>
                  <a:srgbClr val="000000"/>
                </a:solidFill>
                <a:latin typeface="Century Gothic"/>
              </a:rPr>
              <a:t>: </a:t>
            </a:r>
            <a:endParaRPr lang="en-US" sz="1600" dirty="0">
              <a:solidFill>
                <a:srgbClr val="000000"/>
              </a:solidFill>
              <a:latin typeface="Century Gothic"/>
            </a:endParaRPr>
          </a:p>
          <a:p>
            <a:pPr marL="629920" lvl="1" indent="-305435">
              <a:lnSpc>
                <a:spcPct val="90000"/>
              </a:lnSpc>
              <a:spcBef>
                <a:spcPts val="500"/>
              </a:spcBef>
              <a:spcAft>
                <a:spcPts val="0"/>
              </a:spcAft>
            </a:pPr>
            <a:r>
              <a:rPr lang="en-US" sz="1500" b="1" dirty="0" err="1">
                <a:solidFill>
                  <a:srgbClr val="000000"/>
                </a:solidFill>
                <a:latin typeface="Century Gothic"/>
              </a:rPr>
              <a:t>Contratos</a:t>
            </a:r>
            <a:r>
              <a:rPr lang="en-US" sz="1500" b="1" dirty="0">
                <a:solidFill>
                  <a:srgbClr val="000000"/>
                </a:solidFill>
                <a:latin typeface="Century Gothic"/>
              </a:rPr>
              <a:t>/</a:t>
            </a:r>
            <a:r>
              <a:rPr lang="en-US" sz="1500" b="1" dirty="0" err="1">
                <a:solidFill>
                  <a:srgbClr val="000000"/>
                </a:solidFill>
                <a:latin typeface="Century Gothic"/>
              </a:rPr>
              <a:t>acuerdos</a:t>
            </a:r>
            <a:r>
              <a:rPr lang="en-US" sz="1500" b="1" dirty="0">
                <a:solidFill>
                  <a:srgbClr val="000000"/>
                </a:solidFill>
                <a:latin typeface="Century Gothic"/>
              </a:rPr>
              <a:t> </a:t>
            </a:r>
            <a:r>
              <a:rPr lang="en-US" sz="1500" b="1" dirty="0" err="1">
                <a:solidFill>
                  <a:srgbClr val="000000"/>
                </a:solidFill>
                <a:latin typeface="Century Gothic"/>
              </a:rPr>
              <a:t>ejecutados</a:t>
            </a:r>
            <a:r>
              <a:rPr lang="en-US" sz="1500" b="1" dirty="0">
                <a:solidFill>
                  <a:srgbClr val="000000"/>
                </a:solidFill>
                <a:latin typeface="Century Gothic"/>
              </a:rPr>
              <a:t> con </a:t>
            </a:r>
            <a:r>
              <a:rPr lang="en-US" sz="1500" b="1" dirty="0" err="1">
                <a:solidFill>
                  <a:srgbClr val="000000"/>
                </a:solidFill>
                <a:latin typeface="Century Gothic"/>
              </a:rPr>
              <a:t>socios</a:t>
            </a:r>
            <a:r>
              <a:rPr lang="en-US" sz="1500" b="1" dirty="0">
                <a:solidFill>
                  <a:srgbClr val="000000"/>
                </a:solidFill>
                <a:latin typeface="Century Gothic"/>
              </a:rPr>
              <a:t> (6/6): </a:t>
            </a:r>
            <a:r>
              <a:rPr lang="en-US" sz="1500" dirty="0">
                <a:solidFill>
                  <a:srgbClr val="000000"/>
                </a:solidFill>
                <a:latin typeface="Century Gothic"/>
              </a:rPr>
              <a:t>Grid Alternatives, Groundwork Richmond, Trust for Public Land, Rich City Rides, Urban Tilth, UC Berkeley.</a:t>
            </a:r>
          </a:p>
          <a:p>
            <a:pPr marL="629920" lvl="1" indent="-305435">
              <a:lnSpc>
                <a:spcPct val="90000"/>
              </a:lnSpc>
              <a:spcBef>
                <a:spcPts val="500"/>
              </a:spcBef>
              <a:spcAft>
                <a:spcPts val="0"/>
              </a:spcAft>
            </a:pPr>
            <a:r>
              <a:rPr lang="es-ES" sz="1500" b="1" dirty="0">
                <a:solidFill>
                  <a:srgbClr val="000000"/>
                </a:solidFill>
                <a:latin typeface="Century Gothic"/>
              </a:rPr>
              <a:t>Contratación de personal de TCC (2/2): </a:t>
            </a:r>
            <a:r>
              <a:rPr lang="es-ES" sz="1500" dirty="0">
                <a:solidFill>
                  <a:srgbClr val="000000"/>
                </a:solidFill>
                <a:latin typeface="Century Gothic"/>
              </a:rPr>
              <a:t>Publicado, entrevistado, contratado y reclutado al Coordinador de Proyectos de TCC y al Analista de TCC.</a:t>
            </a:r>
            <a:endParaRPr lang="en-US" sz="1500" dirty="0">
              <a:solidFill>
                <a:srgbClr val="000000"/>
              </a:solidFill>
              <a:latin typeface="Century Gothic"/>
            </a:endParaRPr>
          </a:p>
          <a:p>
            <a:pPr marL="629920" lvl="1" indent="-305435">
              <a:lnSpc>
                <a:spcPct val="90000"/>
              </a:lnSpc>
              <a:spcBef>
                <a:spcPts val="500"/>
              </a:spcBef>
              <a:spcAft>
                <a:spcPts val="0"/>
              </a:spcAft>
            </a:pPr>
            <a:r>
              <a:rPr lang="es-ES" sz="1500" b="1" dirty="0">
                <a:solidFill>
                  <a:srgbClr val="000000"/>
                </a:solidFill>
                <a:latin typeface="Century Gothic"/>
              </a:rPr>
              <a:t>Acuerdos aprobados por Aprobación del Ayuntamiento: </a:t>
            </a:r>
            <a:r>
              <a:rPr lang="es-ES" sz="1500" dirty="0">
                <a:solidFill>
                  <a:srgbClr val="000000"/>
                </a:solidFill>
                <a:latin typeface="Century Gothic"/>
              </a:rPr>
              <a:t>Subvención de Asistencia Técnica para la Implementación del Consejo de Crecimiento Estratégico.</a:t>
            </a:r>
            <a:endParaRPr lang="en-US" sz="1500" dirty="0">
              <a:solidFill>
                <a:srgbClr val="000000"/>
              </a:solidFill>
              <a:latin typeface="Century Gothic"/>
            </a:endParaRPr>
          </a:p>
          <a:p>
            <a:pPr marL="629920" lvl="1" indent="-305435">
              <a:lnSpc>
                <a:spcPct val="90000"/>
              </a:lnSpc>
              <a:spcBef>
                <a:spcPts val="500"/>
              </a:spcBef>
              <a:spcAft>
                <a:spcPts val="0"/>
              </a:spcAft>
            </a:pPr>
            <a:r>
              <a:rPr lang="es-ES" sz="1500" b="1" dirty="0">
                <a:solidFill>
                  <a:srgbClr val="000000"/>
                </a:solidFill>
                <a:latin typeface="Century Gothic"/>
              </a:rPr>
              <a:t>Reunión del CSC:</a:t>
            </a:r>
            <a:r>
              <a:rPr lang="es-ES" sz="1500" dirty="0">
                <a:solidFill>
                  <a:srgbClr val="000000"/>
                </a:solidFill>
                <a:latin typeface="Century Gothic"/>
              </a:rPr>
              <a:t> programó, coordinó y actualmente facilita las reuniones del CSC 1 a 4, que incluyen traducción, refrigerios y cuidado de niños.</a:t>
            </a:r>
            <a:endParaRPr lang="en-US" sz="1500" dirty="0">
              <a:solidFill>
                <a:srgbClr val="000000"/>
              </a:solidFill>
              <a:latin typeface="Century Gothic"/>
            </a:endParaRPr>
          </a:p>
          <a:p>
            <a:pPr marL="629920" lvl="1" indent="-305435">
              <a:lnSpc>
                <a:spcPct val="90000"/>
              </a:lnSpc>
              <a:spcBef>
                <a:spcPts val="500"/>
              </a:spcBef>
              <a:spcAft>
                <a:spcPts val="0"/>
              </a:spcAft>
            </a:pPr>
            <a:r>
              <a:rPr lang="en-US" sz="1500" b="1" dirty="0" err="1">
                <a:solidFill>
                  <a:srgbClr val="000000"/>
                </a:solidFill>
                <a:latin typeface="Century Gothic"/>
              </a:rPr>
              <a:t>Facturas</a:t>
            </a:r>
            <a:r>
              <a:rPr lang="en-US" sz="1500" b="1" dirty="0">
                <a:solidFill>
                  <a:srgbClr val="000000"/>
                </a:solidFill>
                <a:latin typeface="Century Gothic"/>
              </a:rPr>
              <a:t> e </a:t>
            </a:r>
            <a:r>
              <a:rPr lang="en-US" sz="1500" b="1" dirty="0" err="1">
                <a:solidFill>
                  <a:srgbClr val="000000"/>
                </a:solidFill>
                <a:latin typeface="Century Gothic"/>
              </a:rPr>
              <a:t>Informes</a:t>
            </a:r>
            <a:r>
              <a:rPr lang="en-US" sz="1500" b="1" dirty="0">
                <a:solidFill>
                  <a:srgbClr val="000000"/>
                </a:solidFill>
                <a:latin typeface="Century Gothic"/>
              </a:rPr>
              <a:t>:</a:t>
            </a:r>
            <a:r>
              <a:rPr lang="en-US" sz="1500" dirty="0">
                <a:solidFill>
                  <a:srgbClr val="000000"/>
                </a:solidFill>
                <a:latin typeface="Century Gothic"/>
              </a:rPr>
              <a:t> </a:t>
            </a:r>
            <a:r>
              <a:rPr lang="en-US" sz="1500" dirty="0" err="1">
                <a:solidFill>
                  <a:srgbClr val="000000"/>
                </a:solidFill>
                <a:latin typeface="Century Gothic"/>
              </a:rPr>
              <a:t>Calendario</a:t>
            </a:r>
            <a:r>
              <a:rPr lang="en-US" sz="1500" dirty="0">
                <a:solidFill>
                  <a:srgbClr val="000000"/>
                </a:solidFill>
                <a:latin typeface="Century Gothic"/>
              </a:rPr>
              <a:t> de la Factura 5 </a:t>
            </a:r>
            <a:r>
              <a:rPr lang="en-US" sz="1500" dirty="0" err="1">
                <a:solidFill>
                  <a:srgbClr val="000000"/>
                </a:solidFill>
                <a:latin typeface="Century Gothic"/>
              </a:rPr>
              <a:t>enviada</a:t>
            </a:r>
            <a:r>
              <a:rPr lang="en-US" sz="1500" dirty="0">
                <a:solidFill>
                  <a:srgbClr val="000000"/>
                </a:solidFill>
                <a:latin typeface="Century Gothic"/>
              </a:rPr>
              <a:t>. </a:t>
            </a:r>
            <a:r>
              <a:rPr lang="es-ES" sz="1500" dirty="0">
                <a:solidFill>
                  <a:srgbClr val="000000"/>
                </a:solidFill>
                <a:latin typeface="Century Gothic"/>
              </a:rPr>
              <a:t>Se presentaron facturas bimestrales e informes de progreso 1, 2, 3 y 4. Las facturas 1, 2 y 3 han sido aprobadas por SGC.</a:t>
            </a:r>
            <a:r>
              <a:rPr lang="en-US" sz="1500" dirty="0">
                <a:solidFill>
                  <a:srgbClr val="000000"/>
                </a:solidFill>
                <a:latin typeface="Century Gothic"/>
              </a:rPr>
              <a:t> </a:t>
            </a:r>
            <a:r>
              <a:rPr lang="es-ES" sz="1500" dirty="0">
                <a:solidFill>
                  <a:srgbClr val="000000"/>
                </a:solidFill>
                <a:latin typeface="Century Gothic"/>
              </a:rPr>
              <a:t>Primer y segundo cheque de reembolso recibidos.</a:t>
            </a:r>
            <a:endParaRPr lang="en-US" sz="1500" dirty="0">
              <a:solidFill>
                <a:srgbClr val="000000"/>
              </a:solidFill>
              <a:latin typeface="Century Gothic"/>
            </a:endParaRPr>
          </a:p>
          <a:p>
            <a:pPr marL="305435" indent="-305435">
              <a:lnSpc>
                <a:spcPct val="90000"/>
              </a:lnSpc>
              <a:spcBef>
                <a:spcPts val="1000"/>
              </a:spcBef>
            </a:pPr>
            <a:r>
              <a:rPr lang="en-US" b="1" dirty="0" err="1">
                <a:solidFill>
                  <a:srgbClr val="000000"/>
                </a:solidFill>
                <a:latin typeface="Century Gothic"/>
              </a:rPr>
              <a:t>Gastos</a:t>
            </a:r>
            <a:r>
              <a:rPr lang="en-US" b="1" dirty="0">
                <a:solidFill>
                  <a:srgbClr val="000000"/>
                </a:solidFill>
                <a:latin typeface="Century Gothic"/>
              </a:rPr>
              <a:t> </a:t>
            </a:r>
            <a:r>
              <a:rPr lang="en-US" b="1" dirty="0" err="1">
                <a:solidFill>
                  <a:srgbClr val="000000"/>
                </a:solidFill>
                <a:latin typeface="Century Gothic"/>
              </a:rPr>
              <a:t>totales</a:t>
            </a:r>
            <a:r>
              <a:rPr lang="en-US" b="1" dirty="0">
                <a:solidFill>
                  <a:srgbClr val="000000"/>
                </a:solidFill>
                <a:latin typeface="Century Gothic"/>
              </a:rPr>
              <a:t> </a:t>
            </a:r>
            <a:r>
              <a:rPr lang="en-US" b="1" dirty="0" err="1">
                <a:solidFill>
                  <a:srgbClr val="000000"/>
                </a:solidFill>
                <a:latin typeface="Century Gothic"/>
              </a:rPr>
              <a:t>reportados</a:t>
            </a:r>
            <a:r>
              <a:rPr lang="en-US" b="1" dirty="0">
                <a:solidFill>
                  <a:srgbClr val="000000"/>
                </a:solidFill>
                <a:latin typeface="Century Gothic"/>
              </a:rPr>
              <a:t> a la </a:t>
            </a:r>
            <a:r>
              <a:rPr lang="en-US" b="1" dirty="0" err="1">
                <a:solidFill>
                  <a:srgbClr val="000000"/>
                </a:solidFill>
                <a:latin typeface="Century Gothic"/>
              </a:rPr>
              <a:t>fecha</a:t>
            </a:r>
            <a:r>
              <a:rPr lang="en-US" dirty="0">
                <a:solidFill>
                  <a:srgbClr val="000000"/>
                </a:solidFill>
                <a:latin typeface="Century Gothic"/>
              </a:rPr>
              <a:t>: $135,451.06</a:t>
            </a:r>
          </a:p>
          <a:p>
            <a:pPr marL="305435" indent="-305435">
              <a:lnSpc>
                <a:spcPct val="90000"/>
              </a:lnSpc>
              <a:spcBef>
                <a:spcPts val="1000"/>
              </a:spcBef>
            </a:pPr>
            <a:r>
              <a:rPr lang="en-US" b="1" dirty="0" err="1">
                <a:solidFill>
                  <a:srgbClr val="000000"/>
                </a:solidFill>
                <a:latin typeface="Century Gothic"/>
              </a:rPr>
              <a:t>Presupuesto</a:t>
            </a:r>
            <a:r>
              <a:rPr lang="en-US" b="1" dirty="0">
                <a:solidFill>
                  <a:srgbClr val="000000"/>
                </a:solidFill>
                <a:latin typeface="Century Gothic"/>
              </a:rPr>
              <a:t> restante</a:t>
            </a:r>
            <a:r>
              <a:rPr lang="en-US" dirty="0">
                <a:solidFill>
                  <a:srgbClr val="000000"/>
                </a:solidFill>
                <a:latin typeface="Century Gothic"/>
              </a:rPr>
              <a:t>: $558,224.60</a:t>
            </a:r>
          </a:p>
          <a:p>
            <a:pPr marL="305435" indent="-305435">
              <a:lnSpc>
                <a:spcPct val="90000"/>
              </a:lnSpc>
              <a:spcBef>
                <a:spcPts val="1000"/>
              </a:spcBef>
            </a:pPr>
            <a:r>
              <a:rPr lang="es-ES" b="1" dirty="0">
                <a:solidFill>
                  <a:srgbClr val="000000"/>
                </a:solidFill>
                <a:latin typeface="Century Gothic"/>
              </a:rPr>
              <a:t>Trabajo planificado en las próximas ~dos semanas:</a:t>
            </a:r>
            <a:endParaRPr lang="en-US" b="1" dirty="0">
              <a:solidFill>
                <a:srgbClr val="000000"/>
              </a:solidFill>
              <a:latin typeface="Century Gothic"/>
            </a:endParaRPr>
          </a:p>
          <a:p>
            <a:pPr marL="629920" lvl="1" indent="-305435">
              <a:lnSpc>
                <a:spcPct val="90000"/>
              </a:lnSpc>
              <a:spcBef>
                <a:spcPts val="500"/>
              </a:spcBef>
              <a:spcAft>
                <a:spcPts val="0"/>
              </a:spcAft>
            </a:pPr>
            <a:r>
              <a:rPr lang="en-US" sz="1500" b="1" dirty="0">
                <a:solidFill>
                  <a:srgbClr val="000000"/>
                </a:solidFill>
                <a:latin typeface="Century Gothic"/>
              </a:rPr>
              <a:t>CSC Meeting</a:t>
            </a:r>
            <a:r>
              <a:rPr lang="en-US" sz="1500" dirty="0">
                <a:solidFill>
                  <a:srgbClr val="000000"/>
                </a:solidFill>
                <a:latin typeface="Century Gothic"/>
              </a:rPr>
              <a:t>: Circulating CSC meeting #4 minute.</a:t>
            </a:r>
            <a:r>
              <a:rPr lang="es-ES" sz="1500" dirty="0">
                <a:solidFill>
                  <a:srgbClr val="000000"/>
                </a:solidFill>
                <a:latin typeface="Century Gothic"/>
              </a:rPr>
              <a:t> </a:t>
            </a:r>
            <a:r>
              <a:rPr lang="es-ES" sz="1500" b="1" dirty="0">
                <a:solidFill>
                  <a:srgbClr val="000000"/>
                </a:solidFill>
                <a:latin typeface="Century Gothic"/>
              </a:rPr>
              <a:t>Reunión del CSC: </a:t>
            </a:r>
            <a:r>
              <a:rPr lang="es-ES" sz="1500" dirty="0">
                <a:solidFill>
                  <a:srgbClr val="000000"/>
                </a:solidFill>
                <a:latin typeface="Century Gothic"/>
              </a:rPr>
              <a:t>Circula la reunión del CSC #4 minuto.</a:t>
            </a:r>
            <a:endParaRPr lang="en-US" sz="1500" dirty="0">
              <a:solidFill>
                <a:srgbClr val="000000"/>
              </a:solidFill>
              <a:latin typeface="Century Gothic"/>
            </a:endParaRPr>
          </a:p>
          <a:p>
            <a:pPr marL="629920" lvl="1" indent="-305435">
              <a:lnSpc>
                <a:spcPct val="90000"/>
              </a:lnSpc>
              <a:spcBef>
                <a:spcPts val="500"/>
              </a:spcBef>
              <a:spcAft>
                <a:spcPts val="0"/>
              </a:spcAft>
            </a:pPr>
            <a:r>
              <a:rPr lang="pt-BR" sz="1500" b="1" dirty="0">
                <a:solidFill>
                  <a:srgbClr val="000000"/>
                </a:solidFill>
                <a:latin typeface="Century Gothic"/>
              </a:rPr>
              <a:t>Factura e informes: </a:t>
            </a:r>
            <a:r>
              <a:rPr lang="pt-BR" sz="1500" dirty="0">
                <a:solidFill>
                  <a:srgbClr val="000000"/>
                </a:solidFill>
                <a:latin typeface="Century Gothic"/>
              </a:rPr>
              <a:t>comience a integrar Factura 5.</a:t>
            </a:r>
            <a:endParaRPr lang="en-US" sz="1500" dirty="0">
              <a:solidFill>
                <a:srgbClr val="000000"/>
              </a:solidFill>
              <a:latin typeface="Century Gothic"/>
            </a:endParaRPr>
          </a:p>
          <a:p>
            <a:pPr marL="629920" lvl="1" indent="-305435">
              <a:lnSpc>
                <a:spcPct val="90000"/>
              </a:lnSpc>
              <a:spcBef>
                <a:spcPts val="500"/>
              </a:spcBef>
              <a:spcAft>
                <a:spcPts val="0"/>
              </a:spcAft>
            </a:pPr>
            <a:r>
              <a:rPr lang="es-ES" sz="1500" b="1" dirty="0">
                <a:solidFill>
                  <a:srgbClr val="000000"/>
                </a:solidFill>
                <a:latin typeface="Century Gothic"/>
              </a:rPr>
              <a:t>Informes de apalancamiento: </a:t>
            </a:r>
            <a:r>
              <a:rPr lang="es-ES" sz="1500" dirty="0">
                <a:solidFill>
                  <a:srgbClr val="000000"/>
                </a:solidFill>
                <a:latin typeface="Century Gothic"/>
              </a:rPr>
              <a:t>comparta formularios para informar el apalancamiento de la ciudad y sus socios.</a:t>
            </a:r>
            <a:endParaRPr lang="en-US" sz="1500" dirty="0">
              <a:solidFill>
                <a:srgbClr val="000000"/>
              </a:solidFill>
              <a:latin typeface="Century Gothic"/>
            </a:endParaRPr>
          </a:p>
          <a:p>
            <a:pPr marL="629920" lvl="1" indent="-305435">
              <a:lnSpc>
                <a:spcPct val="90000"/>
              </a:lnSpc>
              <a:spcBef>
                <a:spcPts val="500"/>
              </a:spcBef>
              <a:spcAft>
                <a:spcPts val="0"/>
              </a:spcAft>
            </a:pPr>
            <a:r>
              <a:rPr lang="es-ES" sz="1500" b="1" dirty="0">
                <a:solidFill>
                  <a:srgbClr val="000000"/>
                </a:solidFill>
                <a:latin typeface="Century Gothic"/>
              </a:rPr>
              <a:t>Pagos:</a:t>
            </a:r>
            <a:r>
              <a:rPr lang="es-ES" sz="1500" dirty="0">
                <a:solidFill>
                  <a:srgbClr val="000000"/>
                </a:solidFill>
                <a:latin typeface="Century Gothic"/>
              </a:rPr>
              <a:t> Procesamiento y pago de facturas de socios.</a:t>
            </a:r>
            <a:endParaRPr lang="en-US" sz="1500" dirty="0"/>
          </a:p>
          <a:p>
            <a:pPr marL="305435" indent="-305435"/>
            <a:endParaRPr lang="en-US"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8349" y="203005"/>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semana</a:t>
            </a:r>
            <a:r>
              <a:rPr lang="en-US" b="1" dirty="0">
                <a:latin typeface="Century Gothic"/>
              </a:rPr>
              <a:t>: </a:t>
            </a:r>
            <a:endParaRPr lang="en-US" b="1" dirty="0"/>
          </a:p>
          <a:p>
            <a:pPr marL="629920" lvl="1" indent="-305435"/>
            <a:r>
              <a:rPr lang="en-US" sz="1500" dirty="0" err="1">
                <a:latin typeface="Century Gothic"/>
              </a:rPr>
              <a:t>Reunión</a:t>
            </a:r>
            <a:r>
              <a:rPr lang="en-US" sz="1500" dirty="0">
                <a:latin typeface="Century Gothic"/>
              </a:rPr>
              <a:t> de Proyecto de </a:t>
            </a:r>
            <a:r>
              <a:rPr lang="en-US" sz="1500" dirty="0" err="1">
                <a:latin typeface="Century Gothic"/>
              </a:rPr>
              <a:t>Inicio</a:t>
            </a:r>
            <a:r>
              <a:rPr lang="en-US" sz="1500" dirty="0">
                <a:latin typeface="Century Gothic"/>
              </a:rPr>
              <a:t> (Project Kick-Off)</a:t>
            </a:r>
            <a:endParaRPr lang="en-US" sz="1500" dirty="0">
              <a:solidFill>
                <a:srgbClr val="000000"/>
              </a:solidFill>
              <a:latin typeface="Century Gothic"/>
            </a:endParaRPr>
          </a:p>
          <a:p>
            <a:pPr marL="305435" indent="-305435"/>
            <a:r>
              <a:rPr lang="en-US" b="1" dirty="0" err="1">
                <a:latin typeface="Century Gothic"/>
              </a:rPr>
              <a:t>Gastos</a:t>
            </a:r>
            <a:r>
              <a:rPr lang="en-US" b="1" dirty="0">
                <a:latin typeface="Century Gothic"/>
              </a:rPr>
              <a:t> totals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$ 6,315.12</a:t>
            </a:r>
          </a:p>
          <a:p>
            <a:pPr marL="305435" indent="-305435"/>
            <a:endParaRPr lang="en-US" dirty="0"/>
          </a:p>
          <a:p>
            <a:pPr marL="305435" indent="-305435"/>
            <a:r>
              <a:rPr lang="en-US" b="1" dirty="0" err="1">
                <a:latin typeface="Century Gothic"/>
              </a:rPr>
              <a:t>Presupuesto</a:t>
            </a:r>
            <a:r>
              <a:rPr lang="en-US" b="1" dirty="0">
                <a:latin typeface="Century Gothic"/>
              </a:rPr>
              <a:t> restante</a:t>
            </a:r>
            <a:r>
              <a:rPr lang="en-US" dirty="0">
                <a:latin typeface="Century Gothic"/>
              </a:rPr>
              <a:t>: $ 5,174,858.03</a:t>
            </a:r>
          </a:p>
          <a:p>
            <a:pPr marL="305435" indent="-305435"/>
            <a:endParaRPr lang="en-US" dirty="0">
              <a:latin typeface="Century Gothic"/>
            </a:endParaRPr>
          </a:p>
          <a:p>
            <a:pPr marL="305435" indent="-305435"/>
            <a:r>
              <a:rPr lang="es-ES" b="1" dirty="0">
                <a:latin typeface="Century Gothic"/>
              </a:rPr>
              <a:t>Trabajo planificado en las próximas ~dos semanas:</a:t>
            </a:r>
            <a:endParaRPr lang="en-US" b="1" dirty="0"/>
          </a:p>
          <a:p>
            <a:pPr marL="629920" lvl="1" indent="-305435"/>
            <a:r>
              <a:rPr lang="es-ES" sz="1500" dirty="0">
                <a:latin typeface="Century Gothic"/>
              </a:rPr>
              <a:t>Programe una reunión de partes interesadas este mes y haga que CSW organice una reunión comunitaria con RNC</a:t>
            </a:r>
            <a:endParaRPr lang="en-US" sz="1500" dirty="0">
              <a:solidFill>
                <a:srgbClr val="000000"/>
              </a:solidFill>
              <a:latin typeface="Century Gothic"/>
            </a:endParaRPr>
          </a:p>
          <a:p>
            <a:pPr marL="305435" indent="-305435"/>
            <a:endParaRPr lang="en-US" dirty="0">
              <a:latin typeface="Century Gothic"/>
            </a:endParaRPr>
          </a:p>
          <a:p>
            <a:pPr marL="305435" indent="-305435"/>
            <a:endParaRPr lang="en-US" dirty="0">
              <a:highlight>
                <a:srgbClr val="FFFF00"/>
              </a:highlight>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a:t>
            </a:r>
          </a:p>
          <a:p>
            <a:pPr marL="629920" lvl="1" indent="-305435">
              <a:buFont typeface="Arial" panose="05020102010507070707" pitchFamily="18" charset="2"/>
              <a:buChar char="•"/>
            </a:pPr>
            <a:r>
              <a:rPr lang="es-ES" dirty="0">
                <a:latin typeface="Century Gothic"/>
              </a:rPr>
              <a:t>Reunión de inicio del proyecto con la ciudad, </a:t>
            </a:r>
            <a:r>
              <a:rPr lang="es-ES" dirty="0" err="1">
                <a:latin typeface="Century Gothic"/>
              </a:rPr>
              <a:t>PlaceWorks</a:t>
            </a:r>
            <a:r>
              <a:rPr lang="es-ES" dirty="0">
                <a:latin typeface="Century Gothic"/>
              </a:rPr>
              <a:t> y las partes interesadas</a:t>
            </a:r>
            <a:endParaRPr lang="en-US" dirty="0">
              <a:latin typeface="Century Gothic"/>
            </a:endParaRPr>
          </a:p>
          <a:p>
            <a:pPr marL="629920" lvl="1" indent="-305435">
              <a:buFont typeface="Arial" panose="05020102010507070707" pitchFamily="18" charset="2"/>
              <a:buChar char="•"/>
            </a:pPr>
            <a:r>
              <a:rPr lang="es-ES" dirty="0">
                <a:latin typeface="Century Gothic"/>
              </a:rPr>
              <a:t>Conversaciones primarias y planificación sobre la participación comunitaria</a:t>
            </a:r>
            <a:endParaRPr lang="en-US" dirty="0">
              <a:latin typeface="Century Gothic"/>
            </a:endParaRPr>
          </a:p>
          <a:p>
            <a:pPr marL="629285" lvl="1" indent="-305435"/>
            <a:endParaRPr lang="en-US" dirty="0">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b="1" dirty="0">
                <a:latin typeface="Century Gothic"/>
              </a:rPr>
              <a:t>: </a:t>
            </a:r>
            <a:r>
              <a:rPr lang="en-US" dirty="0">
                <a:latin typeface="Century Gothic"/>
              </a:rPr>
              <a:t>$</a:t>
            </a:r>
            <a:r>
              <a:rPr lang="en-US" sz="1800" kern="1200" dirty="0">
                <a:effectLst/>
                <a:latin typeface="Century Gothic"/>
              </a:rPr>
              <a:t> 22,247.44</a:t>
            </a:r>
            <a:endParaRPr lang="en-US" dirty="0">
              <a:latin typeface="Century Gothic"/>
            </a:endParaRPr>
          </a:p>
          <a:p>
            <a:pPr marL="305435" indent="-305435"/>
            <a:endParaRPr lang="en-US" dirty="0"/>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4,793,906.16</a:t>
            </a:r>
            <a:endParaRPr lang="en-US" dirty="0">
              <a:latin typeface="Century Gothic"/>
            </a:endParaRPr>
          </a:p>
          <a:p>
            <a:pPr marL="305435" indent="-305435"/>
            <a:endParaRPr lang="en-US" dirty="0">
              <a:latin typeface="Century Gothic"/>
            </a:endParaRPr>
          </a:p>
          <a:p>
            <a:pPr marL="305435" indent="-305435"/>
            <a:r>
              <a:rPr lang="es-ES" b="1" dirty="0">
                <a:latin typeface="Century Gothic"/>
              </a:rPr>
              <a:t>Trabajo planificado en las próximas ~dos semanas:</a:t>
            </a:r>
            <a:endParaRPr lang="en-US" b="1" dirty="0">
              <a:latin typeface="Century Gothic"/>
            </a:endParaRPr>
          </a:p>
          <a:p>
            <a:pPr marL="629285" lvl="1" indent="-305435">
              <a:buFont typeface="Arial" panose="05020102010507070707" pitchFamily="18" charset="2"/>
              <a:buChar char="•"/>
            </a:pPr>
            <a:r>
              <a:rPr lang="es-ES" dirty="0">
                <a:latin typeface="Century Gothic"/>
              </a:rPr>
              <a:t>Planificar reuniones de coordinación con socios del proyecto y partes interesadas.</a:t>
            </a:r>
            <a:endParaRPr lang="en-US" dirty="0">
              <a:latin typeface="Century Gothic"/>
            </a:endParaRPr>
          </a:p>
          <a:p>
            <a:pPr marL="629285" lvl="1" indent="-305435">
              <a:buFont typeface="Arial" panose="05020102010507070707" pitchFamily="18" charset="2"/>
              <a:buChar char="•"/>
            </a:pPr>
            <a:r>
              <a:rPr lang="es-ES" dirty="0">
                <a:latin typeface="Century Gothic"/>
              </a:rPr>
              <a:t>Continuar planificando la Participación Comunitaria del proyecto</a:t>
            </a:r>
            <a:endParaRPr lang="en-US" dirty="0">
              <a:latin typeface="Century Gothic"/>
            </a:endParaRPr>
          </a:p>
          <a:p>
            <a:pPr marL="629285" lvl="1" indent="-305435">
              <a:buFont typeface="Arial" panose="05020102010507070707" pitchFamily="18" charset="2"/>
              <a:buChar char="•"/>
            </a:pPr>
            <a:r>
              <a:rPr lang="es-ES" dirty="0">
                <a:latin typeface="Century Gothic"/>
              </a:rPr>
              <a:t>Programar un recorrido por el sitio del proyecto</a:t>
            </a:r>
            <a:endParaRPr lang="en-US" dirty="0">
              <a:latin typeface="Century Gothic"/>
            </a:endParaRPr>
          </a:p>
          <a:p>
            <a:pPr marL="629285" lvl="1" indent="-305435">
              <a:buFont typeface="Arial" panose="05020102010507070707" pitchFamily="18" charset="2"/>
              <a:buChar char="•"/>
            </a:pPr>
            <a:r>
              <a:rPr lang="es-ES" dirty="0">
                <a:latin typeface="Century Gothic"/>
              </a:rPr>
              <a:t>Programar trabajos de encuesta y análisis del sitio</a:t>
            </a:r>
            <a:endParaRPr lang="en-US"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 </a:t>
            </a:r>
            <a:endParaRPr lang="en-US" b="1" dirty="0">
              <a:solidFill>
                <a:srgbClr val="3D3D3D"/>
              </a:solidFill>
              <a:latin typeface="Gill Sans MT"/>
            </a:endParaRPr>
          </a:p>
          <a:p>
            <a:pPr marL="629920" lvl="1" indent="-305435"/>
            <a:endParaRPr lang="en-US" dirty="0">
              <a:solidFill>
                <a:srgbClr val="000000"/>
              </a:solidFill>
              <a:latin typeface="Arial"/>
              <a:cs typeface="Arial"/>
            </a:endParaRPr>
          </a:p>
          <a:p>
            <a:pPr marL="305435" indent="-305435"/>
            <a:r>
              <a:rPr lang="en-US" b="1" dirty="0" err="1">
                <a:latin typeface="Century Gothic"/>
              </a:rPr>
              <a:t>Gastos</a:t>
            </a:r>
            <a:r>
              <a:rPr lang="en-US" b="1" dirty="0">
                <a:latin typeface="Century Gothic"/>
              </a:rPr>
              <a:t> totals </a:t>
            </a:r>
            <a:r>
              <a:rPr lang="en-US" b="1" dirty="0" err="1">
                <a:latin typeface="Century Gothic"/>
              </a:rPr>
              <a:t>reportado</a:t>
            </a:r>
            <a:r>
              <a:rPr lang="en-US" b="1" dirty="0">
                <a:latin typeface="Century Gothic"/>
              </a:rPr>
              <a:t> a la </a:t>
            </a:r>
            <a:r>
              <a:rPr lang="en-US" b="1" dirty="0" err="1">
                <a:latin typeface="Century Gothic"/>
              </a:rPr>
              <a:t>fecha</a:t>
            </a:r>
            <a:r>
              <a:rPr lang="en-US" dirty="0">
                <a:latin typeface="Century Gothic"/>
              </a:rPr>
              <a:t>: $ 63,692.36</a:t>
            </a:r>
            <a:endParaRPr lang="en-US" dirty="0">
              <a:solidFill>
                <a:srgbClr val="000000"/>
              </a:solidFill>
              <a:latin typeface="Arial"/>
              <a:cs typeface="Arial"/>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kern="1200" dirty="0">
                <a:effectLst/>
                <a:latin typeface="Century Gothic"/>
              </a:rPr>
              <a:t> </a:t>
            </a:r>
            <a:r>
              <a:rPr lang="en-US" dirty="0">
                <a:latin typeface="Century Gothic"/>
              </a:rPr>
              <a:t>2,397,395.63</a:t>
            </a:r>
            <a:endParaRPr lang="en-US" dirty="0"/>
          </a:p>
          <a:p>
            <a:pPr marL="629920" lvl="1" indent="-305435"/>
            <a:r>
              <a:rPr lang="es-ES" dirty="0">
                <a:latin typeface="Century Gothic"/>
              </a:rPr>
              <a:t>Difusión en el evento de PRIDE de la ciudad de Richmond</a:t>
            </a:r>
            <a:endParaRPr lang="en-US" dirty="0">
              <a:latin typeface="Century Gothic"/>
            </a:endParaRPr>
          </a:p>
          <a:p>
            <a:pPr marL="629920" lvl="1" indent="-305435"/>
            <a:r>
              <a:rPr lang="en-US" dirty="0" err="1">
                <a:latin typeface="Century Gothic"/>
              </a:rPr>
              <a:t>Financiamiento</a:t>
            </a:r>
            <a:r>
              <a:rPr lang="en-US" dirty="0">
                <a:latin typeface="Century Gothic"/>
              </a:rPr>
              <a:t> de </a:t>
            </a:r>
            <a:r>
              <a:rPr lang="en-US" dirty="0" err="1">
                <a:latin typeface="Century Gothic"/>
              </a:rPr>
              <a:t>apalancamiento</a:t>
            </a:r>
            <a:endParaRPr lang="en-US" dirty="0">
              <a:latin typeface="Century Gothic"/>
            </a:endParaRPr>
          </a:p>
          <a:p>
            <a:pPr marL="629920" lvl="1" indent="-305435"/>
            <a:r>
              <a:rPr lang="es-ES" dirty="0">
                <a:latin typeface="Century Gothic"/>
              </a:rPr>
              <a:t>Contactado con el Muralista local</a:t>
            </a:r>
            <a:endParaRPr lang="en-US" dirty="0">
              <a:latin typeface="Century Gothic"/>
            </a:endParaRPr>
          </a:p>
          <a:p>
            <a:pPr marL="305435" indent="-305435"/>
            <a:r>
              <a:rPr lang="es-ES" b="1" dirty="0">
                <a:latin typeface="Century Gothic"/>
              </a:rPr>
              <a:t>Trabajo planificado en las próximas ~dos semanas:</a:t>
            </a:r>
            <a:endParaRPr lang="en-US" b="1" dirty="0"/>
          </a:p>
          <a:p>
            <a:pPr marL="629920" lvl="1" indent="-305435"/>
            <a:r>
              <a:rPr lang="es-ES" dirty="0">
                <a:solidFill>
                  <a:srgbClr val="3D3D3D"/>
                </a:solidFill>
                <a:latin typeface="Century Gothic"/>
                <a:cs typeface="Arial"/>
              </a:rPr>
              <a:t>Presentar planos finales para obtener el permiso</a:t>
            </a:r>
            <a:endParaRPr lang="en-US" dirty="0">
              <a:solidFill>
                <a:srgbClr val="3D3D3D"/>
              </a:solidFill>
              <a:latin typeface="Century Gothic"/>
              <a:cs typeface="Arial"/>
            </a:endParaRPr>
          </a:p>
          <a:p>
            <a:pPr marL="629920" lvl="1" indent="-305435"/>
            <a:r>
              <a:rPr lang="es-ES" dirty="0">
                <a:solidFill>
                  <a:srgbClr val="3D3D3D"/>
                </a:solidFill>
                <a:latin typeface="Century Gothic"/>
                <a:cs typeface="Arial"/>
              </a:rPr>
              <a:t>Presente a la Comisión de Arte y Cultura</a:t>
            </a:r>
            <a:endParaRPr lang="en-US" dirty="0">
              <a:solidFill>
                <a:srgbClr val="3D3D3D"/>
              </a:solidFill>
              <a:latin typeface="Century Gothic"/>
              <a:cs typeface="Arial"/>
            </a:endParaRPr>
          </a:p>
          <a:p>
            <a:pPr marL="629920" lvl="1" indent="-305435"/>
            <a:r>
              <a:rPr lang="es-ES" dirty="0">
                <a:solidFill>
                  <a:srgbClr val="3D3D3D"/>
                </a:solidFill>
                <a:latin typeface="Century Gothic"/>
                <a:cs typeface="Arial"/>
              </a:rPr>
              <a:t>Presentar a la Junta de Revisión de Diseño</a:t>
            </a:r>
            <a:endParaRPr lang="en-US" dirty="0">
              <a:solidFill>
                <a:srgbClr val="3D3D3D"/>
              </a:solidFill>
              <a:latin typeface="Century Gothic"/>
              <a:cs typeface="Arial"/>
            </a:endParaRPr>
          </a:p>
          <a:p>
            <a:pPr marL="629920" lvl="1" indent="-305435"/>
            <a:r>
              <a:rPr lang="es-ES" dirty="0">
                <a:solidFill>
                  <a:srgbClr val="3D3D3D"/>
                </a:solidFill>
                <a:latin typeface="Century Gothic"/>
                <a:cs typeface="Arial"/>
              </a:rPr>
              <a:t>Contratar al gerente de proyecto de TCC</a:t>
            </a:r>
            <a:endParaRPr lang="en-US" dirty="0">
              <a:solidFill>
                <a:srgbClr val="3D3D3D"/>
              </a:solidFill>
              <a:latin typeface="Century Gothic"/>
              <a:cs typeface="Arial"/>
            </a:endParaRPr>
          </a:p>
          <a:p>
            <a:pPr marL="629920" lvl="1" indent="-305435"/>
            <a:r>
              <a:rPr lang="es-ES" dirty="0">
                <a:solidFill>
                  <a:srgbClr val="3D3D3D"/>
                </a:solidFill>
                <a:latin typeface="Century Gothic"/>
                <a:cs typeface="Arial"/>
              </a:rPr>
              <a:t>Divulgación en el evento </a:t>
            </a:r>
            <a:r>
              <a:rPr lang="es-ES" dirty="0" err="1">
                <a:solidFill>
                  <a:srgbClr val="3D3D3D"/>
                </a:solidFill>
                <a:latin typeface="Century Gothic"/>
                <a:cs typeface="Arial"/>
              </a:rPr>
              <a:t>Juneteeth</a:t>
            </a:r>
            <a:r>
              <a:rPr lang="es-ES" dirty="0">
                <a:solidFill>
                  <a:srgbClr val="3D3D3D"/>
                </a:solidFill>
                <a:latin typeface="Century Gothic"/>
                <a:cs typeface="Arial"/>
              </a:rPr>
              <a:t> y el evento 5k de la ciudad de Richmond</a:t>
            </a:r>
            <a:endParaRPr lang="en-US" dirty="0">
              <a:solidFill>
                <a:srgbClr val="3D3D3D"/>
              </a:solidFill>
              <a:latin typeface="Century Gothic"/>
              <a:cs typeface="Arial"/>
            </a:endParaRPr>
          </a:p>
          <a:p>
            <a:pPr marL="305435" indent="-305435"/>
            <a:endParaRPr lang="en-US" dirty="0">
              <a:solidFill>
                <a:srgbClr val="3D3D3D"/>
              </a:solidFill>
              <a:latin typeface="Century Gothic"/>
              <a:cs typeface="Arial"/>
            </a:endParaRPr>
          </a:p>
          <a:p>
            <a:pPr marL="305435" indent="-305435"/>
            <a:endParaRPr lang="en-US" dirty="0">
              <a:solidFill>
                <a:srgbClr val="3D3D3D"/>
              </a:solidFill>
              <a:latin typeface="Century Gothic"/>
              <a:cs typeface="Arial"/>
            </a:endParaRPr>
          </a:p>
          <a:p>
            <a:pPr marL="629920" lvl="1" indent="-305435"/>
            <a:endParaRPr lang="en-US" dirty="0">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 </a:t>
            </a:r>
            <a:endParaRPr lang="en-US" dirty="0">
              <a:solidFill>
                <a:srgbClr val="000000"/>
              </a:solidFill>
              <a:latin typeface="Century Gothic"/>
            </a:endParaRPr>
          </a:p>
          <a:p>
            <a:pPr marL="629920" lvl="1" indent="-305435"/>
            <a:r>
              <a:rPr lang="es-ES" dirty="0">
                <a:latin typeface="Century Gothic"/>
              </a:rPr>
              <a:t>2 proyecto completo del cliente</a:t>
            </a:r>
          </a:p>
          <a:p>
            <a:pPr marL="629920" lvl="1" indent="-305435"/>
            <a:r>
              <a:rPr lang="es-ES" dirty="0">
                <a:latin typeface="Century Gothic"/>
              </a:rPr>
              <a:t>20 clientes de eficiencia energética</a:t>
            </a:r>
          </a:p>
          <a:p>
            <a:pPr marL="629920" lvl="1" indent="-305435"/>
            <a:r>
              <a:rPr lang="es-ES" dirty="0">
                <a:latin typeface="Century Gothic"/>
              </a:rPr>
              <a:t>6 eventos de divulgación realizados</a:t>
            </a:r>
          </a:p>
          <a:p>
            <a:pPr marL="629920" lvl="1" indent="-305435"/>
            <a:r>
              <a:rPr lang="es-ES" dirty="0">
                <a:latin typeface="Century Gothic"/>
              </a:rPr>
              <a:t>3 eventos de divulgación realizados</a:t>
            </a:r>
          </a:p>
          <a:p>
            <a:pPr marL="629920" lvl="1" indent="-305435"/>
            <a:r>
              <a:rPr lang="es-ES" dirty="0">
                <a:latin typeface="Century Gothic"/>
              </a:rPr>
              <a:t>Capacitación interna del equipo de </a:t>
            </a:r>
            <a:r>
              <a:rPr lang="es-ES" dirty="0" err="1">
                <a:latin typeface="Century Gothic"/>
              </a:rPr>
              <a:t>Resilient</a:t>
            </a:r>
            <a:r>
              <a:rPr lang="es-ES" dirty="0">
                <a:latin typeface="Century Gothic"/>
              </a:rPr>
              <a:t> </a:t>
            </a:r>
            <a:r>
              <a:rPr lang="es-ES" dirty="0" err="1">
                <a:latin typeface="Century Gothic"/>
              </a:rPr>
              <a:t>Homes</a:t>
            </a:r>
            <a:r>
              <a:rPr lang="es-ES" dirty="0">
                <a:latin typeface="Century Gothic"/>
              </a:rPr>
              <a:t> programada para el 9 de mayo</a:t>
            </a:r>
            <a:endParaRPr lang="en-US" dirty="0">
              <a:solidFill>
                <a:srgbClr val="000000"/>
              </a:solidFill>
              <a:latin typeface="Century Gothic"/>
            </a:endParaRPr>
          </a:p>
          <a:p>
            <a:pPr marL="305435" indent="-305435"/>
            <a:r>
              <a:rPr lang="en-US" b="1" dirty="0" err="1">
                <a:latin typeface="Century Gothic"/>
              </a:rPr>
              <a:t>Gastos</a:t>
            </a:r>
            <a:r>
              <a:rPr lang="en-US" b="1" dirty="0">
                <a:latin typeface="Century Gothic"/>
              </a:rPr>
              <a:t> totals </a:t>
            </a:r>
            <a:r>
              <a:rPr lang="en-US" b="1" dirty="0" err="1">
                <a:latin typeface="Century Gothic"/>
              </a:rPr>
              <a:t>reportados</a:t>
            </a:r>
            <a:r>
              <a:rPr lang="en-US" b="1" dirty="0">
                <a:latin typeface="Century Gothic"/>
              </a:rPr>
              <a:t> a la </a:t>
            </a:r>
            <a:r>
              <a:rPr lang="en-US" b="1" dirty="0" err="1">
                <a:latin typeface="Century Gothic"/>
              </a:rPr>
              <a:t>fecha</a:t>
            </a:r>
            <a:r>
              <a:rPr lang="en-US" b="1" dirty="0">
                <a:latin typeface="Century Gothic"/>
              </a:rPr>
              <a:t>: </a:t>
            </a:r>
            <a:r>
              <a:rPr lang="en-US" dirty="0">
                <a:latin typeface="Century Gothic"/>
              </a:rPr>
              <a:t>$</a:t>
            </a:r>
            <a:r>
              <a:rPr lang="en-US" sz="1800" kern="1200" dirty="0">
                <a:effectLst/>
                <a:latin typeface="Century Gothic"/>
              </a:rPr>
              <a:t> 115,490.91</a:t>
            </a:r>
          </a:p>
          <a:p>
            <a:pPr marL="0" indent="0">
              <a:buNone/>
            </a:pPr>
            <a:endParaRPr lang="en-US" dirty="0">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a:t>
            </a:r>
            <a:r>
              <a:rPr lang="en-US" dirty="0">
                <a:latin typeface="Century Gothic"/>
              </a:rPr>
              <a:t>6,851,205.00</a:t>
            </a:r>
          </a:p>
          <a:p>
            <a:pPr marL="0" indent="0">
              <a:buNone/>
            </a:pPr>
            <a:endParaRPr lang="en-US" dirty="0">
              <a:latin typeface="Century Gothic"/>
            </a:endParaRPr>
          </a:p>
          <a:p>
            <a:pPr marL="305435" indent="-305435"/>
            <a:r>
              <a:rPr lang="es-ES" b="1" dirty="0">
                <a:latin typeface="Century Gothic"/>
              </a:rPr>
              <a:t>Trabajo planificado en las próximas ~dos semanas:</a:t>
            </a:r>
          </a:p>
          <a:p>
            <a:pPr marL="629435" lvl="1" indent="-305435"/>
            <a:r>
              <a:rPr lang="es-ES" dirty="0">
                <a:latin typeface="Century Gothic"/>
              </a:rPr>
              <a:t>3 proyectos solares programados</a:t>
            </a:r>
            <a:endParaRPr lang="en-US" dirty="0">
              <a:highlight>
                <a:srgbClr val="FFFF00"/>
              </a:highlight>
              <a:latin typeface="Century Gothic"/>
            </a:endParaRPr>
          </a:p>
          <a:p>
            <a:pPr marL="324485" lvl="1" indent="0">
              <a:buNone/>
            </a:pPr>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 </a:t>
            </a:r>
            <a:endParaRPr lang="en-US" b="1" dirty="0"/>
          </a:p>
          <a:p>
            <a:pPr marL="629920" lvl="1" indent="-305435"/>
            <a:r>
              <a:rPr lang="es-ES" dirty="0">
                <a:latin typeface="Century Gothic"/>
              </a:rPr>
              <a:t>¡Se instalaron 5 sistemas de riego por goteo y 1 sistema de aguas grises desde la lavandería hasta el jardín para los propietarios de viviendas de </a:t>
            </a:r>
            <a:r>
              <a:rPr lang="es-ES" dirty="0" err="1">
                <a:latin typeface="Century Gothic"/>
              </a:rPr>
              <a:t>Iron</a:t>
            </a:r>
            <a:r>
              <a:rPr lang="es-ES" dirty="0">
                <a:latin typeface="Century Gothic"/>
              </a:rPr>
              <a:t> </a:t>
            </a:r>
            <a:r>
              <a:rPr lang="es-ES" dirty="0" err="1">
                <a:latin typeface="Century Gothic"/>
              </a:rPr>
              <a:t>Triangle</a:t>
            </a:r>
            <a:r>
              <a:rPr lang="es-ES" dirty="0">
                <a:latin typeface="Century Gothic"/>
              </a:rPr>
              <a:t>!</a:t>
            </a:r>
            <a:endParaRPr lang="en-US" dirty="0">
              <a:latin typeface="Century Gothic"/>
            </a:endParaRPr>
          </a:p>
          <a:p>
            <a:pPr marL="899795" lvl="2" indent="-269875"/>
            <a:r>
              <a:rPr lang="es-ES" dirty="0">
                <a:latin typeface="Century Gothic"/>
              </a:rPr>
              <a:t>El trabajo cuenta con el apoyo de nuestro nuevo equipo de Conservación de Agua, así como de miembros de nuestro Equipo de Campo de Restauración de Cuencas.</a:t>
            </a:r>
            <a:endParaRPr lang="en-US" dirty="0">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a:t>
            </a:r>
            <a:r>
              <a:rPr lang="en-US" dirty="0">
                <a:latin typeface="Century Gothic"/>
              </a:rPr>
              <a:t>126,049.77</a:t>
            </a: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a:t>
            </a:r>
            <a:r>
              <a:rPr lang="en-US" dirty="0">
                <a:latin typeface="Century Gothic"/>
              </a:rPr>
              <a:t>1,554,654.01</a:t>
            </a:r>
          </a:p>
          <a:p>
            <a:pPr marL="305435" indent="-305435"/>
            <a:r>
              <a:rPr lang="es-ES" b="1" dirty="0">
                <a:latin typeface="Century Gothic"/>
              </a:rPr>
              <a:t>Trabajo planificado en las próximas ~dos semanas:</a:t>
            </a:r>
            <a:endParaRPr lang="en-US" dirty="0"/>
          </a:p>
          <a:p>
            <a:pPr marL="629920" lvl="1" indent="-305435"/>
            <a:r>
              <a:rPr lang="es-ES" dirty="0">
                <a:latin typeface="Century Gothic"/>
              </a:rPr>
              <a:t>Incorporación de un nuevo coordinador de extensión comunitaria</a:t>
            </a:r>
            <a:endParaRPr lang="en-US" dirty="0">
              <a:latin typeface="Century Gothic"/>
            </a:endParaRPr>
          </a:p>
          <a:p>
            <a:pPr marL="629920" lvl="1" indent="-305435"/>
            <a:r>
              <a:rPr lang="en-US" dirty="0" err="1">
                <a:latin typeface="Century Gothic"/>
              </a:rPr>
              <a:t>Varias</a:t>
            </a:r>
            <a:r>
              <a:rPr lang="en-US" dirty="0">
                <a:latin typeface="Century Gothic"/>
              </a:rPr>
              <a:t> </a:t>
            </a:r>
            <a:r>
              <a:rPr lang="en-US" dirty="0" err="1">
                <a:latin typeface="Century Gothic"/>
              </a:rPr>
              <a:t>visitas</a:t>
            </a:r>
            <a:r>
              <a:rPr lang="en-US" dirty="0">
                <a:latin typeface="Century Gothic"/>
              </a:rPr>
              <a:t> al sitio e </a:t>
            </a:r>
            <a:r>
              <a:rPr lang="en-US" dirty="0" err="1">
                <a:latin typeface="Century Gothic"/>
              </a:rPr>
              <a:t>instalaciones</a:t>
            </a:r>
            <a:r>
              <a:rPr lang="en-US" dirty="0">
                <a:latin typeface="Century Gothic"/>
              </a:rPr>
              <a:t> </a:t>
            </a:r>
            <a:r>
              <a:rPr lang="en-US" dirty="0" err="1">
                <a:latin typeface="Century Gothic"/>
              </a:rPr>
              <a:t>previstas</a:t>
            </a:r>
            <a:r>
              <a:rPr lang="en-US" dirty="0">
                <a:latin typeface="Century Gothic"/>
              </a:rPr>
              <a:t>.</a:t>
            </a:r>
          </a:p>
          <a:p>
            <a:pPr marL="899795" lvl="2" indent="-269875"/>
            <a:r>
              <a:rPr lang="es-ES" dirty="0">
                <a:latin typeface="Century Gothic"/>
              </a:rPr>
              <a:t>Con la esperanza de encontrar más propietarios interesados ​​en los sistemas de aguas grises, pero no todos los hogares son adecuados para esta tecnología.</a:t>
            </a:r>
            <a:endParaRPr lang="en-US" dirty="0">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 </a:t>
            </a:r>
            <a:endParaRPr lang="en-US" dirty="0">
              <a:latin typeface="Century Gothic"/>
            </a:endParaRPr>
          </a:p>
          <a:p>
            <a:pPr marL="629920" lvl="1" indent="-305435">
              <a:buFont typeface="Wingdings 2"/>
              <a:buChar char=""/>
            </a:pPr>
            <a:r>
              <a:rPr lang="es-ES" dirty="0">
                <a:latin typeface="Century Gothic"/>
              </a:rPr>
              <a:t>Planté 20 árboles en los barrios designados,</a:t>
            </a:r>
            <a:endParaRPr lang="en-US" dirty="0">
              <a:latin typeface="Century Gothic"/>
            </a:endParaRPr>
          </a:p>
          <a:p>
            <a:pPr marL="629920" lvl="1" indent="-305435">
              <a:buFont typeface="Wingdings 2"/>
              <a:buChar char=""/>
            </a:pPr>
            <a:r>
              <a:rPr lang="es-ES" dirty="0">
                <a:latin typeface="Century Gothic"/>
              </a:rPr>
              <a:t>Continuó sondeando y obteniendo nuevos adoptados,</a:t>
            </a:r>
            <a:endParaRPr lang="en-US" dirty="0">
              <a:latin typeface="Century Gothic"/>
            </a:endParaRPr>
          </a:p>
          <a:p>
            <a:pPr marL="629920" lvl="1" indent="-305435">
              <a:buFont typeface="Wingdings 2"/>
              <a:buChar char=""/>
            </a:pPr>
            <a:r>
              <a:rPr lang="es-ES" dirty="0">
                <a:latin typeface="Century Gothic"/>
              </a:rPr>
              <a:t>Se dio seguimiento a 30 sitios pendientes de siembra.</a:t>
            </a:r>
            <a:endParaRPr lang="en-US" dirty="0">
              <a:latin typeface="Century Gothic"/>
            </a:endParaRPr>
          </a:p>
          <a:p>
            <a:pPr marL="629920" lvl="1" indent="-305435">
              <a:buFont typeface="Wingdings 2"/>
              <a:buChar char=""/>
            </a:pPr>
            <a:r>
              <a:rPr lang="es-ES" dirty="0">
                <a:latin typeface="Century Gothic"/>
              </a:rPr>
              <a:t>Asistí a la feria profesional de la ciudad el mes pasado para reclutar para nuestra programación juvenil y también promover nuestro programa </a:t>
            </a:r>
            <a:r>
              <a:rPr lang="es-ES" dirty="0" err="1">
                <a:latin typeface="Century Gothic"/>
              </a:rPr>
              <a:t>Adopt</a:t>
            </a:r>
            <a:r>
              <a:rPr lang="es-ES" dirty="0">
                <a:latin typeface="Century Gothic"/>
              </a:rPr>
              <a:t>-A-</a:t>
            </a:r>
            <a:r>
              <a:rPr lang="es-ES" dirty="0" err="1">
                <a:latin typeface="Century Gothic"/>
              </a:rPr>
              <a:t>Tree</a:t>
            </a:r>
            <a:r>
              <a:rPr lang="es-ES" dirty="0">
                <a:latin typeface="Century Gothic"/>
              </a:rPr>
              <a:t>.</a:t>
            </a:r>
            <a:endParaRPr lang="en-US" dirty="0">
              <a:solidFill>
                <a:srgbClr val="3D3D3D"/>
              </a:solidFill>
              <a:latin typeface="Century Gothic"/>
            </a:endParaRPr>
          </a:p>
          <a:p>
            <a:pPr marL="629920" lvl="1" indent="-305435"/>
            <a:endParaRPr lang="en-US" dirty="0">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a:t>
            </a:r>
            <a:r>
              <a:rPr lang="en-US" dirty="0">
                <a:latin typeface="Century Gothic"/>
              </a:rPr>
              <a:t>40,606.11</a:t>
            </a: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1,047,406.64</a:t>
            </a:r>
            <a:endParaRPr lang="en-US" dirty="0">
              <a:latin typeface="Century Gothic"/>
            </a:endParaRPr>
          </a:p>
          <a:p>
            <a:pPr marL="305435" indent="-305435"/>
            <a:endParaRPr lang="en-US" dirty="0">
              <a:latin typeface="Century Gothic"/>
            </a:endParaRP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629920" lvl="1" indent="-305435"/>
            <a:r>
              <a:rPr lang="es-ES" dirty="0">
                <a:latin typeface="Century Gothic"/>
              </a:rPr>
              <a:t>Summer Green </a:t>
            </a:r>
            <a:r>
              <a:rPr lang="es-ES" dirty="0" err="1">
                <a:latin typeface="Century Gothic"/>
              </a:rPr>
              <a:t>Team</a:t>
            </a:r>
            <a:r>
              <a:rPr lang="es-ES" dirty="0">
                <a:latin typeface="Century Gothic"/>
              </a:rPr>
              <a:t> comienza a mediados de junio,</a:t>
            </a:r>
            <a:endParaRPr lang="en-US" dirty="0">
              <a:solidFill>
                <a:srgbClr val="000000"/>
              </a:solidFill>
              <a:latin typeface="Century Gothic"/>
            </a:endParaRPr>
          </a:p>
          <a:p>
            <a:pPr marL="629920" lvl="1" indent="-305435"/>
            <a:r>
              <a:rPr lang="en-US" dirty="0" err="1">
                <a:latin typeface="Century Gothic"/>
              </a:rPr>
              <a:t>Escrutinio</a:t>
            </a:r>
            <a:r>
              <a:rPr lang="en-US" dirty="0">
                <a:latin typeface="Century Gothic"/>
              </a:rPr>
              <a:t> los </a:t>
            </a:r>
            <a:r>
              <a:rPr lang="en-US" dirty="0" err="1">
                <a:latin typeface="Century Gothic"/>
              </a:rPr>
              <a:t>viernes</a:t>
            </a:r>
            <a:r>
              <a:rPr lang="en-US" dirty="0">
                <a:latin typeface="Century Gothic"/>
              </a:rPr>
              <a:t>,</a:t>
            </a:r>
            <a:endParaRPr lang="en-US" dirty="0">
              <a:solidFill>
                <a:srgbClr val="000000"/>
              </a:solidFill>
              <a:latin typeface="Century Gothic"/>
            </a:endParaRPr>
          </a:p>
          <a:p>
            <a:pPr marL="629920" lvl="1" indent="-305435"/>
            <a:r>
              <a:rPr lang="es-ES" dirty="0">
                <a:latin typeface="Century Gothic"/>
              </a:rPr>
              <a:t>Asiste al evento del 16 de junio el día 22.</a:t>
            </a:r>
            <a:endParaRPr lang="en-US" dirty="0">
              <a:solidFill>
                <a:srgbClr val="000000"/>
              </a:solidFill>
              <a:latin typeface="Century Gothic"/>
            </a:endParaRPr>
          </a:p>
          <a:p>
            <a:pPr marL="629920" lvl="1" indent="-305435"/>
            <a:r>
              <a:rPr lang="es-ES" dirty="0">
                <a:latin typeface="Century Gothic"/>
              </a:rPr>
              <a:t>Envíe toda la documentación necesaria para la factura que vence el 10 de junio.</a:t>
            </a:r>
            <a:endParaRPr lang="en-US" dirty="0">
              <a:solidFill>
                <a:srgbClr val="000000"/>
              </a:solidFill>
              <a:latin typeface="Century Gothic"/>
            </a:endParaRPr>
          </a:p>
          <a:p>
            <a:pPr marL="629920" lvl="1" indent="-305435"/>
            <a:endParaRPr lang="en-US" dirty="0">
              <a:highlight>
                <a:srgbClr val="FFFF00"/>
              </a:highlight>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a:t>
            </a:r>
            <a:endParaRPr lang="en-US" sz="1000" dirty="0">
              <a:solidFill>
                <a:srgbClr val="000000"/>
              </a:solidFill>
              <a:latin typeface="Arial"/>
              <a:cs typeface="Arial"/>
            </a:endParaRPr>
          </a:p>
          <a:p>
            <a:pPr marL="629920" lvl="1" indent="-305435"/>
            <a:r>
              <a:rPr lang="es-ES" dirty="0">
                <a:solidFill>
                  <a:srgbClr val="000000"/>
                </a:solidFill>
                <a:latin typeface="Century Gothic"/>
                <a:cs typeface="Arial"/>
              </a:rPr>
              <a:t>Todavía estamos obteniendo información de servicios públicos para el proyecto y finalizando los documentos de construcción.</a:t>
            </a:r>
            <a:endParaRPr lang="en-US" b="1" dirty="0">
              <a:solidFill>
                <a:srgbClr val="3D3D3D"/>
              </a:solidFill>
              <a:latin typeface="Century Gothic"/>
              <a:cs typeface="Arial"/>
            </a:endParaRPr>
          </a:p>
          <a:p>
            <a:pPr marL="629920" lvl="1" indent="-305435"/>
            <a:r>
              <a:rPr lang="es-ES" dirty="0">
                <a:solidFill>
                  <a:srgbClr val="3D3D3D"/>
                </a:solidFill>
                <a:latin typeface="Century Gothic"/>
                <a:cs typeface="Arial"/>
              </a:rPr>
              <a:t>Reunión mensual de coordinación del proyecto para conocer el estado y las actualizaciones del mismo.</a:t>
            </a:r>
            <a:endParaRPr lang="en-US" dirty="0">
              <a:solidFill>
                <a:srgbClr val="3D3D3D"/>
              </a:solidFill>
              <a:latin typeface="Century Gothic"/>
              <a:cs typeface="Arial"/>
            </a:endParaRPr>
          </a:p>
          <a:p>
            <a:pPr marL="0" indent="0">
              <a:buNone/>
            </a:pPr>
            <a:endParaRPr lang="en-US" sz="1000" dirty="0">
              <a:solidFill>
                <a:srgbClr val="000000"/>
              </a:solidFill>
              <a:latin typeface="Arial"/>
              <a:cs typeface="Arial"/>
            </a:endParaRPr>
          </a:p>
          <a:p>
            <a:pPr marL="305435" indent="-305435"/>
            <a:r>
              <a:rPr lang="es-ES" b="1" dirty="0">
                <a:latin typeface="Century Gothic"/>
              </a:rPr>
              <a:t>Gastos totales reportados a la fecha: </a:t>
            </a:r>
            <a:r>
              <a:rPr lang="en-US" dirty="0">
                <a:latin typeface="Century Gothic"/>
              </a:rPr>
              <a:t>$</a:t>
            </a:r>
            <a:r>
              <a:rPr lang="en-US" sz="1800" kern="1200" dirty="0">
                <a:effectLst/>
                <a:latin typeface="Century Gothic"/>
              </a:rPr>
              <a:t> 32,577.81</a:t>
            </a:r>
            <a:endParaRPr lang="en-US" dirty="0">
              <a:latin typeface="Century Gothic"/>
            </a:endParaRPr>
          </a:p>
          <a:p>
            <a:pPr marL="305435" indent="-305435"/>
            <a:endParaRPr lang="en-US" dirty="0">
              <a:latin typeface="Century Gothic"/>
            </a:endParaRPr>
          </a:p>
          <a:p>
            <a:pPr marL="305435" indent="-305435"/>
            <a:r>
              <a:rPr lang="en-US" b="1" dirty="0" err="1">
                <a:latin typeface="Century Gothic"/>
              </a:rPr>
              <a:t>Presupuesto</a:t>
            </a:r>
            <a:r>
              <a:rPr lang="en-US" b="1" dirty="0">
                <a:latin typeface="Century Gothic"/>
              </a:rPr>
              <a:t> restante: </a:t>
            </a:r>
            <a:r>
              <a:rPr lang="en-US" dirty="0">
                <a:latin typeface="Century Gothic"/>
              </a:rPr>
              <a:t>$</a:t>
            </a:r>
            <a:r>
              <a:rPr lang="en-US" sz="1800" kern="1200" dirty="0">
                <a:effectLst/>
                <a:latin typeface="Century Gothic"/>
              </a:rPr>
              <a:t> </a:t>
            </a:r>
            <a:r>
              <a:rPr lang="en-US" dirty="0">
                <a:latin typeface="Century Gothic"/>
              </a:rPr>
              <a:t>922,466.19</a:t>
            </a:r>
          </a:p>
          <a:p>
            <a:pPr marL="305435" indent="-305435"/>
            <a:endParaRPr lang="en-US" dirty="0">
              <a:highlight>
                <a:srgbClr val="FFFF00"/>
              </a:highlight>
              <a:latin typeface="Century Gothic"/>
            </a:endParaRPr>
          </a:p>
          <a:p>
            <a:pPr marL="305435" indent="-305435"/>
            <a:r>
              <a:rPr lang="es-ES" b="1" dirty="0">
                <a:latin typeface="Century Gothic"/>
              </a:rPr>
              <a:t>Trabajo planificado en las próximas ~dos semanas:</a:t>
            </a:r>
            <a:endParaRPr lang="en-US" dirty="0">
              <a:latin typeface="Gill Sans MT" panose="020B0502020104020203"/>
            </a:endParaRPr>
          </a:p>
          <a:p>
            <a:pPr marL="629920" lvl="1" indent="-305435"/>
            <a:r>
              <a:rPr lang="es-ES" sz="1400" dirty="0">
                <a:solidFill>
                  <a:srgbClr val="000000"/>
                </a:solidFill>
                <a:latin typeface="Century Gothic"/>
                <a:cs typeface="Arial"/>
              </a:rPr>
              <a:t>Presentación del 13 de junio de 2024 en la reunión de la Comisión de Arte y Cultura</a:t>
            </a:r>
            <a:r>
              <a:rPr lang="en-US" sz="1400" dirty="0">
                <a:solidFill>
                  <a:srgbClr val="000000"/>
                </a:solidFill>
                <a:latin typeface="Century Gothic"/>
                <a:cs typeface="Arial"/>
              </a:rPr>
              <a:t>  </a:t>
            </a:r>
            <a:endParaRPr lang="en-US" sz="1400" dirty="0">
              <a:solidFill>
                <a:srgbClr val="3D3D3D"/>
              </a:solidFill>
              <a:latin typeface="Century Gothic"/>
              <a:cs typeface="Arial"/>
            </a:endParaRPr>
          </a:p>
          <a:p>
            <a:pPr marL="629920" lvl="1" indent="-305435"/>
            <a:r>
              <a:rPr lang="es-ES" sz="1400" dirty="0">
                <a:solidFill>
                  <a:srgbClr val="000000"/>
                </a:solidFill>
                <a:latin typeface="Century Gothic"/>
                <a:cs typeface="Arial"/>
              </a:rPr>
              <a:t>14 de junio de 2024 en Unity Park Plaza Inauguración del diseño de jardines ADA</a:t>
            </a:r>
            <a:endParaRPr lang="en-US" sz="1400" dirty="0">
              <a:latin typeface="Century Gothic"/>
            </a:endParaRPr>
          </a:p>
          <a:p>
            <a:pPr marL="629920" lvl="1" indent="-305435"/>
            <a:endParaRPr lang="en-US" dirty="0">
              <a:solidFill>
                <a:srgbClr val="3D3D3D"/>
              </a:solidFill>
              <a:latin typeface="Century Gothic"/>
              <a:cs typeface="Arial"/>
            </a:endParaRPr>
          </a:p>
          <a:p>
            <a:pPr marL="899795" lvl="2" indent="-269875"/>
            <a:endParaRPr lang="en-US" dirty="0">
              <a:solidFill>
                <a:srgbClr val="222222"/>
              </a:solidFill>
              <a:latin typeface="Arial"/>
              <a:cs typeface="Arial"/>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a:t>
            </a:r>
            <a:endParaRPr lang="en-US" dirty="0">
              <a:solidFill>
                <a:srgbClr val="000000"/>
              </a:solidFill>
              <a:latin typeface="Century Gothic"/>
            </a:endParaRPr>
          </a:p>
          <a:p>
            <a:pPr marL="629920" lvl="1" indent="-305435"/>
            <a:r>
              <a:rPr lang="es-ES" sz="1400" dirty="0">
                <a:solidFill>
                  <a:srgbClr val="000000"/>
                </a:solidFill>
                <a:latin typeface="Century Gothic"/>
              </a:rPr>
              <a:t>Desarrollé un cronograma de programa de capacitación de 6 semanas para el aprendizaje de verano </a:t>
            </a:r>
            <a:r>
              <a:rPr lang="es-ES" sz="1400" dirty="0" err="1">
                <a:solidFill>
                  <a:srgbClr val="000000"/>
                </a:solidFill>
                <a:latin typeface="Century Gothic"/>
              </a:rPr>
              <a:t>Gleaning</a:t>
            </a:r>
            <a:endParaRPr lang="en-US" sz="1400" dirty="0">
              <a:solidFill>
                <a:srgbClr val="000000"/>
              </a:solidFill>
              <a:latin typeface="Century Gothic"/>
            </a:endParaRPr>
          </a:p>
          <a:p>
            <a:pPr marL="629920" lvl="1" indent="-305435"/>
            <a:r>
              <a:rPr lang="es-ES" dirty="0">
                <a:solidFill>
                  <a:schemeClr val="tx1"/>
                </a:solidFill>
                <a:latin typeface="Century Gothic" panose="020B0502020202020204" pitchFamily="34" charset="0"/>
              </a:rPr>
              <a:t>Solicitud de aprendizaje de Summer </a:t>
            </a:r>
            <a:r>
              <a:rPr lang="es-ES" dirty="0" err="1">
                <a:solidFill>
                  <a:schemeClr val="tx1"/>
                </a:solidFill>
                <a:latin typeface="Century Gothic" panose="020B0502020202020204" pitchFamily="34" charset="0"/>
              </a:rPr>
              <a:t>Gleaning</a:t>
            </a:r>
            <a:r>
              <a:rPr lang="es-ES" dirty="0">
                <a:solidFill>
                  <a:schemeClr val="tx1"/>
                </a:solidFill>
                <a:latin typeface="Century Gothic" panose="020B0502020202020204" pitchFamily="34" charset="0"/>
              </a:rPr>
              <a:t> publicada en línea en urbantilth.org</a:t>
            </a:r>
            <a:endParaRPr lang="en-US" dirty="0">
              <a:solidFill>
                <a:schemeClr val="tx1"/>
              </a:solidFill>
              <a:latin typeface="Century Gothic" panose="020B0502020202020204" pitchFamily="34" charset="0"/>
            </a:endParaRPr>
          </a:p>
          <a:p>
            <a:pPr marL="629920" lvl="1" indent="-305435"/>
            <a:r>
              <a:rPr lang="es-ES" sz="1400" dirty="0">
                <a:solidFill>
                  <a:srgbClr val="000000"/>
                </a:solidFill>
                <a:latin typeface="Century Gothic"/>
              </a:rPr>
              <a:t>Se creó material de divulgación para el programa de capacitación.</a:t>
            </a:r>
            <a:endParaRPr lang="en-US" sz="1400" dirty="0">
              <a:solidFill>
                <a:srgbClr val="000000"/>
              </a:solidFill>
              <a:latin typeface="Century Gothic"/>
            </a:endParaRPr>
          </a:p>
          <a:p>
            <a:pPr marL="629920" lvl="1" indent="-305435"/>
            <a:r>
              <a:rPr lang="es-ES" sz="1400" dirty="0">
                <a:solidFill>
                  <a:srgbClr val="000000"/>
                </a:solidFill>
                <a:latin typeface="Century Gothic"/>
              </a:rPr>
              <a:t>Publicación publicada en las redes sociales que destaca el "¡Huerto para todos! “Programa en el área del proyecto.</a:t>
            </a:r>
            <a:endParaRPr lang="en-US" sz="1400" dirty="0">
              <a:solidFill>
                <a:srgbClr val="000000"/>
              </a:solidFill>
              <a:latin typeface="Century Gothic"/>
            </a:endParaRPr>
          </a:p>
          <a:p>
            <a:pPr marL="629920" lvl="1" indent="-305435"/>
            <a:endParaRPr lang="en-US" sz="1400" dirty="0">
              <a:solidFill>
                <a:srgbClr val="000000"/>
              </a:solidFill>
              <a:latin typeface="Century Gothic"/>
            </a:endParaRPr>
          </a:p>
          <a:p>
            <a:pPr marL="305435" indent="-305435"/>
            <a:r>
              <a:rPr lang="es-ES" b="1" dirty="0">
                <a:latin typeface="Century Gothic"/>
              </a:rPr>
              <a:t>Gastos totales reportados a la fecha:</a:t>
            </a:r>
            <a:r>
              <a:rPr lang="en-US" dirty="0">
                <a:latin typeface="Century Gothic"/>
              </a:rPr>
              <a:t>$</a:t>
            </a:r>
            <a:r>
              <a:rPr lang="en-US" kern="1200" dirty="0">
                <a:effectLst/>
                <a:latin typeface="Century Gothic"/>
              </a:rPr>
              <a:t> 48,341.49</a:t>
            </a:r>
            <a:endParaRPr lang="en-US" dirty="0">
              <a:latin typeface="Century Gothic"/>
            </a:endParaRPr>
          </a:p>
          <a:p>
            <a:pPr marL="0" indent="0">
              <a:buNone/>
            </a:pPr>
            <a:endParaRPr lang="en-US" dirty="0">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kern="1200" dirty="0">
                <a:effectLst/>
                <a:latin typeface="Century Gothic"/>
              </a:rPr>
              <a:t> 1,119,872.14</a:t>
            </a:r>
            <a:endParaRPr lang="en-US" dirty="0">
              <a:latin typeface="Century Gothic"/>
            </a:endParaRPr>
          </a:p>
          <a:p>
            <a:pPr marL="305435" indent="-305435"/>
            <a:endParaRPr lang="en-US" dirty="0">
              <a:latin typeface="Century Gothic"/>
            </a:endParaRPr>
          </a:p>
          <a:p>
            <a:pPr marL="305435" indent="-305435"/>
            <a:r>
              <a:rPr lang="es-ES" b="1" dirty="0">
                <a:latin typeface="Century Gothic"/>
              </a:rPr>
              <a:t>Trabajo planificado en las próximas ~dos semanas:</a:t>
            </a:r>
            <a:endParaRPr lang="en-US" b="1" dirty="0">
              <a:solidFill>
                <a:srgbClr val="000000"/>
              </a:solidFill>
              <a:latin typeface="Century Gothic"/>
            </a:endParaRPr>
          </a:p>
          <a:p>
            <a:pPr marL="629920" lvl="1" indent="-305435"/>
            <a:r>
              <a:rPr lang="es-ES" dirty="0">
                <a:solidFill>
                  <a:srgbClr val="3D3D3D"/>
                </a:solidFill>
                <a:latin typeface="Century Gothic"/>
              </a:rPr>
              <a:t>Revisar las solicitudes para el programa de capacitación de verano</a:t>
            </a:r>
            <a:endParaRPr lang="en-US" dirty="0">
              <a:solidFill>
                <a:srgbClr val="3D3D3D"/>
              </a:solidFill>
              <a:latin typeface="Century Gothic"/>
            </a:endParaRPr>
          </a:p>
          <a:p>
            <a:pPr marL="629920" lvl="1" indent="-305435"/>
            <a:r>
              <a:rPr lang="es-ES" dirty="0">
                <a:solidFill>
                  <a:srgbClr val="3D3D3D"/>
                </a:solidFill>
                <a:latin typeface="Century Gothic"/>
              </a:rPr>
              <a:t>Comenzar a programar entrevistas para la fecha de inicio del programa el 1 de julio de 2024</a:t>
            </a:r>
            <a:endParaRPr lang="en-US" dirty="0">
              <a:solidFill>
                <a:srgbClr val="3D3D3D"/>
              </a:solidFill>
              <a:latin typeface="Century Gothic"/>
            </a:endParaRPr>
          </a:p>
          <a:p>
            <a:pPr marL="610235" lvl="1" indent="-285750"/>
            <a:endParaRPr lang="en-US" dirty="0">
              <a:solidFill>
                <a:srgbClr val="000000"/>
              </a:solidFill>
              <a:latin typeface="Century Gothic"/>
            </a:endParaRPr>
          </a:p>
          <a:p>
            <a:pPr marL="610235" lvl="1" indent="-285750"/>
            <a:endParaRPr lang="en-US" dirty="0">
              <a:solidFill>
                <a:srgbClr val="000000"/>
              </a:solidFill>
              <a:latin typeface="Century Gothic"/>
            </a:endParaRPr>
          </a:p>
          <a:p>
            <a:pPr marL="610235" lvl="1" indent="-285750"/>
            <a:endParaRPr lang="en-US" dirty="0">
              <a:solidFill>
                <a:srgbClr val="000000"/>
              </a:solidFill>
              <a:latin typeface="Century Gothic"/>
            </a:endParaRPr>
          </a:p>
          <a:p>
            <a:pPr marL="610235" lvl="1" indent="-285750"/>
            <a:endParaRPr lang="en-US" dirty="0">
              <a:latin typeface="Gill Sans MT" panose="020B0502020104020203"/>
            </a:endParaRPr>
          </a:p>
          <a:p>
            <a:pPr marL="629920" lvl="1" indent="-305435"/>
            <a:endParaRPr lang="en-US" sz="1400" dirty="0">
              <a:latin typeface="Century Gothic"/>
            </a:endParaRPr>
          </a:p>
          <a:p>
            <a:pPr marL="629920" lvl="1" indent="-305435"/>
            <a:endParaRPr lang="en-US" dirty="0">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City of Richmond​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Grid Alternatives​</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Groundwork Richmond​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Rich City Rides​</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Public Land​</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UC Berkeley​</a:t>
            </a:r>
          </a:p>
          <a:p>
            <a:pPr fontAlgn="base"/>
            <a:r>
              <a:rPr lang="en-US" sz="2800" dirty="0">
                <a:latin typeface="Century Gothic" panose="020B0502020202020204" pitchFamily="34" charset="0"/>
              </a:rPr>
              <a:t>L</a:t>
            </a:r>
            <a:r>
              <a:rPr lang="es-ES" sz="2800" dirty="0">
                <a:latin typeface="Century Gothic" panose="020B0502020202020204" pitchFamily="34" charset="0"/>
              </a:rPr>
              <a:t>í</a:t>
            </a:r>
            <a:r>
              <a:rPr lang="en-US" sz="2800" dirty="0">
                <a:latin typeface="Century Gothic" panose="020B0502020202020204" pitchFamily="34" charset="0"/>
              </a:rPr>
              <a:t>der de </a:t>
            </a:r>
            <a:r>
              <a:rPr lang="en-US" sz="2800" dirty="0" err="1">
                <a:latin typeface="Century Gothic" panose="020B0502020202020204" pitchFamily="34" charset="0"/>
              </a:rPr>
              <a:t>proyecto</a:t>
            </a:r>
            <a:r>
              <a:rPr lang="en-US" sz="2800" dirty="0">
                <a:latin typeface="Century Gothic" panose="020B0502020202020204" pitchFamily="34" charset="0"/>
              </a:rPr>
              <a:t> para Urban Tilth​</a:t>
            </a:r>
          </a:p>
        </p:txBody>
      </p:sp>
      <p:sp>
        <p:nvSpPr>
          <p:cNvPr id="3" name="TextBox 2">
            <a:extLst>
              <a:ext uri="{FF2B5EF4-FFF2-40B4-BE49-F238E27FC236}">
                <a16:creationId xmlns:a16="http://schemas.microsoft.com/office/drawing/2014/main" id="{302844EA-6507-867D-36EB-FB00F8365C4F}"/>
              </a:ext>
            </a:extLst>
          </p:cNvPr>
          <p:cNvSpPr txBox="1"/>
          <p:nvPr/>
        </p:nvSpPr>
        <p:spPr>
          <a:xfrm>
            <a:off x="279026" y="367553"/>
            <a:ext cx="8334375" cy="769441"/>
          </a:xfrm>
          <a:prstGeom prst="rect">
            <a:avLst/>
          </a:prstGeom>
          <a:noFill/>
        </p:spPr>
        <p:txBody>
          <a:bodyPr wrap="square" rtlCol="0">
            <a:spAutoFit/>
          </a:bodyPr>
          <a:lstStyle/>
          <a:p>
            <a:r>
              <a:rPr lang="en-US" sz="4400" b="1" dirty="0" err="1">
                <a:solidFill>
                  <a:schemeClr val="bg1"/>
                </a:solidFill>
                <a:latin typeface="Myriad Pro" panose="020B0503030403020204"/>
              </a:rPr>
              <a:t>Pase</a:t>
            </a:r>
            <a:r>
              <a:rPr lang="en-US" sz="4400" b="1" dirty="0">
                <a:solidFill>
                  <a:schemeClr val="bg1"/>
                </a:solidFill>
                <a:latin typeface="Myriad Pro" panose="020B0503030403020204"/>
              </a:rPr>
              <a:t>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a:t>
            </a:r>
            <a:r>
              <a:rPr lang="en-US" b="1" dirty="0">
                <a:latin typeface="Century Gothic"/>
              </a:rPr>
              <a:t>:</a:t>
            </a:r>
            <a:endParaRPr lang="en-US" b="1" dirty="0"/>
          </a:p>
          <a:p>
            <a:pPr marL="629920" lvl="1" indent="-305435"/>
            <a:r>
              <a:rPr lang="es-ES" dirty="0">
                <a:latin typeface="Century Gothic"/>
                <a:cs typeface="Arial"/>
              </a:rPr>
              <a:t>¡Se lanzó la cohorte 1 de Capacitación para Promotores de Salud Climática!</a:t>
            </a:r>
            <a:endParaRPr lang="en-US" sz="1200" dirty="0">
              <a:solidFill>
                <a:srgbClr val="3D3D3D"/>
              </a:solidFill>
              <a:latin typeface="Century Gothic"/>
              <a:cs typeface="Arial"/>
            </a:endParaRPr>
          </a:p>
          <a:p>
            <a:pPr marL="629920" lvl="1" indent="-305435"/>
            <a:endParaRPr lang="en-US" b="1" dirty="0">
              <a:latin typeface="Century Gothic"/>
              <a:cs typeface="Arial"/>
            </a:endParaRPr>
          </a:p>
          <a:p>
            <a:pPr marL="305435" indent="-305435"/>
            <a:r>
              <a:rPr lang="es-ES" b="1" dirty="0">
                <a:latin typeface="Century Gothic"/>
              </a:rPr>
              <a:t>Gastos totales reportados a la fecha: </a:t>
            </a:r>
            <a:r>
              <a:rPr lang="en-US" dirty="0">
                <a:latin typeface="Century Gothic"/>
              </a:rPr>
              <a:t>$ 155,324.77</a:t>
            </a:r>
            <a:endParaRPr lang="en-US" dirty="0"/>
          </a:p>
          <a:p>
            <a:pPr marL="305435" indent="-305435"/>
            <a:endParaRPr lang="en-US" dirty="0">
              <a:latin typeface="Gill Sans MT"/>
            </a:endParaRPr>
          </a:p>
          <a:p>
            <a:pPr marL="305435" indent="-305435"/>
            <a:r>
              <a:rPr lang="en-US" dirty="0" err="1">
                <a:latin typeface="Century Gothic"/>
              </a:rPr>
              <a:t>Presupuesto</a:t>
            </a:r>
            <a:r>
              <a:rPr lang="en-US" dirty="0">
                <a:latin typeface="Century Gothic"/>
              </a:rPr>
              <a:t> restante: $ 3,083,547.23 </a:t>
            </a:r>
          </a:p>
          <a:p>
            <a:pPr marL="0" indent="0">
              <a:buNone/>
            </a:pPr>
            <a:endParaRPr lang="en-US" dirty="0">
              <a:latin typeface="Century Gothic"/>
            </a:endParaRPr>
          </a:p>
          <a:p>
            <a:pPr marL="305435" indent="-305435"/>
            <a:r>
              <a:rPr lang="es-ES" b="1" dirty="0">
                <a:latin typeface="Century Gothic"/>
              </a:rPr>
              <a:t>Trabajo planificado en las próximas ~dos semanas:</a:t>
            </a:r>
            <a:r>
              <a:rPr lang="en-US" dirty="0">
                <a:latin typeface="Century Gothic"/>
              </a:rPr>
              <a:t> </a:t>
            </a:r>
            <a:endParaRPr lang="en-US" dirty="0"/>
          </a:p>
          <a:p>
            <a:pPr marL="629920" lvl="1" indent="-305435"/>
            <a:r>
              <a:rPr lang="es-ES" dirty="0">
                <a:latin typeface="Century Gothic"/>
                <a:cs typeface="Arial"/>
              </a:rPr>
              <a:t>Graduados de la primera cohorte</a:t>
            </a:r>
            <a:endParaRPr lang="en-US" dirty="0">
              <a:latin typeface="Century Gothic"/>
              <a:cs typeface="Arial"/>
            </a:endParaRPr>
          </a:p>
          <a:p>
            <a:pPr marL="629920" lvl="1" indent="-305435"/>
            <a:r>
              <a:rPr lang="es-ES" dirty="0">
                <a:latin typeface="Century Gothic"/>
                <a:cs typeface="Arial"/>
              </a:rPr>
              <a:t>Descripción del puesto de Conductor de salud comunitaria (x2) y anuncio de apertura</a:t>
            </a:r>
            <a:endParaRPr lang="en-US" dirty="0">
              <a:latin typeface="Century Gothic"/>
              <a:cs typeface="Arial"/>
            </a:endParaRPr>
          </a:p>
          <a:p>
            <a:pPr marL="629920" lvl="1" indent="-305435"/>
            <a:endParaRPr lang="en-US" dirty="0">
              <a:highlight>
                <a:srgbClr val="FFFF00"/>
              </a:highlight>
              <a:latin typeface="Century Gothic"/>
              <a:cs typeface="Arial"/>
            </a:endParaRPr>
          </a:p>
          <a:p>
            <a:pPr marL="629920" lvl="1" indent="-305435"/>
            <a:endParaRPr lang="en-US" b="1" dirty="0">
              <a:latin typeface="Century Gothic"/>
              <a:cs typeface="Arial"/>
            </a:endParaRPr>
          </a:p>
          <a:p>
            <a:pPr marL="323850" lvl="1" indent="0">
              <a:buNone/>
            </a:pPr>
            <a:endParaRPr lang="en-US" b="1" dirty="0">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buFont typeface="'Wingdings 2',Sans-Serif" panose="05000000000000000000" pitchFamily="2" charset="2"/>
              <a:buChar char=""/>
            </a:pPr>
            <a:r>
              <a:rPr lang="es-ES" sz="2000" b="1" dirty="0">
                <a:solidFill>
                  <a:srgbClr val="000000"/>
                </a:solidFill>
                <a:latin typeface="Century Gothic"/>
              </a:rPr>
              <a:t>Trabajo completado desde la última reunión:</a:t>
            </a:r>
            <a:endParaRPr lang="en-US" sz="2000" dirty="0">
              <a:solidFill>
                <a:srgbClr val="000000"/>
              </a:solidFill>
              <a:latin typeface="Century Gothic"/>
            </a:endParaRPr>
          </a:p>
          <a:p>
            <a:pPr marL="629920" lvl="1" indent="-305435">
              <a:lnSpc>
                <a:spcPct val="105000"/>
              </a:lnSpc>
              <a:buFont typeface="'Wingdings 2',Sans-Serif" panose="05000000000000000000" pitchFamily="2" charset="2"/>
              <a:buChar char=""/>
            </a:pPr>
            <a:r>
              <a:rPr lang="es-ES" dirty="0">
                <a:solidFill>
                  <a:srgbClr val="3D3D3D"/>
                </a:solidFill>
                <a:latin typeface="Century Gothic"/>
              </a:rPr>
              <a:t>Trabajo continuo con organizaciones comunitarias.</a:t>
            </a:r>
            <a:endParaRPr lang="en-US" dirty="0">
              <a:solidFill>
                <a:schemeClr val="tx1"/>
              </a:solidFill>
              <a:latin typeface="Century Gothic"/>
            </a:endParaRPr>
          </a:p>
          <a:p>
            <a:pPr marL="629920" lvl="1" indent="-305435">
              <a:lnSpc>
                <a:spcPct val="105000"/>
              </a:lnSpc>
              <a:buFont typeface="'Wingdings 2',Sans-Serif" panose="05000000000000000000" pitchFamily="2" charset="2"/>
              <a:buChar char=""/>
            </a:pPr>
            <a:r>
              <a:rPr lang="es-ES" dirty="0">
                <a:solidFill>
                  <a:srgbClr val="3D3D3D"/>
                </a:solidFill>
                <a:latin typeface="Century Gothic"/>
              </a:rPr>
              <a:t>Se completó un plan de participación y extensión comunitaria para su implementación.</a:t>
            </a:r>
            <a:endParaRPr lang="en-US" dirty="0">
              <a:solidFill>
                <a:schemeClr val="tx1"/>
              </a:solidFill>
              <a:latin typeface="Century Gothic"/>
            </a:endParaRPr>
          </a:p>
          <a:p>
            <a:pPr marL="629920" lvl="1" indent="-305435">
              <a:lnSpc>
                <a:spcPct val="105000"/>
              </a:lnSpc>
              <a:buFont typeface="'Wingdings 2',Sans-Serif" panose="05000000000000000000" pitchFamily="2" charset="2"/>
              <a:buChar char=""/>
            </a:pPr>
            <a:r>
              <a:rPr lang="es-ES" dirty="0">
                <a:solidFill>
                  <a:srgbClr val="3D3D3D"/>
                </a:solidFill>
                <a:latin typeface="Century Gothic"/>
              </a:rPr>
              <a:t>Se inició una encuesta para seleccionar 2 de 5 ubicaciones de centros de bicicletas</a:t>
            </a:r>
            <a:endParaRPr lang="en-US" dirty="0">
              <a:solidFill>
                <a:srgbClr val="3D3D3D"/>
              </a:solidFill>
              <a:latin typeface="Century Gothic"/>
            </a:endParaRPr>
          </a:p>
          <a:p>
            <a:pPr marL="305435" indent="-305435">
              <a:lnSpc>
                <a:spcPct val="90000"/>
              </a:lnSpc>
              <a:spcBef>
                <a:spcPts val="1000"/>
              </a:spcBef>
              <a:buFont typeface="Symbol,Sans-Serif" panose="05000000000000000000" pitchFamily="2" charset="2"/>
              <a:buChar char=""/>
            </a:pPr>
            <a:r>
              <a:rPr lang="es-ES" sz="2000" b="1" dirty="0">
                <a:solidFill>
                  <a:schemeClr val="tx1"/>
                </a:solidFill>
                <a:latin typeface="Century Gothic"/>
              </a:rPr>
              <a:t>Gastos totales reportados a la fecha: </a:t>
            </a:r>
            <a:r>
              <a:rPr lang="en-US" sz="2000" dirty="0">
                <a:solidFill>
                  <a:schemeClr val="tx1"/>
                </a:solidFill>
                <a:latin typeface="Century Gothic"/>
              </a:rPr>
              <a:t>$ 0</a:t>
            </a:r>
          </a:p>
          <a:p>
            <a:pPr marL="305435" indent="-305435">
              <a:lnSpc>
                <a:spcPct val="90000"/>
              </a:lnSpc>
              <a:spcBef>
                <a:spcPts val="1000"/>
              </a:spcBef>
              <a:buFont typeface="Symbol,Sans-Serif" panose="05000000000000000000" pitchFamily="2" charset="2"/>
              <a:buChar char=""/>
            </a:pPr>
            <a:r>
              <a:rPr lang="en-US" sz="2000" b="1" dirty="0" err="1">
                <a:solidFill>
                  <a:schemeClr val="tx1"/>
                </a:solidFill>
                <a:latin typeface="Century Gothic"/>
              </a:rPr>
              <a:t>Presupuesto</a:t>
            </a:r>
            <a:r>
              <a:rPr lang="en-US" sz="2000" b="1" dirty="0">
                <a:solidFill>
                  <a:schemeClr val="tx1"/>
                </a:solidFill>
                <a:latin typeface="Century Gothic"/>
              </a:rPr>
              <a:t> restante:</a:t>
            </a:r>
            <a:r>
              <a:rPr lang="en-US" sz="2000" dirty="0">
                <a:solidFill>
                  <a:schemeClr val="tx1"/>
                </a:solidFill>
                <a:latin typeface="Century Gothic"/>
              </a:rPr>
              <a:t> $ 998,979.21</a:t>
            </a:r>
          </a:p>
          <a:p>
            <a:pPr marL="305435" indent="-305435">
              <a:lnSpc>
                <a:spcPct val="90000"/>
              </a:lnSpc>
              <a:spcBef>
                <a:spcPts val="1000"/>
              </a:spcBef>
              <a:buFont typeface="Symbol,Sans-Serif" panose="05000000000000000000" pitchFamily="2" charset="2"/>
              <a:buChar char=""/>
            </a:pPr>
            <a:r>
              <a:rPr lang="es-ES" sz="2000" b="1" dirty="0">
                <a:solidFill>
                  <a:schemeClr val="tx1"/>
                </a:solidFill>
                <a:latin typeface="Century Gothic"/>
              </a:rPr>
              <a:t>Trabajo planificado en las próximas ~dos semanas:</a:t>
            </a:r>
            <a:r>
              <a:rPr lang="en-US" sz="2800" dirty="0">
                <a:solidFill>
                  <a:schemeClr val="tx1"/>
                </a:solidFill>
                <a:latin typeface="Century Gothic"/>
              </a:rPr>
              <a:t> </a:t>
            </a:r>
          </a:p>
          <a:p>
            <a:pPr marL="629920" lvl="1" indent="-305435">
              <a:lnSpc>
                <a:spcPct val="90000"/>
              </a:lnSpc>
              <a:spcBef>
                <a:spcPts val="1000"/>
              </a:spcBef>
              <a:buFont typeface="Wingdings,Sans-Serif" panose="05000000000000000000" pitchFamily="2" charset="2"/>
              <a:buChar char="§"/>
            </a:pPr>
            <a:r>
              <a:rPr lang="es-ES" dirty="0">
                <a:latin typeface="Century Gothic"/>
              </a:rPr>
              <a:t>Coloque bicicletas adicionales en toda la ciudad en lugares identificados.</a:t>
            </a:r>
            <a:endParaRPr lang="en-US" dirty="0">
              <a:solidFill>
                <a:srgbClr val="000000"/>
              </a:solidFill>
              <a:latin typeface="Century Gothic"/>
            </a:endParaRPr>
          </a:p>
          <a:p>
            <a:pPr marL="305435" indent="-305435">
              <a:lnSpc>
                <a:spcPct val="90000"/>
              </a:lnSpc>
              <a:spcBef>
                <a:spcPts val="1000"/>
              </a:spcBef>
              <a:buFont typeface="Wingdings 2" panose="05000000000000000000" pitchFamily="2" charset="2"/>
            </a:pPr>
            <a:endParaRPr lang="en-US" sz="2000" b="1" dirty="0">
              <a:solidFill>
                <a:srgbClr val="000000"/>
              </a:solidFill>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000" b="1" dirty="0">
                <a:latin typeface="Century Gothic"/>
              </a:rPr>
              <a:t>Trabajo completado desde la última reunión</a:t>
            </a:r>
            <a:r>
              <a:rPr lang="en-US" sz="2000" b="1" dirty="0">
                <a:latin typeface="Century Gothic"/>
              </a:rPr>
              <a:t>: </a:t>
            </a:r>
            <a:endParaRPr lang="en-US" sz="2000" dirty="0">
              <a:solidFill>
                <a:srgbClr val="000000"/>
              </a:solidFill>
              <a:latin typeface="Century Gothic"/>
            </a:endParaRPr>
          </a:p>
          <a:p>
            <a:pPr marL="629920" lvl="1" indent="-305435"/>
            <a:r>
              <a:rPr lang="en-US" sz="1800" dirty="0">
                <a:latin typeface="Century Gothic"/>
              </a:rPr>
              <a:t>Sitio web </a:t>
            </a:r>
            <a:r>
              <a:rPr lang="en-US" sz="1800" dirty="0" err="1">
                <a:latin typeface="Century Gothic"/>
              </a:rPr>
              <a:t>actualizado</a:t>
            </a:r>
            <a:r>
              <a:rPr lang="en-US" sz="1800" dirty="0">
                <a:latin typeface="Century Gothic"/>
              </a:rPr>
              <a:t>:  </a:t>
            </a:r>
            <a:r>
              <a:rPr lang="en-US" sz="1800" dirty="0">
                <a:solidFill>
                  <a:srgbClr val="000000"/>
                </a:solidFill>
                <a:latin typeface="Century Gothic"/>
                <a:hlinkClick r:id="rId3"/>
              </a:rPr>
              <a:t>www.richmondrisingca.org</a:t>
            </a:r>
            <a:r>
              <a:rPr lang="en-US" sz="1800" dirty="0">
                <a:latin typeface="Century Gothic"/>
              </a:rPr>
              <a:t>  </a:t>
            </a:r>
          </a:p>
          <a:p>
            <a:pPr marL="629920" lvl="1" indent="-305435"/>
            <a:r>
              <a:rPr lang="es-ES" sz="1800" dirty="0">
                <a:latin typeface="Century Gothic"/>
              </a:rPr>
              <a:t>Informe semanal del administrador de la ciudad para la contratación de CSC</a:t>
            </a:r>
            <a:endParaRPr lang="en-US" sz="1800" dirty="0">
              <a:solidFill>
                <a:srgbClr val="000000"/>
              </a:solidFill>
              <a:latin typeface="Century Gothic"/>
            </a:endParaRPr>
          </a:p>
          <a:p>
            <a:pPr marL="629920" lvl="1" indent="-305435"/>
            <a:r>
              <a:rPr lang="en-US" sz="1800" dirty="0" err="1">
                <a:latin typeface="Century Gothic"/>
              </a:rPr>
              <a:t>Asistió</a:t>
            </a:r>
            <a:r>
              <a:rPr lang="en-US" sz="1800" dirty="0">
                <a:latin typeface="Century Gothic"/>
              </a:rPr>
              <a:t> y </a:t>
            </a:r>
            <a:r>
              <a:rPr lang="en-US" sz="1800" dirty="0" err="1">
                <a:latin typeface="Century Gothic"/>
              </a:rPr>
              <a:t>presentó</a:t>
            </a:r>
            <a:r>
              <a:rPr lang="en-US" sz="1800" dirty="0">
                <a:latin typeface="Century Gothic"/>
              </a:rPr>
              <a:t> </a:t>
            </a:r>
            <a:r>
              <a:rPr lang="en-US" sz="1800" dirty="0" err="1">
                <a:latin typeface="Century Gothic"/>
              </a:rPr>
              <a:t>en</a:t>
            </a:r>
            <a:r>
              <a:rPr lang="en-US" sz="1800" dirty="0">
                <a:latin typeface="Century Gothic"/>
              </a:rPr>
              <a:t>:</a:t>
            </a:r>
          </a:p>
          <a:p>
            <a:pPr marL="899795" lvl="2" indent="-269875"/>
            <a:r>
              <a:rPr lang="en-US" sz="1600" dirty="0" err="1">
                <a:latin typeface="Century Gothic"/>
              </a:rPr>
              <a:t>Evento</a:t>
            </a:r>
            <a:r>
              <a:rPr lang="en-US" sz="1600" dirty="0">
                <a:latin typeface="Century Gothic"/>
              </a:rPr>
              <a:t> de RX del </a:t>
            </a:r>
            <a:r>
              <a:rPr lang="en-US" sz="1600" dirty="0" err="1">
                <a:latin typeface="Century Gothic"/>
              </a:rPr>
              <a:t>parque</a:t>
            </a:r>
            <a:endParaRPr lang="en-US" sz="1600" dirty="0">
              <a:latin typeface="Century Gothic"/>
            </a:endParaRPr>
          </a:p>
          <a:p>
            <a:pPr marL="899795" lvl="2" indent="-269875"/>
            <a:r>
              <a:rPr lang="en-US" sz="1600" dirty="0">
                <a:latin typeface="Century Gothic"/>
              </a:rPr>
              <a:t>5 de mayo </a:t>
            </a:r>
          </a:p>
          <a:p>
            <a:pPr marL="899795" lvl="2" indent="-269875"/>
            <a:r>
              <a:rPr lang="es-ES" sz="1600" dirty="0">
                <a:solidFill>
                  <a:srgbClr val="3D3D3D"/>
                </a:solidFill>
                <a:latin typeface="Century Gothic"/>
                <a:cs typeface="Segoe UI"/>
              </a:rPr>
              <a:t>Fiesta de graduación de sexto grado de </a:t>
            </a:r>
            <a:r>
              <a:rPr lang="es-ES" sz="1600" dirty="0" err="1">
                <a:solidFill>
                  <a:srgbClr val="3D3D3D"/>
                </a:solidFill>
                <a:latin typeface="Century Gothic"/>
                <a:cs typeface="Segoe UI"/>
              </a:rPr>
              <a:t>Nystrom</a:t>
            </a:r>
            <a:r>
              <a:rPr lang="es-ES" sz="1600" dirty="0">
                <a:solidFill>
                  <a:srgbClr val="3D3D3D"/>
                </a:solidFill>
                <a:latin typeface="Century Gothic"/>
                <a:cs typeface="Segoe UI"/>
              </a:rPr>
              <a:t> y Coronado</a:t>
            </a:r>
            <a:endParaRPr lang="en-US" sz="1600" dirty="0">
              <a:solidFill>
                <a:srgbClr val="3D3D3D"/>
              </a:solidFill>
              <a:latin typeface="Century Gothic"/>
            </a:endParaRPr>
          </a:p>
          <a:p>
            <a:pPr marL="899795" lvl="2" indent="-269875"/>
            <a:endParaRPr lang="en-US" sz="1600" dirty="0">
              <a:latin typeface="Century Gothic"/>
            </a:endParaRPr>
          </a:p>
          <a:p>
            <a:pPr marL="305435" indent="-305435"/>
            <a:r>
              <a:rPr lang="es-ES" sz="2000" b="1" dirty="0">
                <a:latin typeface="Century Gothic"/>
              </a:rPr>
              <a:t>Gastos totales reportados a la fecha: </a:t>
            </a:r>
            <a:r>
              <a:rPr lang="en-US" sz="2000" dirty="0">
                <a:latin typeface="Century Gothic"/>
              </a:rPr>
              <a:t>$</a:t>
            </a:r>
            <a:r>
              <a:rPr lang="en-US" sz="2000" kern="1200" dirty="0">
                <a:effectLst/>
                <a:latin typeface="Century Gothic"/>
              </a:rPr>
              <a:t> 55,006.41</a:t>
            </a:r>
            <a:endParaRPr lang="en-US" sz="2000" dirty="0">
              <a:latin typeface="Century Gothic"/>
            </a:endParaRPr>
          </a:p>
          <a:p>
            <a:pPr marL="305435" indent="-305435"/>
            <a:r>
              <a:rPr lang="en-US" sz="2000" b="1" dirty="0" err="1">
                <a:latin typeface="Century Gothic"/>
              </a:rPr>
              <a:t>Presupuesto</a:t>
            </a:r>
            <a:r>
              <a:rPr lang="en-US" sz="2000" b="1" dirty="0">
                <a:latin typeface="Century Gothic"/>
              </a:rPr>
              <a:t> restante: </a:t>
            </a:r>
            <a:r>
              <a:rPr lang="en-US" sz="2000" dirty="0">
                <a:latin typeface="Century Gothic"/>
              </a:rPr>
              <a:t>$</a:t>
            </a:r>
            <a:r>
              <a:rPr lang="en-US" sz="2000" kern="1200" dirty="0">
                <a:effectLst/>
                <a:latin typeface="Century Gothic"/>
              </a:rPr>
              <a:t> </a:t>
            </a:r>
            <a:r>
              <a:rPr lang="en-US" sz="2000" dirty="0">
                <a:latin typeface="Century Gothic"/>
              </a:rPr>
              <a:t>2,511,026.32 </a:t>
            </a:r>
          </a:p>
          <a:p>
            <a:pPr marL="305435" indent="-305435"/>
            <a:r>
              <a:rPr lang="es-ES" sz="2000" b="1" dirty="0">
                <a:latin typeface="Century Gothic"/>
              </a:rPr>
              <a:t>Trabajo planificado en las próximas ~dos semanas:</a:t>
            </a:r>
            <a:r>
              <a:rPr lang="en-US" sz="2000" dirty="0">
                <a:latin typeface="Century Gothic"/>
              </a:rPr>
              <a:t>: </a:t>
            </a:r>
            <a:endParaRPr lang="en-US" sz="2000" dirty="0">
              <a:solidFill>
                <a:srgbClr val="000000"/>
              </a:solidFill>
              <a:latin typeface="Century Gothic"/>
            </a:endParaRPr>
          </a:p>
          <a:p>
            <a:pPr marL="575310" indent="-269875">
              <a:lnSpc>
                <a:spcPct val="90000"/>
              </a:lnSpc>
            </a:pPr>
            <a:r>
              <a:rPr lang="en-US" dirty="0" err="1">
                <a:solidFill>
                  <a:srgbClr val="3D3D3D"/>
                </a:solidFill>
                <a:latin typeface="Century Gothic"/>
                <a:cs typeface="Segoe UI"/>
              </a:rPr>
              <a:t>Asistir</a:t>
            </a:r>
            <a:r>
              <a:rPr lang="en-US" dirty="0">
                <a:solidFill>
                  <a:srgbClr val="3D3D3D"/>
                </a:solidFill>
                <a:latin typeface="Century Gothic"/>
                <a:cs typeface="Segoe UI"/>
              </a:rPr>
              <a:t> y </a:t>
            </a:r>
            <a:r>
              <a:rPr lang="en-US" dirty="0" err="1">
                <a:solidFill>
                  <a:srgbClr val="3D3D3D"/>
                </a:solidFill>
                <a:latin typeface="Century Gothic"/>
                <a:cs typeface="Segoe UI"/>
              </a:rPr>
              <a:t>presentar</a:t>
            </a:r>
            <a:r>
              <a:rPr lang="en-US" dirty="0">
                <a:solidFill>
                  <a:srgbClr val="3D3D3D"/>
                </a:solidFill>
                <a:latin typeface="Century Gothic"/>
                <a:cs typeface="Segoe UI"/>
              </a:rPr>
              <a:t> </a:t>
            </a:r>
            <a:r>
              <a:rPr lang="en-US" dirty="0" err="1">
                <a:solidFill>
                  <a:srgbClr val="3D3D3D"/>
                </a:solidFill>
                <a:latin typeface="Century Gothic"/>
                <a:cs typeface="Segoe UI"/>
              </a:rPr>
              <a:t>en</a:t>
            </a:r>
            <a:r>
              <a:rPr lang="en-US" dirty="0">
                <a:solidFill>
                  <a:srgbClr val="3D3D3D"/>
                </a:solidFill>
                <a:latin typeface="Century Gothic"/>
                <a:cs typeface="Segoe UI"/>
              </a:rPr>
              <a:t>:</a:t>
            </a:r>
          </a:p>
          <a:p>
            <a:pPr marL="899795" lvl="1" indent="-269875">
              <a:lnSpc>
                <a:spcPct val="80000"/>
              </a:lnSpc>
            </a:pPr>
            <a:r>
              <a:rPr lang="es-ES" dirty="0">
                <a:solidFill>
                  <a:srgbClr val="3D3D3D"/>
                </a:solidFill>
                <a:latin typeface="Century Gothic"/>
                <a:cs typeface="Segoe UI"/>
              </a:rPr>
              <a:t>Día de concientización comunitaria de la Corporación de Desarrollo de Vivienda Comunitaria (CHDC)</a:t>
            </a:r>
            <a:endParaRPr lang="en-US" dirty="0">
              <a:solidFill>
                <a:srgbClr val="3D3D3D"/>
              </a:solidFill>
              <a:latin typeface="Century Gothic"/>
            </a:endParaRPr>
          </a:p>
          <a:p>
            <a:pPr marL="899795" indent="-269875">
              <a:lnSpc>
                <a:spcPct val="80000"/>
              </a:lnSpc>
            </a:pPr>
            <a:r>
              <a:rPr lang="en-US" sz="1600" dirty="0">
                <a:solidFill>
                  <a:srgbClr val="3D3D3D"/>
                </a:solidFill>
                <a:latin typeface="Century Gothic"/>
                <a:ea typeface="+mn-lt"/>
                <a:cs typeface="+mn-lt"/>
              </a:rPr>
              <a:t>Gran </a:t>
            </a:r>
            <a:r>
              <a:rPr lang="en-US" sz="1600" dirty="0" err="1">
                <a:solidFill>
                  <a:srgbClr val="3D3D3D"/>
                </a:solidFill>
                <a:latin typeface="Century Gothic"/>
                <a:ea typeface="+mn-lt"/>
                <a:cs typeface="+mn-lt"/>
              </a:rPr>
              <a:t>reapertura</a:t>
            </a:r>
            <a:r>
              <a:rPr lang="en-US" sz="1600" dirty="0">
                <a:solidFill>
                  <a:srgbClr val="3D3D3D"/>
                </a:solidFill>
                <a:latin typeface="Century Gothic"/>
                <a:ea typeface="+mn-lt"/>
                <a:cs typeface="+mn-lt"/>
              </a:rPr>
              <a:t> de BTA</a:t>
            </a:r>
            <a:endParaRPr lang="en-US" sz="1600" dirty="0">
              <a:solidFill>
                <a:srgbClr val="3D3D3D"/>
              </a:solidFill>
              <a:latin typeface="Century Gothic"/>
            </a:endParaRPr>
          </a:p>
          <a:p>
            <a:pPr marL="899795" lvl="1" indent="-269875">
              <a:lnSpc>
                <a:spcPct val="80000"/>
              </a:lnSpc>
            </a:pPr>
            <a:r>
              <a:rPr lang="en-US" dirty="0">
                <a:latin typeface="Century Gothic"/>
              </a:rPr>
              <a:t>Juneteenth </a:t>
            </a:r>
            <a:br>
              <a:rPr lang="en-US" dirty="0">
                <a:latin typeface="Century Gothic"/>
              </a:rPr>
            </a:br>
            <a:endParaRPr lang="en-US" dirty="0"/>
          </a:p>
          <a:p>
            <a:pPr marL="629920" lvl="1" indent="-305435"/>
            <a:endParaRPr lang="en-US" dirty="0">
              <a:solidFill>
                <a:srgbClr val="3D3D3D"/>
              </a:solidFill>
              <a:latin typeface="Century Gothic"/>
            </a:endParaRPr>
          </a:p>
          <a:p>
            <a:pPr marL="305435" indent="-305435"/>
            <a:endParaRPr lang="en-US" sz="2000" b="1" dirty="0">
              <a:latin typeface="Century Gothic"/>
            </a:endParaRPr>
          </a:p>
          <a:p>
            <a:pPr marL="629920" lvl="1" indent="-305435"/>
            <a:endParaRPr lang="en-US" dirty="0">
              <a:latin typeface="Century Gothic"/>
            </a:endParaRPr>
          </a:p>
          <a:p>
            <a:pPr marL="629920" lvl="1" indent="-305435"/>
            <a:endParaRPr lang="en-US" dirty="0">
              <a:latin typeface="Century Gothic"/>
            </a:endParaRPr>
          </a:p>
          <a:p>
            <a:pPr marL="629920" lvl="1" indent="-305435"/>
            <a:endParaRPr lang="en-US" dirty="0">
              <a:highlight>
                <a:srgbClr val="FFFF00"/>
              </a:highlight>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4"/>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a:t>
            </a:r>
            <a:r>
              <a:rPr lang="en-US" b="1" dirty="0">
                <a:latin typeface="Century Gothic"/>
              </a:rPr>
              <a:t> </a:t>
            </a:r>
            <a:endParaRPr lang="en-US" dirty="0">
              <a:solidFill>
                <a:srgbClr val="000000"/>
              </a:solidFill>
              <a:latin typeface="Century Gothic"/>
            </a:endParaRPr>
          </a:p>
          <a:p>
            <a:pPr marL="629920" lvl="1" indent="-305435"/>
            <a:r>
              <a:rPr lang="en-US" dirty="0">
                <a:latin typeface="Century Gothic"/>
              </a:rPr>
              <a:t>de </a:t>
            </a:r>
            <a:r>
              <a:rPr lang="en-US" dirty="0" err="1">
                <a:latin typeface="Century Gothic"/>
              </a:rPr>
              <a:t>datos</a:t>
            </a:r>
            <a:r>
              <a:rPr lang="en-US" dirty="0">
                <a:latin typeface="Century Gothic"/>
              </a:rPr>
              <a:t> de puntos </a:t>
            </a:r>
            <a:r>
              <a:rPr lang="en-US" dirty="0" err="1">
                <a:latin typeface="Century Gothic"/>
              </a:rPr>
              <a:t>azules</a:t>
            </a:r>
            <a:r>
              <a:rPr lang="en-US" dirty="0">
                <a:latin typeface="Century Gothic"/>
              </a:rPr>
              <a:t> </a:t>
            </a:r>
            <a:r>
              <a:rPr lang="en-US" dirty="0" err="1">
                <a:latin typeface="Century Gothic"/>
              </a:rPr>
              <a:t>actualizada</a:t>
            </a:r>
            <a:endParaRPr lang="en-US" dirty="0">
              <a:solidFill>
                <a:srgbClr val="000000"/>
              </a:solidFill>
              <a:latin typeface="Century Gothic"/>
            </a:endParaRPr>
          </a:p>
          <a:p>
            <a:pPr marL="629920" lvl="1" indent="-305435"/>
            <a:r>
              <a:rPr lang="es-ES" dirty="0">
                <a:latin typeface="Century Gothic"/>
              </a:rPr>
              <a:t>Geocercas para el área TCC</a:t>
            </a:r>
            <a:endParaRPr lang="en-US" dirty="0">
              <a:solidFill>
                <a:srgbClr val="000000"/>
              </a:solidFill>
              <a:latin typeface="Century Gothic"/>
            </a:endParaRPr>
          </a:p>
          <a:p>
            <a:pPr marL="629920" lvl="1" indent="-305435"/>
            <a:r>
              <a:rPr lang="es-ES" dirty="0">
                <a:latin typeface="Century Gothic"/>
              </a:rPr>
              <a:t>Envío de mensajes para probar el software de comunicación dentro del área del proyecto.</a:t>
            </a:r>
            <a:endParaRPr lang="en-US" dirty="0">
              <a:solidFill>
                <a:srgbClr val="000000"/>
              </a:solidFill>
              <a:latin typeface="Century Gothic"/>
            </a:endParaRPr>
          </a:p>
          <a:p>
            <a:pPr marL="629920" lvl="1" indent="-305435"/>
            <a:r>
              <a:rPr lang="es-ES" dirty="0">
                <a:latin typeface="Century Gothic"/>
              </a:rPr>
              <a:t>Colocación para la Semana de las Pequeñas Empresas, </a:t>
            </a:r>
            <a:r>
              <a:rPr lang="es-ES" dirty="0" err="1">
                <a:latin typeface="Century Gothic"/>
              </a:rPr>
              <a:t>Civic</a:t>
            </a:r>
            <a:r>
              <a:rPr lang="es-ES" dirty="0">
                <a:latin typeface="Century Gothic"/>
              </a:rPr>
              <a:t> Center Plaza</a:t>
            </a:r>
            <a:endParaRPr lang="en-US" dirty="0">
              <a:solidFill>
                <a:srgbClr val="000000"/>
              </a:solidFill>
              <a:latin typeface="Century Gothic"/>
            </a:endParaRPr>
          </a:p>
          <a:p>
            <a:pPr marL="629920" lvl="1" indent="-305435"/>
            <a:r>
              <a:rPr lang="en-US" dirty="0">
                <a:latin typeface="Century Gothic"/>
              </a:rPr>
              <a:t> </a:t>
            </a:r>
            <a:r>
              <a:rPr lang="es-ES" dirty="0">
                <a:latin typeface="Century Gothic"/>
              </a:rPr>
              <a:t>El borrador revisado del kit de herramientas y la lista de verificación de ADU se han enviado al estado para su revisión.</a:t>
            </a:r>
            <a:endParaRPr lang="en-US" dirty="0">
              <a:solidFill>
                <a:srgbClr val="000000"/>
              </a:solidFill>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kern="1200" dirty="0">
                <a:effectLst/>
                <a:latin typeface="Century Gothic"/>
              </a:rPr>
              <a:t> 82,062.44</a:t>
            </a:r>
          </a:p>
          <a:p>
            <a:pPr marL="305435" indent="-305435"/>
            <a:endParaRPr lang="en-US" dirty="0">
              <a:solidFill>
                <a:srgbClr val="000000"/>
              </a:solidFill>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kern="1200" dirty="0">
                <a:effectLst/>
                <a:latin typeface="Century Gothic"/>
              </a:rPr>
              <a:t> 599,573.18</a:t>
            </a:r>
            <a:endParaRPr lang="en-US" dirty="0">
              <a:latin typeface="Century Gothic"/>
            </a:endParaRPr>
          </a:p>
          <a:p>
            <a:pPr marL="0" indent="0">
              <a:buNone/>
            </a:pPr>
            <a:endParaRPr lang="en-US" dirty="0">
              <a:solidFill>
                <a:srgbClr val="000000"/>
              </a:solidFill>
              <a:latin typeface="Century Gothic"/>
            </a:endParaRPr>
          </a:p>
          <a:p>
            <a:pPr marL="305435" indent="-305435"/>
            <a:r>
              <a:rPr lang="es-ES" b="1" dirty="0">
                <a:latin typeface="Century Gothic"/>
              </a:rPr>
              <a:t>Trabajo planificado en las próximas ~dos semanas:</a:t>
            </a:r>
            <a:r>
              <a:rPr lang="en-US" b="1" dirty="0">
                <a:latin typeface="Century Gothic"/>
              </a:rPr>
              <a:t> </a:t>
            </a:r>
            <a:endParaRPr lang="en-US" b="1" dirty="0">
              <a:solidFill>
                <a:srgbClr val="000000"/>
              </a:solidFill>
              <a:latin typeface="Century Gothic"/>
            </a:endParaRPr>
          </a:p>
          <a:p>
            <a:pPr marL="629920" lvl="1" indent="-305435"/>
            <a:r>
              <a:rPr lang="es-ES" dirty="0">
                <a:latin typeface="Century Gothic"/>
              </a:rPr>
              <a:t>Imposición de impuestos para el Distrito de Mejora de Negocios Inmobiliarios del Centro de Richmond (DRPBID)</a:t>
            </a:r>
            <a:endParaRPr lang="en-US" dirty="0">
              <a:solidFill>
                <a:srgbClr val="000000"/>
              </a:solidFill>
              <a:latin typeface="Century Gothic"/>
            </a:endParaRPr>
          </a:p>
          <a:p>
            <a:pPr marL="629920" lvl="1" indent="-305435"/>
            <a:r>
              <a:rPr lang="es-ES" dirty="0">
                <a:latin typeface="Century Gothic"/>
              </a:rPr>
              <a:t>Actualización trimestral de la base de datos </a:t>
            </a:r>
            <a:r>
              <a:rPr lang="es-ES" dirty="0" err="1">
                <a:latin typeface="Century Gothic"/>
              </a:rPr>
              <a:t>bludot</a:t>
            </a:r>
            <a:r>
              <a:rPr lang="es-ES" dirty="0">
                <a:latin typeface="Century Gothic"/>
              </a:rPr>
              <a:t> con Información Empresarial</a:t>
            </a:r>
            <a:endParaRPr lang="en-US" dirty="0">
              <a:solidFill>
                <a:srgbClr val="000000"/>
              </a:solidFill>
              <a:latin typeface="Century Gothic"/>
            </a:endParaRPr>
          </a:p>
          <a:p>
            <a:pPr marL="305435"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rPr>
              <a:t>Trabajo</a:t>
            </a:r>
            <a:r>
              <a:rPr lang="en-US" b="1" dirty="0">
                <a:latin typeface="Century Gothic"/>
              </a:rPr>
              <a:t> </a:t>
            </a:r>
            <a:r>
              <a:rPr lang="en-US" b="1" dirty="0" err="1">
                <a:latin typeface="Century Gothic"/>
              </a:rPr>
              <a:t>completado</a:t>
            </a:r>
            <a:r>
              <a:rPr lang="en-US" b="1" dirty="0">
                <a:latin typeface="Century Gothic"/>
              </a:rPr>
              <a:t> </a:t>
            </a:r>
            <a:r>
              <a:rPr lang="en-US" b="1" dirty="0" err="1">
                <a:latin typeface="Century Gothic"/>
              </a:rPr>
              <a:t>desde</a:t>
            </a:r>
            <a:r>
              <a:rPr lang="en-US" b="1" dirty="0">
                <a:latin typeface="Century Gothic"/>
              </a:rPr>
              <a:t> la </a:t>
            </a:r>
            <a:r>
              <a:rPr lang="en-US" b="1" dirty="0" err="1">
                <a:latin typeface="Century Gothic"/>
              </a:rPr>
              <a:t>última</a:t>
            </a:r>
            <a:r>
              <a:rPr lang="en-US" b="1" dirty="0">
                <a:latin typeface="Century Gothic"/>
              </a:rPr>
              <a:t> </a:t>
            </a:r>
            <a:r>
              <a:rPr lang="en-US" b="1" dirty="0" err="1">
                <a:latin typeface="Century Gothic"/>
              </a:rPr>
              <a:t>reunión</a:t>
            </a:r>
            <a:r>
              <a:rPr lang="en-US" b="1" dirty="0">
                <a:latin typeface="Century Gothic"/>
              </a:rPr>
              <a:t>: </a:t>
            </a:r>
            <a:endParaRPr lang="en-US" dirty="0">
              <a:solidFill>
                <a:srgbClr val="000000"/>
              </a:solidFill>
              <a:latin typeface="Century Gothic"/>
            </a:endParaRPr>
          </a:p>
          <a:p>
            <a:pPr marL="629920" lvl="1" indent="-305435"/>
            <a:r>
              <a:rPr lang="es-ES" dirty="0">
                <a:latin typeface="Century Gothic"/>
              </a:rPr>
              <a:t>La ciudad de Richmond publicó una RFP para que un consultor desarrolle una estrategia y un plan de implementación de desarrollo de la fuerza laboral basado en el lugar y se envió una respuesta antes del 15 de mayo.</a:t>
            </a:r>
            <a:endParaRPr lang="en-US" dirty="0">
              <a:solidFill>
                <a:srgbClr val="000000"/>
              </a:solidFill>
              <a:latin typeface="Century Gothic"/>
            </a:endParaRPr>
          </a:p>
          <a:p>
            <a:pPr marL="629920" lvl="1" indent="-305435"/>
            <a:r>
              <a:rPr lang="es-ES" dirty="0">
                <a:solidFill>
                  <a:srgbClr val="3D3D3D"/>
                </a:solidFill>
                <a:latin typeface="Century Gothic"/>
              </a:rPr>
              <a:t>La propuesta fue revisada y está en proceso de ir al Ayuntamiento para su aprobación.</a:t>
            </a:r>
            <a:endParaRPr lang="en-US" dirty="0">
              <a:solidFill>
                <a:srgbClr val="3D3D3D"/>
              </a:solidFill>
              <a:latin typeface="Century Gothic"/>
            </a:endParaRPr>
          </a:p>
          <a:p>
            <a:pPr marL="629920" lvl="1" indent="-305435"/>
            <a:endParaRPr lang="en-US" dirty="0">
              <a:solidFill>
                <a:srgbClr val="000000"/>
              </a:solidFill>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6,560.66</a:t>
            </a:r>
            <a:endParaRPr lang="en-US" dirty="0">
              <a:latin typeface="Century Gothic"/>
            </a:endParaRPr>
          </a:p>
          <a:p>
            <a:pPr marL="305435" indent="-305435"/>
            <a:endParaRPr lang="en-US" dirty="0">
              <a:solidFill>
                <a:srgbClr val="000000"/>
              </a:solidFill>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1,427,247.08</a:t>
            </a:r>
            <a:endParaRPr lang="en-US" dirty="0">
              <a:latin typeface="Century Gothic"/>
            </a:endParaRPr>
          </a:p>
          <a:p>
            <a:pPr marL="305435" indent="-305435"/>
            <a:endParaRPr lang="en-US" dirty="0">
              <a:solidFill>
                <a:srgbClr val="000000"/>
              </a:solidFill>
              <a:latin typeface="Century Gothic"/>
            </a:endParaRPr>
          </a:p>
          <a:p>
            <a:pPr marL="305435" indent="-305435"/>
            <a:r>
              <a:rPr lang="es-ES" b="1" dirty="0">
                <a:latin typeface="Century Gothic"/>
              </a:rPr>
              <a:t>Trabajo planificado en las próximas ~dos semanas:</a:t>
            </a:r>
            <a:r>
              <a:rPr lang="en-US" dirty="0">
                <a:latin typeface="Century Gothic"/>
              </a:rPr>
              <a:t> </a:t>
            </a:r>
            <a:endParaRPr lang="en-US" dirty="0">
              <a:solidFill>
                <a:srgbClr val="000000"/>
              </a:solidFill>
              <a:latin typeface="Century Gothic"/>
            </a:endParaRPr>
          </a:p>
          <a:p>
            <a:pPr marL="629920" lvl="1" indent="-305435"/>
            <a:r>
              <a:rPr lang="en-US" dirty="0">
                <a:latin typeface="Century Gothic"/>
              </a:rPr>
              <a:t> </a:t>
            </a:r>
            <a:r>
              <a:rPr lang="es-ES" dirty="0">
                <a:latin typeface="Century Gothic"/>
              </a:rPr>
              <a:t>La ciudad de Richmond comenzará a acudir al Concejo Municipal el 25 de junio.</a:t>
            </a:r>
            <a:endParaRPr lang="en-US" dirty="0">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b="1" dirty="0">
                <a:latin typeface="Century Gothic"/>
              </a:rPr>
              <a:t>Trabajo completado desde la última reunión</a:t>
            </a:r>
            <a:r>
              <a:rPr lang="en-US" b="1" dirty="0">
                <a:latin typeface="Century Gothic"/>
              </a:rPr>
              <a:t>: </a:t>
            </a:r>
            <a:endParaRPr lang="en-US" b="1" dirty="0"/>
          </a:p>
          <a:p>
            <a:pPr marL="629920" lvl="1" indent="-305435"/>
            <a:r>
              <a:rPr lang="es-ES" dirty="0">
                <a:latin typeface="Century Gothic"/>
              </a:rPr>
              <a:t>Reuniones completadas con todos los socios del proyecto para discutir los indicadores.</a:t>
            </a:r>
            <a:endParaRPr lang="en-US" dirty="0">
              <a:latin typeface="Century Gothic"/>
            </a:endParaRPr>
          </a:p>
          <a:p>
            <a:pPr marL="629920" lvl="1" indent="-305435"/>
            <a:r>
              <a:rPr lang="en-US" dirty="0" err="1">
                <a:latin typeface="Century Gothic"/>
              </a:rPr>
              <a:t>Tablas</a:t>
            </a:r>
            <a:r>
              <a:rPr lang="en-US" dirty="0">
                <a:latin typeface="Century Gothic"/>
              </a:rPr>
              <a:t> de </a:t>
            </a:r>
            <a:r>
              <a:rPr lang="en-US" dirty="0" err="1">
                <a:latin typeface="Century Gothic"/>
              </a:rPr>
              <a:t>indicadores</a:t>
            </a:r>
            <a:r>
              <a:rPr lang="en-US" dirty="0">
                <a:latin typeface="Century Gothic"/>
              </a:rPr>
              <a:t> </a:t>
            </a:r>
            <a:r>
              <a:rPr lang="en-US" dirty="0" err="1">
                <a:latin typeface="Century Gothic"/>
              </a:rPr>
              <a:t>actualizadas</a:t>
            </a:r>
            <a:endParaRPr lang="en-US" dirty="0">
              <a:latin typeface="Century Gothic"/>
            </a:endParaRPr>
          </a:p>
          <a:p>
            <a:pPr marL="629920" lvl="1" indent="-305435"/>
            <a:r>
              <a:rPr lang="es-ES" dirty="0">
                <a:latin typeface="Century Gothic"/>
              </a:rPr>
              <a:t>Modelos lógicos desarrollados para cada proyecto.</a:t>
            </a:r>
            <a:endParaRPr lang="en-US" dirty="0">
              <a:latin typeface="Century Gothic"/>
            </a:endParaRPr>
          </a:p>
          <a:p>
            <a:pPr marL="629920" lvl="1" indent="-305435"/>
            <a:r>
              <a:rPr lang="es-ES" dirty="0">
                <a:latin typeface="Century Gothic"/>
              </a:rPr>
              <a:t>Se completó un borrador final del informe para compartirlo con los socios del proyecto para recibir comentarios.</a:t>
            </a:r>
            <a:endParaRPr lang="en-US" dirty="0">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0</a:t>
            </a:r>
            <a:endParaRPr lang="en-US" dirty="0">
              <a:latin typeface="Century Gothic"/>
            </a:endParaRPr>
          </a:p>
          <a:p>
            <a:pPr marL="0" indent="0">
              <a:buNone/>
            </a:pPr>
            <a:endParaRPr lang="en-US" dirty="0"/>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1,070,000</a:t>
            </a:r>
            <a:endParaRPr lang="en-US" dirty="0">
              <a:latin typeface="Century Gothic"/>
            </a:endParaRPr>
          </a:p>
          <a:p>
            <a:pPr marL="305435" indent="-305435"/>
            <a:endParaRPr lang="en-US" dirty="0">
              <a:latin typeface="Century Gothic"/>
            </a:endParaRPr>
          </a:p>
          <a:p>
            <a:pPr marL="305435" indent="-305435"/>
            <a:r>
              <a:rPr lang="es-ES" b="1" dirty="0">
                <a:latin typeface="Century Gothic"/>
              </a:rPr>
              <a:t>Trabajo planificado en las próximas ~dos semanas:</a:t>
            </a:r>
            <a:r>
              <a:rPr lang="en-US" dirty="0">
                <a:latin typeface="Century Gothic"/>
              </a:rPr>
              <a:t> </a:t>
            </a:r>
          </a:p>
          <a:p>
            <a:pPr marL="629920" lvl="1" indent="-305435"/>
            <a:r>
              <a:rPr lang="es-ES" dirty="0">
                <a:latin typeface="Century Gothic"/>
              </a:rPr>
              <a:t>Compartir informe y esperar comentarios</a:t>
            </a:r>
            <a:endParaRPr lang="en-US" dirty="0">
              <a:latin typeface="Century Gothic"/>
            </a:endParaRPr>
          </a:p>
          <a:p>
            <a:pPr marL="629920" lvl="1" indent="-305435"/>
            <a:r>
              <a:rPr lang="es-ES" dirty="0">
                <a:latin typeface="Century Gothic"/>
              </a:rPr>
              <a:t>Implementar comentarios y enviar la versión final del informe.</a:t>
            </a:r>
            <a:endParaRPr lang="en-US" dirty="0">
              <a:latin typeface="Century Gothic"/>
            </a:endParaRPr>
          </a:p>
          <a:p>
            <a:pPr marL="629920" lvl="1" indent="-305435"/>
            <a:r>
              <a:rPr lang="es-ES" dirty="0">
                <a:latin typeface="Century Gothic"/>
              </a:rPr>
              <a:t>¡Lanzamiento del nuevo sitio web de CGHC! RR se presentará y se publicará el informe.</a:t>
            </a:r>
            <a:endParaRPr lang="en-US" dirty="0">
              <a:latin typeface="Century Gothic"/>
            </a:endParaRPr>
          </a:p>
          <a:p>
            <a:pPr marL="629920" lvl="1" indent="-305435"/>
            <a:endParaRPr lang="en-US" b="1" dirty="0">
              <a:latin typeface="Century Gothic"/>
            </a:endParaRPr>
          </a:p>
          <a:p>
            <a:pPr marL="323850" lvl="1" indent="0">
              <a:buNone/>
            </a:pPr>
            <a:endParaRPr lang="en-US"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3600" dirty="0">
                <a:latin typeface="Century Gothic"/>
              </a:rPr>
              <a:t>Informar sobre cualquier pregunta o comentario de la comunidad recibido, incluidas las respuestas.</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1187793" cy="584775"/>
          </a:xfrm>
          <a:prstGeom prst="rect">
            <a:avLst/>
          </a:prstGeom>
          <a:noFill/>
        </p:spPr>
        <p:txBody>
          <a:bodyPr wrap="square" rtlCol="0">
            <a:spAutoFit/>
          </a:bodyPr>
          <a:lstStyle/>
          <a:p>
            <a:r>
              <a:rPr lang="es-ES" sz="3200" b="1" dirty="0">
                <a:solidFill>
                  <a:schemeClr val="bg1"/>
                </a:solidFill>
                <a:latin typeface="Myriad Pro" panose="020B0503030403020204"/>
              </a:rPr>
              <a:t>Informe sobre comentarios y preguntas del público</a:t>
            </a:r>
            <a:endParaRPr lang="en-US" sz="3200" b="1" dirty="0">
              <a:solidFill>
                <a:schemeClr val="bg1"/>
              </a:solidFill>
              <a:latin typeface="Myriad Pro" panose="020B0503030403020204"/>
            </a:endParaRP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dirty="0" err="1">
                <a:latin typeface="Arial"/>
                <a:cs typeface="Arial"/>
              </a:rPr>
              <a:t>Nominación</a:t>
            </a:r>
            <a:r>
              <a:rPr lang="en-US" sz="3600" dirty="0">
                <a:latin typeface="Arial"/>
                <a:cs typeface="Arial"/>
              </a:rPr>
              <a:t> de </a:t>
            </a:r>
            <a:r>
              <a:rPr lang="en-US" sz="3600" dirty="0" err="1">
                <a:latin typeface="Arial"/>
                <a:cs typeface="Arial"/>
              </a:rPr>
              <a:t>Escaño</a:t>
            </a:r>
            <a:r>
              <a:rPr lang="en-US" sz="3600" dirty="0">
                <a:latin typeface="Arial"/>
                <a:cs typeface="Arial"/>
              </a:rPr>
              <a:t> </a:t>
            </a:r>
            <a:r>
              <a:rPr lang="en-US" sz="3600" dirty="0" err="1">
                <a:latin typeface="Arial"/>
                <a:cs typeface="Arial"/>
              </a:rPr>
              <a:t>Comunitario</a:t>
            </a:r>
            <a:endParaRPr lang="en-US" sz="3600" dirty="0">
              <a:latin typeface="Arial"/>
              <a:cs typeface="Arial"/>
            </a:endParaRPr>
          </a:p>
          <a:p>
            <a:pPr marL="742950" indent="-742950">
              <a:buAutoNum type="arabicPeriod"/>
            </a:pPr>
            <a:r>
              <a:rPr lang="es-ES" sz="3600" dirty="0">
                <a:latin typeface="Arial"/>
                <a:cs typeface="Arial"/>
              </a:rPr>
              <a:t>Enmienda del Contrato del Consejo de Crecimiento Estratégico</a:t>
            </a:r>
            <a:endParaRPr lang="en-US" sz="3600" dirty="0">
              <a:latin typeface="Arial"/>
              <a:cs typeface="Arial"/>
            </a:endParaRPr>
          </a:p>
          <a:p>
            <a:pPr marL="742950" indent="-742950">
              <a:buAutoNum type="arabicPeriod"/>
            </a:pPr>
            <a:r>
              <a:rPr lang="en-US" sz="3600" dirty="0" err="1">
                <a:latin typeface="Arial"/>
                <a:cs typeface="Arial"/>
              </a:rPr>
              <a:t>Actualizaciones</a:t>
            </a:r>
            <a:r>
              <a:rPr lang="en-US" sz="3600" dirty="0">
                <a:latin typeface="Arial"/>
                <a:cs typeface="Arial"/>
              </a:rPr>
              <a:t> de </a:t>
            </a:r>
            <a:r>
              <a:rPr lang="en-US" sz="3600" dirty="0" err="1">
                <a:latin typeface="Arial"/>
                <a:cs typeface="Arial"/>
              </a:rPr>
              <a:t>Participación</a:t>
            </a:r>
            <a:r>
              <a:rPr lang="en-US" sz="3600" dirty="0">
                <a:latin typeface="Arial"/>
                <a:cs typeface="Arial"/>
              </a:rPr>
              <a:t> </a:t>
            </a:r>
            <a:r>
              <a:rPr lang="en-US" sz="3600" dirty="0" err="1">
                <a:latin typeface="Arial"/>
                <a:cs typeface="Arial"/>
              </a:rPr>
              <a:t>Comunitaria</a:t>
            </a:r>
            <a:endParaRPr lang="en-US" sz="3600" dirty="0">
              <a:latin typeface="Arial"/>
              <a:cs typeface="Arial"/>
            </a:endParaRPr>
          </a:p>
          <a:p>
            <a:pPr marL="742950" indent="-742950">
              <a:buAutoNum type="arabicPeriod"/>
            </a:pPr>
            <a:r>
              <a:rPr lang="es-ES" sz="3600" dirty="0">
                <a:latin typeface="Arial"/>
                <a:cs typeface="Arial"/>
              </a:rPr>
              <a:t>Informes Anuales al Ayuntamiento y SGC</a:t>
            </a:r>
          </a:p>
          <a:p>
            <a:pPr marL="742950" indent="-742950">
              <a:buAutoNum type="arabicPeriod"/>
            </a:pPr>
            <a:r>
              <a:rPr lang="es-ES" sz="3600" dirty="0">
                <a:latin typeface="Arial"/>
                <a:cs typeface="Arial"/>
              </a:rPr>
              <a:t>Posponer la Reunión de Julio por Vacaciones</a:t>
            </a:r>
            <a:endParaRPr lang="en-US" sz="3600" dirty="0">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61364" y="602876"/>
            <a:ext cx="11394141" cy="646331"/>
          </a:xfrm>
          <a:prstGeom prst="rect">
            <a:avLst/>
          </a:prstGeom>
          <a:noFill/>
        </p:spPr>
        <p:txBody>
          <a:bodyPr wrap="square" rtlCol="0">
            <a:spAutoFit/>
          </a:bodyPr>
          <a:lstStyle/>
          <a:p>
            <a:r>
              <a:rPr lang="es-ES" sz="3600" b="1" dirty="0">
                <a:solidFill>
                  <a:schemeClr val="bg1"/>
                </a:solidFill>
                <a:latin typeface="Myriad Pro" panose="020B0503030403020204"/>
              </a:rPr>
              <a:t>Temas de negocios del comité para discusión</a:t>
            </a:r>
            <a:endParaRPr lang="en-US" sz="3600" b="1" dirty="0">
              <a:solidFill>
                <a:schemeClr val="bg1"/>
              </a:solidFill>
              <a:latin typeface="Myriad Pro" panose="020B0503030403020204"/>
            </a:endParaRP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Revisar las solicitudes de puestos comunitarios y considerar la nominación de miembros de la comunidad al CSC</a:t>
            </a:r>
            <a:endParaRPr lang="en-US" sz="3600" dirty="0">
              <a:latin typeface="Century Gothic"/>
            </a:endParaRPr>
          </a:p>
          <a:p>
            <a:pPr marL="305435" indent="-305435"/>
            <a:r>
              <a:rPr lang="es-ES" sz="3600" dirty="0">
                <a:latin typeface="Century Gothic"/>
              </a:rPr>
              <a:t>Discutir cómo los socios han involucrado a la comunidad para anunciar estas publicaciones</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96956" y="265752"/>
            <a:ext cx="11895044" cy="707886"/>
          </a:xfrm>
          <a:prstGeom prst="rect">
            <a:avLst/>
          </a:prstGeom>
          <a:noFill/>
        </p:spPr>
        <p:txBody>
          <a:bodyPr wrap="square" lIns="91440" tIns="45720" rIns="91440" bIns="45720" rtlCol="0" anchor="t">
            <a:spAutoFit/>
          </a:bodyPr>
          <a:lstStyle/>
          <a:p>
            <a:r>
              <a:rPr lang="en-US" sz="4000" b="1" dirty="0" err="1">
                <a:solidFill>
                  <a:schemeClr val="bg1"/>
                </a:solidFill>
                <a:latin typeface="Myriad Pro" panose="020B0503030403020204"/>
              </a:rPr>
              <a:t>Nominación</a:t>
            </a:r>
            <a:r>
              <a:rPr lang="en-US" sz="4000" b="1" dirty="0">
                <a:solidFill>
                  <a:schemeClr val="bg1"/>
                </a:solidFill>
                <a:latin typeface="Myriad Pro" panose="020B0503030403020204"/>
              </a:rPr>
              <a:t> de </a:t>
            </a:r>
            <a:r>
              <a:rPr lang="en-US" sz="4000" b="1" dirty="0" err="1">
                <a:solidFill>
                  <a:schemeClr val="bg1"/>
                </a:solidFill>
                <a:latin typeface="Myriad Pro" panose="020B0503030403020204"/>
              </a:rPr>
              <a:t>Escaño</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Comunitario</a:t>
            </a:r>
            <a:endParaRPr lang="en-US" sz="2400" dirty="0">
              <a:solidFill>
                <a:schemeClr val="bg1"/>
              </a:solidFill>
            </a:endParaRPr>
          </a:p>
        </p:txBody>
      </p:sp>
    </p:spTree>
    <p:extLst>
      <p:ext uri="{BB962C8B-B14F-4D97-AF65-F5344CB8AC3E}">
        <p14:creationId xmlns:p14="http://schemas.microsoft.com/office/powerpoint/2010/main" val="212401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Actualización de los libros de extensiones</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98344" y="475130"/>
            <a:ext cx="11644032" cy="707886"/>
          </a:xfrm>
          <a:prstGeom prst="rect">
            <a:avLst/>
          </a:prstGeom>
          <a:noFill/>
        </p:spPr>
        <p:txBody>
          <a:bodyPr wrap="square" lIns="91440" tIns="45720" rIns="91440" bIns="45720" rtlCol="0" anchor="t">
            <a:spAutoFit/>
          </a:bodyPr>
          <a:lstStyle/>
          <a:p>
            <a:r>
              <a:rPr lang="es-ES" sz="4000" b="1" dirty="0">
                <a:solidFill>
                  <a:schemeClr val="bg1"/>
                </a:solidFill>
                <a:latin typeface="Myriad Pro" panose="020B0503030403020204"/>
              </a:rPr>
              <a:t>Estado de modificación del contrato SGC</a:t>
            </a:r>
            <a:endParaRPr lang="en-US" sz="2400" dirty="0">
              <a:solidFill>
                <a:schemeClr val="bg1"/>
              </a:solidFill>
            </a:endParaRPr>
          </a:p>
        </p:txBody>
      </p:sp>
    </p:spTree>
    <p:extLst>
      <p:ext uri="{BB962C8B-B14F-4D97-AF65-F5344CB8AC3E}">
        <p14:creationId xmlns:p14="http://schemas.microsoft.com/office/powerpoint/2010/main" val="20479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n-US" sz="2800" b="1" dirty="0" err="1">
                <a:latin typeface="Century Gothic" panose="020B0502020202020204" pitchFamily="34" charset="0"/>
              </a:rPr>
              <a:t>Cada</a:t>
            </a:r>
            <a:r>
              <a:rPr lang="en-US" sz="2800" b="1" dirty="0">
                <a:latin typeface="Century Gothic" panose="020B0502020202020204" pitchFamily="34" charset="0"/>
              </a:rPr>
              <a:t> primer </a:t>
            </a:r>
            <a:r>
              <a:rPr lang="es-MX" sz="2800" b="1" dirty="0">
                <a:latin typeface="Century Gothic" panose="020B0502020202020204" pitchFamily="34" charset="0"/>
              </a:rPr>
              <a:t>Miércoles</a:t>
            </a:r>
            <a:r>
              <a:rPr lang="en-US" sz="2800" b="1" dirty="0">
                <a:latin typeface="Century Gothic" panose="020B0502020202020204" pitchFamily="34" charset="0"/>
              </a:rPr>
              <a:t> de </a:t>
            </a:r>
            <a:r>
              <a:rPr lang="en-US" sz="2800" b="1" dirty="0" err="1">
                <a:latin typeface="Century Gothic" panose="020B0502020202020204" pitchFamily="34" charset="0"/>
              </a:rPr>
              <a:t>mes</a:t>
            </a:r>
            <a:r>
              <a:rPr lang="en-US" sz="2800" b="1" dirty="0">
                <a:latin typeface="Century Gothic" panose="020B0502020202020204" pitchFamily="34" charset="0"/>
              </a:rPr>
              <a:t> 6pm-8pm</a:t>
            </a:r>
            <a:r>
              <a:rPr lang="es-MX" sz="2800" dirty="0">
                <a:latin typeface="Century Gothic" panose="020B0502020202020204" pitchFamily="34" charset="0"/>
              </a:rPr>
              <a:t>​</a:t>
            </a:r>
            <a:r>
              <a:rPr lang="en-US" sz="2800" dirty="0">
                <a:latin typeface="Century Gothic" panose="020B0502020202020204" pitchFamily="34" charset="0"/>
              </a:rPr>
              <a:t>​</a:t>
            </a:r>
          </a:p>
          <a:p>
            <a:pPr fontAlgn="base"/>
            <a:r>
              <a:rPr lang="en-US" sz="2800" b="1" dirty="0" err="1">
                <a:latin typeface="Century Gothic" panose="020B0502020202020204" pitchFamily="34" charset="0"/>
              </a:rPr>
              <a:t>Asistencia</a:t>
            </a:r>
            <a:r>
              <a:rPr lang="en-US" sz="2800" b="1" dirty="0">
                <a:latin typeface="Century Gothic" panose="020B0502020202020204" pitchFamily="34" charset="0"/>
              </a:rPr>
              <a:t> </a:t>
            </a:r>
            <a:r>
              <a:rPr lang="en-US" sz="2800" b="1" dirty="0" err="1">
                <a:latin typeface="Century Gothic" panose="020B0502020202020204" pitchFamily="34" charset="0"/>
              </a:rPr>
              <a:t>en</a:t>
            </a:r>
            <a:r>
              <a:rPr lang="en-US" sz="2800" b="1" dirty="0">
                <a:latin typeface="Century Gothic" panose="020B0502020202020204" pitchFamily="34" charset="0"/>
              </a:rPr>
              <a:t> persona:</a:t>
            </a:r>
            <a:r>
              <a:rPr lang="en-US" sz="2800" dirty="0">
                <a:latin typeface="Century Gothic" panose="020B0502020202020204" pitchFamily="34" charset="0"/>
              </a:rPr>
              <a:t> Nevin Community Center, 598 Nevin Ave, Richmond, CA 94801​</a:t>
            </a:r>
          </a:p>
          <a:p>
            <a:pPr fontAlgn="base"/>
            <a:r>
              <a:rPr lang="en-US" sz="2800" b="1" dirty="0" err="1">
                <a:latin typeface="Century Gothic" panose="020B0502020202020204" pitchFamily="34" charset="0"/>
              </a:rPr>
              <a:t>Asistencia</a:t>
            </a:r>
            <a:r>
              <a:rPr lang="en-US" sz="2800" b="1" dirty="0">
                <a:latin typeface="Century Gothic" panose="020B0502020202020204" pitchFamily="34" charset="0"/>
              </a:rPr>
              <a:t> virtual:</a:t>
            </a:r>
            <a:r>
              <a:rPr lang="en-US" sz="2800" dirty="0">
                <a:latin typeface="Century Gothic" panose="020B0502020202020204" pitchFamily="34" charset="0"/>
              </a:rPr>
              <a:t> </a:t>
            </a:r>
            <a:r>
              <a:rPr lang="en-US" sz="2800" u="sng" dirty="0">
                <a:latin typeface="Century Gothic" panose="020B0502020202020204" pitchFamily="34" charset="0"/>
                <a:hlinkClick r:id="rId2"/>
              </a:rPr>
              <a:t>https://ci-richmond-ca-us.zoom.us/meeting/register/tjwrcu2ortgihtrlu`_bx5erd41g-jfk1epva</a:t>
            </a:r>
            <a:r>
              <a:rPr lang="en-US" sz="2800" dirty="0">
                <a:latin typeface="Century Gothic" panose="020B0502020202020204" pitchFamily="34" charset="0"/>
              </a:rPr>
              <a:t> ​</a:t>
            </a:r>
          </a:p>
          <a:p>
            <a:pPr fontAlgn="base"/>
            <a:r>
              <a:rPr lang="en-US" sz="2800" b="1" dirty="0" err="1">
                <a:latin typeface="Century Gothic" panose="020B0502020202020204" pitchFamily="34" charset="0"/>
              </a:rPr>
              <a:t>Asistencia</a:t>
            </a:r>
            <a:r>
              <a:rPr lang="en-US" sz="2800" b="1" dirty="0">
                <a:latin typeface="Century Gothic" panose="020B0502020202020204" pitchFamily="34" charset="0"/>
              </a:rPr>
              <a:t> </a:t>
            </a:r>
            <a:r>
              <a:rPr lang="en-US" sz="2800" b="1" dirty="0" err="1">
                <a:latin typeface="Century Gothic" panose="020B0502020202020204" pitchFamily="34" charset="0"/>
              </a:rPr>
              <a:t>Telef</a:t>
            </a:r>
            <a:r>
              <a:rPr lang="es-ES" sz="2800" b="1" dirty="0" err="1">
                <a:latin typeface="Century Gothic" panose="020B0502020202020204" pitchFamily="34" charset="0"/>
              </a:rPr>
              <a:t>ó</a:t>
            </a:r>
            <a:r>
              <a:rPr lang="en-US" sz="2800" b="1" dirty="0" err="1">
                <a:latin typeface="Century Gothic" panose="020B0502020202020204" pitchFamily="34" charset="0"/>
              </a:rPr>
              <a:t>nica</a:t>
            </a:r>
            <a:r>
              <a:rPr lang="en-US" sz="2800" b="1" dirty="0">
                <a:latin typeface="Century Gothic" panose="020B0502020202020204" pitchFamily="34" charset="0"/>
              </a:rPr>
              <a:t>: </a:t>
            </a:r>
            <a:r>
              <a:rPr lang="en-US" sz="2800" dirty="0">
                <a:latin typeface="Century Gothic" panose="020B0502020202020204" pitchFamily="34" charset="0"/>
              </a:rPr>
              <a:t>(669) 900-6833, or (669) 444-9171  Webinar ID: 976 6319 9451​</a:t>
            </a:r>
          </a:p>
          <a:p>
            <a:pPr fontAlgn="base"/>
            <a:r>
              <a:rPr lang="en-US" sz="2800" dirty="0" err="1">
                <a:latin typeface="Century Gothic" panose="020B0502020202020204" pitchFamily="34" charset="0"/>
              </a:rPr>
              <a:t>Todos</a:t>
            </a:r>
            <a:r>
              <a:rPr lang="en-US" sz="2800" dirty="0">
                <a:latin typeface="Century Gothic" panose="020B0502020202020204" pitchFamily="34" charset="0"/>
              </a:rPr>
              <a:t> los </a:t>
            </a:r>
            <a:r>
              <a:rPr lang="en-US" sz="2800" dirty="0" err="1">
                <a:latin typeface="Century Gothic" panose="020B0502020202020204" pitchFamily="34" charset="0"/>
              </a:rPr>
              <a:t>miembros</a:t>
            </a:r>
            <a:r>
              <a:rPr lang="en-US" sz="2800" dirty="0">
                <a:latin typeface="Century Gothic" panose="020B0502020202020204" pitchFamily="34" charset="0"/>
              </a:rPr>
              <a:t> del </a:t>
            </a:r>
            <a:r>
              <a:rPr lang="en-US" sz="2800" dirty="0" err="1">
                <a:latin typeface="Century Gothic" panose="020B0502020202020204" pitchFamily="34" charset="0"/>
              </a:rPr>
              <a:t>Comité</a:t>
            </a:r>
            <a:r>
              <a:rPr lang="en-US" sz="2800" dirty="0">
                <a:latin typeface="Century Gothic" panose="020B0502020202020204" pitchFamily="34" charset="0"/>
              </a:rPr>
              <a:t> y los </a:t>
            </a:r>
            <a:r>
              <a:rPr lang="en-US" sz="2800" dirty="0" err="1">
                <a:latin typeface="Century Gothic" panose="020B0502020202020204" pitchFamily="34" charset="0"/>
              </a:rPr>
              <a:t>miembros</a:t>
            </a:r>
            <a:r>
              <a:rPr lang="en-US" sz="2800" dirty="0">
                <a:latin typeface="Century Gothic" panose="020B0502020202020204" pitchFamily="34" charset="0"/>
              </a:rPr>
              <a:t> del </a:t>
            </a:r>
            <a:r>
              <a:rPr lang="en-US" sz="2800" dirty="0" err="1">
                <a:latin typeface="Century Gothic" panose="020B0502020202020204" pitchFamily="34" charset="0"/>
              </a:rPr>
              <a:t>público</a:t>
            </a:r>
            <a:r>
              <a:rPr lang="en-US" sz="2800" dirty="0">
                <a:latin typeface="Century Gothic" panose="020B0502020202020204" pitchFamily="34" charset="0"/>
              </a:rPr>
              <a:t> </a:t>
            </a:r>
          </a:p>
          <a:p>
            <a:pPr marL="0" indent="0" fontAlgn="base">
              <a:buNone/>
            </a:pPr>
            <a:r>
              <a:rPr lang="en-US" sz="2800" dirty="0">
                <a:latin typeface="Century Gothic" panose="020B0502020202020204" pitchFamily="34" charset="0"/>
              </a:rPr>
              <a:t>   </a:t>
            </a:r>
            <a:r>
              <a:rPr lang="en-US" sz="2800" dirty="0" err="1">
                <a:latin typeface="Century Gothic" panose="020B0502020202020204" pitchFamily="34" charset="0"/>
              </a:rPr>
              <a:t>deben</a:t>
            </a:r>
            <a:r>
              <a:rPr lang="en-US" sz="2800" dirty="0">
                <a:latin typeface="Century Gothic" panose="020B0502020202020204" pitchFamily="34" charset="0"/>
              </a:rPr>
              <a:t> de </a:t>
            </a:r>
            <a:r>
              <a:rPr lang="en-US" sz="2800" dirty="0" err="1">
                <a:latin typeface="Century Gothic" panose="020B0502020202020204" pitchFamily="34" charset="0"/>
              </a:rPr>
              <a:t>cumplir</a:t>
            </a:r>
            <a:r>
              <a:rPr lang="en-US" sz="2800" dirty="0">
                <a:latin typeface="Century Gothic" panose="020B0502020202020204" pitchFamily="34" charset="0"/>
              </a:rPr>
              <a:t> los </a:t>
            </a:r>
            <a:r>
              <a:rPr lang="en-US" sz="2800" u="sng" dirty="0" err="1">
                <a:latin typeface="Century Gothic" panose="020B0502020202020204" pitchFamily="34" charset="0"/>
              </a:rPr>
              <a:t>Acuerdos</a:t>
            </a:r>
            <a:r>
              <a:rPr lang="en-US" sz="2800" u="sng" dirty="0">
                <a:latin typeface="Century Gothic" panose="020B0502020202020204" pitchFamily="34" charset="0"/>
              </a:rPr>
              <a:t> </a:t>
            </a:r>
            <a:r>
              <a:rPr lang="en-US" sz="2800" u="sng" dirty="0" err="1">
                <a:latin typeface="Century Gothic" panose="020B0502020202020204" pitchFamily="34" charset="0"/>
              </a:rPr>
              <a:t>Comunitarios</a:t>
            </a:r>
            <a:r>
              <a:rPr lang="en-US" sz="2800" dirty="0">
                <a:latin typeface="Century Gothic" panose="020B0502020202020204" pitchFamily="34" charset="0"/>
              </a:rPr>
              <a:t>​</a:t>
            </a:r>
          </a:p>
          <a:p>
            <a:pPr marL="0" indent="0">
              <a:buNone/>
            </a:pPr>
            <a:endParaRPr lang="en-US" sz="3700" u="sng" dirty="0">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dirty="0" err="1">
                <a:solidFill>
                  <a:schemeClr val="bg1"/>
                </a:solidFill>
                <a:latin typeface="Myriad Pro" panose="020B0503030403020204"/>
              </a:rPr>
              <a:t>Información</a:t>
            </a:r>
            <a:r>
              <a:rPr lang="en-US" sz="4400" b="1" dirty="0">
                <a:solidFill>
                  <a:schemeClr val="bg1"/>
                </a:solidFill>
                <a:latin typeface="Myriad Pro" panose="020B0503030403020204"/>
              </a:rPr>
              <a:t> de </a:t>
            </a:r>
            <a:r>
              <a:rPr lang="en-US" sz="4400" b="1" dirty="0" err="1">
                <a:solidFill>
                  <a:schemeClr val="bg1"/>
                </a:solidFill>
                <a:latin typeface="Myriad Pro" panose="020B0503030403020204"/>
              </a:rPr>
              <a:t>Reuniones</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Actualizaciones de participación comunitaria a nivel de proyecto</a:t>
            </a:r>
            <a:endParaRPr lang="en-US" sz="3600" dirty="0">
              <a:latin typeface="Century Gothic"/>
            </a:endParaRPr>
          </a:p>
          <a:p>
            <a:pPr marL="305435" indent="-305435"/>
            <a:r>
              <a:rPr lang="es-ES" sz="3600" dirty="0">
                <a:latin typeface="Century Gothic"/>
              </a:rPr>
              <a:t>Continuar la discusión del CSC de mayo sobre las prácticas de participación individual y colectiva.</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1644032" cy="707886"/>
          </a:xfrm>
          <a:prstGeom prst="rect">
            <a:avLst/>
          </a:prstGeom>
          <a:noFill/>
        </p:spPr>
        <p:txBody>
          <a:bodyPr wrap="square" lIns="91440" tIns="45720" rIns="91440" bIns="45720" rtlCol="0" anchor="t">
            <a:spAutoFit/>
          </a:bodyPr>
          <a:lstStyle/>
          <a:p>
            <a:r>
              <a:rPr lang="en-US" sz="4000" b="1" dirty="0" err="1">
                <a:solidFill>
                  <a:schemeClr val="bg1"/>
                </a:solidFill>
                <a:latin typeface="Myriad Pro" panose="020B0503030403020204"/>
              </a:rPr>
              <a:t>Actualizaciones</a:t>
            </a:r>
            <a:r>
              <a:rPr lang="en-US" sz="4000" b="1" dirty="0">
                <a:solidFill>
                  <a:schemeClr val="bg1"/>
                </a:solidFill>
                <a:latin typeface="Myriad Pro" panose="020B0503030403020204"/>
              </a:rPr>
              <a:t> de </a:t>
            </a:r>
            <a:r>
              <a:rPr lang="en-US" sz="4000" b="1" dirty="0" err="1">
                <a:solidFill>
                  <a:schemeClr val="bg1"/>
                </a:solidFill>
                <a:latin typeface="Myriad Pro" panose="020B0503030403020204"/>
              </a:rPr>
              <a:t>participación</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comunitaria</a:t>
            </a:r>
            <a:endParaRPr lang="en-US" sz="2400" dirty="0">
              <a:solidFill>
                <a:schemeClr val="bg1"/>
              </a:solidFill>
            </a:endParaRPr>
          </a:p>
        </p:txBody>
      </p:sp>
    </p:spTree>
    <p:extLst>
      <p:ext uri="{BB962C8B-B14F-4D97-AF65-F5344CB8AC3E}">
        <p14:creationId xmlns:p14="http://schemas.microsoft.com/office/powerpoint/2010/main" val="3644264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dirty="0">
                <a:latin typeface="Century Gothic"/>
              </a:rPr>
              <a:t>Discutir los requisitos y las preguntas principales del proyecto en preparación para una discusión más amplia en la reunión del CSC de julio</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227609" cy="584775"/>
          </a:xfrm>
          <a:prstGeom prst="rect">
            <a:avLst/>
          </a:prstGeom>
          <a:noFill/>
        </p:spPr>
        <p:txBody>
          <a:bodyPr wrap="square" lIns="91440" tIns="45720" rIns="91440" bIns="45720" rtlCol="0" anchor="t">
            <a:spAutoFit/>
          </a:bodyPr>
          <a:lstStyle/>
          <a:p>
            <a:r>
              <a:rPr lang="es-ES" sz="3200" b="1" dirty="0">
                <a:solidFill>
                  <a:schemeClr val="bg1"/>
                </a:solidFill>
                <a:latin typeface="Myriad Pro" panose="020B0503030403020204"/>
              </a:rPr>
              <a:t>informes anuales al ayuntamiento y al SGC</a:t>
            </a:r>
            <a:endParaRPr lang="en-US" dirty="0">
              <a:solidFill>
                <a:schemeClr val="bg1"/>
              </a:solidFill>
            </a:endParaRPr>
          </a:p>
        </p:txBody>
      </p:sp>
    </p:spTree>
    <p:extLst>
      <p:ext uri="{BB962C8B-B14F-4D97-AF65-F5344CB8AC3E}">
        <p14:creationId xmlns:p14="http://schemas.microsoft.com/office/powerpoint/2010/main" val="322725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lIns="91440" tIns="45720" rIns="91440" bIns="45720" rtlCol="0" anchor="t">
            <a:spAutoFit/>
          </a:bodyPr>
          <a:lstStyle/>
          <a:p>
            <a:r>
              <a:rPr lang="en-US" sz="3200" b="1">
                <a:solidFill>
                  <a:schemeClr val="bg1"/>
                </a:solidFill>
                <a:latin typeface="Myriad Pro" panose="020B0503030403020204"/>
              </a:rPr>
              <a:t>Ride Today Survey</a:t>
            </a:r>
            <a:endParaRPr lang="en-US">
              <a:solidFill>
                <a:schemeClr val="bg1"/>
              </a:solidFill>
            </a:endParaRPr>
          </a:p>
        </p:txBody>
      </p:sp>
      <p:pic>
        <p:nvPicPr>
          <p:cNvPr id="5" name="Picture 4">
            <a:extLst>
              <a:ext uri="{FF2B5EF4-FFF2-40B4-BE49-F238E27FC236}">
                <a16:creationId xmlns:a16="http://schemas.microsoft.com/office/drawing/2014/main" id="{5436687F-4737-0F30-DD1E-263F2D98BB22}"/>
              </a:ext>
            </a:extLst>
          </p:cNvPr>
          <p:cNvPicPr>
            <a:picLocks noChangeAspect="1"/>
          </p:cNvPicPr>
          <p:nvPr/>
        </p:nvPicPr>
        <p:blipFill>
          <a:blip r:embed="rId2"/>
          <a:stretch>
            <a:fillRect/>
          </a:stretch>
        </p:blipFill>
        <p:spPr>
          <a:xfrm>
            <a:off x="3710180" y="1609198"/>
            <a:ext cx="4837471" cy="4817806"/>
          </a:xfrm>
          <a:prstGeom prst="rect">
            <a:avLst/>
          </a:prstGeom>
        </p:spPr>
      </p:pic>
    </p:spTree>
    <p:extLst>
      <p:ext uri="{BB962C8B-B14F-4D97-AF65-F5344CB8AC3E}">
        <p14:creationId xmlns:p14="http://schemas.microsoft.com/office/powerpoint/2010/main" val="3038908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dirty="0">
                <a:latin typeface="Century Gothic"/>
              </a:rPr>
              <a:t>Dado el </a:t>
            </a:r>
            <a:r>
              <a:rPr lang="en-US" sz="3600" dirty="0" err="1">
                <a:latin typeface="Century Gothic"/>
              </a:rPr>
              <a:t>feriado</a:t>
            </a:r>
            <a:r>
              <a:rPr lang="en-US" sz="3600" dirty="0">
                <a:latin typeface="Century Gothic"/>
              </a:rPr>
              <a:t> del 4 de </a:t>
            </a:r>
            <a:r>
              <a:rPr lang="en-US" sz="3600" dirty="0" err="1">
                <a:latin typeface="Century Gothic"/>
              </a:rPr>
              <a:t>julio</a:t>
            </a:r>
            <a:r>
              <a:rPr lang="en-US" sz="3600" dirty="0">
                <a:latin typeface="Century Gothic"/>
              </a:rPr>
              <a:t>, </a:t>
            </a:r>
            <a:r>
              <a:rPr lang="en-US" sz="3600" dirty="0" err="1">
                <a:latin typeface="Century Gothic"/>
              </a:rPr>
              <a:t>considere</a:t>
            </a:r>
            <a:r>
              <a:rPr lang="en-US" sz="3600" dirty="0">
                <a:latin typeface="Century Gothic"/>
              </a:rPr>
              <a:t> </a:t>
            </a:r>
            <a:r>
              <a:rPr lang="en-US" sz="3600" dirty="0" err="1">
                <a:latin typeface="Century Gothic"/>
              </a:rPr>
              <a:t>reprogramar</a:t>
            </a:r>
            <a:r>
              <a:rPr lang="en-US" sz="3600" dirty="0">
                <a:latin typeface="Century Gothic"/>
              </a:rPr>
              <a:t> la reunion del CSC de </a:t>
            </a:r>
            <a:r>
              <a:rPr lang="en-US" sz="3600" dirty="0" err="1">
                <a:latin typeface="Century Gothic"/>
              </a:rPr>
              <a:t>julio</a:t>
            </a:r>
            <a:r>
              <a:rPr lang="en-US" sz="3600" dirty="0">
                <a:latin typeface="Century Gothic"/>
              </a:rPr>
              <a:t> para el 10 de </a:t>
            </a:r>
            <a:r>
              <a:rPr lang="en-US" sz="3600" dirty="0" err="1">
                <a:latin typeface="Century Gothic"/>
              </a:rPr>
              <a:t>julio</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15153" y="265752"/>
            <a:ext cx="11761694" cy="584775"/>
          </a:xfrm>
          <a:prstGeom prst="rect">
            <a:avLst/>
          </a:prstGeom>
          <a:noFill/>
        </p:spPr>
        <p:txBody>
          <a:bodyPr wrap="square" lIns="91440" tIns="45720" rIns="91440" bIns="45720" rtlCol="0" anchor="t">
            <a:spAutoFit/>
          </a:bodyPr>
          <a:lstStyle/>
          <a:p>
            <a:r>
              <a:rPr lang="es-ES" sz="3200" b="1" dirty="0">
                <a:solidFill>
                  <a:schemeClr val="bg1"/>
                </a:solidFill>
                <a:latin typeface="Myriad Pro" panose="020B0503030403020204"/>
              </a:rPr>
              <a:t>Posponer la reunión de julio por vacaciones</a:t>
            </a:r>
            <a:endParaRPr lang="en-US" dirty="0">
              <a:solidFill>
                <a:schemeClr val="bg1"/>
              </a:solidFill>
            </a:endParaRPr>
          </a:p>
        </p:txBody>
      </p:sp>
    </p:spTree>
    <p:extLst>
      <p:ext uri="{BB962C8B-B14F-4D97-AF65-F5344CB8AC3E}">
        <p14:creationId xmlns:p14="http://schemas.microsoft.com/office/powerpoint/2010/main" val="3803848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1323439"/>
          </a:xfrm>
          <a:prstGeom prst="rect">
            <a:avLst/>
          </a:prstGeom>
          <a:noFill/>
        </p:spPr>
        <p:txBody>
          <a:bodyPr wrap="square" lIns="91440" tIns="45720" rIns="91440" bIns="45720" rtlCol="0" anchor="t">
            <a:spAutoFit/>
          </a:bodyPr>
          <a:lstStyle/>
          <a:p>
            <a:pPr algn="ctr"/>
            <a:r>
              <a:rPr lang="es-ES" sz="4000" b="1" dirty="0">
                <a:solidFill>
                  <a:srgbClr val="005569"/>
                </a:solidFill>
                <a:latin typeface="Myriad Pro" panose="020B0503030403020204"/>
              </a:rPr>
              <a:t>Solicitudes de agenda para la próxima reunión</a:t>
            </a:r>
            <a:endParaRPr lang="en-US" dirty="0">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2800" dirty="0">
                <a:latin typeface="Century Gothic"/>
              </a:rPr>
              <a:t>Se anima a los miembros del CSC, miembros del público y otros socios u organizaciones a compartir información o anuncios relacionados con próximos eventos, proyectos o programas en el área del Proyecto.</a:t>
            </a:r>
            <a:endParaRPr lang="en-US" sz="28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dirty="0" err="1">
                <a:solidFill>
                  <a:schemeClr val="bg1"/>
                </a:solidFill>
                <a:latin typeface="Myriad Pro" panose="020B0503030403020204"/>
              </a:rPr>
              <a:t>Anuncios</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Generales</a:t>
            </a:r>
            <a:r>
              <a:rPr lang="en-US" sz="4000" b="1" dirty="0">
                <a:solidFill>
                  <a:schemeClr val="bg1"/>
                </a:solidFill>
                <a:latin typeface="Myriad Pro" panose="020B0503030403020204"/>
              </a:rPr>
              <a:t> </a:t>
            </a:r>
          </a:p>
        </p:txBody>
      </p:sp>
    </p:spTree>
    <p:extLst>
      <p:ext uri="{BB962C8B-B14F-4D97-AF65-F5344CB8AC3E}">
        <p14:creationId xmlns:p14="http://schemas.microsoft.com/office/powerpoint/2010/main" val="145001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6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cap="none" dirty="0" err="1">
                <a:solidFill>
                  <a:schemeClr val="bg1"/>
                </a:solidFill>
                <a:latin typeface="Myriad Pro" panose="020B0503030403020204" pitchFamily="34" charset="0"/>
                <a:ea typeface="Open Sans" pitchFamily="2" charset="0"/>
                <a:cs typeface="Open Sans" pitchFamily="2" charset="0"/>
              </a:rPr>
              <a:t>Reunión</a:t>
            </a:r>
            <a:r>
              <a:rPr lang="en-US" sz="6400" cap="none" dirty="0">
                <a:solidFill>
                  <a:schemeClr val="bg1"/>
                </a:solidFill>
                <a:latin typeface="Myriad Pro" panose="020B0503030403020204" pitchFamily="34" charset="0"/>
                <a:ea typeface="Open Sans" pitchFamily="2" charset="0"/>
                <a:cs typeface="Open Sans" pitchFamily="2" charset="0"/>
              </a:rPr>
              <a:t> </a:t>
            </a:r>
            <a:r>
              <a:rPr lang="en-US" sz="6400" cap="none" dirty="0" err="1">
                <a:solidFill>
                  <a:schemeClr val="bg1"/>
                </a:solidFill>
                <a:latin typeface="Myriad Pro" panose="020B0503030403020204" pitchFamily="34" charset="0"/>
                <a:ea typeface="Open Sans" pitchFamily="2" charset="0"/>
                <a:cs typeface="Open Sans" pitchFamily="2" charset="0"/>
              </a:rPr>
              <a:t>Clausurada</a:t>
            </a:r>
            <a:endParaRPr lang="en-US" sz="6400" b="1" i="0" kern="1200" cap="none" dirty="0">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dirty="0">
              <a:solidFill>
                <a:schemeClr val="bg1"/>
              </a:solidFill>
              <a:latin typeface="Myriad Pro" panose="020B0503030403020204" pitchFamily="34" charset="0"/>
              <a:ea typeface="Open Sans" pitchFamily="2" charset="0"/>
              <a:cs typeface="Open Sans" pitchFamily="2" charset="0"/>
            </a:endParaRPr>
          </a:p>
          <a:p>
            <a:pPr algn="ctr"/>
            <a:r>
              <a:rPr lang="en-US" sz="6400" cap="none" dirty="0">
                <a:solidFill>
                  <a:schemeClr val="bg1"/>
                </a:solidFill>
                <a:latin typeface="Myriad Pro" panose="020B0503030403020204" pitchFamily="34" charset="0"/>
                <a:ea typeface="Open Sans" pitchFamily="2" charset="0"/>
                <a:cs typeface="Open Sans" pitchFamily="2" charset="0"/>
              </a:rPr>
              <a:t>Gracias</a:t>
            </a:r>
            <a:r>
              <a:rPr lang="en-US" sz="6400" b="1" cap="none" dirty="0">
                <a:solidFill>
                  <a:schemeClr val="bg1"/>
                </a:solidFill>
                <a:latin typeface="Myriad Pro" panose="020B0503030403020204" pitchFamily="34" charset="0"/>
                <a:ea typeface="Open Sans" pitchFamily="2" charset="0"/>
                <a:cs typeface="Open Sans" pitchFamily="2" charset="0"/>
              </a:rPr>
              <a:t>!</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000" b="1" dirty="0" err="1">
                <a:solidFill>
                  <a:srgbClr val="005569"/>
                </a:solidFill>
                <a:latin typeface="Myriad Pro" panose="020B0503030403020204" pitchFamily="34" charset="0"/>
                <a:ea typeface="Open Sans" pitchFamily="2" charset="0"/>
                <a:cs typeface="Open Sans" pitchFamily="2" charset="0"/>
              </a:rPr>
              <a:t>Preguntas</a:t>
            </a:r>
            <a:r>
              <a:rPr lang="en-US" sz="2000" b="1" dirty="0">
                <a:solidFill>
                  <a:srgbClr val="005569"/>
                </a:solidFill>
                <a:latin typeface="Myriad Pro" panose="020B0503030403020204" pitchFamily="34" charset="0"/>
                <a:ea typeface="Open Sans" pitchFamily="2" charset="0"/>
                <a:cs typeface="Open Sans" pitchFamily="2" charset="0"/>
              </a:rPr>
              <a:t>? </a:t>
            </a:r>
            <a:r>
              <a:rPr lang="en-US" sz="2000" b="1" dirty="0" err="1">
                <a:solidFill>
                  <a:srgbClr val="005569"/>
                </a:solidFill>
                <a:latin typeface="Myriad Pro" panose="020B0503030403020204" pitchFamily="34" charset="0"/>
                <a:ea typeface="Open Sans" pitchFamily="2" charset="0"/>
                <a:cs typeface="Open Sans" pitchFamily="2" charset="0"/>
              </a:rPr>
              <a:t>Comentarios</a:t>
            </a:r>
            <a:r>
              <a:rPr lang="en-US" sz="2000" b="1" dirty="0">
                <a:solidFill>
                  <a:srgbClr val="005569"/>
                </a:solidFill>
                <a:latin typeface="Myriad Pro" panose="020B0503030403020204" pitchFamily="34" charset="0"/>
                <a:ea typeface="Open Sans" pitchFamily="2" charset="0"/>
                <a:cs typeface="Open Sans" pitchFamily="2" charset="0"/>
              </a:rPr>
              <a:t>?</a:t>
            </a:r>
          </a:p>
          <a:p>
            <a:pPr marL="0" lvl="0" indent="0">
              <a:buClr>
                <a:srgbClr val="0A6F63"/>
              </a:buClr>
              <a:buNone/>
            </a:pPr>
            <a:r>
              <a:rPr lang="en-US" sz="2000" dirty="0">
                <a:solidFill>
                  <a:srgbClr val="005569"/>
                </a:solidFill>
                <a:latin typeface="Myriad Pro" panose="020B0503030403020204" pitchFamily="34" charset="0"/>
                <a:ea typeface="Open Sans" pitchFamily="2" charset="0"/>
                <a:cs typeface="Open Sans" pitchFamily="2" charset="0"/>
              </a:rPr>
              <a:t>Por favor </a:t>
            </a:r>
            <a:r>
              <a:rPr lang="en-US" sz="2000" dirty="0" err="1">
                <a:solidFill>
                  <a:srgbClr val="005569"/>
                </a:solidFill>
                <a:latin typeface="Myriad Pro" panose="020B0503030403020204" pitchFamily="34" charset="0"/>
                <a:ea typeface="Open Sans" pitchFamily="2" charset="0"/>
                <a:cs typeface="Open Sans" pitchFamily="2" charset="0"/>
              </a:rPr>
              <a:t>comuníquese</a:t>
            </a:r>
            <a:r>
              <a:rPr lang="en-US" sz="2000" dirty="0">
                <a:solidFill>
                  <a:srgbClr val="005569"/>
                </a:solidFill>
                <a:latin typeface="Myriad Pro" panose="020B0503030403020204" pitchFamily="34" charset="0"/>
                <a:ea typeface="Open Sans" pitchFamily="2" charset="0"/>
                <a:cs typeface="Open Sans" pitchFamily="2" charset="0"/>
              </a:rPr>
              <a:t> con</a:t>
            </a:r>
            <a:br>
              <a:rPr lang="en-US" sz="2000" dirty="0">
                <a:solidFill>
                  <a:srgbClr val="005569"/>
                </a:solidFill>
                <a:latin typeface="Myriad Pro" panose="020B0503030403020204" pitchFamily="34" charset="0"/>
                <a:ea typeface="Open Sans" pitchFamily="2" charset="0"/>
                <a:cs typeface="Open Sans" pitchFamily="2" charset="0"/>
              </a:rPr>
            </a:br>
            <a:r>
              <a:rPr lang="en-US" sz="2000" u="sng" dirty="0">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s-MX" sz="2400" dirty="0">
                <a:latin typeface="Century Gothic" panose="020B0502020202020204" pitchFamily="34" charset="0"/>
              </a:rPr>
              <a:t>Richmond </a:t>
            </a:r>
            <a:r>
              <a:rPr lang="es-MX" sz="2400" dirty="0" err="1">
                <a:latin typeface="Century Gothic" panose="020B0502020202020204" pitchFamily="34" charset="0"/>
              </a:rPr>
              <a:t>Rising</a:t>
            </a:r>
            <a:r>
              <a:rPr lang="es-MX" sz="2400" dirty="0">
                <a:latin typeface="Century Gothic" panose="020B0502020202020204" pitchFamily="34" charset="0"/>
              </a:rPr>
              <a:t> busca fortalecer la economía, mejorar la salud pública y el medio ambiente, particularmente en los vecindarios del </a:t>
            </a:r>
            <a:r>
              <a:rPr lang="es-MX" sz="2400" dirty="0" err="1">
                <a:latin typeface="Century Gothic" panose="020B0502020202020204" pitchFamily="34" charset="0"/>
              </a:rPr>
              <a:t>Iron</a:t>
            </a:r>
            <a:r>
              <a:rPr lang="es-MX" sz="2400" dirty="0">
                <a:latin typeface="Century Gothic" panose="020B0502020202020204" pitchFamily="34" charset="0"/>
              </a:rPr>
              <a:t> </a:t>
            </a:r>
            <a:r>
              <a:rPr lang="es-MX" sz="2400" dirty="0" err="1">
                <a:latin typeface="Century Gothic" panose="020B0502020202020204" pitchFamily="34" charset="0"/>
              </a:rPr>
              <a:t>Triangle</a:t>
            </a:r>
            <a:r>
              <a:rPr lang="es-MX" sz="2400" dirty="0">
                <a:latin typeface="Century Gothic" panose="020B0502020202020204" pitchFamily="34" charset="0"/>
              </a:rPr>
              <a:t>, Santa Fe y Coronado, lo hacemos con la conciencia de que ocupamos territorio no cedido de </a:t>
            </a:r>
            <a:r>
              <a:rPr lang="es-MX" sz="2400" dirty="0" err="1">
                <a:latin typeface="Century Gothic" panose="020B0502020202020204" pitchFamily="34" charset="0"/>
              </a:rPr>
              <a:t>Huichin</a:t>
            </a:r>
            <a:r>
              <a:rPr lang="es-MX" sz="2400" dirty="0">
                <a:latin typeface="Century Gothic" panose="020B0502020202020204" pitchFamily="34" charset="0"/>
              </a:rPr>
              <a:t> y </a:t>
            </a:r>
            <a:r>
              <a:rPr lang="es-MX" sz="2400" dirty="0" err="1">
                <a:latin typeface="Century Gothic" panose="020B0502020202020204" pitchFamily="34" charset="0"/>
              </a:rPr>
              <a:t>Karkin</a:t>
            </a:r>
            <a:r>
              <a:rPr lang="es-MX" sz="2400" dirty="0">
                <a:latin typeface="Century Gothic" panose="020B0502020202020204" pitchFamily="34" charset="0"/>
              </a:rPr>
              <a:t> </a:t>
            </a:r>
            <a:r>
              <a:rPr lang="es-MX" sz="2400" dirty="0" err="1">
                <a:latin typeface="Century Gothic" panose="020B0502020202020204" pitchFamily="34" charset="0"/>
              </a:rPr>
              <a:t>Ohlone</a:t>
            </a:r>
            <a:r>
              <a:rPr lang="es-MX" sz="2400" dirty="0">
                <a:latin typeface="Century Gothic" panose="020B0502020202020204" pitchFamily="34" charset="0"/>
              </a:rPr>
              <a:t>.</a:t>
            </a:r>
            <a:r>
              <a:rPr lang="en-US" sz="2400" dirty="0">
                <a:latin typeface="Century Gothic" panose="020B0502020202020204" pitchFamily="34" charset="0"/>
              </a:rPr>
              <a:t>​</a:t>
            </a:r>
          </a:p>
          <a:p>
            <a:pPr fontAlgn="base"/>
            <a:r>
              <a:rPr lang="es-MX" sz="2400" dirty="0">
                <a:latin typeface="Century Gothic" panose="020B0502020202020204" pitchFamily="34" charset="0"/>
              </a:rPr>
              <a:t>Reconocemos que el robo de tierras de los territorios indígenas y el desmantelamiento de la soberanía indígena se hicieron para avanzar en la colonización.</a:t>
            </a:r>
            <a:r>
              <a:rPr lang="en-US" sz="2400" dirty="0">
                <a:latin typeface="Century Gothic" panose="020B0502020202020204" pitchFamily="34" charset="0"/>
              </a:rPr>
              <a:t>​</a:t>
            </a:r>
          </a:p>
          <a:p>
            <a:pPr fontAlgn="base"/>
            <a:r>
              <a:rPr lang="es-MX" sz="2400" dirty="0">
                <a:latin typeface="Century Gothic" panose="020B0502020202020204" pitchFamily="34" charset="0"/>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2400" dirty="0">
                <a:latin typeface="Century Gothic" panose="020B0502020202020204" pitchFamily="34" charset="0"/>
              </a:rPr>
              <a:t>​</a:t>
            </a:r>
          </a:p>
          <a:p>
            <a:pPr fontAlgn="base"/>
            <a:r>
              <a:rPr lang="es-MX" sz="2400" dirty="0">
                <a:latin typeface="Century Gothic" panose="020B0502020202020204" pitchFamily="34" charset="0"/>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2400" dirty="0">
                <a:latin typeface="Century Gothic" panose="020B0502020202020204" pitchFamily="34" charset="0"/>
              </a:rPr>
              <a:t>​</a:t>
            </a:r>
          </a:p>
          <a:p>
            <a:pPr marL="0" indent="0">
              <a:lnSpc>
                <a:spcPct val="110000"/>
              </a:lnSpc>
              <a:buNone/>
            </a:pPr>
            <a:endParaRPr lang="en-US" sz="4000" dirty="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95322" y="265752"/>
            <a:ext cx="11527491" cy="769441"/>
          </a:xfrm>
          <a:prstGeom prst="rect">
            <a:avLst/>
          </a:prstGeom>
          <a:noFill/>
        </p:spPr>
        <p:txBody>
          <a:bodyPr wrap="square" rtlCol="0">
            <a:spAutoFit/>
          </a:bodyPr>
          <a:lstStyle/>
          <a:p>
            <a:r>
              <a:rPr lang="en-US" sz="4400" b="1" dirty="0" err="1">
                <a:solidFill>
                  <a:srgbClr val="FFFFFF"/>
                </a:solidFill>
                <a:latin typeface="Myriad Pro" panose="020B0503030403020204"/>
              </a:rPr>
              <a:t>Reconocimiento</a:t>
            </a:r>
            <a:r>
              <a:rPr lang="en-US" sz="4400" b="1" dirty="0">
                <a:solidFill>
                  <a:srgbClr val="FFFFFF"/>
                </a:solidFill>
                <a:latin typeface="Myriad Pro" panose="020B0503030403020204"/>
              </a:rPr>
              <a:t> de </a:t>
            </a:r>
            <a:r>
              <a:rPr lang="en-US" sz="4400" b="1" dirty="0" err="1">
                <a:solidFill>
                  <a:srgbClr val="FFFFFF"/>
                </a:solidFill>
                <a:latin typeface="Myriad Pro" panose="020B0503030403020204"/>
              </a:rPr>
              <a:t>Territorios</a:t>
            </a:r>
            <a:r>
              <a:rPr lang="en-US" sz="4400" b="1" dirty="0">
                <a:solidFill>
                  <a:srgbClr val="FFFFFF"/>
                </a:solidFill>
                <a:latin typeface="Myriad Pro" panose="020B0503030403020204"/>
              </a:rPr>
              <a:t> </a:t>
            </a:r>
            <a:r>
              <a:rPr lang="en-US" sz="4400" b="1" dirty="0" err="1">
                <a:solidFill>
                  <a:srgbClr val="FFFFFF"/>
                </a:solidFill>
                <a:latin typeface="Myriad Pro" panose="020B0503030403020204"/>
              </a:rPr>
              <a:t>Indigenas</a:t>
            </a:r>
            <a:r>
              <a:rPr lang="en-US" sz="4400" dirty="0">
                <a:solidFill>
                  <a:srgbClr val="000000"/>
                </a:solidFill>
                <a:latin typeface="Myriad Pro" panose="020B0503030403020204"/>
              </a:rPr>
              <a:t>​</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316320"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s-MX" sz="2400" dirty="0">
                <a:latin typeface="Century Gothic" panose="020B0502020202020204" pitchFamily="34" charset="0"/>
              </a:rPr>
              <a:t>Reconocemos además la explotación de las comunidades de personas inmigrantes y refugiadas, ya que regularmente se utilizan formas modernas de mano de obra barata y desechable en tierras robadas.</a:t>
            </a:r>
            <a:r>
              <a:rPr lang="en-US" sz="2400" dirty="0">
                <a:latin typeface="Century Gothic" panose="020B0502020202020204" pitchFamily="34" charset="0"/>
              </a:rPr>
              <a:t>​</a:t>
            </a:r>
          </a:p>
          <a:p>
            <a:pPr fontAlgn="base"/>
            <a:r>
              <a:rPr lang="es-MX" sz="2400" dirty="0">
                <a:latin typeface="Century Gothic" panose="020B0502020202020204" pitchFamily="34" charset="0"/>
              </a:rPr>
              <a:t>Por lo tanto, reconocemos que hemos sido impactados y perjudicados por estas historias y experiencias impuestas a nuestros antepasados y comunidades. Elevamos aún más la lucha compartida entre personas negras, indígenas y personas de color.</a:t>
            </a:r>
            <a:r>
              <a:rPr lang="en-US" sz="2400" dirty="0">
                <a:latin typeface="Century Gothic" panose="020B0502020202020204" pitchFamily="34" charset="0"/>
              </a:rPr>
              <a:t>​</a:t>
            </a:r>
          </a:p>
          <a:p>
            <a:pPr fontAlgn="base"/>
            <a:r>
              <a:rPr lang="es-MX" sz="2400" dirty="0">
                <a:latin typeface="Century Gothic" panose="020B0502020202020204" pitchFamily="34" charset="0"/>
              </a:rPr>
              <a:t>También reconocemos que los pueblos indígenas continúan viviendo aquí, administrando la tierra y resistiendo el colonialismo.</a:t>
            </a:r>
            <a:r>
              <a:rPr lang="en-US" sz="2400" dirty="0">
                <a:latin typeface="Century Gothic" panose="020B0502020202020204" pitchFamily="34" charset="0"/>
              </a:rPr>
              <a:t>​</a:t>
            </a:r>
          </a:p>
          <a:p>
            <a:pPr fontAlgn="base"/>
            <a:r>
              <a:rPr lang="es-MX" sz="2400" dirty="0">
                <a:latin typeface="Century Gothic" panose="020B0502020202020204" pitchFamily="34" charset="0"/>
              </a:rPr>
              <a:t>Concluimos que nuestro reconocimiento de la Tierra es una declaración y un proceso activo y en evolución. Requiere que reconozcamos las injusticias históricas y nos invita a ser participantes activos en nuestra curación colectiva.</a:t>
            </a:r>
            <a:endParaRPr lang="en-US" sz="2400" dirty="0">
              <a:latin typeface="Century Gothic" panose="020B0502020202020204" pitchFamily="34" charset="0"/>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89378" y="265752"/>
            <a:ext cx="11661962" cy="769441"/>
          </a:xfrm>
          <a:prstGeom prst="rect">
            <a:avLst/>
          </a:prstGeom>
          <a:noFill/>
        </p:spPr>
        <p:txBody>
          <a:bodyPr wrap="square" rtlCol="0">
            <a:spAutoFit/>
          </a:bodyPr>
          <a:lstStyle/>
          <a:p>
            <a:r>
              <a:rPr lang="en-US" sz="4400" b="1" dirty="0" err="1">
                <a:solidFill>
                  <a:srgbClr val="FFFFFF"/>
                </a:solidFill>
                <a:latin typeface="Myriad Pro" panose="020B0503030403020204"/>
              </a:rPr>
              <a:t>Reconocimiento</a:t>
            </a:r>
            <a:r>
              <a:rPr lang="en-US" sz="4400" b="1" dirty="0">
                <a:solidFill>
                  <a:srgbClr val="FFFFFF"/>
                </a:solidFill>
                <a:latin typeface="Myriad Pro" panose="020B0503030403020204"/>
              </a:rPr>
              <a:t> de </a:t>
            </a:r>
            <a:r>
              <a:rPr lang="en-US" sz="4400" b="1" dirty="0" err="1">
                <a:solidFill>
                  <a:srgbClr val="FFFFFF"/>
                </a:solidFill>
                <a:latin typeface="Myriad Pro" panose="020B0503030403020204"/>
              </a:rPr>
              <a:t>Territorios</a:t>
            </a:r>
            <a:r>
              <a:rPr lang="en-US" sz="4400" b="1" dirty="0">
                <a:solidFill>
                  <a:srgbClr val="FFFFFF"/>
                </a:solidFill>
                <a:latin typeface="Myriad Pro" panose="020B0503030403020204"/>
              </a:rPr>
              <a:t> </a:t>
            </a:r>
            <a:r>
              <a:rPr lang="en-US" sz="4400" b="1" dirty="0" err="1">
                <a:solidFill>
                  <a:srgbClr val="FFFFFF"/>
                </a:solidFill>
                <a:latin typeface="Myriad Pro" panose="020B0503030403020204"/>
              </a:rPr>
              <a:t>Indigenas</a:t>
            </a:r>
            <a:r>
              <a:rPr lang="en-US" sz="4400" dirty="0">
                <a:solidFill>
                  <a:srgbClr val="000000"/>
                </a:solidFill>
                <a:latin typeface="Myriad Pro" panose="020B0503030403020204"/>
              </a:rPr>
              <a:t>​</a:t>
            </a:r>
            <a:endParaRPr lang="en-US" sz="4400" b="1" dirty="0">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219635" y="1404906"/>
            <a:ext cx="11752729"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a:solidFill>
                  <a:schemeClr val="tx1"/>
                </a:solidFill>
                <a:latin typeface="Century Gothic"/>
              </a:rPr>
              <a:t>La </a:t>
            </a:r>
            <a:r>
              <a:rPr lang="en-US" sz="2800" dirty="0" err="1">
                <a:solidFill>
                  <a:schemeClr val="tx1"/>
                </a:solidFill>
                <a:latin typeface="Century Gothic"/>
              </a:rPr>
              <a:t>ciduad</a:t>
            </a:r>
            <a:r>
              <a:rPr lang="en-US" sz="2800" dirty="0">
                <a:solidFill>
                  <a:schemeClr val="tx1"/>
                </a:solidFill>
                <a:latin typeface="Century Gothic"/>
              </a:rPr>
              <a:t> de Richmond y seis </a:t>
            </a:r>
            <a:r>
              <a:rPr lang="en-US" sz="2800" dirty="0" err="1">
                <a:solidFill>
                  <a:schemeClr val="tx1"/>
                </a:solidFill>
                <a:latin typeface="Century Gothic"/>
              </a:rPr>
              <a:t>organizaciones</a:t>
            </a:r>
            <a:r>
              <a:rPr lang="en-US" sz="2800" dirty="0">
                <a:solidFill>
                  <a:schemeClr val="tx1"/>
                </a:solidFill>
                <a:latin typeface="Century Gothic"/>
              </a:rPr>
              <a:t> locales (</a:t>
            </a:r>
            <a:r>
              <a:rPr lang="en-US" sz="2800" dirty="0" err="1">
                <a:solidFill>
                  <a:schemeClr val="tx1"/>
                </a:solidFill>
                <a:latin typeface="Century Gothic"/>
              </a:rPr>
              <a:t>conocidas</a:t>
            </a:r>
            <a:r>
              <a:rPr lang="en-US" sz="2800" dirty="0">
                <a:solidFill>
                  <a:schemeClr val="tx1"/>
                </a:solidFill>
                <a:latin typeface="Century Gothic"/>
              </a:rPr>
              <a:t> </a:t>
            </a:r>
            <a:r>
              <a:rPr lang="en-US" sz="2800" dirty="0" err="1">
                <a:solidFill>
                  <a:schemeClr val="tx1"/>
                </a:solidFill>
                <a:latin typeface="Century Gothic"/>
              </a:rPr>
              <a:t>en</a:t>
            </a:r>
            <a:r>
              <a:rPr lang="en-US" sz="2800" dirty="0">
                <a:solidFill>
                  <a:schemeClr val="tx1"/>
                </a:solidFill>
                <a:latin typeface="Century Gothic"/>
              </a:rPr>
              <a:t> conjunto </a:t>
            </a:r>
            <a:r>
              <a:rPr lang="en-US" sz="2800" dirty="0" err="1">
                <a:solidFill>
                  <a:schemeClr val="tx1"/>
                </a:solidFill>
                <a:latin typeface="Century Gothic"/>
              </a:rPr>
              <a:t>como</a:t>
            </a:r>
            <a:r>
              <a:rPr lang="en-US" sz="2800" dirty="0">
                <a:solidFill>
                  <a:schemeClr val="tx1"/>
                </a:solidFill>
                <a:latin typeface="Century Gothic"/>
              </a:rPr>
              <a:t> “Richmond Rising”) </a:t>
            </a:r>
            <a:r>
              <a:rPr lang="en-US" sz="2800" dirty="0" err="1">
                <a:solidFill>
                  <a:schemeClr val="tx1"/>
                </a:solidFill>
                <a:latin typeface="Century Gothic"/>
              </a:rPr>
              <a:t>recibieron</a:t>
            </a:r>
            <a:r>
              <a:rPr lang="en-US" sz="2800" dirty="0">
                <a:solidFill>
                  <a:schemeClr val="tx1"/>
                </a:solidFill>
                <a:latin typeface="Century Gothic"/>
              </a:rPr>
              <a:t> $35 </a:t>
            </a:r>
            <a:r>
              <a:rPr lang="en-US" sz="2800" dirty="0" err="1">
                <a:solidFill>
                  <a:schemeClr val="tx1"/>
                </a:solidFill>
                <a:latin typeface="Century Gothic"/>
              </a:rPr>
              <a:t>millones</a:t>
            </a:r>
            <a:r>
              <a:rPr lang="en-US" sz="2800" dirty="0">
                <a:solidFill>
                  <a:schemeClr val="tx1"/>
                </a:solidFill>
                <a:latin typeface="Century Gothic"/>
              </a:rPr>
              <a:t> para </a:t>
            </a:r>
            <a:r>
              <a:rPr lang="en-US" sz="2800" dirty="0" err="1">
                <a:solidFill>
                  <a:schemeClr val="tx1"/>
                </a:solidFill>
                <a:latin typeface="Century Gothic"/>
              </a:rPr>
              <a:t>brindar</a:t>
            </a:r>
            <a:r>
              <a:rPr lang="en-US" sz="2800" dirty="0">
                <a:solidFill>
                  <a:schemeClr val="tx1"/>
                </a:solidFill>
                <a:latin typeface="Century Gothic"/>
              </a:rPr>
              <a:t> </a:t>
            </a:r>
            <a:r>
              <a:rPr lang="en-US" sz="2800" dirty="0" err="1">
                <a:solidFill>
                  <a:schemeClr val="tx1"/>
                </a:solidFill>
                <a:latin typeface="Century Gothic"/>
              </a:rPr>
              <a:t>beneficios</a:t>
            </a:r>
            <a:r>
              <a:rPr lang="en-US" sz="2800" dirty="0">
                <a:solidFill>
                  <a:schemeClr val="tx1"/>
                </a:solidFill>
                <a:latin typeface="Century Gothic"/>
              </a:rPr>
              <a:t> de </a:t>
            </a:r>
            <a:r>
              <a:rPr lang="en-US" sz="2800" dirty="0" err="1">
                <a:solidFill>
                  <a:schemeClr val="tx1"/>
                </a:solidFill>
                <a:latin typeface="Century Gothic"/>
              </a:rPr>
              <a:t>salud</a:t>
            </a:r>
            <a:r>
              <a:rPr lang="en-US" sz="2800" dirty="0">
                <a:solidFill>
                  <a:schemeClr val="tx1"/>
                </a:solidFill>
                <a:latin typeface="Century Gothic"/>
              </a:rPr>
              <a:t>, </a:t>
            </a:r>
            <a:r>
              <a:rPr lang="en-US" sz="2800" dirty="0" err="1">
                <a:solidFill>
                  <a:schemeClr val="tx1"/>
                </a:solidFill>
                <a:latin typeface="Century Gothic"/>
              </a:rPr>
              <a:t>económicos</a:t>
            </a:r>
            <a:r>
              <a:rPr lang="en-US" sz="2800" dirty="0">
                <a:solidFill>
                  <a:schemeClr val="tx1"/>
                </a:solidFill>
                <a:latin typeface="Century Gothic"/>
              </a:rPr>
              <a:t> y </a:t>
            </a:r>
            <a:r>
              <a:rPr lang="en-US" sz="2800" dirty="0" err="1">
                <a:solidFill>
                  <a:schemeClr val="tx1"/>
                </a:solidFill>
                <a:latin typeface="Century Gothic"/>
              </a:rPr>
              <a:t>ambientales</a:t>
            </a:r>
            <a:r>
              <a:rPr lang="en-US" sz="2800" dirty="0">
                <a:solidFill>
                  <a:schemeClr val="tx1"/>
                </a:solidFill>
                <a:latin typeface="Century Gothic"/>
              </a:rPr>
              <a:t> a los </a:t>
            </a:r>
            <a:r>
              <a:rPr lang="en-US" sz="2800" dirty="0" err="1">
                <a:solidFill>
                  <a:schemeClr val="tx1"/>
                </a:solidFill>
                <a:latin typeface="Century Gothic"/>
              </a:rPr>
              <a:t>vecindarios</a:t>
            </a:r>
            <a:r>
              <a:rPr lang="en-US" sz="2800" dirty="0">
                <a:solidFill>
                  <a:schemeClr val="tx1"/>
                </a:solidFill>
                <a:latin typeface="Century Gothic"/>
              </a:rPr>
              <a:t> de Iron Triangle, Santa Fe y Coronado.</a:t>
            </a:r>
          </a:p>
          <a:p>
            <a:pPr marL="305435" indent="-305435"/>
            <a:r>
              <a:rPr lang="en-US" sz="2800" dirty="0">
                <a:solidFill>
                  <a:schemeClr val="tx1"/>
                </a:solidFill>
                <a:latin typeface="Century Gothic"/>
              </a:rPr>
              <a:t>Richmond Rising </a:t>
            </a:r>
            <a:r>
              <a:rPr lang="en-US" sz="2800" dirty="0" err="1">
                <a:solidFill>
                  <a:schemeClr val="tx1"/>
                </a:solidFill>
                <a:latin typeface="Century Gothic"/>
              </a:rPr>
              <a:t>cuenta</a:t>
            </a:r>
            <a:r>
              <a:rPr lang="en-US" sz="2800" dirty="0">
                <a:solidFill>
                  <a:schemeClr val="tx1"/>
                </a:solidFill>
                <a:latin typeface="Century Gothic"/>
              </a:rPr>
              <a:t> con el </a:t>
            </a:r>
            <a:r>
              <a:rPr lang="en-US" sz="2800" dirty="0" err="1">
                <a:solidFill>
                  <a:schemeClr val="tx1"/>
                </a:solidFill>
                <a:latin typeface="Century Gothic"/>
              </a:rPr>
              <a:t>apoyo</a:t>
            </a:r>
            <a:r>
              <a:rPr lang="en-US" sz="2800" dirty="0">
                <a:solidFill>
                  <a:schemeClr val="tx1"/>
                </a:solidFill>
                <a:latin typeface="Century Gothic"/>
              </a:rPr>
              <a:t> del </a:t>
            </a:r>
            <a:r>
              <a:rPr lang="en-US" sz="2800" dirty="0" err="1">
                <a:solidFill>
                  <a:schemeClr val="tx1"/>
                </a:solidFill>
                <a:latin typeface="Century Gothic"/>
              </a:rPr>
              <a:t>Programa</a:t>
            </a:r>
            <a:r>
              <a:rPr lang="en-US" sz="2800" dirty="0">
                <a:solidFill>
                  <a:schemeClr val="tx1"/>
                </a:solidFill>
                <a:latin typeface="Century Gothic"/>
              </a:rPr>
              <a:t> de </a:t>
            </a:r>
            <a:r>
              <a:rPr lang="en-US" sz="2800" dirty="0" err="1">
                <a:solidFill>
                  <a:schemeClr val="tx1"/>
                </a:solidFill>
                <a:latin typeface="Century Gothic"/>
              </a:rPr>
              <a:t>Comunidades</a:t>
            </a:r>
            <a:r>
              <a:rPr lang="en-US" sz="2800" dirty="0">
                <a:solidFill>
                  <a:schemeClr val="tx1"/>
                </a:solidFill>
                <a:latin typeface="Century Gothic"/>
              </a:rPr>
              <a:t> </a:t>
            </a:r>
            <a:r>
              <a:rPr lang="en-US" sz="2800" dirty="0" err="1">
                <a:solidFill>
                  <a:schemeClr val="tx1"/>
                </a:solidFill>
                <a:latin typeface="Century Gothic"/>
              </a:rPr>
              <a:t>Climaticás</a:t>
            </a:r>
            <a:r>
              <a:rPr lang="en-US" sz="2800" dirty="0">
                <a:solidFill>
                  <a:schemeClr val="tx1"/>
                </a:solidFill>
                <a:latin typeface="Century Gothic"/>
              </a:rPr>
              <a:t> </a:t>
            </a:r>
            <a:r>
              <a:rPr lang="en-US" sz="2800" dirty="0" err="1">
                <a:solidFill>
                  <a:schemeClr val="tx1"/>
                </a:solidFill>
                <a:latin typeface="Century Gothic"/>
              </a:rPr>
              <a:t>Transformadoras</a:t>
            </a:r>
            <a:r>
              <a:rPr lang="en-US" sz="2800" dirty="0">
                <a:solidFill>
                  <a:schemeClr val="tx1"/>
                </a:solidFill>
                <a:latin typeface="Century Gothic"/>
              </a:rPr>
              <a:t> del </a:t>
            </a:r>
            <a:r>
              <a:rPr lang="en-US" sz="2800" dirty="0" err="1">
                <a:solidFill>
                  <a:schemeClr val="tx1"/>
                </a:solidFill>
                <a:latin typeface="Century Gothic"/>
              </a:rPr>
              <a:t>Consejo</a:t>
            </a:r>
            <a:r>
              <a:rPr lang="en-US" sz="2800" dirty="0">
                <a:solidFill>
                  <a:schemeClr val="tx1"/>
                </a:solidFill>
                <a:latin typeface="Century Gothic"/>
              </a:rPr>
              <a:t> de </a:t>
            </a:r>
            <a:r>
              <a:rPr lang="en-US" sz="2800" dirty="0" err="1">
                <a:solidFill>
                  <a:schemeClr val="tx1"/>
                </a:solidFill>
                <a:latin typeface="Century Gothic"/>
              </a:rPr>
              <a:t>Crecimiento</a:t>
            </a:r>
            <a:r>
              <a:rPr lang="en-US" sz="2800" dirty="0">
                <a:solidFill>
                  <a:schemeClr val="tx1"/>
                </a:solidFill>
                <a:latin typeface="Century Gothic"/>
              </a:rPr>
              <a:t> </a:t>
            </a:r>
            <a:r>
              <a:rPr lang="en-US" sz="2800" dirty="0" err="1">
                <a:solidFill>
                  <a:schemeClr val="tx1"/>
                </a:solidFill>
                <a:latin typeface="Century Gothic"/>
              </a:rPr>
              <a:t>Estratégico</a:t>
            </a:r>
            <a:r>
              <a:rPr lang="en-US" sz="2800" dirty="0">
                <a:solidFill>
                  <a:schemeClr val="tx1"/>
                </a:solidFill>
                <a:latin typeface="Century Gothic"/>
              </a:rPr>
              <a:t> de California.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err="1">
                <a:solidFill>
                  <a:schemeClr val="tx1"/>
                </a:solidFill>
                <a:latin typeface="Century Gothic"/>
              </a:rPr>
              <a:t>Proporciona</a:t>
            </a:r>
            <a:r>
              <a:rPr lang="en-US" sz="2800" dirty="0">
                <a:solidFill>
                  <a:schemeClr val="tx1"/>
                </a:solidFill>
                <a:latin typeface="Century Gothic"/>
              </a:rPr>
              <a:t> </a:t>
            </a:r>
            <a:r>
              <a:rPr lang="en-US" sz="2800" dirty="0" err="1">
                <a:solidFill>
                  <a:schemeClr val="tx1"/>
                </a:solidFill>
                <a:latin typeface="Century Gothic"/>
              </a:rPr>
              <a:t>orientación</a:t>
            </a:r>
            <a:r>
              <a:rPr lang="en-US" sz="2800" dirty="0">
                <a:solidFill>
                  <a:schemeClr val="tx1"/>
                </a:solidFill>
                <a:latin typeface="Century Gothic"/>
              </a:rPr>
              <a:t> </a:t>
            </a:r>
            <a:r>
              <a:rPr lang="en-US" sz="2800" dirty="0" err="1">
                <a:solidFill>
                  <a:schemeClr val="tx1"/>
                </a:solidFill>
                <a:latin typeface="Century Gothic"/>
              </a:rPr>
              <a:t>sobre</a:t>
            </a:r>
            <a:r>
              <a:rPr lang="en-US" sz="2800" dirty="0">
                <a:solidFill>
                  <a:schemeClr val="tx1"/>
                </a:solidFill>
                <a:latin typeface="Century Gothic"/>
              </a:rPr>
              <a:t> la </a:t>
            </a:r>
            <a:r>
              <a:rPr lang="en-US" sz="2800" dirty="0" err="1">
                <a:solidFill>
                  <a:schemeClr val="tx1"/>
                </a:solidFill>
                <a:latin typeface="Century Gothic"/>
              </a:rPr>
              <a:t>implementación</a:t>
            </a:r>
            <a:r>
              <a:rPr lang="en-US" sz="2800" dirty="0">
                <a:solidFill>
                  <a:schemeClr val="tx1"/>
                </a:solidFill>
                <a:latin typeface="Century Gothic"/>
              </a:rPr>
              <a:t> del Proyecto y </a:t>
            </a:r>
            <a:r>
              <a:rPr lang="en-US" sz="2800" dirty="0" err="1">
                <a:solidFill>
                  <a:schemeClr val="tx1"/>
                </a:solidFill>
                <a:latin typeface="Century Gothic"/>
              </a:rPr>
              <a:t>nos</a:t>
            </a:r>
            <a:r>
              <a:rPr lang="en-US" sz="2800" dirty="0">
                <a:solidFill>
                  <a:schemeClr val="tx1"/>
                </a:solidFill>
                <a:latin typeface="Century Gothic"/>
              </a:rPr>
              <a:t> </a:t>
            </a:r>
            <a:r>
              <a:rPr lang="en-US" sz="2800" dirty="0" err="1">
                <a:solidFill>
                  <a:schemeClr val="tx1"/>
                </a:solidFill>
                <a:latin typeface="Century Gothic"/>
              </a:rPr>
              <a:t>hace</a:t>
            </a:r>
            <a:r>
              <a:rPr lang="en-US" sz="2800" dirty="0">
                <a:solidFill>
                  <a:schemeClr val="tx1"/>
                </a:solidFill>
                <a:latin typeface="Century Gothic"/>
              </a:rPr>
              <a:t> </a:t>
            </a:r>
            <a:r>
              <a:rPr lang="en-US" sz="2800" dirty="0" err="1">
                <a:solidFill>
                  <a:schemeClr val="tx1"/>
                </a:solidFill>
                <a:latin typeface="Century Gothic"/>
              </a:rPr>
              <a:t>responsables</a:t>
            </a:r>
            <a:r>
              <a:rPr lang="en-US" sz="2800" dirty="0">
                <a:solidFill>
                  <a:schemeClr val="tx1"/>
                </a:solidFill>
                <a:latin typeface="Century Gothic"/>
              </a:rPr>
              <a:t> de </a:t>
            </a:r>
            <a:r>
              <a:rPr lang="en-US" sz="2800" dirty="0" err="1">
                <a:solidFill>
                  <a:schemeClr val="tx1"/>
                </a:solidFill>
                <a:latin typeface="Century Gothic"/>
              </a:rPr>
              <a:t>alcanzar</a:t>
            </a:r>
            <a:r>
              <a:rPr lang="en-US" sz="2800" dirty="0">
                <a:solidFill>
                  <a:schemeClr val="tx1"/>
                </a:solidFill>
                <a:latin typeface="Century Gothic"/>
              </a:rPr>
              <a:t> </a:t>
            </a:r>
            <a:r>
              <a:rPr lang="en-US" sz="2800" dirty="0" err="1">
                <a:solidFill>
                  <a:schemeClr val="tx1"/>
                </a:solidFill>
                <a:latin typeface="Century Gothic"/>
              </a:rPr>
              <a:t>nuestros</a:t>
            </a:r>
            <a:r>
              <a:rPr lang="en-US" sz="2800" dirty="0">
                <a:solidFill>
                  <a:schemeClr val="tx1"/>
                </a:solidFill>
                <a:latin typeface="Century Gothic"/>
              </a:rPr>
              <a:t> </a:t>
            </a:r>
            <a:r>
              <a:rPr lang="en-US" sz="2800" dirty="0" err="1">
                <a:solidFill>
                  <a:schemeClr val="tx1"/>
                </a:solidFill>
                <a:latin typeface="Century Gothic"/>
              </a:rPr>
              <a:t>objetivos</a:t>
            </a:r>
            <a:r>
              <a:rPr lang="en-US" sz="2800" dirty="0">
                <a:solidFill>
                  <a:schemeClr val="tx1"/>
                </a:solidFill>
                <a:latin typeface="Century Gothic"/>
              </a:rPr>
              <a:t>.</a:t>
            </a:r>
          </a:p>
          <a:p>
            <a:pPr marL="305435" indent="-305435"/>
            <a:r>
              <a:rPr lang="en-US" sz="2800" dirty="0" err="1">
                <a:solidFill>
                  <a:schemeClr val="tx1"/>
                </a:solidFill>
                <a:latin typeface="Century Gothic"/>
              </a:rPr>
              <a:t>Puede</a:t>
            </a:r>
            <a:r>
              <a:rPr lang="en-US" sz="2800" dirty="0">
                <a:solidFill>
                  <a:schemeClr val="tx1"/>
                </a:solidFill>
                <a:latin typeface="Century Gothic"/>
              </a:rPr>
              <a:t> </a:t>
            </a:r>
            <a:r>
              <a:rPr lang="en-US" sz="2800" dirty="0" err="1">
                <a:solidFill>
                  <a:schemeClr val="tx1"/>
                </a:solidFill>
                <a:latin typeface="Century Gothic"/>
              </a:rPr>
              <a:t>hace</a:t>
            </a:r>
            <a:r>
              <a:rPr lang="en-US" sz="2800" dirty="0">
                <a:solidFill>
                  <a:schemeClr val="tx1"/>
                </a:solidFill>
                <a:latin typeface="Century Gothic"/>
              </a:rPr>
              <a:t> </a:t>
            </a:r>
            <a:r>
              <a:rPr lang="en-US" sz="2800" dirty="0" err="1">
                <a:solidFill>
                  <a:schemeClr val="tx1"/>
                </a:solidFill>
                <a:latin typeface="Century Gothic"/>
              </a:rPr>
              <a:t>recomendaciones</a:t>
            </a:r>
            <a:r>
              <a:rPr lang="en-US" sz="2800" dirty="0">
                <a:solidFill>
                  <a:schemeClr val="tx1"/>
                </a:solidFill>
                <a:latin typeface="Century Gothic"/>
              </a:rPr>
              <a:t>, </a:t>
            </a:r>
            <a:r>
              <a:rPr lang="en-US" sz="2800" dirty="0" err="1">
                <a:solidFill>
                  <a:schemeClr val="tx1"/>
                </a:solidFill>
                <a:latin typeface="Century Gothic"/>
              </a:rPr>
              <a:t>brindar</a:t>
            </a:r>
            <a:r>
              <a:rPr lang="en-US" sz="2800" dirty="0">
                <a:solidFill>
                  <a:schemeClr val="tx1"/>
                </a:solidFill>
                <a:latin typeface="Century Gothic"/>
              </a:rPr>
              <a:t> </a:t>
            </a:r>
            <a:r>
              <a:rPr lang="en-US" sz="2800" dirty="0" err="1">
                <a:solidFill>
                  <a:schemeClr val="tx1"/>
                </a:solidFill>
                <a:latin typeface="Century Gothic"/>
              </a:rPr>
              <a:t>aportes</a:t>
            </a:r>
            <a:r>
              <a:rPr lang="en-US" sz="2800" dirty="0">
                <a:solidFill>
                  <a:schemeClr val="tx1"/>
                </a:solidFill>
                <a:latin typeface="Century Gothic"/>
              </a:rPr>
              <a:t> y </a:t>
            </a:r>
            <a:r>
              <a:rPr lang="en-US" sz="2800" dirty="0" err="1">
                <a:solidFill>
                  <a:schemeClr val="tx1"/>
                </a:solidFill>
                <a:latin typeface="Century Gothic"/>
              </a:rPr>
              <a:t>ayudar</a:t>
            </a:r>
            <a:r>
              <a:rPr lang="en-US" sz="2800" dirty="0">
                <a:solidFill>
                  <a:schemeClr val="tx1"/>
                </a:solidFill>
                <a:latin typeface="Century Gothic"/>
              </a:rPr>
              <a:t> a los </a:t>
            </a:r>
            <a:r>
              <a:rPr lang="en-US" sz="2800" dirty="0" err="1">
                <a:solidFill>
                  <a:schemeClr val="tx1"/>
                </a:solidFill>
                <a:latin typeface="Century Gothic"/>
              </a:rPr>
              <a:t>líderes</a:t>
            </a:r>
            <a:r>
              <a:rPr lang="en-US" sz="2800" dirty="0">
                <a:solidFill>
                  <a:schemeClr val="tx1"/>
                </a:solidFill>
                <a:latin typeface="Century Gothic"/>
              </a:rPr>
              <a:t> de Proyecto </a:t>
            </a:r>
            <a:r>
              <a:rPr lang="en-US" sz="2800" dirty="0" err="1">
                <a:solidFill>
                  <a:schemeClr val="tx1"/>
                </a:solidFill>
                <a:latin typeface="Century Gothic"/>
              </a:rPr>
              <a:t>en</a:t>
            </a:r>
            <a:r>
              <a:rPr lang="en-US" sz="2800" dirty="0">
                <a:solidFill>
                  <a:schemeClr val="tx1"/>
                </a:solidFill>
                <a:latin typeface="Century Gothic"/>
              </a:rPr>
              <a:t> la </a:t>
            </a:r>
            <a:r>
              <a:rPr lang="en-US" sz="2800" dirty="0" err="1">
                <a:solidFill>
                  <a:schemeClr val="tx1"/>
                </a:solidFill>
                <a:latin typeface="Century Gothic"/>
              </a:rPr>
              <a:t>implementación</a:t>
            </a:r>
            <a:r>
              <a:rPr lang="en-US" sz="2800" dirty="0">
                <a:solidFill>
                  <a:schemeClr val="tx1"/>
                </a:solidFill>
                <a:latin typeface="Century Gothic"/>
              </a:rPr>
              <a:t> de las </a:t>
            </a:r>
            <a:r>
              <a:rPr lang="en-US" sz="2800" dirty="0" err="1">
                <a:solidFill>
                  <a:schemeClr val="tx1"/>
                </a:solidFill>
                <a:latin typeface="Century Gothic"/>
              </a:rPr>
              <a:t>actividades</a:t>
            </a:r>
            <a:r>
              <a:rPr lang="en-US" sz="2800" dirty="0">
                <a:solidFill>
                  <a:schemeClr val="tx1"/>
                </a:solidFill>
                <a:latin typeface="Century Gothic"/>
              </a:rPr>
              <a:t> del Proyecto.</a:t>
            </a:r>
          </a:p>
          <a:p>
            <a:pPr marL="305435" indent="-305435"/>
            <a:r>
              <a:rPr lang="en-US" sz="2800" dirty="0">
                <a:solidFill>
                  <a:schemeClr val="tx1"/>
                </a:solidFill>
                <a:latin typeface="Century Gothic"/>
              </a:rPr>
              <a:t>No </a:t>
            </a:r>
            <a:r>
              <a:rPr lang="en-US" sz="2800" dirty="0" err="1">
                <a:solidFill>
                  <a:schemeClr val="tx1"/>
                </a:solidFill>
                <a:latin typeface="Century Gothic"/>
              </a:rPr>
              <a:t>tiene</a:t>
            </a:r>
            <a:r>
              <a:rPr lang="en-US" sz="2800" dirty="0">
                <a:solidFill>
                  <a:schemeClr val="tx1"/>
                </a:solidFill>
                <a:latin typeface="Century Gothic"/>
              </a:rPr>
              <a:t> </a:t>
            </a:r>
            <a:r>
              <a:rPr lang="en-US" sz="2800" dirty="0" err="1">
                <a:solidFill>
                  <a:schemeClr val="tx1"/>
                </a:solidFill>
                <a:latin typeface="Century Gothic"/>
              </a:rPr>
              <a:t>autoridad</a:t>
            </a:r>
            <a:r>
              <a:rPr lang="en-US" sz="2800" dirty="0">
                <a:solidFill>
                  <a:schemeClr val="tx1"/>
                </a:solidFill>
                <a:latin typeface="Century Gothic"/>
              </a:rPr>
              <a:t> para </a:t>
            </a:r>
            <a:r>
              <a:rPr lang="en-US" sz="2800" dirty="0" err="1">
                <a:solidFill>
                  <a:schemeClr val="tx1"/>
                </a:solidFill>
                <a:latin typeface="Century Gothic"/>
              </a:rPr>
              <a:t>tomar</a:t>
            </a:r>
            <a:r>
              <a:rPr lang="en-US" sz="2800" dirty="0">
                <a:solidFill>
                  <a:schemeClr val="tx1"/>
                </a:solidFill>
                <a:latin typeface="Century Gothic"/>
              </a:rPr>
              <a:t> decisions finales.</a:t>
            </a:r>
          </a:p>
          <a:p>
            <a:pPr marL="305435" indent="-305435"/>
            <a:r>
              <a:rPr lang="en-US" sz="2800" dirty="0" err="1">
                <a:solidFill>
                  <a:schemeClr val="tx1"/>
                </a:solidFill>
                <a:latin typeface="Century Gothic"/>
              </a:rPr>
              <a:t>Todos</a:t>
            </a:r>
            <a:r>
              <a:rPr lang="en-US" sz="2800" dirty="0">
                <a:solidFill>
                  <a:schemeClr val="tx1"/>
                </a:solidFill>
                <a:latin typeface="Century Gothic"/>
              </a:rPr>
              <a:t> los </a:t>
            </a:r>
            <a:r>
              <a:rPr lang="en-US" sz="2800" dirty="0" err="1">
                <a:solidFill>
                  <a:schemeClr val="tx1"/>
                </a:solidFill>
                <a:latin typeface="Century Gothic"/>
              </a:rPr>
              <a:t>proyectos</a:t>
            </a:r>
            <a:r>
              <a:rPr lang="en-US" sz="2800" dirty="0">
                <a:solidFill>
                  <a:schemeClr val="tx1"/>
                </a:solidFill>
                <a:latin typeface="Century Gothic"/>
              </a:rPr>
              <a:t> </a:t>
            </a:r>
            <a:r>
              <a:rPr lang="en-US" sz="2800" dirty="0" err="1">
                <a:solidFill>
                  <a:schemeClr val="tx1"/>
                </a:solidFill>
                <a:latin typeface="Century Gothic"/>
              </a:rPr>
              <a:t>deben</a:t>
            </a:r>
            <a:r>
              <a:rPr lang="en-US" sz="2800" dirty="0">
                <a:solidFill>
                  <a:schemeClr val="tx1"/>
                </a:solidFill>
                <a:latin typeface="Century Gothic"/>
              </a:rPr>
              <a:t> consider </a:t>
            </a:r>
            <a:r>
              <a:rPr lang="en-US" sz="2800" dirty="0" err="1">
                <a:solidFill>
                  <a:schemeClr val="tx1"/>
                </a:solidFill>
                <a:latin typeface="Century Gothic"/>
              </a:rPr>
              <a:t>seriamente</a:t>
            </a:r>
            <a:r>
              <a:rPr lang="en-US" sz="2800" dirty="0">
                <a:solidFill>
                  <a:schemeClr val="tx1"/>
                </a:solidFill>
                <a:latin typeface="Century Gothic"/>
              </a:rPr>
              <a:t> las </a:t>
            </a:r>
            <a:r>
              <a:rPr lang="en-US" sz="2800" dirty="0" err="1">
                <a:solidFill>
                  <a:schemeClr val="tx1"/>
                </a:solidFill>
                <a:latin typeface="Century Gothic"/>
              </a:rPr>
              <a:t>recomendaciones</a:t>
            </a:r>
            <a:r>
              <a:rPr lang="en-US" sz="2800" dirty="0">
                <a:solidFill>
                  <a:schemeClr val="tx1"/>
                </a:solidFill>
                <a:latin typeface="Century Gothic"/>
              </a:rPr>
              <a:t> </a:t>
            </a:r>
            <a:r>
              <a:rPr lang="en-US" sz="2800" dirty="0" err="1">
                <a:solidFill>
                  <a:schemeClr val="tx1"/>
                </a:solidFill>
                <a:latin typeface="Century Gothic"/>
              </a:rPr>
              <a:t>proporcionadas</a:t>
            </a:r>
            <a:r>
              <a:rPr lang="en-US" sz="2800" dirty="0">
                <a:solidFill>
                  <a:schemeClr val="tx1"/>
                </a:solidFill>
                <a:latin typeface="Century Gothic"/>
              </a:rPr>
              <a:t> por el </a:t>
            </a:r>
            <a:r>
              <a:rPr lang="en-US" sz="2800" dirty="0" err="1">
                <a:solidFill>
                  <a:schemeClr val="tx1"/>
                </a:solidFill>
                <a:latin typeface="Century Gothic"/>
              </a:rPr>
              <a:t>Comité</a:t>
            </a:r>
            <a:r>
              <a:rPr lang="en-US" sz="2800" dirty="0">
                <a:solidFill>
                  <a:schemeClr val="tx1"/>
                </a:solidFill>
                <a:latin typeface="Century Gothic"/>
              </a:rPr>
              <a:t> y la </a:t>
            </a:r>
            <a:r>
              <a:rPr lang="en-US" sz="2800" dirty="0" err="1">
                <a:solidFill>
                  <a:schemeClr val="tx1"/>
                </a:solidFill>
                <a:latin typeface="Century Gothic"/>
              </a:rPr>
              <a:t>comunidad</a:t>
            </a:r>
            <a:r>
              <a:rPr lang="en-US" sz="2800" dirty="0">
                <a:solidFill>
                  <a:schemeClr val="tx1"/>
                </a:solidFill>
                <a:latin typeface="Century Gothic"/>
              </a:rPr>
              <a:t> </a:t>
            </a:r>
            <a:r>
              <a:rPr lang="en-US" sz="2800" dirty="0" err="1">
                <a:solidFill>
                  <a:schemeClr val="tx1"/>
                </a:solidFill>
                <a:latin typeface="Century Gothic"/>
              </a:rPr>
              <a:t>pública</a:t>
            </a:r>
            <a:r>
              <a:rPr lang="en-US" sz="2800" dirty="0">
                <a:solidFill>
                  <a:schemeClr val="tx1"/>
                </a:solidFill>
                <a:latin typeface="Century Gothic"/>
              </a:rPr>
              <a:t>.</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dirty="0" err="1">
                <a:solidFill>
                  <a:schemeClr val="bg1"/>
                </a:solidFill>
                <a:latin typeface="Myriad Pro" panose="020B0503030403020204"/>
              </a:rPr>
              <a:t>Comité</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Colaborativo</a:t>
            </a:r>
            <a:r>
              <a:rPr lang="en-US" sz="4000" b="1" dirty="0">
                <a:solidFill>
                  <a:schemeClr val="bg1"/>
                </a:solidFill>
                <a:latin typeface="Myriad Pro" panose="020B0503030403020204"/>
              </a:rPr>
              <a:t> de </a:t>
            </a:r>
            <a:r>
              <a:rPr lang="en-US" sz="4000" b="1" dirty="0" err="1">
                <a:solidFill>
                  <a:schemeClr val="bg1"/>
                </a:solidFill>
                <a:latin typeface="Myriad Pro" panose="020B0503030403020204"/>
              </a:rPr>
              <a:t>Partes</a:t>
            </a:r>
            <a:r>
              <a:rPr lang="en-US" sz="4000" b="1" dirty="0">
                <a:solidFill>
                  <a:schemeClr val="bg1"/>
                </a:solidFill>
                <a:latin typeface="Myriad Pro" panose="020B0503030403020204"/>
              </a:rPr>
              <a:t> </a:t>
            </a:r>
            <a:r>
              <a:rPr lang="en-US" sz="4000" b="1" dirty="0" err="1">
                <a:solidFill>
                  <a:schemeClr val="bg1"/>
                </a:solidFill>
                <a:latin typeface="Myriad Pro" panose="020B0503030403020204"/>
              </a:rPr>
              <a:t>Interesadas</a:t>
            </a:r>
            <a:endParaRPr lang="en-US" sz="4000" b="1" dirty="0">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dirty="0">
                <a:latin typeface="Century Gothic"/>
              </a:rPr>
              <a:t>Este es el </a:t>
            </a:r>
            <a:r>
              <a:rPr lang="en-US" sz="3600" dirty="0" err="1">
                <a:latin typeface="Century Gothic"/>
              </a:rPr>
              <a:t>espacio</a:t>
            </a:r>
            <a:r>
              <a:rPr lang="en-US" sz="3600" dirty="0">
                <a:latin typeface="Century Gothic"/>
              </a:rPr>
              <a:t> para que el </a:t>
            </a:r>
            <a:r>
              <a:rPr lang="en-US" sz="3600" dirty="0" err="1">
                <a:latin typeface="Century Gothic"/>
              </a:rPr>
              <a:t>público</a:t>
            </a:r>
            <a:r>
              <a:rPr lang="en-US" sz="3600" dirty="0">
                <a:latin typeface="Century Gothic"/>
              </a:rPr>
              <a:t> </a:t>
            </a:r>
            <a:r>
              <a:rPr lang="en-US" sz="3600" dirty="0" err="1">
                <a:latin typeface="Century Gothic"/>
              </a:rPr>
              <a:t>proporcione</a:t>
            </a:r>
            <a:r>
              <a:rPr lang="en-US" sz="3600" dirty="0">
                <a:latin typeface="Century Gothic"/>
              </a:rPr>
              <a:t> </a:t>
            </a:r>
            <a:r>
              <a:rPr lang="en-US" sz="3600" dirty="0" err="1">
                <a:latin typeface="Century Gothic"/>
              </a:rPr>
              <a:t>comentarios</a:t>
            </a:r>
            <a:r>
              <a:rPr lang="en-US" sz="3600" dirty="0">
                <a:latin typeface="Century Gothic"/>
              </a:rPr>
              <a:t> </a:t>
            </a:r>
            <a:r>
              <a:rPr lang="en-US" sz="3600" dirty="0" err="1">
                <a:latin typeface="Century Gothic"/>
              </a:rPr>
              <a:t>públicos</a:t>
            </a:r>
            <a:r>
              <a:rPr lang="en-US" sz="3600" dirty="0">
                <a:latin typeface="Century Gothic"/>
              </a:rPr>
              <a:t> </a:t>
            </a:r>
            <a:r>
              <a:rPr lang="en-US" sz="3600" dirty="0" err="1">
                <a:latin typeface="Century Gothic"/>
              </a:rPr>
              <a:t>sobre</a:t>
            </a:r>
            <a:r>
              <a:rPr lang="en-US" sz="3600" dirty="0">
                <a:latin typeface="Century Gothic"/>
              </a:rPr>
              <a:t> </a:t>
            </a:r>
            <a:r>
              <a:rPr lang="en-US" sz="3600" dirty="0" err="1">
                <a:latin typeface="Century Gothic"/>
              </a:rPr>
              <a:t>temas</a:t>
            </a:r>
            <a:r>
              <a:rPr lang="en-US" sz="3600" dirty="0">
                <a:latin typeface="Century Gothic"/>
              </a:rPr>
              <a:t> que no </a:t>
            </a:r>
            <a:r>
              <a:rPr lang="en-US" sz="3600" dirty="0" err="1">
                <a:latin typeface="Century Gothic"/>
              </a:rPr>
              <a:t>están</a:t>
            </a:r>
            <a:r>
              <a:rPr lang="en-US" sz="3600" dirty="0">
                <a:latin typeface="Century Gothic"/>
              </a:rPr>
              <a:t> </a:t>
            </a:r>
            <a:r>
              <a:rPr lang="en-US" sz="3600" dirty="0" err="1">
                <a:latin typeface="Century Gothic"/>
              </a:rPr>
              <a:t>incluidos</a:t>
            </a:r>
            <a:r>
              <a:rPr lang="en-US" sz="3600" dirty="0">
                <a:latin typeface="Century Gothic"/>
              </a:rPr>
              <a:t> </a:t>
            </a:r>
            <a:r>
              <a:rPr lang="en-US" sz="3600" dirty="0" err="1">
                <a:latin typeface="Century Gothic"/>
              </a:rPr>
              <a:t>en</a:t>
            </a:r>
            <a:r>
              <a:rPr lang="en-US" sz="3600" dirty="0">
                <a:latin typeface="Century Gothic"/>
              </a:rPr>
              <a:t> la agenda. </a:t>
            </a:r>
          </a:p>
          <a:p>
            <a:pPr marL="0" indent="0">
              <a:buNone/>
            </a:pPr>
            <a:endParaRPr lang="en-US" sz="3600"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224118" y="265752"/>
            <a:ext cx="11860305" cy="905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solidFill>
                  <a:schemeClr val="bg1"/>
                </a:solidFill>
              </a:rPr>
              <a:t>Comentario</a:t>
            </a:r>
            <a:r>
              <a:rPr lang="en-US" sz="3200" dirty="0">
                <a:solidFill>
                  <a:schemeClr val="bg1"/>
                </a:solidFill>
              </a:rPr>
              <a:t> </a:t>
            </a:r>
            <a:r>
              <a:rPr lang="en-US" sz="3200" dirty="0" err="1">
                <a:solidFill>
                  <a:schemeClr val="bg1"/>
                </a:solidFill>
              </a:rPr>
              <a:t>Público</a:t>
            </a:r>
            <a:r>
              <a:rPr lang="en-US" sz="3200" dirty="0">
                <a:solidFill>
                  <a:schemeClr val="bg1"/>
                </a:solidFill>
              </a:rPr>
              <a:t>: Puntos que NO </a:t>
            </a:r>
            <a:r>
              <a:rPr lang="en-US" sz="3200" dirty="0" err="1">
                <a:solidFill>
                  <a:schemeClr val="bg1"/>
                </a:solidFill>
              </a:rPr>
              <a:t>están</a:t>
            </a:r>
            <a:r>
              <a:rPr lang="en-US" sz="3200" dirty="0">
                <a:solidFill>
                  <a:schemeClr val="bg1"/>
                </a:solidFill>
              </a:rPr>
              <a:t> </a:t>
            </a:r>
            <a:r>
              <a:rPr lang="en-US" sz="3200" dirty="0" err="1">
                <a:solidFill>
                  <a:schemeClr val="bg1"/>
                </a:solidFill>
              </a:rPr>
              <a:t>en</a:t>
            </a:r>
            <a:r>
              <a:rPr lang="en-US" sz="3200" dirty="0">
                <a:solidFill>
                  <a:schemeClr val="bg1"/>
                </a:solidFill>
              </a:rPr>
              <a:t> la agenda</a:t>
            </a:r>
            <a:endParaRPr lang="en-US" sz="32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dirty="0">
                <a:latin typeface="Century Gothic"/>
              </a:rPr>
              <a:t>Los </a:t>
            </a:r>
            <a:r>
              <a:rPr lang="en-US" sz="3600" dirty="0" err="1">
                <a:latin typeface="Century Gothic"/>
              </a:rPr>
              <a:t>miembros</a:t>
            </a:r>
            <a:r>
              <a:rPr lang="en-US" sz="3600" dirty="0">
                <a:latin typeface="Century Gothic"/>
              </a:rPr>
              <a:t> </a:t>
            </a:r>
            <a:r>
              <a:rPr lang="en-US" sz="3600" dirty="0" err="1">
                <a:latin typeface="Century Gothic"/>
              </a:rPr>
              <a:t>revisarán</a:t>
            </a:r>
            <a:r>
              <a:rPr lang="en-US" sz="3600" dirty="0">
                <a:latin typeface="Century Gothic"/>
              </a:rPr>
              <a:t> y </a:t>
            </a:r>
            <a:r>
              <a:rPr lang="en-US" sz="3600" dirty="0" err="1">
                <a:latin typeface="Century Gothic"/>
              </a:rPr>
              <a:t>arpobarán</a:t>
            </a:r>
            <a:r>
              <a:rPr lang="en-US" sz="3600" dirty="0">
                <a:latin typeface="Century Gothic"/>
              </a:rPr>
              <a:t> las </a:t>
            </a:r>
            <a:r>
              <a:rPr lang="en-US" sz="3600" dirty="0" err="1">
                <a:latin typeface="Century Gothic"/>
              </a:rPr>
              <a:t>actas</a:t>
            </a:r>
            <a:r>
              <a:rPr lang="en-US" sz="3600" dirty="0">
                <a:latin typeface="Century Gothic"/>
              </a:rPr>
              <a:t> de reunions </a:t>
            </a:r>
            <a:r>
              <a:rPr lang="en-US" sz="3600" dirty="0" err="1">
                <a:latin typeface="Century Gothic"/>
              </a:rPr>
              <a:t>anteriores</a:t>
            </a:r>
            <a:r>
              <a:rPr lang="en-US" sz="3600" dirty="0">
                <a:latin typeface="Century Gothic"/>
              </a:rPr>
              <a:t>.</a:t>
            </a:r>
            <a:endParaRPr lang="en-US" sz="3600"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dirty="0" err="1">
                <a:solidFill>
                  <a:schemeClr val="bg1"/>
                </a:solidFill>
                <a:latin typeface="Myriad Pro" panose="020B0503030403020204" pitchFamily="34" charset="0"/>
                <a:ea typeface="Open Sans" pitchFamily="2" charset="0"/>
                <a:cs typeface="Open Sans" pitchFamily="2" charset="0"/>
              </a:rPr>
              <a:t>Revisar</a:t>
            </a:r>
            <a:r>
              <a:rPr lang="en-US" sz="4000" b="1" kern="1500" cap="none" dirty="0">
                <a:solidFill>
                  <a:schemeClr val="bg1"/>
                </a:solidFill>
                <a:latin typeface="Myriad Pro" panose="020B0503030403020204" pitchFamily="34" charset="0"/>
                <a:ea typeface="Open Sans" pitchFamily="2" charset="0"/>
                <a:cs typeface="Open Sans" pitchFamily="2" charset="0"/>
              </a:rPr>
              <a:t> y </a:t>
            </a:r>
            <a:r>
              <a:rPr lang="en-US" sz="4000" b="1" kern="1500" cap="none" dirty="0" err="1">
                <a:solidFill>
                  <a:schemeClr val="bg1"/>
                </a:solidFill>
                <a:latin typeface="Myriad Pro" panose="020B0503030403020204" pitchFamily="34" charset="0"/>
                <a:ea typeface="Open Sans" pitchFamily="2" charset="0"/>
                <a:cs typeface="Open Sans" pitchFamily="2" charset="0"/>
              </a:rPr>
              <a:t>probar</a:t>
            </a:r>
            <a:r>
              <a:rPr lang="en-US" sz="4000" b="1" kern="1500" cap="none" dirty="0">
                <a:solidFill>
                  <a:schemeClr val="bg1"/>
                </a:solidFill>
                <a:latin typeface="Myriad Pro" panose="020B0503030403020204" pitchFamily="34" charset="0"/>
                <a:ea typeface="Open Sans" pitchFamily="2" charset="0"/>
                <a:cs typeface="Open Sans" pitchFamily="2" charset="0"/>
              </a:rPr>
              <a:t> </a:t>
            </a:r>
            <a:r>
              <a:rPr lang="en-US" sz="4000" b="1" kern="1500" cap="none" dirty="0" err="1">
                <a:solidFill>
                  <a:schemeClr val="bg1"/>
                </a:solidFill>
                <a:latin typeface="Myriad Pro" panose="020B0503030403020204" pitchFamily="34" charset="0"/>
                <a:ea typeface="Open Sans" pitchFamily="2" charset="0"/>
                <a:cs typeface="Open Sans" pitchFamily="2" charset="0"/>
              </a:rPr>
              <a:t>actas</a:t>
            </a:r>
            <a:r>
              <a:rPr lang="en-US" sz="4000" b="1" kern="1500" cap="none" dirty="0">
                <a:solidFill>
                  <a:schemeClr val="bg1"/>
                </a:solidFill>
                <a:latin typeface="Myriad Pro" panose="020B0503030403020204" pitchFamily="34" charset="0"/>
                <a:ea typeface="Open Sans" pitchFamily="2" charset="0"/>
                <a:cs typeface="Open Sans" pitchFamily="2" charset="0"/>
              </a:rPr>
              <a:t> de reunions </a:t>
            </a:r>
            <a:r>
              <a:rPr lang="en-US" sz="4000" b="1" kern="1500" cap="none" dirty="0" err="1">
                <a:solidFill>
                  <a:schemeClr val="bg1"/>
                </a:solidFill>
                <a:latin typeface="Myriad Pro" panose="020B0503030403020204" pitchFamily="34" charset="0"/>
                <a:ea typeface="Open Sans" pitchFamily="2" charset="0"/>
                <a:cs typeface="Open Sans" pitchFamily="2" charset="0"/>
              </a:rPr>
              <a:t>anteriores</a:t>
            </a:r>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CA3016-B1CB-4AC5-960D-FE2F5214C4E7}">
  <ds:schemaRefs>
    <ds:schemaRef ds:uri="http://purl.org/dc/terms/"/>
    <ds:schemaRef ds:uri="http://purl.org/dc/dcmitype/"/>
    <ds:schemaRef ds:uri="http://schemas.microsoft.com/office/infopath/2007/PartnerControls"/>
    <ds:schemaRef ds:uri="http://schemas.microsoft.com/office/2006/metadata/properties"/>
    <ds:schemaRef ds:uri="d34ea9b1-8df3-4388-a70b-d9a9a79f894f"/>
    <ds:schemaRef ds:uri="http://purl.org/dc/elements/1.1/"/>
    <ds:schemaRef ds:uri="http://www.w3.org/XML/1998/namespace"/>
    <ds:schemaRef ds:uri="http://schemas.microsoft.com/office/2006/documentManagement/types"/>
    <ds:schemaRef ds:uri="http://schemas.openxmlformats.org/package/2006/metadata/core-properties"/>
    <ds:schemaRef ds:uri="92a62f3e-00e8-4b77-a16c-75051e2004fc"/>
  </ds:schemaRefs>
</ds:datastoreItem>
</file>

<file path=customXml/itemProps2.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4261</TotalTime>
  <Words>2782</Words>
  <Application>Microsoft Office PowerPoint</Application>
  <PresentationFormat>Widescreen</PresentationFormat>
  <Paragraphs>300</Paragraphs>
  <Slides>36</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Aptos</vt:lpstr>
      <vt:lpstr>Arial</vt:lpstr>
      <vt:lpstr>Calibri</vt:lpstr>
      <vt:lpstr>Century Gothic</vt:lpstr>
      <vt:lpstr>Gill Sans MT</vt:lpstr>
      <vt:lpstr>Myriad Pro</vt:lpstr>
      <vt:lpstr>Open Sans</vt:lpstr>
      <vt:lpstr>Segoe UI</vt:lpstr>
      <vt:lpstr>Symbol,Sans-Serif</vt:lpstr>
      <vt:lpstr>Times New Roman</vt:lpstr>
      <vt:lpstr>Wingdings 2</vt:lpstr>
      <vt:lpstr>'Wingdings 2',Sans-Serif</vt:lpstr>
      <vt:lpstr>Wingdings,Sans-Serif</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Estefanny Casas</cp:lastModifiedBy>
  <cp:revision>108</cp:revision>
  <cp:lastPrinted>2017-02-23T15:49:05Z</cp:lastPrinted>
  <dcterms:created xsi:type="dcterms:W3CDTF">2017-02-21T16:21:09Z</dcterms:created>
  <dcterms:modified xsi:type="dcterms:W3CDTF">2024-06-24T18:46:27Z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