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74" r:id="rId5"/>
    <p:sldId id="350" r:id="rId6"/>
    <p:sldId id="351" r:id="rId7"/>
    <p:sldId id="384" r:id="rId8"/>
    <p:sldId id="355" r:id="rId9"/>
    <p:sldId id="353" r:id="rId10"/>
    <p:sldId id="354" r:id="rId11"/>
    <p:sldId id="327" r:id="rId12"/>
    <p:sldId id="356" r:id="rId13"/>
    <p:sldId id="358" r:id="rId14"/>
    <p:sldId id="357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81" r:id="rId35"/>
    <p:sldId id="382" r:id="rId36"/>
    <p:sldId id="378" r:id="rId37"/>
    <p:sldId id="379" r:id="rId38"/>
    <p:sldId id="380" r:id="rId39"/>
    <p:sldId id="383" r:id="rId40"/>
    <p:sldId id="291" r:id="rId4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7BC"/>
    <a:srgbClr val="005569"/>
    <a:srgbClr val="9DD8D7"/>
    <a:srgbClr val="00AFAD"/>
    <a:srgbClr val="EEA887"/>
    <a:srgbClr val="DF5E52"/>
    <a:srgbClr val="2F4071"/>
    <a:srgbClr val="88C9D5"/>
    <a:srgbClr val="D2DD83"/>
    <a:srgbClr val="368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fanny Casas" userId="S::estefanny_casas@ci.richmond.ca.us::796659cb-7610-4077-9d87-b024fc421425" providerId="AD" clId="Web-{C039E0AB-26BC-3073-68E4-3F729C4B54B3}"/>
    <pc:docChg chg="addSld delSld modSld">
      <pc:chgData name="Estefanny Casas" userId="S::estefanny_casas@ci.richmond.ca.us::796659cb-7610-4077-9d87-b024fc421425" providerId="AD" clId="Web-{C039E0AB-26BC-3073-68E4-3F729C4B54B3}" dt="2024-06-21T20:18:10.534" v="13" actId="20577"/>
      <pc:docMkLst>
        <pc:docMk/>
      </pc:docMkLst>
      <pc:sldChg chg="modSp">
        <pc:chgData name="Estefanny Casas" userId="S::estefanny_casas@ci.richmond.ca.us::796659cb-7610-4077-9d87-b024fc421425" providerId="AD" clId="Web-{C039E0AB-26BC-3073-68E4-3F729C4B54B3}" dt="2024-06-21T20:18:10.534" v="13" actId="20577"/>
        <pc:sldMkLst>
          <pc:docMk/>
          <pc:sldMk cId="2688267807" sldId="327"/>
        </pc:sldMkLst>
        <pc:spChg chg="mod">
          <ac:chgData name="Estefanny Casas" userId="S::estefanny_casas@ci.richmond.ca.us::796659cb-7610-4077-9d87-b024fc421425" providerId="AD" clId="Web-{C039E0AB-26BC-3073-68E4-3F729C4B54B3}" dt="2024-06-21T20:18:10.534" v="13" actId="20577"/>
          <ac:spMkLst>
            <pc:docMk/>
            <pc:sldMk cId="2688267807" sldId="327"/>
            <ac:spMk id="4" creationId="{FD8140C1-CA8B-0CD5-5389-E96164AE3315}"/>
          </ac:spMkLst>
        </pc:spChg>
      </pc:sldChg>
      <pc:sldChg chg="modSp">
        <pc:chgData name="Estefanny Casas" userId="S::estefanny_casas@ci.richmond.ca.us::796659cb-7610-4077-9d87-b024fc421425" providerId="AD" clId="Web-{C039E0AB-26BC-3073-68E4-3F729C4B54B3}" dt="2024-06-21T20:16:44.815" v="6" actId="20577"/>
        <pc:sldMkLst>
          <pc:docMk/>
          <pc:sldMk cId="2396013823" sldId="354"/>
        </pc:sldMkLst>
        <pc:spChg chg="mod">
          <ac:chgData name="Estefanny Casas" userId="S::estefanny_casas@ci.richmond.ca.us::796659cb-7610-4077-9d87-b024fc421425" providerId="AD" clId="Web-{C039E0AB-26BC-3073-68E4-3F729C4B54B3}" dt="2024-06-21T20:16:44.815" v="6" actId="20577"/>
          <ac:spMkLst>
            <pc:docMk/>
            <pc:sldMk cId="2396013823" sldId="354"/>
            <ac:spMk id="2" creationId="{0B653A10-04B5-8CFA-DC96-99D573FC2481}"/>
          </ac:spMkLst>
        </pc:spChg>
      </pc:sldChg>
      <pc:sldChg chg="add replId">
        <pc:chgData name="Estefanny Casas" userId="S::estefanny_casas@ci.richmond.ca.us::796659cb-7610-4077-9d87-b024fc421425" providerId="AD" clId="Web-{C039E0AB-26BC-3073-68E4-3F729C4B54B3}" dt="2024-06-21T19:53:06.939" v="0"/>
        <pc:sldMkLst>
          <pc:docMk/>
          <pc:sldMk cId="2319942971" sldId="384"/>
        </pc:sldMkLst>
      </pc:sldChg>
    </pc:docChg>
  </pc:docChgLst>
  <pc:docChgLst>
    <pc:chgData name="Estefanny Casas" userId="796659cb-7610-4077-9d87-b024fc421425" providerId="ADAL" clId="{E1BAFC99-129D-47F7-8514-2839AED2FCA1}"/>
    <pc:docChg chg="undo custSel modSld">
      <pc:chgData name="Estefanny Casas" userId="796659cb-7610-4077-9d87-b024fc421425" providerId="ADAL" clId="{E1BAFC99-129D-47F7-8514-2839AED2FCA1}" dt="2024-07-03T21:37:08.885" v="122" actId="20577"/>
      <pc:docMkLst>
        <pc:docMk/>
      </pc:docMkLst>
      <pc:sldChg chg="modSp">
        <pc:chgData name="Estefanny Casas" userId="796659cb-7610-4077-9d87-b024fc421425" providerId="ADAL" clId="{E1BAFC99-129D-47F7-8514-2839AED2FCA1}" dt="2024-07-03T20:23:56.927" v="1" actId="1036"/>
        <pc:sldMkLst>
          <pc:docMk/>
          <pc:sldMk cId="791005041" sldId="274"/>
        </pc:sldMkLst>
        <pc:spChg chg="mod">
          <ac:chgData name="Estefanny Casas" userId="796659cb-7610-4077-9d87-b024fc421425" providerId="ADAL" clId="{E1BAFC99-129D-47F7-8514-2839AED2FCA1}" dt="2024-07-03T20:23:56.927" v="1" actId="1036"/>
          <ac:spMkLst>
            <pc:docMk/>
            <pc:sldMk cId="791005041" sldId="274"/>
            <ac:spMk id="4" creationId="{C3A027EE-ABF4-53DC-325A-DE2CD7FD38DF}"/>
          </ac:spMkLst>
        </pc:spChg>
      </pc:sldChg>
      <pc:sldChg chg="modSp">
        <pc:chgData name="Estefanny Casas" userId="796659cb-7610-4077-9d87-b024fc421425" providerId="ADAL" clId="{E1BAFC99-129D-47F7-8514-2839AED2FCA1}" dt="2024-07-03T21:37:08.885" v="122" actId="20577"/>
        <pc:sldMkLst>
          <pc:docMk/>
          <pc:sldMk cId="3866118267" sldId="291"/>
        </pc:sldMkLst>
        <pc:spChg chg="mod">
          <ac:chgData name="Estefanny Casas" userId="796659cb-7610-4077-9d87-b024fc421425" providerId="ADAL" clId="{E1BAFC99-129D-47F7-8514-2839AED2FCA1}" dt="2024-07-03T21:37:08.885" v="122" actId="20577"/>
          <ac:spMkLst>
            <pc:docMk/>
            <pc:sldMk cId="3866118267" sldId="291"/>
            <ac:spMk id="5" creationId="{2B41AE78-55B1-78CE-E7AD-B3F52893818B}"/>
          </ac:spMkLst>
        </pc:spChg>
      </pc:sldChg>
    </pc:docChg>
  </pc:docChgLst>
  <pc:docChgLst>
    <pc:chgData name="Estefanny Casas" userId="S::estefanny_casas@ci.richmond.ca.us::796659cb-7610-4077-9d87-b024fc421425" providerId="AD" clId="Web-{FF47E07E-9939-7CCD-08BC-ED491CC9BF37}"/>
    <pc:docChg chg="modSld">
      <pc:chgData name="Estefanny Casas" userId="S::estefanny_casas@ci.richmond.ca.us::796659cb-7610-4077-9d87-b024fc421425" providerId="AD" clId="Web-{FF47E07E-9939-7CCD-08BC-ED491CC9BF37}" dt="2024-06-18T23:22:02.934" v="1955" actId="20577"/>
      <pc:docMkLst>
        <pc:docMk/>
      </pc:docMkLst>
      <pc:sldChg chg="modSp">
        <pc:chgData name="Estefanny Casas" userId="S::estefanny_casas@ci.richmond.ca.us::796659cb-7610-4077-9d87-b024fc421425" providerId="AD" clId="Web-{FF47E07E-9939-7CCD-08BC-ED491CC9BF37}" dt="2024-06-18T23:05:22.698" v="1775" actId="20577"/>
        <pc:sldMkLst>
          <pc:docMk/>
          <pc:sldMk cId="3866118267" sldId="291"/>
        </pc:sldMkLst>
        <pc:spChg chg="mod">
          <ac:chgData name="Estefanny Casas" userId="S::estefanny_casas@ci.richmond.ca.us::796659cb-7610-4077-9d87-b024fc421425" providerId="AD" clId="Web-{FF47E07E-9939-7CCD-08BC-ED491CC9BF37}" dt="2024-06-18T23:05:22.698" v="1775" actId="20577"/>
          <ac:spMkLst>
            <pc:docMk/>
            <pc:sldMk cId="3866118267" sldId="291"/>
            <ac:spMk id="2" creationId="{F0F2CBF7-59D7-451D-E7E5-E9B2BA3B1A2B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21:52.871" v="1953" actId="20577"/>
        <pc:sldMkLst>
          <pc:docMk/>
          <pc:sldMk cId="2688267807" sldId="327"/>
        </pc:sldMkLst>
        <pc:spChg chg="mod">
          <ac:chgData name="Estefanny Casas" userId="S::estefanny_casas@ci.richmond.ca.us::796659cb-7610-4077-9d87-b024fc421425" providerId="AD" clId="Web-{FF47E07E-9939-7CCD-08BC-ED491CC9BF37}" dt="2024-06-18T23:21:52.871" v="1953" actId="20577"/>
          <ac:spMkLst>
            <pc:docMk/>
            <pc:sldMk cId="2688267807" sldId="327"/>
            <ac:spMk id="3" creationId="{62EB8AE9-3C7F-654E-7F1F-06EFCE53551B}"/>
          </ac:spMkLst>
        </pc:spChg>
        <pc:spChg chg="mod">
          <ac:chgData name="Estefanny Casas" userId="S::estefanny_casas@ci.richmond.ca.us::796659cb-7610-4077-9d87-b024fc421425" providerId="AD" clId="Web-{FF47E07E-9939-7CCD-08BC-ED491CC9BF37}" dt="2024-06-18T19:31:49.271" v="0" actId="1076"/>
          <ac:spMkLst>
            <pc:docMk/>
            <pc:sldMk cId="2688267807" sldId="327"/>
            <ac:spMk id="4" creationId="{FD8140C1-CA8B-0CD5-5389-E96164AE3315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19:46.182" v="1926" actId="20577"/>
        <pc:sldMkLst>
          <pc:docMk/>
          <pc:sldMk cId="3757050840" sldId="350"/>
        </pc:sldMkLst>
        <pc:spChg chg="mod">
          <ac:chgData name="Estefanny Casas" userId="S::estefanny_casas@ci.richmond.ca.us::796659cb-7610-4077-9d87-b024fc421425" providerId="AD" clId="Web-{FF47E07E-9939-7CCD-08BC-ED491CC9BF37}" dt="2024-06-18T23:19:46.182" v="1926" actId="20577"/>
          <ac:spMkLst>
            <pc:docMk/>
            <pc:sldMk cId="3757050840" sldId="350"/>
            <ac:spMk id="2" creationId="{0B653A10-04B5-8CFA-DC96-99D573FC2481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19:53.260" v="1928" actId="20577"/>
        <pc:sldMkLst>
          <pc:docMk/>
          <pc:sldMk cId="3128159106" sldId="351"/>
        </pc:sldMkLst>
        <pc:spChg chg="mod">
          <ac:chgData name="Estefanny Casas" userId="S::estefanny_casas@ci.richmond.ca.us::796659cb-7610-4077-9d87-b024fc421425" providerId="AD" clId="Web-{FF47E07E-9939-7CCD-08BC-ED491CC9BF37}" dt="2024-06-18T23:19:53.260" v="1928" actId="20577"/>
          <ac:spMkLst>
            <pc:docMk/>
            <pc:sldMk cId="3128159106" sldId="351"/>
            <ac:spMk id="2" creationId="{0B653A10-04B5-8CFA-DC96-99D573FC2481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21:32.824" v="1948" actId="20577"/>
        <pc:sldMkLst>
          <pc:docMk/>
          <pc:sldMk cId="1295470331" sldId="353"/>
        </pc:sldMkLst>
        <pc:spChg chg="mod">
          <ac:chgData name="Estefanny Casas" userId="S::estefanny_casas@ci.richmond.ca.us::796659cb-7610-4077-9d87-b024fc421425" providerId="AD" clId="Web-{FF47E07E-9939-7CCD-08BC-ED491CC9BF37}" dt="2024-06-18T23:21:32.824" v="1948" actId="20577"/>
          <ac:spMkLst>
            <pc:docMk/>
            <pc:sldMk cId="1295470331" sldId="353"/>
            <ac:spMk id="2" creationId="{0B653A10-04B5-8CFA-DC96-99D573FC2481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21:43.981" v="1951" actId="20577"/>
        <pc:sldMkLst>
          <pc:docMk/>
          <pc:sldMk cId="2396013823" sldId="354"/>
        </pc:sldMkLst>
        <pc:spChg chg="mod">
          <ac:chgData name="Estefanny Casas" userId="S::estefanny_casas@ci.richmond.ca.us::796659cb-7610-4077-9d87-b024fc421425" providerId="AD" clId="Web-{FF47E07E-9939-7CCD-08BC-ED491CC9BF37}" dt="2024-06-18T23:21:43.981" v="1951" actId="20577"/>
          <ac:spMkLst>
            <pc:docMk/>
            <pc:sldMk cId="2396013823" sldId="354"/>
            <ac:spMk id="2" creationId="{0B653A10-04B5-8CFA-DC96-99D573FC2481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20:11.885" v="1933" actId="20577"/>
        <pc:sldMkLst>
          <pc:docMk/>
          <pc:sldMk cId="4162672614" sldId="355"/>
        </pc:sldMkLst>
        <pc:spChg chg="mod">
          <ac:chgData name="Estefanny Casas" userId="S::estefanny_casas@ci.richmond.ca.us::796659cb-7610-4077-9d87-b024fc421425" providerId="AD" clId="Web-{FF47E07E-9939-7CCD-08BC-ED491CC9BF37}" dt="2024-06-18T23:20:11.885" v="1933" actId="20577"/>
          <ac:spMkLst>
            <pc:docMk/>
            <pc:sldMk cId="4162672614" sldId="355"/>
            <ac:spMk id="2" creationId="{0B653A10-04B5-8CFA-DC96-99D573FC2481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22:02.934" v="1955" actId="20577"/>
        <pc:sldMkLst>
          <pc:docMk/>
          <pc:sldMk cId="1987672534" sldId="356"/>
        </pc:sldMkLst>
        <pc:spChg chg="mod">
          <ac:chgData name="Estefanny Casas" userId="S::estefanny_casas@ci.richmond.ca.us::796659cb-7610-4077-9d87-b024fc421425" providerId="AD" clId="Web-{FF47E07E-9939-7CCD-08BC-ED491CC9BF37}" dt="2024-06-18T23:22:02.934" v="1955" actId="20577"/>
          <ac:spMkLst>
            <pc:docMk/>
            <pc:sldMk cId="1987672534" sldId="356"/>
            <ac:spMk id="5" creationId="{9B95A066-564C-6758-A406-94CB727958EA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0:10:08.109" v="263" actId="20577"/>
        <pc:sldMkLst>
          <pc:docMk/>
          <pc:sldMk cId="4105021240" sldId="357"/>
        </pc:sldMkLst>
        <pc:spChg chg="mod">
          <ac:chgData name="Estefanny Casas" userId="S::estefanny_casas@ci.richmond.ca.us::796659cb-7610-4077-9d87-b024fc421425" providerId="AD" clId="Web-{FF47E07E-9939-7CCD-08BC-ED491CC9BF37}" dt="2024-06-18T20:10:08.109" v="263" actId="20577"/>
          <ac:spMkLst>
            <pc:docMk/>
            <pc:sldMk cId="4105021240" sldId="357"/>
            <ac:spMk id="3" creationId="{62EB8AE9-3C7F-654E-7F1F-06EFCE53551B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19:44:53.380" v="171" actId="20577"/>
        <pc:sldMkLst>
          <pc:docMk/>
          <pc:sldMk cId="426285808" sldId="358"/>
        </pc:sldMkLst>
        <pc:spChg chg="mod">
          <ac:chgData name="Estefanny Casas" userId="S::estefanny_casas@ci.richmond.ca.us::796659cb-7610-4077-9d87-b024fc421425" providerId="AD" clId="Web-{FF47E07E-9939-7CCD-08BC-ED491CC9BF37}" dt="2024-06-18T19:44:53.380" v="171" actId="20577"/>
          <ac:spMkLst>
            <pc:docMk/>
            <pc:sldMk cId="426285808" sldId="358"/>
            <ac:spMk id="3" creationId="{62EB8AE9-3C7F-654E-7F1F-06EFCE53551B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0:14:28.724" v="364" actId="20577"/>
        <pc:sldMkLst>
          <pc:docMk/>
          <pc:sldMk cId="2459958468" sldId="359"/>
        </pc:sldMkLst>
        <pc:spChg chg="mod">
          <ac:chgData name="Estefanny Casas" userId="S::estefanny_casas@ci.richmond.ca.us::796659cb-7610-4077-9d87-b024fc421425" providerId="AD" clId="Web-{FF47E07E-9939-7CCD-08BC-ED491CC9BF37}" dt="2024-06-18T20:14:28.724" v="364" actId="20577"/>
          <ac:spMkLst>
            <pc:docMk/>
            <pc:sldMk cId="2459958468" sldId="359"/>
            <ac:spMk id="3" creationId="{62EB8AE9-3C7F-654E-7F1F-06EFCE53551B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0:22:47.343" v="573" actId="20577"/>
        <pc:sldMkLst>
          <pc:docMk/>
          <pc:sldMk cId="75609733" sldId="360"/>
        </pc:sldMkLst>
        <pc:spChg chg="mod">
          <ac:chgData name="Estefanny Casas" userId="S::estefanny_casas@ci.richmond.ca.us::796659cb-7610-4077-9d87-b024fc421425" providerId="AD" clId="Web-{FF47E07E-9939-7CCD-08BC-ED491CC9BF37}" dt="2024-06-18T20:22:47.343" v="573" actId="20577"/>
          <ac:spMkLst>
            <pc:docMk/>
            <pc:sldMk cId="75609733" sldId="360"/>
            <ac:spMk id="3" creationId="{62EB8AE9-3C7F-654E-7F1F-06EFCE53551B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0:30:23.089" v="683" actId="20577"/>
        <pc:sldMkLst>
          <pc:docMk/>
          <pc:sldMk cId="1730085481" sldId="361"/>
        </pc:sldMkLst>
        <pc:spChg chg="mod">
          <ac:chgData name="Estefanny Casas" userId="S::estefanny_casas@ci.richmond.ca.us::796659cb-7610-4077-9d87-b024fc421425" providerId="AD" clId="Web-{FF47E07E-9939-7CCD-08BC-ED491CC9BF37}" dt="2024-06-18T20:30:23.089" v="683" actId="20577"/>
          <ac:spMkLst>
            <pc:docMk/>
            <pc:sldMk cId="1730085481" sldId="361"/>
            <ac:spMk id="3" creationId="{62EB8AE9-3C7F-654E-7F1F-06EFCE53551B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0:38:54.881" v="800" actId="20577"/>
        <pc:sldMkLst>
          <pc:docMk/>
          <pc:sldMk cId="1246568473" sldId="362"/>
        </pc:sldMkLst>
        <pc:spChg chg="mod">
          <ac:chgData name="Estefanny Casas" userId="S::estefanny_casas@ci.richmond.ca.us::796659cb-7610-4077-9d87-b024fc421425" providerId="AD" clId="Web-{FF47E07E-9939-7CCD-08BC-ED491CC9BF37}" dt="2024-06-18T20:38:54.881" v="800" actId="20577"/>
          <ac:spMkLst>
            <pc:docMk/>
            <pc:sldMk cId="1246568473" sldId="362"/>
            <ac:spMk id="3" creationId="{62EB8AE9-3C7F-654E-7F1F-06EFCE53551B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1:32:00.141" v="911" actId="20577"/>
        <pc:sldMkLst>
          <pc:docMk/>
          <pc:sldMk cId="19214237" sldId="363"/>
        </pc:sldMkLst>
        <pc:spChg chg="mod">
          <ac:chgData name="Estefanny Casas" userId="S::estefanny_casas@ci.richmond.ca.us::796659cb-7610-4077-9d87-b024fc421425" providerId="AD" clId="Web-{FF47E07E-9939-7CCD-08BC-ED491CC9BF37}" dt="2024-06-18T21:32:00.141" v="911" actId="20577"/>
          <ac:spMkLst>
            <pc:docMk/>
            <pc:sldMk cId="19214237" sldId="363"/>
            <ac:spMk id="3" creationId="{62EB8AE9-3C7F-654E-7F1F-06EFCE53551B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1:57:53.590" v="1096" actId="20577"/>
        <pc:sldMkLst>
          <pc:docMk/>
          <pc:sldMk cId="3536701632" sldId="364"/>
        </pc:sldMkLst>
        <pc:spChg chg="mod">
          <ac:chgData name="Estefanny Casas" userId="S::estefanny_casas@ci.richmond.ca.us::796659cb-7610-4077-9d87-b024fc421425" providerId="AD" clId="Web-{FF47E07E-9939-7CCD-08BC-ED491CC9BF37}" dt="2024-06-18T21:57:53.590" v="1096" actId="20577"/>
          <ac:spMkLst>
            <pc:docMk/>
            <pc:sldMk cId="3536701632" sldId="364"/>
            <ac:spMk id="3" creationId="{62EB8AE9-3C7F-654E-7F1F-06EFCE53551B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2:11:17.604" v="1262" actId="20577"/>
        <pc:sldMkLst>
          <pc:docMk/>
          <pc:sldMk cId="801964473" sldId="365"/>
        </pc:sldMkLst>
        <pc:spChg chg="mod">
          <ac:chgData name="Estefanny Casas" userId="S::estefanny_casas@ci.richmond.ca.us::796659cb-7610-4077-9d87-b024fc421425" providerId="AD" clId="Web-{FF47E07E-9939-7CCD-08BC-ED491CC9BF37}" dt="2024-06-18T22:11:17.604" v="1262" actId="20577"/>
          <ac:spMkLst>
            <pc:docMk/>
            <pc:sldMk cId="801964473" sldId="365"/>
            <ac:spMk id="3" creationId="{62EB8AE9-3C7F-654E-7F1F-06EFCE53551B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2:37:22.060" v="1428" actId="20577"/>
        <pc:sldMkLst>
          <pc:docMk/>
          <pc:sldMk cId="2250815403" sldId="366"/>
        </pc:sldMkLst>
        <pc:spChg chg="mod">
          <ac:chgData name="Estefanny Casas" userId="S::estefanny_casas@ci.richmond.ca.us::796659cb-7610-4077-9d87-b024fc421425" providerId="AD" clId="Web-{FF47E07E-9939-7CCD-08BC-ED491CC9BF37}" dt="2024-06-18T22:37:22.060" v="1428" actId="20577"/>
          <ac:spMkLst>
            <pc:docMk/>
            <pc:sldMk cId="2250815403" sldId="366"/>
            <ac:spMk id="3" creationId="{62EB8AE9-3C7F-654E-7F1F-06EFCE53551B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2:44:31.020" v="1486" actId="20577"/>
        <pc:sldMkLst>
          <pc:docMk/>
          <pc:sldMk cId="2403369630" sldId="367"/>
        </pc:sldMkLst>
        <pc:spChg chg="mod">
          <ac:chgData name="Estefanny Casas" userId="S::estefanny_casas@ci.richmond.ca.us::796659cb-7610-4077-9d87-b024fc421425" providerId="AD" clId="Web-{FF47E07E-9939-7CCD-08BC-ED491CC9BF37}" dt="2024-06-18T22:44:31.020" v="1486" actId="20577"/>
          <ac:spMkLst>
            <pc:docMk/>
            <pc:sldMk cId="2403369630" sldId="367"/>
            <ac:spMk id="3" creationId="{62EB8AE9-3C7F-654E-7F1F-06EFCE53551B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05:46.464" v="1777" actId="20577"/>
        <pc:sldMkLst>
          <pc:docMk/>
          <pc:sldMk cId="3357556756" sldId="368"/>
        </pc:sldMkLst>
        <pc:spChg chg="mod">
          <ac:chgData name="Estefanny Casas" userId="S::estefanny_casas@ci.richmond.ca.us::796659cb-7610-4077-9d87-b024fc421425" providerId="AD" clId="Web-{FF47E07E-9939-7CCD-08BC-ED491CC9BF37}" dt="2024-06-18T23:05:46.464" v="1777" actId="20577"/>
          <ac:spMkLst>
            <pc:docMk/>
            <pc:sldMk cId="3357556756" sldId="368"/>
            <ac:spMk id="3" creationId="{62EB8AE9-3C7F-654E-7F1F-06EFCE53551B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2:51:02.261" v="1574" actId="20577"/>
        <pc:sldMkLst>
          <pc:docMk/>
          <pc:sldMk cId="1084912077" sldId="369"/>
        </pc:sldMkLst>
        <pc:spChg chg="mod">
          <ac:chgData name="Estefanny Casas" userId="S::estefanny_casas@ci.richmond.ca.us::796659cb-7610-4077-9d87-b024fc421425" providerId="AD" clId="Web-{FF47E07E-9939-7CCD-08BC-ED491CC9BF37}" dt="2024-06-18T22:51:02.261" v="1574" actId="20577"/>
          <ac:spMkLst>
            <pc:docMk/>
            <pc:sldMk cId="1084912077" sldId="369"/>
            <ac:spMk id="3" creationId="{62EB8AE9-3C7F-654E-7F1F-06EFCE53551B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2:52:49.529" v="1610" actId="20577"/>
        <pc:sldMkLst>
          <pc:docMk/>
          <pc:sldMk cId="159060872" sldId="370"/>
        </pc:sldMkLst>
        <pc:spChg chg="mod">
          <ac:chgData name="Estefanny Casas" userId="S::estefanny_casas@ci.richmond.ca.us::796659cb-7610-4077-9d87-b024fc421425" providerId="AD" clId="Web-{FF47E07E-9939-7CCD-08BC-ED491CC9BF37}" dt="2024-06-18T22:52:49.529" v="1610" actId="20577"/>
          <ac:spMkLst>
            <pc:docMk/>
            <pc:sldMk cId="159060872" sldId="370"/>
            <ac:spMk id="3" creationId="{62EB8AE9-3C7F-654E-7F1F-06EFCE53551B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2:55:42.469" v="1652" actId="20577"/>
        <pc:sldMkLst>
          <pc:docMk/>
          <pc:sldMk cId="499757999" sldId="371"/>
        </pc:sldMkLst>
        <pc:spChg chg="mod">
          <ac:chgData name="Estefanny Casas" userId="S::estefanny_casas@ci.richmond.ca.us::796659cb-7610-4077-9d87-b024fc421425" providerId="AD" clId="Web-{FF47E07E-9939-7CCD-08BC-ED491CC9BF37}" dt="2024-06-18T22:55:42.469" v="1652" actId="20577"/>
          <ac:spMkLst>
            <pc:docMk/>
            <pc:sldMk cId="499757999" sldId="371"/>
            <ac:spMk id="3" creationId="{62EB8AE9-3C7F-654E-7F1F-06EFCE53551B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06:57.544" v="1793" actId="20577"/>
        <pc:sldMkLst>
          <pc:docMk/>
          <pc:sldMk cId="1830100184" sldId="372"/>
        </pc:sldMkLst>
        <pc:spChg chg="mod">
          <ac:chgData name="Estefanny Casas" userId="S::estefanny_casas@ci.richmond.ca.us::796659cb-7610-4077-9d87-b024fc421425" providerId="AD" clId="Web-{FF47E07E-9939-7CCD-08BC-ED491CC9BF37}" dt="2024-06-18T22:58:43.566" v="1687" actId="20577"/>
          <ac:spMkLst>
            <pc:docMk/>
            <pc:sldMk cId="1830100184" sldId="372"/>
            <ac:spMk id="2" creationId="{0B653A10-04B5-8CFA-DC96-99D573FC2481}"/>
          </ac:spMkLst>
        </pc:spChg>
        <pc:spChg chg="mod">
          <ac:chgData name="Estefanny Casas" userId="S::estefanny_casas@ci.richmond.ca.us::796659cb-7610-4077-9d87-b024fc421425" providerId="AD" clId="Web-{FF47E07E-9939-7CCD-08BC-ED491CC9BF37}" dt="2024-06-18T23:06:57.544" v="1793" actId="20577"/>
          <ac:spMkLst>
            <pc:docMk/>
            <pc:sldMk cId="1830100184" sldId="372"/>
            <ac:spMk id="3" creationId="{302844EA-6507-867D-36EB-FB00F8365C4F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07:58.763" v="1814" actId="1076"/>
        <pc:sldMkLst>
          <pc:docMk/>
          <pc:sldMk cId="3787884324" sldId="373"/>
        </pc:sldMkLst>
        <pc:spChg chg="mod">
          <ac:chgData name="Estefanny Casas" userId="S::estefanny_casas@ci.richmond.ca.us::796659cb-7610-4077-9d87-b024fc421425" providerId="AD" clId="Web-{FF47E07E-9939-7CCD-08BC-ED491CC9BF37}" dt="2024-06-18T22:58:52.988" v="1690" actId="20577"/>
          <ac:spMkLst>
            <pc:docMk/>
            <pc:sldMk cId="3787884324" sldId="373"/>
            <ac:spMk id="2" creationId="{0B653A10-04B5-8CFA-DC96-99D573FC2481}"/>
          </ac:spMkLst>
        </pc:spChg>
        <pc:spChg chg="mod">
          <ac:chgData name="Estefanny Casas" userId="S::estefanny_casas@ci.richmond.ca.us::796659cb-7610-4077-9d87-b024fc421425" providerId="AD" clId="Web-{FF47E07E-9939-7CCD-08BC-ED491CC9BF37}" dt="2024-06-18T23:07:58.763" v="1814" actId="1076"/>
          <ac:spMkLst>
            <pc:docMk/>
            <pc:sldMk cId="3787884324" sldId="373"/>
            <ac:spMk id="3" creationId="{302844EA-6507-867D-36EB-FB00F8365C4F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09:08.468" v="1827" actId="1076"/>
        <pc:sldMkLst>
          <pc:docMk/>
          <pc:sldMk cId="96153980" sldId="374"/>
        </pc:sldMkLst>
        <pc:spChg chg="mod">
          <ac:chgData name="Estefanny Casas" userId="S::estefanny_casas@ci.richmond.ca.us::796659cb-7610-4077-9d87-b024fc421425" providerId="AD" clId="Web-{FF47E07E-9939-7CCD-08BC-ED491CC9BF37}" dt="2024-06-18T22:59:44.536" v="1708" actId="20577"/>
          <ac:spMkLst>
            <pc:docMk/>
            <pc:sldMk cId="96153980" sldId="374"/>
            <ac:spMk id="2" creationId="{0B653A10-04B5-8CFA-DC96-99D573FC2481}"/>
          </ac:spMkLst>
        </pc:spChg>
        <pc:spChg chg="mod">
          <ac:chgData name="Estefanny Casas" userId="S::estefanny_casas@ci.richmond.ca.us::796659cb-7610-4077-9d87-b024fc421425" providerId="AD" clId="Web-{FF47E07E-9939-7CCD-08BC-ED491CC9BF37}" dt="2024-06-18T23:09:08.468" v="1827" actId="1076"/>
          <ac:spMkLst>
            <pc:docMk/>
            <pc:sldMk cId="96153980" sldId="374"/>
            <ac:spMk id="3" creationId="{302844EA-6507-867D-36EB-FB00F8365C4F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10:06.828" v="1834" actId="20577"/>
        <pc:sldMkLst>
          <pc:docMk/>
          <pc:sldMk cId="2861357902" sldId="375"/>
        </pc:sldMkLst>
        <pc:spChg chg="mod">
          <ac:chgData name="Estefanny Casas" userId="S::estefanny_casas@ci.richmond.ca.us::796659cb-7610-4077-9d87-b024fc421425" providerId="AD" clId="Web-{FF47E07E-9939-7CCD-08BC-ED491CC9BF37}" dt="2024-06-18T23:00:44.865" v="1734" actId="20577"/>
          <ac:spMkLst>
            <pc:docMk/>
            <pc:sldMk cId="2861357902" sldId="375"/>
            <ac:spMk id="2" creationId="{0B653A10-04B5-8CFA-DC96-99D573FC2481}"/>
          </ac:spMkLst>
        </pc:spChg>
        <pc:spChg chg="mod">
          <ac:chgData name="Estefanny Casas" userId="S::estefanny_casas@ci.richmond.ca.us::796659cb-7610-4077-9d87-b024fc421425" providerId="AD" clId="Web-{FF47E07E-9939-7CCD-08BC-ED491CC9BF37}" dt="2024-06-18T23:10:06.828" v="1834" actId="20577"/>
          <ac:spMkLst>
            <pc:docMk/>
            <pc:sldMk cId="2861357902" sldId="375"/>
            <ac:spMk id="3" creationId="{302844EA-6507-867D-36EB-FB00F8365C4F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10:49.907" v="1841" actId="20577"/>
        <pc:sldMkLst>
          <pc:docMk/>
          <pc:sldMk cId="2436396188" sldId="376"/>
        </pc:sldMkLst>
        <pc:spChg chg="mod">
          <ac:chgData name="Estefanny Casas" userId="S::estefanny_casas@ci.richmond.ca.us::796659cb-7610-4077-9d87-b024fc421425" providerId="AD" clId="Web-{FF47E07E-9939-7CCD-08BC-ED491CC9BF37}" dt="2024-06-18T23:01:49.210" v="1743" actId="20577"/>
          <ac:spMkLst>
            <pc:docMk/>
            <pc:sldMk cId="2436396188" sldId="376"/>
            <ac:spMk id="2" creationId="{0B653A10-04B5-8CFA-DC96-99D573FC2481}"/>
          </ac:spMkLst>
        </pc:spChg>
        <pc:spChg chg="mod">
          <ac:chgData name="Estefanny Casas" userId="S::estefanny_casas@ci.richmond.ca.us::796659cb-7610-4077-9d87-b024fc421425" providerId="AD" clId="Web-{FF47E07E-9939-7CCD-08BC-ED491CC9BF37}" dt="2024-06-18T23:10:49.907" v="1841" actId="20577"/>
          <ac:spMkLst>
            <pc:docMk/>
            <pc:sldMk cId="2436396188" sldId="376"/>
            <ac:spMk id="3" creationId="{302844EA-6507-867D-36EB-FB00F8365C4F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16:28.678" v="1854" actId="1076"/>
        <pc:sldMkLst>
          <pc:docMk/>
          <pc:sldMk cId="2781197354" sldId="377"/>
        </pc:sldMkLst>
        <pc:spChg chg="mod">
          <ac:chgData name="Estefanny Casas" userId="S::estefanny_casas@ci.richmond.ca.us::796659cb-7610-4077-9d87-b024fc421425" providerId="AD" clId="Web-{FF47E07E-9939-7CCD-08BC-ED491CC9BF37}" dt="2024-06-18T23:02:28.836" v="1748" actId="20577"/>
          <ac:spMkLst>
            <pc:docMk/>
            <pc:sldMk cId="2781197354" sldId="377"/>
            <ac:spMk id="2" creationId="{0B653A10-04B5-8CFA-DC96-99D573FC2481}"/>
          </ac:spMkLst>
        </pc:spChg>
        <pc:spChg chg="mod">
          <ac:chgData name="Estefanny Casas" userId="S::estefanny_casas@ci.richmond.ca.us::796659cb-7610-4077-9d87-b024fc421425" providerId="AD" clId="Web-{FF47E07E-9939-7CCD-08BC-ED491CC9BF37}" dt="2024-06-18T23:16:28.678" v="1854" actId="1076"/>
          <ac:spMkLst>
            <pc:docMk/>
            <pc:sldMk cId="2781197354" sldId="377"/>
            <ac:spMk id="3" creationId="{302844EA-6507-867D-36EB-FB00F8365C4F}"/>
          </ac:spMkLst>
        </pc:spChg>
      </pc:sldChg>
      <pc:sldChg chg="delSp modSp">
        <pc:chgData name="Estefanny Casas" userId="S::estefanny_casas@ci.richmond.ca.us::796659cb-7610-4077-9d87-b024fc421425" providerId="AD" clId="Web-{FF47E07E-9939-7CCD-08BC-ED491CC9BF37}" dt="2024-06-18T23:18:30.040" v="1900" actId="20577"/>
        <pc:sldMkLst>
          <pc:docMk/>
          <pc:sldMk cId="3026713953" sldId="378"/>
        </pc:sldMkLst>
        <pc:spChg chg="del">
          <ac:chgData name="Estefanny Casas" userId="S::estefanny_casas@ci.richmond.ca.us::796659cb-7610-4077-9d87-b024fc421425" providerId="AD" clId="Web-{FF47E07E-9939-7CCD-08BC-ED491CC9BF37}" dt="2024-06-18T23:18:16.118" v="1898"/>
          <ac:spMkLst>
            <pc:docMk/>
            <pc:sldMk cId="3026713953" sldId="378"/>
            <ac:spMk id="2" creationId="{0B653A10-04B5-8CFA-DC96-99D573FC2481}"/>
          </ac:spMkLst>
        </pc:spChg>
        <pc:spChg chg="mod">
          <ac:chgData name="Estefanny Casas" userId="S::estefanny_casas@ci.richmond.ca.us::796659cb-7610-4077-9d87-b024fc421425" providerId="AD" clId="Web-{FF47E07E-9939-7CCD-08BC-ED491CC9BF37}" dt="2024-06-18T23:18:30.040" v="1900" actId="20577"/>
          <ac:spMkLst>
            <pc:docMk/>
            <pc:sldMk cId="3026713953" sldId="378"/>
            <ac:spMk id="3" creationId="{302844EA-6507-867D-36EB-FB00F8365C4F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19:27.572" v="1924" actId="1076"/>
        <pc:sldMkLst>
          <pc:docMk/>
          <pc:sldMk cId="3633127959" sldId="379"/>
        </pc:sldMkLst>
        <pc:spChg chg="mod">
          <ac:chgData name="Estefanny Casas" userId="S::estefanny_casas@ci.richmond.ca.us::796659cb-7610-4077-9d87-b024fc421425" providerId="AD" clId="Web-{FF47E07E-9939-7CCD-08BC-ED491CC9BF37}" dt="2024-06-18T23:02:51.930" v="1752" actId="20577"/>
          <ac:spMkLst>
            <pc:docMk/>
            <pc:sldMk cId="3633127959" sldId="379"/>
            <ac:spMk id="2" creationId="{0B653A10-04B5-8CFA-DC96-99D573FC2481}"/>
          </ac:spMkLst>
        </pc:spChg>
        <pc:spChg chg="mod">
          <ac:chgData name="Estefanny Casas" userId="S::estefanny_casas@ci.richmond.ca.us::796659cb-7610-4077-9d87-b024fc421425" providerId="AD" clId="Web-{FF47E07E-9939-7CCD-08BC-ED491CC9BF37}" dt="2024-06-18T23:19:27.572" v="1924" actId="1076"/>
          <ac:spMkLst>
            <pc:docMk/>
            <pc:sldMk cId="3633127959" sldId="379"/>
            <ac:spMk id="3" creationId="{302844EA-6507-867D-36EB-FB00F8365C4F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18:45.040" v="1916" actId="20577"/>
        <pc:sldMkLst>
          <pc:docMk/>
          <pc:sldMk cId="1362740277" sldId="380"/>
        </pc:sldMkLst>
        <pc:spChg chg="mod">
          <ac:chgData name="Estefanny Casas" userId="S::estefanny_casas@ci.richmond.ca.us::796659cb-7610-4077-9d87-b024fc421425" providerId="AD" clId="Web-{FF47E07E-9939-7CCD-08BC-ED491CC9BF37}" dt="2024-06-18T23:03:25.477" v="1759" actId="20577"/>
          <ac:spMkLst>
            <pc:docMk/>
            <pc:sldMk cId="1362740277" sldId="380"/>
            <ac:spMk id="2" creationId="{0B653A10-04B5-8CFA-DC96-99D573FC2481}"/>
          </ac:spMkLst>
        </pc:spChg>
        <pc:spChg chg="mod">
          <ac:chgData name="Estefanny Casas" userId="S::estefanny_casas@ci.richmond.ca.us::796659cb-7610-4077-9d87-b024fc421425" providerId="AD" clId="Web-{FF47E07E-9939-7CCD-08BC-ED491CC9BF37}" dt="2024-06-18T23:18:45.040" v="1916" actId="20577"/>
          <ac:spMkLst>
            <pc:docMk/>
            <pc:sldMk cId="1362740277" sldId="380"/>
            <ac:spMk id="3" creationId="{302844EA-6507-867D-36EB-FB00F8365C4F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16:59.335" v="1881" actId="20577"/>
        <pc:sldMkLst>
          <pc:docMk/>
          <pc:sldMk cId="2143822720" sldId="381"/>
        </pc:sldMkLst>
        <pc:spChg chg="mod">
          <ac:chgData name="Estefanny Casas" userId="S::estefanny_casas@ci.richmond.ca.us::796659cb-7610-4077-9d87-b024fc421425" providerId="AD" clId="Web-{FF47E07E-9939-7CCD-08BC-ED491CC9BF37}" dt="2024-06-18T23:16:59.335" v="1881" actId="20577"/>
          <ac:spMkLst>
            <pc:docMk/>
            <pc:sldMk cId="2143822720" sldId="381"/>
            <ac:spMk id="3" creationId="{302844EA-6507-867D-36EB-FB00F8365C4F}"/>
          </ac:spMkLst>
        </pc:spChg>
      </pc:sldChg>
      <pc:sldChg chg="modSp">
        <pc:chgData name="Estefanny Casas" userId="S::estefanny_casas@ci.richmond.ca.us::796659cb-7610-4077-9d87-b024fc421425" providerId="AD" clId="Web-{FF47E07E-9939-7CCD-08BC-ED491CC9BF37}" dt="2024-06-18T23:17:44.289" v="1890" actId="20577"/>
        <pc:sldMkLst>
          <pc:docMk/>
          <pc:sldMk cId="1776298467" sldId="382"/>
        </pc:sldMkLst>
        <pc:spChg chg="mod">
          <ac:chgData name="Estefanny Casas" userId="S::estefanny_casas@ci.richmond.ca.us::796659cb-7610-4077-9d87-b024fc421425" providerId="AD" clId="Web-{FF47E07E-9939-7CCD-08BC-ED491CC9BF37}" dt="2024-06-18T23:17:44.289" v="1890" actId="20577"/>
          <ac:spMkLst>
            <pc:docMk/>
            <pc:sldMk cId="1776298467" sldId="382"/>
            <ac:spMk id="3" creationId="{302844EA-6507-867D-36EB-FB00F8365C4F}"/>
          </ac:spMkLst>
        </pc:spChg>
      </pc:sldChg>
    </pc:docChg>
  </pc:docChgLst>
  <pc:docChgLst>
    <pc:chgData name="Estefanny Casas" userId="S::estefanny_casas@ci.richmond.ca.us::796659cb-7610-4077-9d87-b024fc421425" providerId="AD" clId="Web-{893D9FC3-A256-9FFD-1C70-101F22A83259}"/>
    <pc:docChg chg="modSld">
      <pc:chgData name="Estefanny Casas" userId="S::estefanny_casas@ci.richmond.ca.us::796659cb-7610-4077-9d87-b024fc421425" providerId="AD" clId="Web-{893D9FC3-A256-9FFD-1C70-101F22A83259}" dt="2024-06-19T05:00:33.739" v="17" actId="1076"/>
      <pc:docMkLst>
        <pc:docMk/>
      </pc:docMkLst>
      <pc:sldChg chg="addSp delSp modSp">
        <pc:chgData name="Estefanny Casas" userId="S::estefanny_casas@ci.richmond.ca.us::796659cb-7610-4077-9d87-b024fc421425" providerId="AD" clId="Web-{893D9FC3-A256-9FFD-1C70-101F22A83259}" dt="2024-06-19T04:56:47.518" v="16" actId="20577"/>
        <pc:sldMkLst>
          <pc:docMk/>
          <pc:sldMk cId="1295470331" sldId="353"/>
        </pc:sldMkLst>
        <pc:spChg chg="del">
          <ac:chgData name="Estefanny Casas" userId="S::estefanny_casas@ci.richmond.ca.us::796659cb-7610-4077-9d87-b024fc421425" providerId="AD" clId="Web-{893D9FC3-A256-9FFD-1C70-101F22A83259}" dt="2024-06-19T04:55:39.815" v="0"/>
          <ac:spMkLst>
            <pc:docMk/>
            <pc:sldMk cId="1295470331" sldId="353"/>
            <ac:spMk id="2" creationId="{0B653A10-04B5-8CFA-DC96-99D573FC2481}"/>
          </ac:spMkLst>
        </pc:spChg>
        <pc:spChg chg="add mod">
          <ac:chgData name="Estefanny Casas" userId="S::estefanny_casas@ci.richmond.ca.us::796659cb-7610-4077-9d87-b024fc421425" providerId="AD" clId="Web-{893D9FC3-A256-9FFD-1C70-101F22A83259}" dt="2024-06-19T04:56:47.518" v="16" actId="20577"/>
          <ac:spMkLst>
            <pc:docMk/>
            <pc:sldMk cId="1295470331" sldId="353"/>
            <ac:spMk id="4" creationId="{690630DE-613B-A6A3-B685-C78BE6ACA6FF}"/>
          </ac:spMkLst>
        </pc:spChg>
      </pc:sldChg>
    </pc:docChg>
  </pc:docChgLst>
  <pc:docChgLst>
    <pc:chgData name="Estefanny Casas" userId="S::estefanny_casas@ci.richmond.ca.us::796659cb-7610-4077-9d87-b024fc421425" providerId="AD" clId="Web-{FB1092B7-4B17-31E7-3B68-FB924E823651}"/>
    <pc:docChg chg="modSld">
      <pc:chgData name="Estefanny Casas" userId="S::estefanny_casas@ci.richmond.ca.us::796659cb-7610-4077-9d87-b024fc421425" providerId="AD" clId="Web-{FB1092B7-4B17-31E7-3B68-FB924E823651}" dt="2024-06-17T23:39:22.883" v="584" actId="20577"/>
      <pc:docMkLst>
        <pc:docMk/>
      </pc:docMkLst>
      <pc:sldChg chg="modSp">
        <pc:chgData name="Estefanny Casas" userId="S::estefanny_casas@ci.richmond.ca.us::796659cb-7610-4077-9d87-b024fc421425" providerId="AD" clId="Web-{FB1092B7-4B17-31E7-3B68-FB924E823651}" dt="2024-06-17T23:26:04.213" v="345" actId="20577"/>
        <pc:sldMkLst>
          <pc:docMk/>
          <pc:sldMk cId="2688267807" sldId="327"/>
        </pc:sldMkLst>
        <pc:spChg chg="mod">
          <ac:chgData name="Estefanny Casas" userId="S::estefanny_casas@ci.richmond.ca.us::796659cb-7610-4077-9d87-b024fc421425" providerId="AD" clId="Web-{FB1092B7-4B17-31E7-3B68-FB924E823651}" dt="2024-06-17T23:26:04.213" v="345" actId="20577"/>
          <ac:spMkLst>
            <pc:docMk/>
            <pc:sldMk cId="2688267807" sldId="327"/>
            <ac:spMk id="3" creationId="{62EB8AE9-3C7F-654E-7F1F-06EFCE53551B}"/>
          </ac:spMkLst>
        </pc:spChg>
        <pc:spChg chg="mod">
          <ac:chgData name="Estefanny Casas" userId="S::estefanny_casas@ci.richmond.ca.us::796659cb-7610-4077-9d87-b024fc421425" providerId="AD" clId="Web-{FB1092B7-4B17-31E7-3B68-FB924E823651}" dt="2024-06-17T23:20:59.051" v="268" actId="14100"/>
          <ac:spMkLst>
            <pc:docMk/>
            <pc:sldMk cId="2688267807" sldId="327"/>
            <ac:spMk id="4" creationId="{FD8140C1-CA8B-0CD5-5389-E96164AE3315}"/>
          </ac:spMkLst>
        </pc:spChg>
      </pc:sldChg>
      <pc:sldChg chg="modSp">
        <pc:chgData name="Estefanny Casas" userId="S::estefanny_casas@ci.richmond.ca.us::796659cb-7610-4077-9d87-b024fc421425" providerId="AD" clId="Web-{FB1092B7-4B17-31E7-3B68-FB924E823651}" dt="2024-06-17T23:11:32.651" v="111" actId="20577"/>
        <pc:sldMkLst>
          <pc:docMk/>
          <pc:sldMk cId="3757050840" sldId="350"/>
        </pc:sldMkLst>
        <pc:spChg chg="mod">
          <ac:chgData name="Estefanny Casas" userId="S::estefanny_casas@ci.richmond.ca.us::796659cb-7610-4077-9d87-b024fc421425" providerId="AD" clId="Web-{FB1092B7-4B17-31E7-3B68-FB924E823651}" dt="2024-06-17T23:11:32.651" v="111" actId="20577"/>
          <ac:spMkLst>
            <pc:docMk/>
            <pc:sldMk cId="3757050840" sldId="350"/>
            <ac:spMk id="2" creationId="{0B653A10-04B5-8CFA-DC96-99D573FC2481}"/>
          </ac:spMkLst>
        </pc:spChg>
        <pc:spChg chg="mod">
          <ac:chgData name="Estefanny Casas" userId="S::estefanny_casas@ci.richmond.ca.us::796659cb-7610-4077-9d87-b024fc421425" providerId="AD" clId="Web-{FB1092B7-4B17-31E7-3B68-FB924E823651}" dt="2024-06-17T23:06:50.677" v="17" actId="20577"/>
          <ac:spMkLst>
            <pc:docMk/>
            <pc:sldMk cId="3757050840" sldId="350"/>
            <ac:spMk id="3" creationId="{302844EA-6507-867D-36EB-FB00F8365C4F}"/>
          </ac:spMkLst>
        </pc:spChg>
      </pc:sldChg>
      <pc:sldChg chg="modSp">
        <pc:chgData name="Estefanny Casas" userId="S::estefanny_casas@ci.richmond.ca.us::796659cb-7610-4077-9d87-b024fc421425" providerId="AD" clId="Web-{FB1092B7-4B17-31E7-3B68-FB924E823651}" dt="2024-06-17T23:12:42.105" v="127" actId="20577"/>
        <pc:sldMkLst>
          <pc:docMk/>
          <pc:sldMk cId="3128159106" sldId="351"/>
        </pc:sldMkLst>
        <pc:spChg chg="mod">
          <ac:chgData name="Estefanny Casas" userId="S::estefanny_casas@ci.richmond.ca.us::796659cb-7610-4077-9d87-b024fc421425" providerId="AD" clId="Web-{FB1092B7-4B17-31E7-3B68-FB924E823651}" dt="2024-06-17T23:12:42.105" v="127" actId="20577"/>
          <ac:spMkLst>
            <pc:docMk/>
            <pc:sldMk cId="3128159106" sldId="351"/>
            <ac:spMk id="2" creationId="{0B653A10-04B5-8CFA-DC96-99D573FC2481}"/>
          </ac:spMkLst>
        </pc:spChg>
        <pc:spChg chg="mod">
          <ac:chgData name="Estefanny Casas" userId="S::estefanny_casas@ci.richmond.ca.us::796659cb-7610-4077-9d87-b024fc421425" providerId="AD" clId="Web-{FB1092B7-4B17-31E7-3B68-FB924E823651}" dt="2024-06-17T23:11:51.370" v="122" actId="20577"/>
          <ac:spMkLst>
            <pc:docMk/>
            <pc:sldMk cId="3128159106" sldId="351"/>
            <ac:spMk id="3" creationId="{302844EA-6507-867D-36EB-FB00F8365C4F}"/>
          </ac:spMkLst>
        </pc:spChg>
      </pc:sldChg>
      <pc:sldChg chg="modSp">
        <pc:chgData name="Estefanny Casas" userId="S::estefanny_casas@ci.richmond.ca.us::796659cb-7610-4077-9d87-b024fc421425" providerId="AD" clId="Web-{FB1092B7-4B17-31E7-3B68-FB924E823651}" dt="2024-06-17T23:18:04.173" v="212" actId="20577"/>
        <pc:sldMkLst>
          <pc:docMk/>
          <pc:sldMk cId="1295470331" sldId="353"/>
        </pc:sldMkLst>
        <pc:spChg chg="mod">
          <ac:chgData name="Estefanny Casas" userId="S::estefanny_casas@ci.richmond.ca.us::796659cb-7610-4077-9d87-b024fc421425" providerId="AD" clId="Web-{FB1092B7-4B17-31E7-3B68-FB924E823651}" dt="2024-06-17T23:18:04.173" v="212" actId="20577"/>
          <ac:spMkLst>
            <pc:docMk/>
            <pc:sldMk cId="1295470331" sldId="353"/>
            <ac:spMk id="2" creationId="{0B653A10-04B5-8CFA-DC96-99D573FC2481}"/>
          </ac:spMkLst>
        </pc:spChg>
      </pc:sldChg>
      <pc:sldChg chg="modSp">
        <pc:chgData name="Estefanny Casas" userId="S::estefanny_casas@ci.richmond.ca.us::796659cb-7610-4077-9d87-b024fc421425" providerId="AD" clId="Web-{FB1092B7-4B17-31E7-3B68-FB924E823651}" dt="2024-06-17T23:19:35.706" v="258" actId="1076"/>
        <pc:sldMkLst>
          <pc:docMk/>
          <pc:sldMk cId="2396013823" sldId="354"/>
        </pc:sldMkLst>
        <pc:spChg chg="mod">
          <ac:chgData name="Estefanny Casas" userId="S::estefanny_casas@ci.richmond.ca.us::796659cb-7610-4077-9d87-b024fc421425" providerId="AD" clId="Web-{FB1092B7-4B17-31E7-3B68-FB924E823651}" dt="2024-06-17T23:18:46.736" v="224" actId="20577"/>
          <ac:spMkLst>
            <pc:docMk/>
            <pc:sldMk cId="2396013823" sldId="354"/>
            <ac:spMk id="2" creationId="{0B653A10-04B5-8CFA-DC96-99D573FC2481}"/>
          </ac:spMkLst>
        </pc:spChg>
        <pc:spChg chg="mod">
          <ac:chgData name="Estefanny Casas" userId="S::estefanny_casas@ci.richmond.ca.us::796659cb-7610-4077-9d87-b024fc421425" providerId="AD" clId="Web-{FB1092B7-4B17-31E7-3B68-FB924E823651}" dt="2024-06-17T23:19:35.706" v="258" actId="1076"/>
          <ac:spMkLst>
            <pc:docMk/>
            <pc:sldMk cId="2396013823" sldId="354"/>
            <ac:spMk id="3" creationId="{302844EA-6507-867D-36EB-FB00F8365C4F}"/>
          </ac:spMkLst>
        </pc:spChg>
      </pc:sldChg>
      <pc:sldChg chg="modSp">
        <pc:chgData name="Estefanny Casas" userId="S::estefanny_casas@ci.richmond.ca.us::796659cb-7610-4077-9d87-b024fc421425" providerId="AD" clId="Web-{FB1092B7-4B17-31E7-3B68-FB924E823651}" dt="2024-06-17T23:19:56.003" v="261" actId="1076"/>
        <pc:sldMkLst>
          <pc:docMk/>
          <pc:sldMk cId="4162672614" sldId="355"/>
        </pc:sldMkLst>
        <pc:spChg chg="mod">
          <ac:chgData name="Estefanny Casas" userId="S::estefanny_casas@ci.richmond.ca.us::796659cb-7610-4077-9d87-b024fc421425" providerId="AD" clId="Web-{FB1092B7-4B17-31E7-3B68-FB924E823651}" dt="2024-06-17T23:17:36.876" v="206" actId="20577"/>
          <ac:spMkLst>
            <pc:docMk/>
            <pc:sldMk cId="4162672614" sldId="355"/>
            <ac:spMk id="2" creationId="{0B653A10-04B5-8CFA-DC96-99D573FC2481}"/>
          </ac:spMkLst>
        </pc:spChg>
        <pc:spChg chg="mod">
          <ac:chgData name="Estefanny Casas" userId="S::estefanny_casas@ci.richmond.ca.us::796659cb-7610-4077-9d87-b024fc421425" providerId="AD" clId="Web-{FB1092B7-4B17-31E7-3B68-FB924E823651}" dt="2024-06-17T23:19:56.003" v="261" actId="1076"/>
          <ac:spMkLst>
            <pc:docMk/>
            <pc:sldMk cId="4162672614" sldId="355"/>
            <ac:spMk id="3" creationId="{302844EA-6507-867D-36EB-FB00F8365C4F}"/>
          </ac:spMkLst>
        </pc:spChg>
      </pc:sldChg>
      <pc:sldChg chg="addSp delSp modSp">
        <pc:chgData name="Estefanny Casas" userId="S::estefanny_casas@ci.richmond.ca.us::796659cb-7610-4077-9d87-b024fc421425" providerId="AD" clId="Web-{FB1092B7-4B17-31E7-3B68-FB924E823651}" dt="2024-06-17T23:31:08.405" v="425" actId="20577"/>
        <pc:sldMkLst>
          <pc:docMk/>
          <pc:sldMk cId="1987672534" sldId="356"/>
        </pc:sldMkLst>
        <pc:spChg chg="add del mod">
          <ac:chgData name="Estefanny Casas" userId="S::estefanny_casas@ci.richmond.ca.us::796659cb-7610-4077-9d87-b024fc421425" providerId="AD" clId="Web-{FB1092B7-4B17-31E7-3B68-FB924E823651}" dt="2024-06-17T23:30:42.718" v="419"/>
          <ac:spMkLst>
            <pc:docMk/>
            <pc:sldMk cId="1987672534" sldId="356"/>
            <ac:spMk id="2" creationId="{D5EB64F5-1E02-CD18-8991-52D5A325C024}"/>
          </ac:spMkLst>
        </pc:spChg>
        <pc:spChg chg="del mod">
          <ac:chgData name="Estefanny Casas" userId="S::estefanny_casas@ci.richmond.ca.us::796659cb-7610-4077-9d87-b024fc421425" providerId="AD" clId="Web-{FB1092B7-4B17-31E7-3B68-FB924E823651}" dt="2024-06-17T23:28:34.387" v="390"/>
          <ac:spMkLst>
            <pc:docMk/>
            <pc:sldMk cId="1987672534" sldId="356"/>
            <ac:spMk id="3" creationId="{62EB8AE9-3C7F-654E-7F1F-06EFCE53551B}"/>
          </ac:spMkLst>
        </pc:spChg>
        <pc:spChg chg="mod">
          <ac:chgData name="Estefanny Casas" userId="S::estefanny_casas@ci.richmond.ca.us::796659cb-7610-4077-9d87-b024fc421425" providerId="AD" clId="Web-{FB1092B7-4B17-31E7-3B68-FB924E823651}" dt="2024-06-17T23:26:21.651" v="353" actId="20577"/>
          <ac:spMkLst>
            <pc:docMk/>
            <pc:sldMk cId="1987672534" sldId="356"/>
            <ac:spMk id="4" creationId="{FD8140C1-CA8B-0CD5-5389-E96164AE3315}"/>
          </ac:spMkLst>
        </pc:spChg>
        <pc:spChg chg="add mod">
          <ac:chgData name="Estefanny Casas" userId="S::estefanny_casas@ci.richmond.ca.us::796659cb-7610-4077-9d87-b024fc421425" providerId="AD" clId="Web-{FB1092B7-4B17-31E7-3B68-FB924E823651}" dt="2024-06-17T23:31:08.405" v="425" actId="20577"/>
          <ac:spMkLst>
            <pc:docMk/>
            <pc:sldMk cId="1987672534" sldId="356"/>
            <ac:spMk id="5" creationId="{9B95A066-564C-6758-A406-94CB727958EA}"/>
          </ac:spMkLst>
        </pc:spChg>
      </pc:sldChg>
      <pc:sldChg chg="addSp delSp modSp">
        <pc:chgData name="Estefanny Casas" userId="S::estefanny_casas@ci.richmond.ca.us::796659cb-7610-4077-9d87-b024fc421425" providerId="AD" clId="Web-{FB1092B7-4B17-31E7-3B68-FB924E823651}" dt="2024-06-17T23:39:22.883" v="584" actId="20577"/>
        <pc:sldMkLst>
          <pc:docMk/>
          <pc:sldMk cId="426285808" sldId="358"/>
        </pc:sldMkLst>
        <pc:spChg chg="mod">
          <ac:chgData name="Estefanny Casas" userId="S::estefanny_casas@ci.richmond.ca.us::796659cb-7610-4077-9d87-b024fc421425" providerId="AD" clId="Web-{FB1092B7-4B17-31E7-3B68-FB924E823651}" dt="2024-06-17T23:39:22.883" v="584" actId="20577"/>
          <ac:spMkLst>
            <pc:docMk/>
            <pc:sldMk cId="426285808" sldId="358"/>
            <ac:spMk id="3" creationId="{62EB8AE9-3C7F-654E-7F1F-06EFCE53551B}"/>
          </ac:spMkLst>
        </pc:spChg>
        <pc:spChg chg="add del mod">
          <ac:chgData name="Estefanny Casas" userId="S::estefanny_casas@ci.richmond.ca.us::796659cb-7610-4077-9d87-b024fc421425" providerId="AD" clId="Web-{FB1092B7-4B17-31E7-3B68-FB924E823651}" dt="2024-06-17T23:32:27.079" v="429"/>
          <ac:spMkLst>
            <pc:docMk/>
            <pc:sldMk cId="426285808" sldId="358"/>
            <ac:spMk id="5" creationId="{77EF6CE8-3662-78C9-A5F3-5C259C92CEF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5C0537-D5E7-4DEE-AC36-F00E41952C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05329-2D1A-468F-8981-671516BD72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B4BE2-E0A6-4433-BF31-2D60350DEB86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A05AD-06E6-44DF-ADD8-18E7F1DA48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C0160-A9D9-4349-93A1-CB300EC73D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72304-F0A8-4F37-9F5B-01F98CFA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75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DEBD47E-CF50-4C74-B220-3592D4C432E8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412A596-9714-4D38-A6E4-3B7AC7037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1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74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5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44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82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3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07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30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56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19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99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Remaining Bylaws discussion items: </a:t>
            </a:r>
          </a:p>
          <a:p>
            <a:pPr marL="171450" indent="-171450">
              <a:buFontTx/>
              <a:buChar char="-"/>
            </a:pPr>
            <a:r>
              <a:rPr lang="en-US"/>
              <a:t>Desired level of officer responsibility</a:t>
            </a:r>
          </a:p>
          <a:p>
            <a:pPr marL="171450" indent="-171450">
              <a:buFontTx/>
              <a:buChar char="-"/>
            </a:pPr>
            <a:r>
              <a:rPr lang="en-US"/>
              <a:t>Physical location(s) for posting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02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9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82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0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2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28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A596-9714-4D38-A6E4-3B7AC7037C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9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F64D0F-3D0E-50B8-5AAC-34BDDCC7433D}"/>
              </a:ext>
            </a:extLst>
          </p:cNvPr>
          <p:cNvSpPr/>
          <p:nvPr userDrawn="1"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rgbClr val="005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ADB6E-C26D-C68D-010D-EB131EBAF194}"/>
              </a:ext>
            </a:extLst>
          </p:cNvPr>
          <p:cNvSpPr/>
          <p:nvPr userDrawn="1"/>
        </p:nvSpPr>
        <p:spPr>
          <a:xfrm>
            <a:off x="212436" y="212437"/>
            <a:ext cx="11776363" cy="6456218"/>
          </a:xfrm>
          <a:prstGeom prst="rect">
            <a:avLst/>
          </a:prstGeom>
          <a:noFill/>
          <a:ln w="19050" cap="sq">
            <a:solidFill>
              <a:srgbClr val="00AFA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FF7645-00FF-29D2-B5DC-BE938A4F3F65}"/>
              </a:ext>
            </a:extLst>
          </p:cNvPr>
          <p:cNvSpPr/>
          <p:nvPr userDrawn="1"/>
        </p:nvSpPr>
        <p:spPr>
          <a:xfrm>
            <a:off x="3817857" y="0"/>
            <a:ext cx="8374144" cy="6858000"/>
          </a:xfrm>
          <a:prstGeom prst="rect">
            <a:avLst/>
          </a:prstGeom>
          <a:solidFill>
            <a:srgbClr val="9D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5F3649-DDE7-8437-DF82-D5229FB5F652}"/>
              </a:ext>
            </a:extLst>
          </p:cNvPr>
          <p:cNvSpPr/>
          <p:nvPr userDrawn="1"/>
        </p:nvSpPr>
        <p:spPr>
          <a:xfrm>
            <a:off x="0" y="3886200"/>
            <a:ext cx="12192000" cy="2057400"/>
          </a:xfrm>
          <a:prstGeom prst="rect">
            <a:avLst/>
          </a:prstGeom>
          <a:solidFill>
            <a:srgbClr val="005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1E3D0E-F075-78A5-5076-415E5264DDE4}"/>
              </a:ext>
            </a:extLst>
          </p:cNvPr>
          <p:cNvSpPr/>
          <p:nvPr userDrawn="1"/>
        </p:nvSpPr>
        <p:spPr>
          <a:xfrm>
            <a:off x="212436" y="212437"/>
            <a:ext cx="11776363" cy="6456218"/>
          </a:xfrm>
          <a:prstGeom prst="rect">
            <a:avLst/>
          </a:prstGeom>
          <a:noFill/>
          <a:ln w="19050" cap="sq">
            <a:solidFill>
              <a:srgbClr val="00AFA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9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ECE225-2F91-BD6A-DD76-30CD91F56950}"/>
              </a:ext>
            </a:extLst>
          </p:cNvPr>
          <p:cNvSpPr/>
          <p:nvPr userDrawn="1"/>
        </p:nvSpPr>
        <p:spPr>
          <a:xfrm flipV="1">
            <a:off x="0" y="-1"/>
            <a:ext cx="12192000" cy="1191376"/>
          </a:xfrm>
          <a:prstGeom prst="rect">
            <a:avLst/>
          </a:prstGeom>
          <a:solidFill>
            <a:srgbClr val="005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21EF3E-1C53-2626-F527-1DEBA6260354}"/>
              </a:ext>
            </a:extLst>
          </p:cNvPr>
          <p:cNvSpPr/>
          <p:nvPr userDrawn="1"/>
        </p:nvSpPr>
        <p:spPr>
          <a:xfrm>
            <a:off x="212436" y="212437"/>
            <a:ext cx="11776363" cy="6456218"/>
          </a:xfrm>
          <a:prstGeom prst="rect">
            <a:avLst/>
          </a:prstGeom>
          <a:noFill/>
          <a:ln w="19050" cap="sq">
            <a:solidFill>
              <a:srgbClr val="00AFA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FAB2EF8-3D76-C7C9-5901-AB9EE8220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1175" y="71403"/>
            <a:ext cx="2534001" cy="112949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8A7A15-9995-72A8-AF08-1AAE93338C5A}"/>
              </a:ext>
            </a:extLst>
          </p:cNvPr>
          <p:cNvSpPr txBox="1">
            <a:spLocks/>
          </p:cNvSpPr>
          <p:nvPr userDrawn="1"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A6F63"/>
              </a:buClr>
              <a:buNone/>
            </a:pPr>
            <a:endParaRPr lang="en-US" sz="1800">
              <a:solidFill>
                <a:srgbClr val="005569"/>
              </a:solidFill>
              <a:latin typeface="Myriad Pro" panose="020B0503030403020204" pitchFamily="34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F20D6DE0-3621-A943-7439-C367A2003B05}"/>
              </a:ext>
            </a:extLst>
          </p:cNvPr>
          <p:cNvSpPr/>
          <p:nvPr userDrawn="1"/>
        </p:nvSpPr>
        <p:spPr>
          <a:xfrm flipH="1">
            <a:off x="9442173" y="3597984"/>
            <a:ext cx="2749826" cy="3260016"/>
          </a:xfrm>
          <a:prstGeom prst="rtTriangle">
            <a:avLst/>
          </a:prstGeom>
          <a:solidFill>
            <a:srgbClr val="9DD8D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ECE225-2F91-BD6A-DD76-30CD91F56950}"/>
              </a:ext>
            </a:extLst>
          </p:cNvPr>
          <p:cNvSpPr/>
          <p:nvPr userDrawn="1"/>
        </p:nvSpPr>
        <p:spPr>
          <a:xfrm flipV="1">
            <a:off x="0" y="-1"/>
            <a:ext cx="12192000" cy="1191376"/>
          </a:xfrm>
          <a:prstGeom prst="rect">
            <a:avLst/>
          </a:prstGeom>
          <a:solidFill>
            <a:srgbClr val="005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21EF3E-1C53-2626-F527-1DEBA6260354}"/>
              </a:ext>
            </a:extLst>
          </p:cNvPr>
          <p:cNvSpPr/>
          <p:nvPr userDrawn="1"/>
        </p:nvSpPr>
        <p:spPr>
          <a:xfrm>
            <a:off x="212436" y="212437"/>
            <a:ext cx="11776363" cy="6456218"/>
          </a:xfrm>
          <a:prstGeom prst="rect">
            <a:avLst/>
          </a:prstGeom>
          <a:noFill/>
          <a:ln w="19050" cap="sq">
            <a:solidFill>
              <a:srgbClr val="00AFA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with a wheelchair and a tree&#10;&#10;Description automatically generated">
            <a:extLst>
              <a:ext uri="{FF2B5EF4-FFF2-40B4-BE49-F238E27FC236}">
                <a16:creationId xmlns:a16="http://schemas.microsoft.com/office/drawing/2014/main" id="{EA2B7AAF-4614-8A5D-4BE9-DB25D269D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841" t="32174" r="10507" b="30000"/>
          <a:stretch/>
        </p:blipFill>
        <p:spPr>
          <a:xfrm>
            <a:off x="8568420" y="5121708"/>
            <a:ext cx="3458818" cy="17294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7B87-0F12-7227-6EF2-2BC00EE2B0BC}"/>
              </a:ext>
            </a:extLst>
          </p:cNvPr>
          <p:cNvSpPr txBox="1">
            <a:spLocks/>
          </p:cNvSpPr>
          <p:nvPr userDrawn="1"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A6F63"/>
              </a:buClr>
              <a:buNone/>
            </a:pPr>
            <a:endParaRPr lang="en-US" sz="1800">
              <a:solidFill>
                <a:srgbClr val="005569"/>
              </a:solidFill>
              <a:latin typeface="Myriad Pro" panose="020B0503030403020204" pitchFamily="34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6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A9585C-89F5-84F1-09DC-589728FB1A90}"/>
              </a:ext>
            </a:extLst>
          </p:cNvPr>
          <p:cNvSpPr/>
          <p:nvPr userDrawn="1"/>
        </p:nvSpPr>
        <p:spPr>
          <a:xfrm flipV="1">
            <a:off x="0" y="6165652"/>
            <a:ext cx="12192000" cy="695739"/>
          </a:xfrm>
          <a:prstGeom prst="rect">
            <a:avLst/>
          </a:prstGeom>
          <a:solidFill>
            <a:srgbClr val="005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6AF2AA-1508-D6D2-8C56-6DD95ACE4F4E}"/>
              </a:ext>
            </a:extLst>
          </p:cNvPr>
          <p:cNvCxnSpPr>
            <a:cxnSpLocks/>
          </p:cNvCxnSpPr>
          <p:nvPr userDrawn="1"/>
        </p:nvCxnSpPr>
        <p:spPr>
          <a:xfrm>
            <a:off x="0" y="6241774"/>
            <a:ext cx="12192000" cy="0"/>
          </a:xfrm>
          <a:prstGeom prst="line">
            <a:avLst/>
          </a:prstGeom>
          <a:ln w="19050" cap="sq">
            <a:solidFill>
              <a:srgbClr val="00AFAD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D9DD42D0-BB6F-3BA3-8606-F2540BCA9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5692" y="5995077"/>
            <a:ext cx="1959350" cy="87335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F32F6D-62F0-135E-76C2-9253E753EFB2}"/>
              </a:ext>
            </a:extLst>
          </p:cNvPr>
          <p:cNvSpPr txBox="1">
            <a:spLocks/>
          </p:cNvSpPr>
          <p:nvPr userDrawn="1"/>
        </p:nvSpPr>
        <p:spPr>
          <a:xfrm>
            <a:off x="535020" y="512775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A6F63"/>
              </a:buClr>
              <a:buNone/>
            </a:pPr>
            <a:endParaRPr lang="en-US" sz="1800">
              <a:solidFill>
                <a:srgbClr val="005569"/>
              </a:solidFill>
              <a:latin typeface="Myriad Pro" panose="020B0503030403020204" pitchFamily="34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4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69" r:id="rId3"/>
    <p:sldLayoutId id="2147483670" r:id="rId4"/>
    <p:sldLayoutId id="2147483658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cc02.safelinks.protection.outlook.com/?url=https%3A%2F%2Fci-richmond-ca-us.zoom.us%2Fmeeting%2Fregister%2Ftjwrcu2ortgihtrlu%2560_bx5erd41g-jfk1epva&amp;data=05%7C02%7CSamantha_Carr%40ci.richmond.ca.us%7Cb16af1a29eb249714bc208dc3a1aff5e%7C8ab93658f71f4926b380e0da1d18115a%7C1%7C0%7C638449135206819661%7CUnknown%7CTWFpbGZsb3d8eyJWIjoiMC4wLjAwMDAiLCJQIjoiV2luMzIiLCJBTiI6Ik1haWwiLCJXVCI6Mn0%3D%7C0%7C%7C%7C&amp;sdata=rcnv3zhyArCFxIZ%2FsnsuWjf3uz4XtnYhccZUvKxIPNo%3D&amp;reserved=0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2FACF-7AB0-0F9B-26C6-5AED36B3E9EB}"/>
              </a:ext>
            </a:extLst>
          </p:cNvPr>
          <p:cNvSpPr txBox="1">
            <a:spLocks/>
          </p:cNvSpPr>
          <p:nvPr/>
        </p:nvSpPr>
        <p:spPr>
          <a:xfrm>
            <a:off x="846305" y="516524"/>
            <a:ext cx="10468239" cy="1410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800" cap="none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Richmond Rising	</a:t>
            </a:r>
          </a:p>
          <a:p>
            <a:pPr algn="ctr"/>
            <a:r>
              <a:rPr lang="en-US" sz="3200" cap="none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Collaborative Stakeholder Committee (CSC)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027EE-ABF4-53DC-325A-DE2CD7FD38DF}"/>
              </a:ext>
            </a:extLst>
          </p:cNvPr>
          <p:cNvSpPr txBox="1"/>
          <p:nvPr/>
        </p:nvSpPr>
        <p:spPr>
          <a:xfrm>
            <a:off x="894946" y="2361050"/>
            <a:ext cx="1040210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Myriad Pro"/>
                <a:ea typeface="Open Sans"/>
                <a:cs typeface="Open Sans"/>
              </a:rPr>
              <a:t>April 3, 2024</a:t>
            </a:r>
          </a:p>
        </p:txBody>
      </p:sp>
      <p:pic>
        <p:nvPicPr>
          <p:cNvPr id="8" name="Picture 7" descr="A logo for a community&#10;&#10;Description automatically generated">
            <a:extLst>
              <a:ext uri="{FF2B5EF4-FFF2-40B4-BE49-F238E27FC236}">
                <a16:creationId xmlns:a16="http://schemas.microsoft.com/office/drawing/2014/main" id="{3CFFD5B7-EA39-3847-9BDD-1FB6BB1FB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720" y="3128763"/>
            <a:ext cx="3506859" cy="350685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B2AD80-AB80-E857-F84C-A7CF6201FF27}"/>
              </a:ext>
            </a:extLst>
          </p:cNvPr>
          <p:cNvCxnSpPr>
            <a:cxnSpLocks/>
          </p:cNvCxnSpPr>
          <p:nvPr/>
        </p:nvCxnSpPr>
        <p:spPr>
          <a:xfrm>
            <a:off x="3349487" y="2107095"/>
            <a:ext cx="5506278" cy="0"/>
          </a:xfrm>
          <a:prstGeom prst="line">
            <a:avLst/>
          </a:prstGeom>
          <a:ln w="12700">
            <a:solidFill>
              <a:srgbClr val="F4E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00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8AE9-3C7F-654E-7F1F-06EFCE53551B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b="1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err="1">
                <a:latin typeface="Century Gothic"/>
              </a:rPr>
              <a:t>completado</a:t>
            </a:r>
            <a:r>
              <a:rPr lang="en-US" b="1" dirty="0">
                <a:latin typeface="Century Gothic"/>
              </a:rPr>
              <a:t> </a:t>
            </a:r>
            <a:r>
              <a:rPr lang="en-US" b="1" err="1">
                <a:latin typeface="Century Gothic"/>
              </a:rPr>
              <a:t>desde</a:t>
            </a:r>
            <a:r>
              <a:rPr lang="en-US" b="1" dirty="0">
                <a:latin typeface="Century Gothic"/>
              </a:rPr>
              <a:t> la </a:t>
            </a:r>
            <a:r>
              <a:rPr lang="en-US" b="1" err="1">
                <a:latin typeface="Century Gothic"/>
              </a:rPr>
              <a:t>última</a:t>
            </a:r>
            <a:r>
              <a:rPr lang="en-US" b="1" dirty="0">
                <a:latin typeface="Century Gothic"/>
              </a:rPr>
              <a:t> </a:t>
            </a:r>
            <a:r>
              <a:rPr lang="en-US" b="1" err="1">
                <a:latin typeface="Century Gothic"/>
              </a:rPr>
              <a:t>reunión</a:t>
            </a:r>
            <a:r>
              <a:rPr lang="en-US" b="1" dirty="0">
                <a:latin typeface="Century Gothic"/>
              </a:rPr>
              <a:t>: </a:t>
            </a:r>
          </a:p>
          <a:p>
            <a:pPr marL="629920" lvl="1" indent="-30543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1800" b="1" err="1">
                <a:solidFill>
                  <a:srgbClr val="000000"/>
                </a:solidFill>
                <a:latin typeface="Century Gothic"/>
              </a:rPr>
              <a:t>Acuerdos</a:t>
            </a:r>
            <a:r>
              <a:rPr lang="en-US" sz="1800" b="1" dirty="0">
                <a:solidFill>
                  <a:srgbClr val="000000"/>
                </a:solidFill>
                <a:latin typeface="Century Gothic"/>
              </a:rPr>
              <a:t> y </a:t>
            </a:r>
            <a:r>
              <a:rPr lang="en-US" sz="1800" b="1" err="1">
                <a:solidFill>
                  <a:srgbClr val="000000"/>
                </a:solidFill>
                <a:latin typeface="Century Gothic"/>
              </a:rPr>
              <a:t>contratos</a:t>
            </a:r>
            <a:r>
              <a:rPr lang="en-US" sz="180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00" b="1" err="1">
                <a:solidFill>
                  <a:srgbClr val="000000"/>
                </a:solidFill>
                <a:latin typeface="Century Gothic"/>
              </a:rPr>
              <a:t>aprobados</a:t>
            </a:r>
            <a:r>
              <a:rPr lang="en-US" sz="180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00" b="1" err="1">
                <a:solidFill>
                  <a:srgbClr val="000000"/>
                </a:solidFill>
                <a:latin typeface="Century Gothic"/>
              </a:rPr>
              <a:t>por</a:t>
            </a:r>
            <a:r>
              <a:rPr lang="en-US" sz="180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00" b="1" err="1">
                <a:solidFill>
                  <a:srgbClr val="000000"/>
                </a:solidFill>
                <a:latin typeface="Century Gothic"/>
              </a:rPr>
              <a:t>el</a:t>
            </a:r>
            <a:r>
              <a:rPr lang="en-US" sz="180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00" b="1" err="1">
                <a:solidFill>
                  <a:srgbClr val="000000"/>
                </a:solidFill>
                <a:latin typeface="Century Gothic"/>
              </a:rPr>
              <a:t>Ayuntamiento</a:t>
            </a:r>
            <a:r>
              <a:rPr lang="en-US" sz="1800" b="1" dirty="0">
                <a:solidFill>
                  <a:srgbClr val="000000"/>
                </a:solidFill>
                <a:latin typeface="Century Gothic"/>
              </a:rPr>
              <a:t>(1):</a:t>
            </a:r>
            <a:r>
              <a:rPr lang="en-US" sz="1500" b="1" dirty="0">
                <a:solidFill>
                  <a:srgbClr val="000000"/>
                </a:solidFill>
                <a:latin typeface="Century Gothic"/>
              </a:rPr>
              <a:t> </a:t>
            </a:r>
            <a:r>
              <a:rPr lang="en-US" err="1">
                <a:solidFill>
                  <a:srgbClr val="000000"/>
                </a:solidFill>
                <a:latin typeface="Century Gothic"/>
              </a:rPr>
              <a:t>Acuerdo</a:t>
            </a:r>
            <a:r>
              <a:rPr lang="en-US" dirty="0">
                <a:solidFill>
                  <a:srgbClr val="000000"/>
                </a:solidFill>
                <a:latin typeface="Century Gothic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</a:rPr>
              <a:t>subvención</a:t>
            </a:r>
            <a:r>
              <a:rPr lang="en-US" dirty="0">
                <a:solidFill>
                  <a:srgbClr val="000000"/>
                </a:solidFill>
                <a:latin typeface="Century Gothic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</a:rPr>
              <a:t>asistencia</a:t>
            </a:r>
            <a:r>
              <a:rPr lang="en-US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</a:rPr>
              <a:t>técnica</a:t>
            </a:r>
            <a:r>
              <a:rPr lang="en-US" dirty="0">
                <a:solidFill>
                  <a:srgbClr val="000000"/>
                </a:solidFill>
                <a:latin typeface="Century Gothic"/>
              </a:rPr>
              <a:t> para la </a:t>
            </a:r>
            <a:r>
              <a:rPr lang="en-US" err="1">
                <a:solidFill>
                  <a:srgbClr val="000000"/>
                </a:solidFill>
                <a:latin typeface="Century Gothic"/>
              </a:rPr>
              <a:t>implementación</a:t>
            </a:r>
            <a:r>
              <a:rPr lang="en-US" dirty="0">
                <a:solidFill>
                  <a:srgbClr val="000000"/>
                </a:solidFill>
                <a:latin typeface="Century Gothic"/>
              </a:rPr>
              <a:t> del Consejo de </a:t>
            </a:r>
            <a:r>
              <a:rPr lang="en-US" err="1">
                <a:solidFill>
                  <a:srgbClr val="000000"/>
                </a:solidFill>
                <a:latin typeface="Century Gothic"/>
              </a:rPr>
              <a:t>Crecimiento</a:t>
            </a:r>
            <a:r>
              <a:rPr lang="en-US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</a:rPr>
              <a:t>Estratégico</a:t>
            </a:r>
            <a:r>
              <a:rPr lang="en-US" dirty="0">
                <a:solidFill>
                  <a:srgbClr val="000000"/>
                </a:solidFill>
                <a:latin typeface="Century Gothic"/>
              </a:rPr>
              <a:t> y </a:t>
            </a:r>
            <a:r>
              <a:rPr lang="en-US" err="1">
                <a:solidFill>
                  <a:srgbClr val="000000"/>
                </a:solidFill>
                <a:latin typeface="Century Gothic"/>
              </a:rPr>
              <a:t>contrato</a:t>
            </a:r>
            <a:r>
              <a:rPr lang="en-US" dirty="0">
                <a:solidFill>
                  <a:srgbClr val="000000"/>
                </a:solidFill>
                <a:latin typeface="Century Gothic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</a:rPr>
              <a:t>Placeworks</a:t>
            </a:r>
            <a:r>
              <a:rPr lang="en-US" dirty="0">
                <a:solidFill>
                  <a:srgbClr val="000000"/>
                </a:solidFill>
                <a:latin typeface="Century Gothic"/>
              </a:rPr>
              <a:t>.</a:t>
            </a:r>
            <a:endParaRPr lang="en-US" dirty="0">
              <a:solidFill>
                <a:srgbClr val="3D3D3D"/>
              </a:solidFill>
              <a:latin typeface="Century Gothic"/>
            </a:endParaRPr>
          </a:p>
          <a:p>
            <a:pPr marL="629920" lvl="1" indent="-30543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3D3D3D"/>
                </a:solidFill>
                <a:latin typeface="Century Gothic"/>
              </a:rPr>
              <a:t>Contratos</a:t>
            </a:r>
            <a:r>
              <a:rPr lang="en-US" sz="1800" b="1" dirty="0">
                <a:latin typeface="Century Gothic"/>
              </a:rPr>
              <a:t> </a:t>
            </a:r>
            <a:r>
              <a:rPr lang="en-US" sz="1800" b="1" dirty="0" err="1">
                <a:latin typeface="Century Gothic"/>
              </a:rPr>
              <a:t>en</a:t>
            </a:r>
            <a:r>
              <a:rPr lang="en-US" sz="1800" b="1" dirty="0">
                <a:latin typeface="Century Gothic"/>
              </a:rPr>
              <a:t> </a:t>
            </a:r>
            <a:r>
              <a:rPr lang="en-US" sz="1800" b="1" dirty="0" err="1">
                <a:latin typeface="Century Gothic"/>
              </a:rPr>
              <a:t>proceso</a:t>
            </a:r>
            <a:r>
              <a:rPr lang="en-US" sz="1800" b="1" dirty="0">
                <a:latin typeface="Century Gothic"/>
              </a:rPr>
              <a:t> de </a:t>
            </a:r>
            <a:r>
              <a:rPr lang="en-US" sz="1800" b="1" dirty="0" err="1">
                <a:latin typeface="Century Gothic"/>
              </a:rPr>
              <a:t>ejecuc</a:t>
            </a:r>
            <a:r>
              <a:rPr lang="en-US" sz="1800" b="1" dirty="0" err="1">
                <a:latin typeface="Century Gothic"/>
                <a:ea typeface="+mn-lt"/>
                <a:cs typeface="+mn-lt"/>
              </a:rPr>
              <a:t>ión</a:t>
            </a:r>
            <a:r>
              <a:rPr lang="en-US" sz="1800" b="1" dirty="0">
                <a:latin typeface="Century Gothic"/>
              </a:rPr>
              <a:t> </a:t>
            </a:r>
            <a:r>
              <a:rPr lang="en-US" b="1" dirty="0">
                <a:latin typeface="Century Gothic"/>
              </a:rPr>
              <a:t>(1/1)</a:t>
            </a:r>
            <a:r>
              <a:rPr lang="en-US" dirty="0">
                <a:latin typeface="Century Gothic"/>
              </a:rPr>
              <a:t>: UC Berkeley;</a:t>
            </a:r>
            <a:r>
              <a:rPr lang="en-US" b="1" dirty="0">
                <a:latin typeface="Century Gothic"/>
              </a:rPr>
              <a:t> </a:t>
            </a:r>
            <a:r>
              <a:rPr lang="en-US" dirty="0">
                <a:latin typeface="Century Gothic"/>
              </a:rPr>
              <a:t>Strategic Growth Council Implementation Technical Assistance Grant. </a:t>
            </a:r>
            <a:endParaRPr lang="en-US">
              <a:latin typeface="Century Gothic"/>
            </a:endParaRPr>
          </a:p>
          <a:p>
            <a:pPr marL="629920" lvl="1" indent="-30543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1800" b="1" err="1">
                <a:solidFill>
                  <a:srgbClr val="000000"/>
                </a:solidFill>
                <a:latin typeface="Century Gothic"/>
              </a:rPr>
              <a:t>Reunión</a:t>
            </a:r>
            <a:r>
              <a:rPr lang="en-US" sz="1800" b="1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del CSC</a:t>
            </a:r>
            <a:r>
              <a:rPr lang="en-US" sz="1500" b="1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: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Programada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,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coordinada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y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actualmente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facilitando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la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reunión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del CSC n.° 2, que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incluye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traducción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,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refrigerios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y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cuidado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niños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. </a:t>
            </a:r>
          </a:p>
          <a:p>
            <a:pPr marL="629920" lvl="1" indent="-30543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Facturas e </a:t>
            </a:r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Informes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: Factura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enviada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informes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progreso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1, 2 y 3. Las facturas 2 y 3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han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sido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aprobadas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por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SGC. El cheque de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reembolso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se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recibió</a:t>
            </a:r>
            <a:r>
              <a:rPr lang="en-US" sz="11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hoy. </a:t>
            </a:r>
          </a:p>
          <a:p>
            <a:pPr marL="305435" indent="-305435"/>
            <a:r>
              <a:rPr lang="en-US" b="1" err="1">
                <a:latin typeface="Century Gothic"/>
              </a:rPr>
              <a:t>Gastos</a:t>
            </a:r>
            <a:r>
              <a:rPr lang="en-US" b="1" dirty="0">
                <a:latin typeface="Century Gothic"/>
              </a:rPr>
              <a:t> </a:t>
            </a:r>
            <a:r>
              <a:rPr lang="en-US" b="1" err="1">
                <a:latin typeface="Century Gothic"/>
              </a:rPr>
              <a:t>totales</a:t>
            </a:r>
            <a:r>
              <a:rPr lang="en-US" b="1" dirty="0">
                <a:latin typeface="Century Gothic"/>
              </a:rPr>
              <a:t> </a:t>
            </a:r>
            <a:r>
              <a:rPr lang="en-US" b="1" err="1">
                <a:latin typeface="Century Gothic"/>
              </a:rPr>
              <a:t>reportados</a:t>
            </a:r>
            <a:r>
              <a:rPr lang="en-US" b="1" dirty="0">
                <a:latin typeface="Century Gothic"/>
              </a:rPr>
              <a:t> a la </a:t>
            </a:r>
            <a:r>
              <a:rPr lang="en-US" b="1" err="1">
                <a:latin typeface="Century Gothic"/>
              </a:rPr>
              <a:t>fecha</a:t>
            </a:r>
            <a:r>
              <a:rPr lang="en-US" dirty="0">
                <a:latin typeface="Century Gothic"/>
              </a:rPr>
              <a:t>: $62,872.15</a:t>
            </a:r>
            <a:endParaRPr lang="en-US">
              <a:latin typeface="Century Gothic"/>
            </a:endParaRPr>
          </a:p>
          <a:p>
            <a:pPr marL="305435" indent="-305435"/>
            <a:r>
              <a:rPr lang="en-US" b="1" err="1">
                <a:latin typeface="Century Gothic"/>
              </a:rPr>
              <a:t>Presupuesto</a:t>
            </a:r>
            <a:r>
              <a:rPr lang="en-US" b="1" dirty="0">
                <a:latin typeface="Century Gothic"/>
              </a:rPr>
              <a:t> restante: </a:t>
            </a:r>
            <a:r>
              <a:rPr lang="en-US" dirty="0">
                <a:latin typeface="Century Gothic"/>
              </a:rPr>
              <a:t>$630,803.51</a:t>
            </a:r>
          </a:p>
          <a:p>
            <a:pPr marL="305435" indent="-305435"/>
            <a:r>
              <a:rPr lang="en-US" sz="1600" b="1" err="1">
                <a:solidFill>
                  <a:srgbClr val="000000"/>
                </a:solidFill>
                <a:latin typeface="Century Gothic"/>
                <a:cs typeface="Arial"/>
              </a:rPr>
              <a:t>Trabajo</a:t>
            </a:r>
            <a:r>
              <a:rPr lang="en-US" sz="1600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b="1" err="1">
                <a:solidFill>
                  <a:srgbClr val="000000"/>
                </a:solidFill>
                <a:latin typeface="Century Gothic"/>
                <a:cs typeface="Arial"/>
              </a:rPr>
              <a:t>planificado</a:t>
            </a:r>
            <a:r>
              <a:rPr lang="en-US" sz="1600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b="1" err="1">
                <a:solidFill>
                  <a:srgbClr val="000000"/>
                </a:solidFill>
                <a:latin typeface="Century Gothic"/>
                <a:cs typeface="Arial"/>
              </a:rPr>
              <a:t>en</a:t>
            </a:r>
            <a:r>
              <a:rPr lang="en-US" sz="1600" b="1" dirty="0">
                <a:solidFill>
                  <a:srgbClr val="000000"/>
                </a:solidFill>
                <a:latin typeface="Century Gothic"/>
                <a:cs typeface="Arial"/>
              </a:rPr>
              <a:t> las </a:t>
            </a:r>
            <a:r>
              <a:rPr lang="en-US" sz="1600" b="1" err="1">
                <a:solidFill>
                  <a:srgbClr val="000000"/>
                </a:solidFill>
                <a:latin typeface="Century Gothic"/>
                <a:cs typeface="Arial"/>
              </a:rPr>
              <a:t>próximas</a:t>
            </a:r>
            <a:r>
              <a:rPr lang="en-US" sz="1600" b="1" dirty="0">
                <a:solidFill>
                  <a:srgbClr val="000000"/>
                </a:solidFill>
                <a:latin typeface="Century Gothic"/>
                <a:cs typeface="Arial"/>
              </a:rPr>
              <a:t> ~dos </a:t>
            </a:r>
            <a:r>
              <a:rPr lang="en-US" sz="1600" b="1" err="1">
                <a:solidFill>
                  <a:srgbClr val="000000"/>
                </a:solidFill>
                <a:latin typeface="Century Gothic"/>
                <a:cs typeface="Arial"/>
              </a:rPr>
              <a:t>semanas</a:t>
            </a:r>
            <a:r>
              <a:rPr lang="en-US" sz="1600" b="1" dirty="0">
                <a:latin typeface="Century Gothic"/>
              </a:rPr>
              <a:t>:</a:t>
            </a:r>
            <a:r>
              <a:rPr lang="en-US" sz="1600" dirty="0">
                <a:latin typeface="Century Gothic"/>
              </a:rPr>
              <a:t> </a:t>
            </a:r>
          </a:p>
          <a:p>
            <a:pPr marL="629920" lvl="1" indent="-30543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Reunión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del CSC: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Resumen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circulante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la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reunión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. </a:t>
            </a:r>
          </a:p>
          <a:p>
            <a:pPr marL="629920" lvl="1" indent="-305435"/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Factura e </a:t>
            </a:r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informes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: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inicie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Factura 4 y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reúnase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con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los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socios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. </a:t>
            </a:r>
            <a:endParaRPr lang="en-US" dirty="0">
              <a:latin typeface="Century Gothic"/>
            </a:endParaRPr>
          </a:p>
          <a:p>
            <a:pPr marL="629920" lvl="1" indent="-305435"/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Pagos: 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Procesamiento y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pago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facturas de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socios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. </a:t>
            </a:r>
            <a:endParaRPr lang="en-US" dirty="0">
              <a:latin typeface="Century Gothic"/>
            </a:endParaRPr>
          </a:p>
          <a:p>
            <a:pPr marL="629920" lvl="1" indent="-305435"/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Inicio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del Día de la Tierra/Richmond Rising </a:t>
            </a:r>
            <a:endParaRPr lang="en-US" dirty="0">
              <a:latin typeface="Century Gothic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8140C1-CA8B-0CD5-5389-E96164AE3315}"/>
              </a:ext>
            </a:extLst>
          </p:cNvPr>
          <p:cNvSpPr txBox="1">
            <a:spLocks/>
          </p:cNvSpPr>
          <p:nvPr/>
        </p:nvSpPr>
        <p:spPr>
          <a:xfrm>
            <a:off x="532426" y="265752"/>
            <a:ext cx="11187793" cy="90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kern="1500" cap="none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Grantee</a:t>
            </a:r>
          </a:p>
        </p:txBody>
      </p:sp>
      <p:pic>
        <p:nvPicPr>
          <p:cNvPr id="2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A2996F7-7C90-6B9A-C83A-37ED60370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725" y="222055"/>
            <a:ext cx="1735099" cy="96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8AE9-3C7F-654E-7F1F-06EFCE53551B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b="1" dirty="0" err="1">
                <a:latin typeface="Century Gothic"/>
              </a:rPr>
              <a:t>Trabajo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dirty="0" err="1">
                <a:latin typeface="Century Gothic"/>
                <a:ea typeface="+mn-lt"/>
                <a:cs typeface="+mn-lt"/>
              </a:rPr>
              <a:t>completado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dirty="0" err="1">
                <a:latin typeface="Century Gothic"/>
                <a:ea typeface="+mn-lt"/>
                <a:cs typeface="+mn-lt"/>
              </a:rPr>
              <a:t>desde</a:t>
            </a:r>
            <a:r>
              <a:rPr lang="en-US" b="1" dirty="0">
                <a:latin typeface="Century Gothic"/>
                <a:ea typeface="+mn-lt"/>
                <a:cs typeface="+mn-lt"/>
              </a:rPr>
              <a:t> la </a:t>
            </a:r>
            <a:r>
              <a:rPr lang="en-US" b="1" dirty="0" err="1">
                <a:latin typeface="Century Gothic"/>
                <a:ea typeface="+mn-lt"/>
                <a:cs typeface="+mn-lt"/>
              </a:rPr>
              <a:t>última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dirty="0" err="1">
                <a:latin typeface="Century Gothic"/>
                <a:ea typeface="+mn-lt"/>
                <a:cs typeface="+mn-lt"/>
              </a:rPr>
              <a:t>reunión</a:t>
            </a:r>
            <a:r>
              <a:rPr lang="en-US" b="1" dirty="0">
                <a:latin typeface="Century Gothic"/>
                <a:ea typeface="+mn-lt"/>
                <a:cs typeface="+mn-lt"/>
              </a:rPr>
              <a:t>:</a:t>
            </a:r>
            <a:r>
              <a:rPr lang="en-US" b="1" dirty="0">
                <a:latin typeface="Century Gothic"/>
              </a:rPr>
              <a:t> </a:t>
            </a:r>
            <a:endParaRPr lang="en-US" b="1" dirty="0"/>
          </a:p>
          <a:p>
            <a:pPr marL="629920" lvl="1" indent="-305435"/>
            <a:r>
              <a:rPr lang="en-US" dirty="0">
                <a:latin typeface="Century Gothic"/>
              </a:rPr>
              <a:t>El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Gerente</a:t>
            </a:r>
            <a:r>
              <a:rPr lang="en-US" dirty="0">
                <a:latin typeface="Century Gothic"/>
                <a:ea typeface="+mn-lt"/>
                <a:cs typeface="+mn-lt"/>
              </a:rPr>
              <a:t> CIP </a:t>
            </a:r>
            <a:r>
              <a:rPr lang="en-US" err="1">
                <a:latin typeface="Century Gothic"/>
                <a:ea typeface="+mn-lt"/>
                <a:cs typeface="+mn-lt"/>
              </a:rPr>
              <a:t>revisó</a:t>
            </a:r>
            <a:r>
              <a:rPr lang="en-US" dirty="0">
                <a:latin typeface="Century Gothic"/>
                <a:ea typeface="+mn-lt"/>
                <a:cs typeface="+mn-lt"/>
              </a:rPr>
              <a:t> la </a:t>
            </a:r>
            <a:r>
              <a:rPr lang="en-US" err="1">
                <a:latin typeface="Century Gothic"/>
                <a:ea typeface="+mn-lt"/>
                <a:cs typeface="+mn-lt"/>
              </a:rPr>
              <a:t>Propuesta</a:t>
            </a:r>
            <a:r>
              <a:rPr lang="en-US" dirty="0">
                <a:latin typeface="Century Gothic"/>
                <a:ea typeface="+mn-lt"/>
                <a:cs typeface="+mn-lt"/>
              </a:rPr>
              <a:t> de </a:t>
            </a:r>
            <a:r>
              <a:rPr lang="en-US" err="1">
                <a:latin typeface="Century Gothic"/>
                <a:ea typeface="+mn-lt"/>
                <a:cs typeface="+mn-lt"/>
              </a:rPr>
              <a:t>Diseño</a:t>
            </a:r>
            <a:r>
              <a:rPr lang="en-US" dirty="0">
                <a:latin typeface="Century Gothic"/>
                <a:ea typeface="+mn-lt"/>
                <a:cs typeface="+mn-lt"/>
              </a:rPr>
              <a:t> y </a:t>
            </a:r>
            <a:r>
              <a:rPr lang="en-US" err="1">
                <a:latin typeface="Century Gothic"/>
                <a:ea typeface="+mn-lt"/>
                <a:cs typeface="+mn-lt"/>
              </a:rPr>
              <a:t>solicitó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cambios</a:t>
            </a:r>
            <a:r>
              <a:rPr lang="en-US" dirty="0">
                <a:latin typeface="Century Gothic"/>
                <a:ea typeface="+mn-lt"/>
                <a:cs typeface="+mn-lt"/>
              </a:rPr>
              <a:t> a </a:t>
            </a:r>
            <a:r>
              <a:rPr lang="en-US" err="1">
                <a:latin typeface="Century Gothic"/>
                <a:ea typeface="+mn-lt"/>
                <a:cs typeface="+mn-lt"/>
              </a:rPr>
              <a:t>los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consultores</a:t>
            </a:r>
            <a:r>
              <a:rPr lang="en-US" dirty="0">
                <a:latin typeface="Century Gothic"/>
                <a:ea typeface="+mn-lt"/>
                <a:cs typeface="+mn-lt"/>
              </a:rPr>
              <a:t>, CSW-ST2 </a:t>
            </a:r>
            <a:endParaRPr lang="en-US" dirty="0">
              <a:latin typeface="Century Gothic"/>
            </a:endParaRPr>
          </a:p>
          <a:p>
            <a:pPr marL="629920" lvl="1" indent="-305435"/>
            <a:r>
              <a:rPr lang="en-US" dirty="0">
                <a:latin typeface="Century Gothic"/>
                <a:ea typeface="+mn-lt"/>
                <a:cs typeface="+mn-lt"/>
              </a:rPr>
              <a:t>Se </a:t>
            </a:r>
            <a:r>
              <a:rPr lang="en-US" dirty="0" err="1">
                <a:latin typeface="Century Gothic"/>
                <a:ea typeface="+mn-lt"/>
                <a:cs typeface="+mn-lt"/>
              </a:rPr>
              <a:t>aprobó</a:t>
            </a:r>
            <a:r>
              <a:rPr lang="en-US" dirty="0">
                <a:latin typeface="Century Gothic"/>
                <a:ea typeface="+mn-lt"/>
                <a:cs typeface="+mn-lt"/>
              </a:rPr>
              <a:t> la </a:t>
            </a:r>
            <a:r>
              <a:rPr lang="en-US" dirty="0" err="1">
                <a:latin typeface="Century Gothic"/>
                <a:ea typeface="+mn-lt"/>
                <a:cs typeface="+mn-lt"/>
              </a:rPr>
              <a:t>propuesta</a:t>
            </a:r>
            <a:r>
              <a:rPr lang="en-US" dirty="0">
                <a:latin typeface="Century Gothic"/>
                <a:ea typeface="+mn-lt"/>
                <a:cs typeface="+mn-lt"/>
              </a:rPr>
              <a:t> de </a:t>
            </a:r>
            <a:r>
              <a:rPr lang="en-US" dirty="0" err="1">
                <a:latin typeface="Century Gothic"/>
                <a:ea typeface="+mn-lt"/>
                <a:cs typeface="+mn-lt"/>
              </a:rPr>
              <a:t>diseño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actualizada</a:t>
            </a:r>
            <a:r>
              <a:rPr lang="en-US" dirty="0">
                <a:latin typeface="Century Gothic"/>
                <a:ea typeface="+mn-lt"/>
                <a:cs typeface="+mn-lt"/>
              </a:rPr>
              <a:t> CSW-ST2 para </a:t>
            </a:r>
            <a:r>
              <a:rPr lang="en-US" dirty="0" err="1">
                <a:latin typeface="Century Gothic"/>
                <a:ea typeface="+mn-lt"/>
                <a:cs typeface="+mn-lt"/>
              </a:rPr>
              <a:t>iniciar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trabajos</a:t>
            </a:r>
            <a:endParaRPr lang="en-US" dirty="0" err="1">
              <a:latin typeface="Century Gothic"/>
            </a:endParaRPr>
          </a:p>
          <a:p>
            <a:pPr marL="324485" lvl="1" indent="0">
              <a:buNone/>
            </a:pPr>
            <a:endParaRPr lang="en-US" dirty="0">
              <a:latin typeface="Century Gothic"/>
            </a:endParaRPr>
          </a:p>
          <a:p>
            <a:pPr marL="305435" indent="-305435"/>
            <a:r>
              <a:rPr lang="en-US" b="1" dirty="0" err="1">
                <a:latin typeface="Century Gothic"/>
              </a:rPr>
              <a:t>Gastos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totales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reportados</a:t>
            </a:r>
            <a:r>
              <a:rPr lang="en-US" b="1" dirty="0">
                <a:latin typeface="Century Gothic"/>
              </a:rPr>
              <a:t> a la </a:t>
            </a:r>
            <a:r>
              <a:rPr lang="en-US" b="1" dirty="0" err="1">
                <a:latin typeface="Century Gothic"/>
              </a:rPr>
              <a:t>fecha</a:t>
            </a:r>
            <a:r>
              <a:rPr lang="en-US" dirty="0">
                <a:latin typeface="Century Gothic"/>
              </a:rPr>
              <a:t>: $ 3,846.71</a:t>
            </a:r>
          </a:p>
          <a:p>
            <a:pPr marL="305435" indent="-305435"/>
            <a:endParaRPr lang="en-US"/>
          </a:p>
          <a:p>
            <a:pPr marL="305435" indent="-305435"/>
            <a:r>
              <a:rPr lang="en-US" b="1" dirty="0" err="1">
                <a:latin typeface="Century Gothic"/>
              </a:rPr>
              <a:t>Presupuesto</a:t>
            </a:r>
            <a:r>
              <a:rPr lang="en-US" b="1" dirty="0">
                <a:latin typeface="Century Gothic"/>
              </a:rPr>
              <a:t> restante</a:t>
            </a:r>
            <a:r>
              <a:rPr lang="en-US" dirty="0">
                <a:latin typeface="Century Gothic"/>
              </a:rPr>
              <a:t>: $ 5,177,326.43 </a:t>
            </a:r>
          </a:p>
          <a:p>
            <a:pPr marL="0" indent="0">
              <a:buNone/>
            </a:pPr>
            <a:endParaRPr lang="en-US">
              <a:latin typeface="Century Gothic"/>
            </a:endParaRPr>
          </a:p>
          <a:p>
            <a:pPr marL="305435" indent="-305435"/>
            <a:r>
              <a:rPr lang="en-US" b="1" err="1">
                <a:latin typeface="Century Gothic"/>
              </a:rPr>
              <a:t>Trabajo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planificado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en</a:t>
            </a:r>
            <a:r>
              <a:rPr lang="en-US" b="1" dirty="0">
                <a:latin typeface="Century Gothic"/>
                <a:ea typeface="+mn-lt"/>
                <a:cs typeface="+mn-lt"/>
              </a:rPr>
              <a:t> las </a:t>
            </a:r>
            <a:r>
              <a:rPr lang="en-US" b="1" err="1">
                <a:latin typeface="Century Gothic"/>
                <a:ea typeface="+mn-lt"/>
                <a:cs typeface="+mn-lt"/>
              </a:rPr>
              <a:t>próximas</a:t>
            </a:r>
            <a:r>
              <a:rPr lang="en-US" b="1" dirty="0">
                <a:latin typeface="Century Gothic"/>
                <a:ea typeface="+mn-lt"/>
                <a:cs typeface="+mn-lt"/>
              </a:rPr>
              <a:t> ~dos </a:t>
            </a:r>
            <a:r>
              <a:rPr lang="en-US" b="1" err="1">
                <a:latin typeface="Century Gothic"/>
                <a:ea typeface="+mn-lt"/>
                <a:cs typeface="+mn-lt"/>
              </a:rPr>
              <a:t>semanas</a:t>
            </a:r>
            <a:r>
              <a:rPr lang="en-US" b="1" dirty="0">
                <a:latin typeface="Century Gothic"/>
                <a:ea typeface="+mn-lt"/>
                <a:cs typeface="+mn-lt"/>
              </a:rPr>
              <a:t>:</a:t>
            </a:r>
            <a:r>
              <a:rPr lang="en-US" b="1" dirty="0">
                <a:latin typeface="Century Gothic"/>
              </a:rPr>
              <a:t> </a:t>
            </a:r>
            <a:endParaRPr lang="en-US" b="1" dirty="0"/>
          </a:p>
          <a:p>
            <a:pPr marL="629920" lvl="1" indent="-305435"/>
            <a:r>
              <a:rPr lang="en-US" dirty="0">
                <a:latin typeface="Century Gothic"/>
              </a:rPr>
              <a:t>A</a:t>
            </a:r>
            <a:r>
              <a:rPr lang="en-US" dirty="0">
                <a:latin typeface="Century Gothic"/>
                <a:ea typeface="+mn-lt"/>
                <a:cs typeface="+mn-lt"/>
              </a:rPr>
              <a:t> finales de la </a:t>
            </a:r>
            <a:r>
              <a:rPr lang="en-US" err="1">
                <a:latin typeface="Century Gothic"/>
                <a:ea typeface="+mn-lt"/>
                <a:cs typeface="+mn-lt"/>
              </a:rPr>
              <a:t>próxima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semana</a:t>
            </a:r>
            <a:r>
              <a:rPr lang="en-US" dirty="0">
                <a:latin typeface="Century Gothic"/>
                <a:ea typeface="+mn-lt"/>
                <a:cs typeface="+mn-lt"/>
              </a:rPr>
              <a:t>, CSW-ST2 </a:t>
            </a:r>
            <a:r>
              <a:rPr lang="en-US" err="1">
                <a:latin typeface="Century Gothic"/>
                <a:ea typeface="+mn-lt"/>
                <a:cs typeface="+mn-lt"/>
              </a:rPr>
              <a:t>comenzará</a:t>
            </a:r>
            <a:r>
              <a:rPr lang="en-US" dirty="0">
                <a:latin typeface="Century Gothic"/>
                <a:ea typeface="+mn-lt"/>
                <a:cs typeface="+mn-lt"/>
              </a:rPr>
              <a:t> a </a:t>
            </a:r>
            <a:r>
              <a:rPr lang="en-US" err="1">
                <a:latin typeface="Century Gothic"/>
                <a:ea typeface="+mn-lt"/>
                <a:cs typeface="+mn-lt"/>
              </a:rPr>
              <a:t>trabajar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en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el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proyecto</a:t>
            </a:r>
            <a:r>
              <a:rPr lang="en-US" dirty="0">
                <a:latin typeface="Century Gothic"/>
                <a:ea typeface="+mn-lt"/>
                <a:cs typeface="+mn-lt"/>
              </a:rPr>
              <a:t> Neighborhood Complete Streets.</a:t>
            </a:r>
          </a:p>
          <a:p>
            <a:pPr marL="305435" indent="-305435"/>
            <a:endParaRPr lang="en-US">
              <a:highlight>
                <a:srgbClr val="FFFF00"/>
              </a:highlight>
              <a:latin typeface="Century Gothic"/>
            </a:endParaRPr>
          </a:p>
          <a:p>
            <a:pPr marL="305435" indent="-305435"/>
            <a:endParaRPr lang="en-US">
              <a:highlight>
                <a:srgbClr val="FFFF00"/>
              </a:highlight>
              <a:latin typeface="Century Gothic"/>
            </a:endParaRPr>
          </a:p>
          <a:p>
            <a:pPr marL="629920" lvl="1" indent="-305435"/>
            <a:endParaRPr lang="en-US" b="1">
              <a:latin typeface="Century Gothic"/>
            </a:endParaRPr>
          </a:p>
          <a:p>
            <a:pPr marL="323850" lvl="1" indent="0">
              <a:buNone/>
            </a:pPr>
            <a:endParaRPr lang="en-US" b="1">
              <a:latin typeface="Century Gothic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8140C1-CA8B-0CD5-5389-E96164AE3315}"/>
              </a:ext>
            </a:extLst>
          </p:cNvPr>
          <p:cNvSpPr txBox="1">
            <a:spLocks/>
          </p:cNvSpPr>
          <p:nvPr/>
        </p:nvSpPr>
        <p:spPr>
          <a:xfrm>
            <a:off x="532426" y="265752"/>
            <a:ext cx="11187793" cy="90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kern="1500" cap="none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Neighborhood Complete Streets</a:t>
            </a:r>
          </a:p>
        </p:txBody>
      </p:sp>
      <p:pic>
        <p:nvPicPr>
          <p:cNvPr id="2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A2996F7-7C90-6B9A-C83A-37ED60370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725" y="222055"/>
            <a:ext cx="1735099" cy="96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2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8AE9-3C7F-654E-7F1F-06EFCE53551B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b="1" err="1">
                <a:latin typeface="Century Gothic"/>
              </a:rPr>
              <a:t>Trabajo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completado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desde</a:t>
            </a:r>
            <a:r>
              <a:rPr lang="en-US" b="1" dirty="0">
                <a:latin typeface="Century Gothic"/>
                <a:ea typeface="+mn-lt"/>
                <a:cs typeface="+mn-lt"/>
              </a:rPr>
              <a:t> la </a:t>
            </a:r>
            <a:r>
              <a:rPr lang="en-US" b="1" err="1">
                <a:latin typeface="Century Gothic"/>
                <a:ea typeface="+mn-lt"/>
                <a:cs typeface="+mn-lt"/>
              </a:rPr>
              <a:t>última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reunión</a:t>
            </a:r>
            <a:r>
              <a:rPr lang="en-US" b="1" dirty="0">
                <a:latin typeface="Century Gothic"/>
                <a:ea typeface="+mn-lt"/>
                <a:cs typeface="+mn-lt"/>
              </a:rPr>
              <a:t>: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sz="1600" dirty="0">
                <a:latin typeface="Century Gothic"/>
                <a:ea typeface="+mn-lt"/>
                <a:cs typeface="+mn-lt"/>
              </a:rPr>
              <a:t>A </a:t>
            </a:r>
            <a:r>
              <a:rPr lang="en-US" sz="1600" err="1">
                <a:latin typeface="Century Gothic"/>
                <a:ea typeface="+mn-lt"/>
                <a:cs typeface="+mn-lt"/>
              </a:rPr>
              <a:t>través</a:t>
            </a:r>
            <a:r>
              <a:rPr lang="en-US" sz="1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1600" err="1">
                <a:latin typeface="Century Gothic"/>
                <a:ea typeface="+mn-lt"/>
                <a:cs typeface="+mn-lt"/>
              </a:rPr>
              <a:t>una</a:t>
            </a:r>
            <a:r>
              <a:rPr lang="en-US" sz="1600" dirty="0">
                <a:latin typeface="Century Gothic"/>
                <a:ea typeface="+mn-lt"/>
                <a:cs typeface="+mn-lt"/>
              </a:rPr>
              <a:t> </a:t>
            </a:r>
            <a:r>
              <a:rPr lang="en-US" sz="1600" err="1">
                <a:latin typeface="Century Gothic"/>
                <a:ea typeface="+mn-lt"/>
                <a:cs typeface="+mn-lt"/>
              </a:rPr>
              <a:t>licitación</a:t>
            </a:r>
            <a:r>
              <a:rPr lang="en-US" sz="1600" dirty="0">
                <a:latin typeface="Century Gothic"/>
                <a:ea typeface="+mn-lt"/>
                <a:cs typeface="+mn-lt"/>
              </a:rPr>
              <a:t> </a:t>
            </a:r>
            <a:r>
              <a:rPr lang="en-US" sz="1600" err="1">
                <a:latin typeface="Century Gothic"/>
                <a:ea typeface="+mn-lt"/>
                <a:cs typeface="+mn-lt"/>
              </a:rPr>
              <a:t>competitiva</a:t>
            </a:r>
            <a:r>
              <a:rPr lang="en-US" sz="1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1600" err="1">
                <a:latin typeface="Century Gothic"/>
                <a:ea typeface="+mn-lt"/>
                <a:cs typeface="+mn-lt"/>
              </a:rPr>
              <a:t>propuestas</a:t>
            </a:r>
            <a:r>
              <a:rPr lang="en-US" sz="1600" dirty="0">
                <a:latin typeface="Century Gothic"/>
                <a:ea typeface="+mn-lt"/>
                <a:cs typeface="+mn-lt"/>
              </a:rPr>
              <a:t>, se </a:t>
            </a:r>
            <a:r>
              <a:rPr lang="en-US" sz="1600" err="1">
                <a:latin typeface="Century Gothic"/>
                <a:ea typeface="+mn-lt"/>
                <a:cs typeface="+mn-lt"/>
              </a:rPr>
              <a:t>seleccionó</a:t>
            </a:r>
            <a:r>
              <a:rPr lang="en-US" sz="1600" dirty="0">
                <a:latin typeface="Century Gothic"/>
                <a:ea typeface="+mn-lt"/>
                <a:cs typeface="+mn-lt"/>
              </a:rPr>
              <a:t> </a:t>
            </a:r>
            <a:r>
              <a:rPr lang="en-US" sz="1600" err="1">
                <a:latin typeface="Century Gothic"/>
                <a:ea typeface="+mn-lt"/>
                <a:cs typeface="+mn-lt"/>
              </a:rPr>
              <a:t>una</a:t>
            </a:r>
            <a:r>
              <a:rPr lang="en-US" sz="1600" dirty="0">
                <a:latin typeface="Century Gothic"/>
                <a:ea typeface="+mn-lt"/>
                <a:cs typeface="+mn-lt"/>
              </a:rPr>
              <a:t> </a:t>
            </a:r>
            <a:r>
              <a:rPr lang="en-US" sz="1600" err="1">
                <a:latin typeface="Century Gothic"/>
                <a:ea typeface="+mn-lt"/>
                <a:cs typeface="+mn-lt"/>
              </a:rPr>
              <a:t>firma</a:t>
            </a:r>
            <a:r>
              <a:rPr lang="en-US" sz="1600" dirty="0">
                <a:latin typeface="Century Gothic"/>
                <a:ea typeface="+mn-lt"/>
                <a:cs typeface="+mn-lt"/>
              </a:rPr>
              <a:t> </a:t>
            </a:r>
            <a:r>
              <a:rPr lang="en-US" sz="1600" err="1">
                <a:latin typeface="Century Gothic"/>
                <a:ea typeface="+mn-lt"/>
                <a:cs typeface="+mn-lt"/>
              </a:rPr>
              <a:t>consultora</a:t>
            </a:r>
            <a:r>
              <a:rPr lang="en-US" sz="1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1600" err="1">
                <a:latin typeface="Century Gothic"/>
                <a:ea typeface="+mn-lt"/>
                <a:cs typeface="+mn-lt"/>
              </a:rPr>
              <a:t>diseño</a:t>
            </a:r>
            <a:r>
              <a:rPr lang="en-US" sz="1600" dirty="0">
                <a:latin typeface="Century Gothic"/>
                <a:ea typeface="+mn-lt"/>
                <a:cs typeface="+mn-lt"/>
              </a:rPr>
              <a:t> (</a:t>
            </a:r>
            <a:r>
              <a:rPr lang="en-US" sz="1600" err="1">
                <a:latin typeface="Century Gothic"/>
                <a:ea typeface="+mn-lt"/>
                <a:cs typeface="+mn-lt"/>
              </a:rPr>
              <a:t>equipo</a:t>
            </a:r>
            <a:r>
              <a:rPr lang="en-US" sz="1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1600" err="1">
                <a:latin typeface="Century Gothic"/>
                <a:ea typeface="+mn-lt"/>
                <a:cs typeface="+mn-lt"/>
              </a:rPr>
              <a:t>arquitectura</a:t>
            </a:r>
            <a:r>
              <a:rPr lang="en-US" sz="1600" dirty="0">
                <a:latin typeface="Century Gothic"/>
                <a:ea typeface="+mn-lt"/>
                <a:cs typeface="+mn-lt"/>
              </a:rPr>
              <a:t> </a:t>
            </a:r>
            <a:r>
              <a:rPr lang="en-US" sz="1600" err="1">
                <a:latin typeface="Century Gothic"/>
                <a:ea typeface="+mn-lt"/>
                <a:cs typeface="+mn-lt"/>
              </a:rPr>
              <a:t>paisajista</a:t>
            </a:r>
            <a:r>
              <a:rPr lang="en-US" sz="1600" dirty="0">
                <a:latin typeface="Century Gothic"/>
                <a:ea typeface="+mn-lt"/>
                <a:cs typeface="+mn-lt"/>
              </a:rPr>
              <a:t> e </a:t>
            </a:r>
            <a:r>
              <a:rPr lang="en-US" sz="1600" err="1">
                <a:latin typeface="Century Gothic"/>
                <a:ea typeface="+mn-lt"/>
                <a:cs typeface="+mn-lt"/>
              </a:rPr>
              <a:t>ingeniería</a:t>
            </a:r>
            <a:r>
              <a:rPr lang="en-US" sz="1600" dirty="0">
                <a:latin typeface="Century Gothic"/>
                <a:ea typeface="+mn-lt"/>
                <a:cs typeface="+mn-lt"/>
              </a:rPr>
              <a:t> civil) que </a:t>
            </a:r>
            <a:r>
              <a:rPr lang="en-US" sz="1600" err="1">
                <a:latin typeface="Century Gothic"/>
                <a:ea typeface="+mn-lt"/>
                <a:cs typeface="+mn-lt"/>
              </a:rPr>
              <a:t>brindará</a:t>
            </a:r>
            <a:r>
              <a:rPr lang="en-US" sz="1600" dirty="0">
                <a:latin typeface="Century Gothic"/>
                <a:ea typeface="+mn-lt"/>
                <a:cs typeface="+mn-lt"/>
              </a:rPr>
              <a:t> </a:t>
            </a:r>
            <a:r>
              <a:rPr lang="en-US" sz="1600" err="1">
                <a:latin typeface="Century Gothic"/>
                <a:ea typeface="+mn-lt"/>
                <a:cs typeface="+mn-lt"/>
              </a:rPr>
              <a:t>servicios</a:t>
            </a:r>
            <a:r>
              <a:rPr lang="en-US" sz="1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1600" err="1">
                <a:latin typeface="Century Gothic"/>
                <a:ea typeface="+mn-lt"/>
                <a:cs typeface="+mn-lt"/>
              </a:rPr>
              <a:t>documentación</a:t>
            </a:r>
            <a:r>
              <a:rPr lang="en-US" sz="1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1600" err="1">
                <a:latin typeface="Century Gothic"/>
                <a:ea typeface="+mn-lt"/>
                <a:cs typeface="+mn-lt"/>
              </a:rPr>
              <a:t>diseño</a:t>
            </a:r>
            <a:r>
              <a:rPr lang="en-US" sz="1600" dirty="0">
                <a:latin typeface="Century Gothic"/>
                <a:ea typeface="+mn-lt"/>
                <a:cs typeface="+mn-lt"/>
              </a:rPr>
              <a:t> y </a:t>
            </a:r>
            <a:r>
              <a:rPr lang="en-US" sz="1600" err="1">
                <a:latin typeface="Century Gothic"/>
                <a:ea typeface="+mn-lt"/>
                <a:cs typeface="+mn-lt"/>
              </a:rPr>
              <a:t>construcción</a:t>
            </a:r>
            <a:r>
              <a:rPr lang="en-US" sz="1600" dirty="0">
                <a:latin typeface="Century Gothic"/>
                <a:ea typeface="+mn-lt"/>
                <a:cs typeface="+mn-lt"/>
              </a:rPr>
              <a:t> para </a:t>
            </a:r>
            <a:r>
              <a:rPr lang="en-US" sz="1600" err="1">
                <a:latin typeface="Century Gothic"/>
                <a:ea typeface="+mn-lt"/>
                <a:cs typeface="+mn-lt"/>
              </a:rPr>
              <a:t>el</a:t>
            </a:r>
            <a:r>
              <a:rPr lang="en-US" sz="1600" dirty="0">
                <a:latin typeface="Century Gothic"/>
                <a:ea typeface="+mn-lt"/>
                <a:cs typeface="+mn-lt"/>
              </a:rPr>
              <a:t> </a:t>
            </a:r>
            <a:r>
              <a:rPr lang="en-US" sz="1600" err="1">
                <a:latin typeface="Century Gothic"/>
                <a:ea typeface="+mn-lt"/>
                <a:cs typeface="+mn-lt"/>
              </a:rPr>
              <a:t>sendero</a:t>
            </a:r>
            <a:r>
              <a:rPr lang="en-US" sz="1600" dirty="0">
                <a:latin typeface="Century Gothic"/>
                <a:ea typeface="+mn-lt"/>
                <a:cs typeface="+mn-lt"/>
              </a:rPr>
              <a:t>. </a:t>
            </a:r>
          </a:p>
          <a:p>
            <a:pPr marL="305435" indent="-305435"/>
            <a:endParaRPr lang="en-US" b="1">
              <a:latin typeface="Century Gothic"/>
            </a:endParaRPr>
          </a:p>
          <a:p>
            <a:pPr marL="305435" indent="-305435"/>
            <a:r>
              <a:rPr lang="en-US" b="1" dirty="0" err="1">
                <a:latin typeface="Century Gothic"/>
              </a:rPr>
              <a:t>Gastos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totales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reportados</a:t>
            </a:r>
            <a:r>
              <a:rPr lang="en-US" b="1" dirty="0">
                <a:latin typeface="Century Gothic"/>
              </a:rPr>
              <a:t> a la </a:t>
            </a:r>
            <a:r>
              <a:rPr lang="en-US" b="1" dirty="0" err="1">
                <a:latin typeface="Century Gothic"/>
              </a:rPr>
              <a:t>fecha</a:t>
            </a:r>
            <a:r>
              <a:rPr lang="en-US" dirty="0">
                <a:latin typeface="Century Gothic"/>
              </a:rPr>
              <a:t>: $</a:t>
            </a:r>
            <a:r>
              <a:rPr lang="en-US" sz="1800" kern="1200" dirty="0">
                <a:effectLst/>
                <a:latin typeface="Century Gothic"/>
              </a:rPr>
              <a:t> 6,373.36</a:t>
            </a:r>
            <a:endParaRPr lang="en-US" dirty="0">
              <a:latin typeface="Century Gothic"/>
            </a:endParaRPr>
          </a:p>
          <a:p>
            <a:pPr marL="305435" indent="-305435"/>
            <a:endParaRPr lang="en-US"/>
          </a:p>
          <a:p>
            <a:pPr marL="305435" indent="-305435"/>
            <a:r>
              <a:rPr lang="en-US" b="1" dirty="0" err="1">
                <a:latin typeface="Century Gothic"/>
              </a:rPr>
              <a:t>Presupuesto</a:t>
            </a:r>
            <a:r>
              <a:rPr lang="en-US" b="1" dirty="0">
                <a:latin typeface="Century Gothic"/>
              </a:rPr>
              <a:t> restante</a:t>
            </a:r>
            <a:r>
              <a:rPr lang="en-US" dirty="0">
                <a:latin typeface="Century Gothic"/>
              </a:rPr>
              <a:t>: $</a:t>
            </a:r>
            <a:r>
              <a:rPr lang="en-US" sz="1800" kern="1200" dirty="0">
                <a:effectLst/>
                <a:latin typeface="Century Gothic"/>
              </a:rPr>
              <a:t> 4,809,780.24</a:t>
            </a:r>
            <a:endParaRPr lang="en-US" dirty="0">
              <a:latin typeface="Century Gothic"/>
            </a:endParaRPr>
          </a:p>
          <a:p>
            <a:pPr marL="305435" indent="-305435"/>
            <a:endParaRPr lang="en-US">
              <a:latin typeface="Century Gothic"/>
            </a:endParaRPr>
          </a:p>
          <a:p>
            <a:pPr marL="305435" indent="-305435"/>
            <a:r>
              <a:rPr lang="en-US" b="1" dirty="0" err="1">
                <a:latin typeface="Century Gothic"/>
              </a:rPr>
              <a:t>Trabajo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dirty="0" err="1">
                <a:latin typeface="Century Gothic"/>
                <a:ea typeface="+mn-lt"/>
                <a:cs typeface="+mn-lt"/>
              </a:rPr>
              <a:t>planificado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dirty="0" err="1">
                <a:latin typeface="Century Gothic"/>
                <a:ea typeface="+mn-lt"/>
                <a:cs typeface="+mn-lt"/>
              </a:rPr>
              <a:t>en</a:t>
            </a:r>
            <a:r>
              <a:rPr lang="en-US" b="1" dirty="0">
                <a:latin typeface="Century Gothic"/>
                <a:ea typeface="+mn-lt"/>
                <a:cs typeface="+mn-lt"/>
              </a:rPr>
              <a:t> las </a:t>
            </a:r>
            <a:r>
              <a:rPr lang="en-US" b="1" dirty="0" err="1">
                <a:latin typeface="Century Gothic"/>
                <a:ea typeface="+mn-lt"/>
                <a:cs typeface="+mn-lt"/>
              </a:rPr>
              <a:t>próximas</a:t>
            </a:r>
            <a:r>
              <a:rPr lang="en-US" b="1" dirty="0">
                <a:latin typeface="Century Gothic"/>
                <a:ea typeface="+mn-lt"/>
                <a:cs typeface="+mn-lt"/>
              </a:rPr>
              <a:t> ~dos </a:t>
            </a:r>
            <a:r>
              <a:rPr lang="en-US" b="1" dirty="0" err="1">
                <a:latin typeface="Century Gothic"/>
                <a:ea typeface="+mn-lt"/>
                <a:cs typeface="+mn-lt"/>
              </a:rPr>
              <a:t>semanas</a:t>
            </a:r>
            <a:r>
              <a:rPr lang="en-US" b="1" dirty="0">
                <a:latin typeface="Century Gothic"/>
                <a:ea typeface="+mn-lt"/>
                <a:cs typeface="+mn-lt"/>
              </a:rPr>
              <a:t>: </a:t>
            </a:r>
            <a:r>
              <a:rPr lang="en-US" sz="1600" dirty="0" err="1">
                <a:latin typeface="Century Gothic"/>
                <a:ea typeface="+mn-lt"/>
                <a:cs typeface="+mn-lt"/>
              </a:rPr>
              <a:t>Finalizar</a:t>
            </a:r>
            <a:r>
              <a:rPr lang="en-US" sz="1600" dirty="0">
                <a:latin typeface="Century Gothic"/>
                <a:ea typeface="+mn-lt"/>
                <a:cs typeface="+mn-lt"/>
              </a:rPr>
              <a:t> un </a:t>
            </a:r>
            <a:r>
              <a:rPr lang="en-US" sz="1600" dirty="0" err="1">
                <a:latin typeface="Century Gothic"/>
                <a:ea typeface="+mn-lt"/>
                <a:cs typeface="+mn-lt"/>
              </a:rPr>
              <a:t>contrato</a:t>
            </a:r>
            <a:r>
              <a:rPr lang="en-US" sz="1600" dirty="0">
                <a:latin typeface="Century Gothic"/>
                <a:ea typeface="+mn-lt"/>
                <a:cs typeface="+mn-lt"/>
              </a:rPr>
              <a:t> para </a:t>
            </a:r>
            <a:r>
              <a:rPr lang="en-US" sz="1600" dirty="0" err="1">
                <a:latin typeface="Century Gothic"/>
                <a:ea typeface="+mn-lt"/>
                <a:cs typeface="+mn-lt"/>
              </a:rPr>
              <a:t>contratar</a:t>
            </a:r>
            <a:r>
              <a:rPr lang="en-US" sz="1600" dirty="0">
                <a:latin typeface="Century Gothic"/>
                <a:ea typeface="+mn-lt"/>
                <a:cs typeface="+mn-lt"/>
              </a:rPr>
              <a:t> la </a:t>
            </a:r>
            <a:r>
              <a:rPr lang="en-US" sz="1600" dirty="0" err="1">
                <a:latin typeface="Century Gothic"/>
                <a:ea typeface="+mn-lt"/>
                <a:cs typeface="+mn-lt"/>
              </a:rPr>
              <a:t>firma</a:t>
            </a:r>
            <a:r>
              <a:rPr lang="en-US" sz="1600" dirty="0">
                <a:latin typeface="Century Gothic"/>
                <a:ea typeface="+mn-lt"/>
                <a:cs typeface="+mn-lt"/>
              </a:rPr>
              <a:t> </a:t>
            </a:r>
            <a:r>
              <a:rPr lang="en-US" sz="1600" dirty="0" err="1">
                <a:latin typeface="Century Gothic"/>
                <a:ea typeface="+mn-lt"/>
                <a:cs typeface="+mn-lt"/>
              </a:rPr>
              <a:t>consultora</a:t>
            </a:r>
            <a:r>
              <a:rPr lang="en-US" sz="1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1600" dirty="0" err="1">
                <a:latin typeface="Century Gothic"/>
                <a:ea typeface="+mn-lt"/>
                <a:cs typeface="+mn-lt"/>
              </a:rPr>
              <a:t>diseño</a:t>
            </a:r>
            <a:r>
              <a:rPr lang="en-US" sz="1600" dirty="0">
                <a:latin typeface="Century Gothic"/>
                <a:ea typeface="+mn-lt"/>
                <a:cs typeface="+mn-lt"/>
              </a:rPr>
              <a:t> </a:t>
            </a:r>
            <a:r>
              <a:rPr lang="en-US" sz="1600" dirty="0" err="1">
                <a:latin typeface="Century Gothic"/>
                <a:ea typeface="+mn-lt"/>
                <a:cs typeface="+mn-lt"/>
              </a:rPr>
              <a:t>seleccionada</a:t>
            </a:r>
            <a:r>
              <a:rPr lang="en-US" sz="1600" dirty="0">
                <a:latin typeface="Century Gothic"/>
                <a:ea typeface="+mn-lt"/>
                <a:cs typeface="+mn-lt"/>
              </a:rPr>
              <a:t>.</a:t>
            </a:r>
          </a:p>
          <a:p>
            <a:pPr marL="629920" lvl="1" indent="-305435"/>
            <a:endParaRPr lang="en-US" b="1">
              <a:latin typeface="Century Gothic"/>
            </a:endParaRPr>
          </a:p>
          <a:p>
            <a:pPr marL="323850" lvl="1" indent="0">
              <a:buNone/>
            </a:pPr>
            <a:endParaRPr lang="en-US" b="1">
              <a:latin typeface="Century Gothic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8140C1-CA8B-0CD5-5389-E96164AE3315}"/>
              </a:ext>
            </a:extLst>
          </p:cNvPr>
          <p:cNvSpPr txBox="1">
            <a:spLocks/>
          </p:cNvSpPr>
          <p:nvPr/>
        </p:nvSpPr>
        <p:spPr>
          <a:xfrm>
            <a:off x="532426" y="265752"/>
            <a:ext cx="11187793" cy="90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kern="1500" cap="none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Richmond Wellness Trail</a:t>
            </a:r>
          </a:p>
        </p:txBody>
      </p:sp>
      <p:pic>
        <p:nvPicPr>
          <p:cNvPr id="1032" name="Picture 8" descr="Trust for Public Land: Trust for Public Land Brand Identity • Ads of the  World™ | Part of The Clio Network">
            <a:extLst>
              <a:ext uri="{FF2B5EF4-FFF2-40B4-BE49-F238E27FC236}">
                <a16:creationId xmlns:a16="http://schemas.microsoft.com/office/drawing/2014/main" id="{5BFDBBB6-1726-DD28-A8D5-76842C04F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0" b="30623"/>
          <a:stretch/>
        </p:blipFill>
        <p:spPr bwMode="auto">
          <a:xfrm>
            <a:off x="9457054" y="220508"/>
            <a:ext cx="2522188" cy="99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5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8AE9-3C7F-654E-7F1F-06EFCE53551B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Trabajo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completado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desde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la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última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reunión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: </a:t>
            </a:r>
            <a:endParaRPr lang="en-US" b="1">
              <a:latin typeface="Gill Sans MT" panose="020B0502020104020203"/>
            </a:endParaRPr>
          </a:p>
          <a:p>
            <a:pPr marL="629920" lvl="1" indent="-305435"/>
            <a:r>
              <a:rPr lang="en-US" dirty="0">
                <a:latin typeface="Century Gothic"/>
              </a:rPr>
              <a:t>1 </a:t>
            </a:r>
            <a:r>
              <a:rPr lang="en-US" dirty="0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completeo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cliente</a:t>
            </a:r>
            <a:endParaRPr lang="en-US" dirty="0" err="1">
              <a:highlight>
                <a:srgbClr val="FFFF00"/>
              </a:highlight>
              <a:latin typeface="Gill Sans MT" panose="020B0502020104020203"/>
            </a:endParaRPr>
          </a:p>
          <a:p>
            <a:pPr marL="629920" lvl="1" indent="-305435"/>
            <a:r>
              <a:rPr lang="en-US" dirty="0">
                <a:latin typeface="Century Gothic"/>
              </a:rPr>
              <a:t>4 </a:t>
            </a:r>
            <a:r>
              <a:rPr lang="en-US" err="1">
                <a:latin typeface="Century Gothic"/>
              </a:rPr>
              <a:t>clientes</a:t>
            </a:r>
            <a:r>
              <a:rPr lang="en-US" dirty="0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eficiencia</a:t>
            </a:r>
            <a:r>
              <a:rPr lang="en-US" dirty="0">
                <a:latin typeface="Century Gothic"/>
              </a:rPr>
              <a:t> </a:t>
            </a:r>
            <a:r>
              <a:rPr lang="en-US" err="1">
                <a:latin typeface="Century Gothic"/>
                <a:ea typeface="+mn-lt"/>
                <a:cs typeface="+mn-lt"/>
              </a:rPr>
              <a:t>energética</a:t>
            </a:r>
            <a:r>
              <a:rPr lang="en-US" dirty="0">
                <a:latin typeface="Century Gothic"/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marL="629920" lvl="1" indent="-305435"/>
            <a:r>
              <a:rPr lang="en-US" dirty="0">
                <a:latin typeface="Century Gothic"/>
              </a:rPr>
              <a:t>3 </a:t>
            </a:r>
            <a:r>
              <a:rPr lang="en-US" err="1">
                <a:latin typeface="Century Gothic"/>
              </a:rPr>
              <a:t>eventos</a:t>
            </a:r>
            <a:r>
              <a:rPr lang="en-US" dirty="0">
                <a:latin typeface="Century Gothic"/>
              </a:rPr>
              <a:t> de 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divulgación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realizados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 </a:t>
            </a:r>
          </a:p>
          <a:p>
            <a:pPr marL="305435" indent="-305435"/>
            <a:r>
              <a:rPr lang="en-US" b="1" dirty="0" err="1">
                <a:latin typeface="Century Gothic"/>
              </a:rPr>
              <a:t>Gastos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totales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reportados</a:t>
            </a:r>
            <a:r>
              <a:rPr lang="en-US" b="1" dirty="0">
                <a:latin typeface="Century Gothic"/>
              </a:rPr>
              <a:t> hasta la </a:t>
            </a:r>
            <a:r>
              <a:rPr lang="en-US" b="1" dirty="0" err="1">
                <a:latin typeface="Century Gothic"/>
              </a:rPr>
              <a:t>fecha</a:t>
            </a:r>
            <a:r>
              <a:rPr lang="en-US" dirty="0">
                <a:latin typeface="Century Gothic"/>
              </a:rPr>
              <a:t>: TBD 4/10  prior: $</a:t>
            </a:r>
            <a:r>
              <a:rPr lang="en-US" sz="1800" kern="1200" dirty="0">
                <a:effectLst/>
                <a:latin typeface="Century Gothic"/>
              </a:rPr>
              <a:t> 55,137.76</a:t>
            </a:r>
            <a:endParaRPr lang="en-US" dirty="0">
              <a:latin typeface="Century Gothic"/>
            </a:endParaRPr>
          </a:p>
          <a:p>
            <a:pPr marL="305435" indent="-305435"/>
            <a:r>
              <a:rPr lang="en-US" b="1" dirty="0" err="1">
                <a:latin typeface="Century Gothic"/>
              </a:rPr>
              <a:t>Presupuesto</a:t>
            </a:r>
            <a:r>
              <a:rPr lang="en-US" b="1" dirty="0">
                <a:latin typeface="Century Gothic"/>
              </a:rPr>
              <a:t> restante</a:t>
            </a:r>
            <a:r>
              <a:rPr lang="en-US" dirty="0">
                <a:latin typeface="Century Gothic"/>
              </a:rPr>
              <a:t>: TBD 4/10 prior:  $</a:t>
            </a:r>
            <a:r>
              <a:rPr lang="en-US" sz="1800" kern="1200" dirty="0">
                <a:effectLst/>
                <a:latin typeface="Century Gothic"/>
              </a:rPr>
              <a:t> 6,911,558.15</a:t>
            </a:r>
            <a:endParaRPr lang="en-US" dirty="0">
              <a:latin typeface="Century Gothic"/>
            </a:endParaRPr>
          </a:p>
          <a:p>
            <a:pPr marL="305435" indent="-305435"/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Trabajo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planificado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las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próximas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~dos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semanas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:</a:t>
            </a:r>
            <a:r>
              <a:rPr lang="en-US" b="1" dirty="0">
                <a:latin typeface="Century Gothic"/>
              </a:rPr>
              <a:t> </a:t>
            </a:r>
            <a:endParaRPr lang="en-US" b="1" dirty="0"/>
          </a:p>
          <a:p>
            <a:pPr marL="629920" lvl="1" indent="-305435"/>
            <a:r>
              <a:rPr lang="en-US" dirty="0">
                <a:solidFill>
                  <a:srgbClr val="3D3D3D"/>
                </a:solidFill>
                <a:latin typeface="Century Gothic"/>
              </a:rPr>
              <a:t>2 </a:t>
            </a:r>
            <a:r>
              <a:rPr lang="en-US" dirty="0" err="1">
                <a:solidFill>
                  <a:srgbClr val="3D3D3D"/>
                </a:solidFill>
                <a:latin typeface="Century Gothic"/>
              </a:rPr>
              <a:t>proyectos</a:t>
            </a:r>
            <a:r>
              <a:rPr lang="en-US" dirty="0">
                <a:solidFill>
                  <a:srgbClr val="3D3D3D"/>
                </a:solidFill>
                <a:latin typeface="Century Gothic"/>
              </a:rPr>
              <a:t> de </a:t>
            </a:r>
            <a:r>
              <a:rPr lang="en-US" dirty="0" err="1">
                <a:solidFill>
                  <a:srgbClr val="3D3D3D"/>
                </a:solidFill>
                <a:latin typeface="Century Gothic"/>
              </a:rPr>
              <a:t>clientes</a:t>
            </a:r>
            <a:r>
              <a:rPr lang="en-US" dirty="0">
                <a:solidFill>
                  <a:srgbClr val="3D3D3D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rgbClr val="3D3D3D"/>
                </a:solidFill>
                <a:latin typeface="Century Gothic"/>
              </a:rPr>
              <a:t>previstos</a:t>
            </a:r>
            <a:r>
              <a:rPr lang="en-US" dirty="0">
                <a:solidFill>
                  <a:srgbClr val="3D3D3D"/>
                </a:solidFill>
                <a:latin typeface="Century Gothic"/>
              </a:rPr>
              <a:t> para </a:t>
            </a:r>
            <a:r>
              <a:rPr lang="en-US" dirty="0" err="1">
                <a:solidFill>
                  <a:srgbClr val="3D3D3D"/>
                </a:solidFill>
                <a:latin typeface="Century Gothic"/>
              </a:rPr>
              <a:t>completarse</a:t>
            </a:r>
            <a:r>
              <a:rPr lang="en-US" dirty="0">
                <a:solidFill>
                  <a:srgbClr val="3D3D3D"/>
                </a:solidFill>
                <a:latin typeface="Century Gothic"/>
              </a:rPr>
              <a:t> antes del 10 de mayo</a:t>
            </a:r>
            <a:endParaRPr lang="en-US" dirty="0">
              <a:highlight>
                <a:srgbClr val="FFFF00"/>
              </a:highlight>
              <a:latin typeface="Century Gothic"/>
            </a:endParaRPr>
          </a:p>
          <a:p>
            <a:pPr marL="629920" lvl="1" indent="-305435"/>
            <a:r>
              <a:rPr lang="en-US" dirty="0">
                <a:latin typeface="Century Gothic"/>
              </a:rPr>
              <a:t>2 </a:t>
            </a:r>
            <a:r>
              <a:rPr lang="en-US" dirty="0" err="1">
                <a:latin typeface="Century Gothic"/>
              </a:rPr>
              <a:t>proyectos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en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espera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mpermisos</a:t>
            </a:r>
            <a:r>
              <a:rPr lang="en-US" dirty="0">
                <a:latin typeface="Century Gothic"/>
              </a:rPr>
              <a:t> para </a:t>
            </a:r>
            <a:r>
              <a:rPr lang="en-US" dirty="0" err="1">
                <a:latin typeface="Century Gothic"/>
              </a:rPr>
              <a:t>su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finaliza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ción</a:t>
            </a:r>
            <a:endParaRPr lang="en-US" dirty="0" err="1">
              <a:highlight>
                <a:srgbClr val="FFFF00"/>
              </a:highlight>
              <a:latin typeface="Century Gothic"/>
            </a:endParaRPr>
          </a:p>
          <a:p>
            <a:pPr marL="629920" lvl="1" indent="-305435"/>
            <a:endParaRPr lang="en-US">
              <a:highlight>
                <a:srgbClr val="FFFF00"/>
              </a:highlight>
              <a:latin typeface="Century Gothic"/>
            </a:endParaRPr>
          </a:p>
          <a:p>
            <a:pPr marL="629920" lvl="1" indent="-305435"/>
            <a:endParaRPr lang="en-US" b="1">
              <a:latin typeface="Century Gothic"/>
            </a:endParaRPr>
          </a:p>
          <a:p>
            <a:pPr marL="323850" lvl="1" indent="0">
              <a:buNone/>
            </a:pPr>
            <a:endParaRPr lang="en-US" b="1">
              <a:latin typeface="Century Gothic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8140C1-CA8B-0CD5-5389-E96164AE3315}"/>
              </a:ext>
            </a:extLst>
          </p:cNvPr>
          <p:cNvSpPr txBox="1">
            <a:spLocks/>
          </p:cNvSpPr>
          <p:nvPr/>
        </p:nvSpPr>
        <p:spPr>
          <a:xfrm>
            <a:off x="532426" y="265752"/>
            <a:ext cx="11187793" cy="90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kern="1500" cap="none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Resilient Homes</a:t>
            </a:r>
          </a:p>
        </p:txBody>
      </p:sp>
      <p:pic>
        <p:nvPicPr>
          <p:cNvPr id="8194" name="Picture 2" descr="GRID Alternatives | People. Planet. Employment.">
            <a:extLst>
              <a:ext uri="{FF2B5EF4-FFF2-40B4-BE49-F238E27FC236}">
                <a16:creationId xmlns:a16="http://schemas.microsoft.com/office/drawing/2014/main" id="{D087F274-21F9-DACB-7157-9C9B9A220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5" y="218127"/>
            <a:ext cx="2474913" cy="97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0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8AE9-3C7F-654E-7F1F-06EFCE53551B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Trabajo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completado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desde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la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última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reunión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: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dirty="0">
                <a:latin typeface="Century Gothic"/>
              </a:rPr>
              <a:t> </a:t>
            </a:r>
            <a:endParaRPr lang="en-US" dirty="0"/>
          </a:p>
          <a:p>
            <a:pPr marL="629920" lvl="1" indent="-305435"/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Preparación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continua de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documentos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de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diseño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y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construcción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.</a:t>
            </a:r>
            <a:endParaRPr lang="en-US">
              <a:solidFill>
                <a:schemeClr val="tx1"/>
              </a:solidFill>
              <a:latin typeface="Century Gothic"/>
              <a:cs typeface="Arial"/>
            </a:endParaRPr>
          </a:p>
          <a:p>
            <a:pPr marL="629920" lvl="1" indent="-305435"/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Plan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presentado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en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una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sesión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de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estudio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de la Junta de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Revisión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de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Diseño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de la Ciudad.</a:t>
            </a:r>
            <a:endParaRPr lang="en-US" dirty="0">
              <a:solidFill>
                <a:schemeClr val="tx1"/>
              </a:solidFill>
              <a:latin typeface="Century Gothic"/>
            </a:endParaRPr>
          </a:p>
          <a:p>
            <a:pPr marL="629920" lvl="1" indent="-305435"/>
            <a:r>
              <a:rPr lang="en-US" dirty="0" err="1">
                <a:solidFill>
                  <a:schemeClr val="tx1"/>
                </a:solidFill>
                <a:latin typeface="Century Gothic"/>
                <a:cs typeface="Arial"/>
              </a:rPr>
              <a:t>Habló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entury Gothic"/>
                <a:cs typeface="Arial"/>
              </a:rPr>
              <a:t>sobre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entury Gothic"/>
                <a:cs typeface="Arial"/>
              </a:rPr>
              <a:t>arte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entury Gothic"/>
                <a:cs typeface="Arial"/>
              </a:rPr>
              <a:t>público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con </a:t>
            </a:r>
            <a:r>
              <a:rPr lang="en-US" dirty="0" err="1">
                <a:solidFill>
                  <a:schemeClr val="tx1"/>
                </a:solidFill>
                <a:latin typeface="Century Gothic"/>
                <a:cs typeface="Arial"/>
              </a:rPr>
              <a:t>el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entury Gothic"/>
                <a:cs typeface="Arial"/>
              </a:rPr>
              <a:t>Gerente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de Arte y Cultura de la ciudad.</a:t>
            </a:r>
            <a:endParaRPr lang="en-US" dirty="0">
              <a:solidFill>
                <a:schemeClr val="tx1"/>
              </a:solidFill>
              <a:latin typeface="Century Gothic"/>
            </a:endParaRPr>
          </a:p>
          <a:p>
            <a:pPr marL="629920" lvl="1" indent="-305435"/>
            <a:endParaRPr lang="en-US" dirty="0">
              <a:solidFill>
                <a:schemeClr val="tx1"/>
              </a:solidFill>
              <a:latin typeface="Century Gothic"/>
              <a:cs typeface="Arial"/>
            </a:endParaRPr>
          </a:p>
          <a:p>
            <a:pPr marL="305435" indent="-305435"/>
            <a:r>
              <a:rPr lang="en-US" b="1" dirty="0" err="1">
                <a:latin typeface="Century Gothic"/>
              </a:rPr>
              <a:t>Gastos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totales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reportados</a:t>
            </a:r>
            <a:r>
              <a:rPr lang="en-US" b="1" dirty="0">
                <a:latin typeface="Century Gothic"/>
              </a:rPr>
              <a:t> a la </a:t>
            </a:r>
            <a:r>
              <a:rPr lang="en-US" b="1" dirty="0" err="1">
                <a:latin typeface="Century Gothic"/>
              </a:rPr>
              <a:t>fecha</a:t>
            </a:r>
            <a:r>
              <a:rPr lang="en-US" b="1" dirty="0">
                <a:latin typeface="Century Gothic"/>
              </a:rPr>
              <a:t>:</a:t>
            </a:r>
            <a:r>
              <a:rPr lang="en-US" dirty="0">
                <a:latin typeface="Century Gothic"/>
              </a:rPr>
              <a:t> $</a:t>
            </a:r>
            <a:r>
              <a:rPr lang="en-US" sz="1800" kern="1200" dirty="0">
                <a:effectLst/>
                <a:latin typeface="Century Gothic"/>
              </a:rPr>
              <a:t> 0</a:t>
            </a:r>
            <a:endParaRPr lang="en-US" dirty="0">
              <a:latin typeface="Century Gothic"/>
            </a:endParaRPr>
          </a:p>
          <a:p>
            <a:pPr marL="305435" indent="-305435"/>
            <a:r>
              <a:rPr lang="en-US" b="1" dirty="0" err="1">
                <a:latin typeface="Century Gothic"/>
              </a:rPr>
              <a:t>Presupuesto</a:t>
            </a:r>
            <a:r>
              <a:rPr lang="en-US" b="1" dirty="0">
                <a:latin typeface="Century Gothic"/>
              </a:rPr>
              <a:t> restante:</a:t>
            </a:r>
            <a:r>
              <a:rPr lang="en-US" dirty="0">
                <a:latin typeface="Century Gothic"/>
              </a:rPr>
              <a:t> $</a:t>
            </a:r>
            <a:r>
              <a:rPr lang="en-US" sz="1800" kern="1200" dirty="0">
                <a:effectLst/>
                <a:latin typeface="Century Gothic"/>
              </a:rPr>
              <a:t> </a:t>
            </a:r>
            <a:r>
              <a:rPr lang="en-US" dirty="0">
                <a:latin typeface="Century Gothic"/>
              </a:rPr>
              <a:t>2,461,052.00</a:t>
            </a:r>
          </a:p>
          <a:p>
            <a:pPr marL="0" indent="0">
              <a:buNone/>
            </a:pPr>
            <a:endParaRPr lang="en-US" dirty="0">
              <a:latin typeface="Century Gothic"/>
              <a:cs typeface="Arial"/>
            </a:endParaRPr>
          </a:p>
          <a:p>
            <a:pPr marL="305435" indent="-305435"/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Trabajo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planificado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las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próximas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~dos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semanas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:</a:t>
            </a:r>
            <a:endParaRPr lang="en-US" b="1" dirty="0">
              <a:latin typeface="Century Gothic"/>
            </a:endParaRPr>
          </a:p>
          <a:p>
            <a:pPr marL="629920" indent="-305435"/>
            <a:r>
              <a:rPr lang="en-US" sz="1600" err="1">
                <a:solidFill>
                  <a:schemeClr val="tx1"/>
                </a:solidFill>
                <a:latin typeface="Century Gothic"/>
                <a:cs typeface="Arial"/>
              </a:rPr>
              <a:t>Prepárese</a:t>
            </a:r>
            <a:r>
              <a:rPr lang="en-US" sz="1600" dirty="0">
                <a:solidFill>
                  <a:schemeClr val="tx1"/>
                </a:solidFill>
                <a:latin typeface="Century Gothic"/>
                <a:cs typeface="Arial"/>
              </a:rPr>
              <a:t> para la </a:t>
            </a:r>
            <a:r>
              <a:rPr lang="en-US" sz="1600" err="1">
                <a:solidFill>
                  <a:schemeClr val="tx1"/>
                </a:solidFill>
                <a:latin typeface="Century Gothic"/>
                <a:cs typeface="Arial"/>
              </a:rPr>
              <a:t>presentación</a:t>
            </a:r>
            <a:r>
              <a:rPr lang="en-US" sz="1600" dirty="0">
                <a:solidFill>
                  <a:schemeClr val="tx1"/>
                </a:solidFill>
                <a:latin typeface="Century Gothic"/>
                <a:cs typeface="Arial"/>
              </a:rPr>
              <a:t> a la Junta de </a:t>
            </a:r>
            <a:r>
              <a:rPr lang="en-US" sz="1600" err="1">
                <a:solidFill>
                  <a:schemeClr val="tx1"/>
                </a:solidFill>
                <a:latin typeface="Century Gothic"/>
                <a:cs typeface="Arial"/>
              </a:rPr>
              <a:t>Revisión</a:t>
            </a:r>
            <a:r>
              <a:rPr lang="en-US" sz="1600" dirty="0">
                <a:solidFill>
                  <a:schemeClr val="tx1"/>
                </a:solidFill>
                <a:latin typeface="Century Gothic"/>
                <a:cs typeface="Arial"/>
              </a:rPr>
              <a:t> de </a:t>
            </a:r>
            <a:r>
              <a:rPr lang="en-US" sz="1600" err="1">
                <a:solidFill>
                  <a:schemeClr val="tx1"/>
                </a:solidFill>
                <a:latin typeface="Century Gothic"/>
                <a:cs typeface="Arial"/>
              </a:rPr>
              <a:t>Diseño</a:t>
            </a:r>
            <a:r>
              <a:rPr lang="en-US" sz="1600" dirty="0">
                <a:solidFill>
                  <a:schemeClr val="tx1"/>
                </a:solidFill>
                <a:latin typeface="Century Gothic"/>
                <a:cs typeface="Arial"/>
              </a:rPr>
              <a:t> para la </a:t>
            </a:r>
            <a:r>
              <a:rPr lang="en-US" sz="1600" err="1">
                <a:solidFill>
                  <a:schemeClr val="tx1"/>
                </a:solidFill>
                <a:latin typeface="Century Gothic"/>
                <a:cs typeface="Arial"/>
              </a:rPr>
              <a:t>aprobación</a:t>
            </a:r>
            <a:r>
              <a:rPr lang="en-US" sz="1600" dirty="0">
                <a:solidFill>
                  <a:schemeClr val="tx1"/>
                </a:solidFill>
                <a:latin typeface="Century Gothic"/>
                <a:cs typeface="Arial"/>
              </a:rPr>
              <a:t> del </a:t>
            </a:r>
            <a:r>
              <a:rPr lang="en-US" sz="1600" err="1">
                <a:solidFill>
                  <a:schemeClr val="tx1"/>
                </a:solidFill>
                <a:latin typeface="Century Gothic"/>
                <a:cs typeface="Arial"/>
              </a:rPr>
              <a:t>proyecto</a:t>
            </a:r>
            <a:r>
              <a:rPr lang="en-US" sz="1600" dirty="0">
                <a:solidFill>
                  <a:schemeClr val="tx1"/>
                </a:solidFill>
                <a:latin typeface="Century Gothic"/>
                <a:cs typeface="Arial"/>
              </a:rPr>
              <a:t>.</a:t>
            </a:r>
          </a:p>
          <a:p>
            <a:pPr marL="629920" lvl="1" indent="-305435"/>
            <a:r>
              <a:rPr lang="en-US" dirty="0" err="1">
                <a:solidFill>
                  <a:schemeClr val="tx1"/>
                </a:solidFill>
                <a:latin typeface="Century Gothic"/>
                <a:cs typeface="Arial"/>
              </a:rPr>
              <a:t>Reúnase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con </a:t>
            </a:r>
            <a:r>
              <a:rPr lang="en-US" dirty="0" err="1">
                <a:solidFill>
                  <a:schemeClr val="tx1"/>
                </a:solidFill>
                <a:latin typeface="Century Gothic"/>
                <a:cs typeface="Arial"/>
              </a:rPr>
              <a:t>el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jefe de </a:t>
            </a:r>
            <a:r>
              <a:rPr lang="en-US" dirty="0" err="1">
                <a:solidFill>
                  <a:schemeClr val="tx1"/>
                </a:solidFill>
                <a:latin typeface="Century Gothic"/>
                <a:cs typeface="Arial"/>
              </a:rPr>
              <a:t>bomberos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de la ciudad para </a:t>
            </a:r>
            <a:r>
              <a:rPr lang="en-US" dirty="0" err="1">
                <a:solidFill>
                  <a:schemeClr val="tx1"/>
                </a:solidFill>
                <a:latin typeface="Century Gothic"/>
                <a:cs typeface="Arial"/>
              </a:rPr>
              <a:t>analizar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entury Gothic"/>
                <a:cs typeface="Arial"/>
              </a:rPr>
              <a:t>el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entury Gothic"/>
                <a:cs typeface="Arial"/>
              </a:rPr>
              <a:t>almacenamiento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entury Gothic"/>
                <a:cs typeface="Arial"/>
              </a:rPr>
              <a:t>seguro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de las </a:t>
            </a:r>
            <a:r>
              <a:rPr lang="en-US" dirty="0" err="1">
                <a:solidFill>
                  <a:schemeClr val="tx1"/>
                </a:solidFill>
                <a:latin typeface="Century Gothic"/>
                <a:cs typeface="Arial"/>
              </a:rPr>
              <a:t>baterías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.</a:t>
            </a:r>
            <a:endParaRPr lang="en-US">
              <a:solidFill>
                <a:schemeClr val="tx1"/>
              </a:solidFill>
              <a:latin typeface="Century Gothic"/>
            </a:endParaRPr>
          </a:p>
          <a:p>
            <a:pPr marL="629920" lvl="1" indent="-305435"/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Continuar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con la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preparación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de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los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documentos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de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diseño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y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construcción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.</a:t>
            </a:r>
            <a:endParaRPr lang="en-US" dirty="0">
              <a:solidFill>
                <a:schemeClr val="tx1"/>
              </a:solidFill>
              <a:latin typeface="Century Gothic"/>
            </a:endParaRPr>
          </a:p>
          <a:p>
            <a:pPr marL="629920" lvl="1" indent="-305435"/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Prepárese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para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el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evento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inaugural de TCC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el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 20 de </a:t>
            </a:r>
            <a:r>
              <a:rPr lang="en-US" err="1">
                <a:solidFill>
                  <a:schemeClr val="tx1"/>
                </a:solidFill>
                <a:latin typeface="Century Gothic"/>
                <a:cs typeface="Arial"/>
              </a:rPr>
              <a:t>abril</a:t>
            </a:r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.</a:t>
            </a:r>
            <a:endParaRPr lang="en-US" dirty="0">
              <a:solidFill>
                <a:schemeClr val="tx1"/>
              </a:solidFill>
              <a:latin typeface="Century Gothic"/>
            </a:endParaRPr>
          </a:p>
          <a:p>
            <a:pPr marL="324485" lvl="1" indent="0">
              <a:buNone/>
            </a:pPr>
            <a:endParaRPr lang="en-US" dirty="0"/>
          </a:p>
          <a:p>
            <a:pPr marL="323850" lvl="1" indent="0">
              <a:buNone/>
            </a:pPr>
            <a:endParaRPr lang="en-US" b="1">
              <a:latin typeface="Century Gothic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8140C1-CA8B-0CD5-5389-E96164AE3315}"/>
              </a:ext>
            </a:extLst>
          </p:cNvPr>
          <p:cNvSpPr txBox="1">
            <a:spLocks/>
          </p:cNvSpPr>
          <p:nvPr/>
        </p:nvSpPr>
        <p:spPr>
          <a:xfrm>
            <a:off x="532426" y="265752"/>
            <a:ext cx="11187793" cy="90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kern="1500" cap="none" err="1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eBike</a:t>
            </a:r>
            <a:r>
              <a:rPr lang="en-US" sz="4000" b="1" kern="1500" cap="none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 Lending Library</a:t>
            </a:r>
          </a:p>
        </p:txBody>
      </p:sp>
      <p:pic>
        <p:nvPicPr>
          <p:cNvPr id="9218" name="Picture 2" descr="RICH CITY Rides">
            <a:extLst>
              <a:ext uri="{FF2B5EF4-FFF2-40B4-BE49-F238E27FC236}">
                <a16:creationId xmlns:a16="http://schemas.microsoft.com/office/drawing/2014/main" id="{50FA1974-2E74-19A1-61CD-8315E2BA3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t="15095" r="8519" b="13836"/>
          <a:stretch/>
        </p:blipFill>
        <p:spPr bwMode="auto">
          <a:xfrm>
            <a:off x="10811005" y="224744"/>
            <a:ext cx="1166684" cy="9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8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8AE9-3C7F-654E-7F1F-06EFCE53551B}"/>
              </a:ext>
            </a:extLst>
          </p:cNvPr>
          <p:cNvSpPr txBox="1">
            <a:spLocks/>
          </p:cNvSpPr>
          <p:nvPr/>
        </p:nvSpPr>
        <p:spPr>
          <a:xfrm>
            <a:off x="535020" y="1330465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Trabajo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completado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desde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la </a:t>
            </a:r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última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reunión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:</a:t>
            </a:r>
            <a:r>
              <a:rPr lang="en-US" b="1" dirty="0">
                <a:latin typeface="Century Gothic"/>
              </a:rPr>
              <a:t>: </a:t>
            </a:r>
            <a:endParaRPr lang="en-US" b="1" dirty="0"/>
          </a:p>
          <a:p>
            <a:pPr marL="629920" indent="-305435"/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Divulgación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a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propietarios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interesados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tecnologías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conversión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del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agua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(de la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lavandería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al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jardín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,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riego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por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goteo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, etc.)</a:t>
            </a:r>
            <a:endParaRPr lang="en-US" sz="1600">
              <a:latin typeface="Century Gothic"/>
            </a:endParaRPr>
          </a:p>
          <a:p>
            <a:pPr marL="629920" lvl="1" indent="-305435"/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Creación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acuerdos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propietario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/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manuales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mantenimiento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para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todo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tipo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sistemas</a:t>
            </a:r>
            <a:endParaRPr lang="en-US" err="1">
              <a:latin typeface="Century Gothic"/>
            </a:endParaRPr>
          </a:p>
          <a:p>
            <a:pPr marL="629920" lvl="1" indent="-305435"/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Realizar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visitas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al sitio para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evaluar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la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idoneidad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/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elegibilidad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los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propietarios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interesados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.</a:t>
            </a:r>
            <a:endParaRPr lang="en-US" dirty="0">
              <a:latin typeface="Century Gothic"/>
            </a:endParaRPr>
          </a:p>
          <a:p>
            <a:pPr marL="629920" lvl="1" indent="-305435"/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Adquisición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materiales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proveedores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locales para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respaldar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las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instalaciones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.</a:t>
            </a:r>
            <a:endParaRPr lang="en-US" dirty="0">
              <a:latin typeface="Century Gothic"/>
            </a:endParaRPr>
          </a:p>
          <a:p>
            <a:pPr marL="629920" lvl="1" indent="-305435"/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Certificación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completa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del personal del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programa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en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la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instalación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del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sistema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lavandería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a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jardín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.</a:t>
            </a:r>
            <a:endParaRPr lang="en-US" dirty="0">
              <a:latin typeface="Century Gothic"/>
            </a:endParaRPr>
          </a:p>
          <a:p>
            <a:pPr marL="305435" indent="-305435"/>
            <a:r>
              <a:rPr lang="en-US" b="1" dirty="0" err="1">
                <a:latin typeface="Century Gothic"/>
              </a:rPr>
              <a:t>Gastos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totales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reportados</a:t>
            </a:r>
            <a:r>
              <a:rPr lang="en-US" b="1" dirty="0">
                <a:latin typeface="Century Gothic"/>
              </a:rPr>
              <a:t> a la </a:t>
            </a:r>
            <a:r>
              <a:rPr lang="en-US" b="1" dirty="0" err="1">
                <a:latin typeface="Century Gothic"/>
              </a:rPr>
              <a:t>fecha</a:t>
            </a:r>
            <a:r>
              <a:rPr lang="en-US" dirty="0">
                <a:latin typeface="Century Gothic"/>
              </a:rPr>
              <a:t>: $</a:t>
            </a:r>
            <a:r>
              <a:rPr lang="en-US" sz="1800" kern="1200" dirty="0">
                <a:effectLst/>
                <a:latin typeface="Century Gothic"/>
              </a:rPr>
              <a:t> </a:t>
            </a:r>
            <a:r>
              <a:rPr lang="en-US" dirty="0">
                <a:latin typeface="Century Gothic"/>
              </a:rPr>
              <a:t>95,687.93</a:t>
            </a:r>
          </a:p>
          <a:p>
            <a:pPr marL="305435" indent="-305435"/>
            <a:r>
              <a:rPr lang="en-US" b="1" dirty="0" err="1">
                <a:latin typeface="Century Gothic"/>
              </a:rPr>
              <a:t>Presupuesto</a:t>
            </a:r>
            <a:r>
              <a:rPr lang="en-US" b="1" dirty="0">
                <a:latin typeface="Century Gothic"/>
              </a:rPr>
              <a:t> restante</a:t>
            </a:r>
            <a:r>
              <a:rPr lang="en-US" dirty="0">
                <a:latin typeface="Century Gothic"/>
              </a:rPr>
              <a:t>: $</a:t>
            </a:r>
            <a:r>
              <a:rPr lang="en-US" sz="1800" kern="1200" dirty="0">
                <a:effectLst/>
                <a:latin typeface="Century Gothic"/>
              </a:rPr>
              <a:t> </a:t>
            </a:r>
            <a:r>
              <a:rPr lang="en-US" dirty="0">
                <a:latin typeface="Century Gothic"/>
              </a:rPr>
              <a:t>1,585,015.85</a:t>
            </a:r>
          </a:p>
          <a:p>
            <a:pPr marL="305435" indent="-305435"/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Trabajo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planificado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las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próximas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~dos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semanas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:</a:t>
            </a:r>
            <a:endParaRPr lang="en-US" b="1" dirty="0">
              <a:latin typeface="Century Gothic"/>
              <a:cs typeface="Arial"/>
            </a:endParaRPr>
          </a:p>
          <a:p>
            <a:pPr marL="629920" indent="-305435"/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¡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Nuestras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primeras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instalaciones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riego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por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goteo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están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previstas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para las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primeras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semanas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abril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!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También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esperamos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instalar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nuestra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primera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instalación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aguas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grises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propietarios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viviendas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mes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.</a:t>
            </a:r>
          </a:p>
          <a:p>
            <a:pPr marL="323850" lvl="1" indent="0">
              <a:buNone/>
            </a:pPr>
            <a:endParaRPr lang="en-US" b="1">
              <a:latin typeface="Century Gothic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8140C1-CA8B-0CD5-5389-E96164AE3315}"/>
              </a:ext>
            </a:extLst>
          </p:cNvPr>
          <p:cNvSpPr txBox="1">
            <a:spLocks/>
          </p:cNvSpPr>
          <p:nvPr/>
        </p:nvSpPr>
        <p:spPr>
          <a:xfrm>
            <a:off x="532426" y="265752"/>
            <a:ext cx="11187793" cy="90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kern="1500" cap="none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Basins of Relations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FB0004-41E1-6C02-8E1F-C71493C41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661" y="221302"/>
            <a:ext cx="2356698" cy="9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68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8AE9-3C7F-654E-7F1F-06EFCE53551B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buFont typeface="Wingdings 2"/>
              <a:buChar char=""/>
            </a:pPr>
            <a:r>
              <a:rPr lang="en-US" b="1" dirty="0">
                <a:latin typeface="Century Gothic"/>
              </a:rPr>
              <a:t> 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Trabajo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completado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desde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la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última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reunión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:</a:t>
            </a:r>
            <a:endParaRPr lang="en-US" b="1" dirty="0">
              <a:solidFill>
                <a:srgbClr val="000000"/>
              </a:solidFill>
              <a:latin typeface="Century Gothic"/>
            </a:endParaRPr>
          </a:p>
          <a:p>
            <a:pPr marL="629920" indent="-305435"/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Completó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el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proyecto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aprovechado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CalFire 3.2,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donde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plantamos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79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árboles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los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últimos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2 meses.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Continué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trabajando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el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sondeo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 Adopt-a-Tree con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nuestro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equipo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fuerza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laboral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árboles</a:t>
            </a:r>
            <a:endParaRPr lang="en-US" sz="1600" dirty="0">
              <a:latin typeface="Century Gothic"/>
            </a:endParaRPr>
          </a:p>
          <a:p>
            <a:pPr marL="629920" lvl="1" indent="-305435"/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Los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gerentes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proyecto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visitaron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Devil Mountain para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obtener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árboles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tanto para Bosque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para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el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proyecto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CalFire.</a:t>
            </a:r>
            <a:endParaRPr lang="en-US" dirty="0">
              <a:latin typeface="Century Gothic"/>
            </a:endParaRPr>
          </a:p>
          <a:p>
            <a:pPr marL="629920" lvl="1" indent="-305435"/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Los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directores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proyecto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continuaron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reuniéndose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los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supervisores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Parques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y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Paisajismo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del CDR para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discutir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oportunidades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viables de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plantación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árboles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.</a:t>
            </a:r>
            <a:endParaRPr lang="en-US" dirty="0">
              <a:latin typeface="Century Gothic"/>
            </a:endParaRPr>
          </a:p>
          <a:p>
            <a:pPr marL="324485" lvl="1" indent="0">
              <a:buNone/>
            </a:pPr>
            <a:endParaRPr lang="en-US"/>
          </a:p>
          <a:p>
            <a:pPr marL="305435" indent="-305435"/>
            <a:r>
              <a:rPr lang="en-US" b="1" dirty="0" err="1">
                <a:latin typeface="Century Gothic"/>
              </a:rPr>
              <a:t>Gastos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totales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reportados</a:t>
            </a:r>
            <a:r>
              <a:rPr lang="en-US" b="1" dirty="0">
                <a:latin typeface="Century Gothic"/>
              </a:rPr>
              <a:t> a la </a:t>
            </a:r>
            <a:r>
              <a:rPr lang="en-US" b="1" dirty="0" err="1">
                <a:latin typeface="Century Gothic"/>
              </a:rPr>
              <a:t>fecha</a:t>
            </a:r>
            <a:r>
              <a:rPr lang="en-US" dirty="0">
                <a:latin typeface="Century Gothic"/>
              </a:rPr>
              <a:t>: $</a:t>
            </a:r>
            <a:r>
              <a:rPr lang="en-US" sz="1800" kern="1200" dirty="0">
                <a:effectLst/>
                <a:latin typeface="Century Gothic"/>
              </a:rPr>
              <a:t> 40,606.11</a:t>
            </a:r>
            <a:endParaRPr lang="en-US" dirty="0">
              <a:latin typeface="Century Gothic"/>
            </a:endParaRPr>
          </a:p>
          <a:p>
            <a:pPr marL="305435" indent="-305435"/>
            <a:endParaRPr lang="en-US"/>
          </a:p>
          <a:p>
            <a:pPr marL="305435" indent="-305435"/>
            <a:r>
              <a:rPr lang="en-US" b="1" dirty="0" err="1">
                <a:latin typeface="Century Gothic"/>
              </a:rPr>
              <a:t>Presupuesto</a:t>
            </a:r>
            <a:r>
              <a:rPr lang="en-US" b="1" dirty="0">
                <a:latin typeface="Century Gothic"/>
              </a:rPr>
              <a:t> restante: </a:t>
            </a:r>
            <a:r>
              <a:rPr lang="en-US" dirty="0">
                <a:latin typeface="Century Gothic"/>
              </a:rPr>
              <a:t>$</a:t>
            </a:r>
            <a:r>
              <a:rPr lang="en-US" sz="1800" kern="1200" dirty="0">
                <a:effectLst/>
                <a:latin typeface="Century Gothic"/>
              </a:rPr>
              <a:t> 1,047,406.64</a:t>
            </a:r>
            <a:endParaRPr lang="en-US" dirty="0">
              <a:latin typeface="Century Gothic"/>
            </a:endParaRPr>
          </a:p>
          <a:p>
            <a:pPr marL="305435" indent="-305435"/>
            <a:endParaRPr lang="en-US">
              <a:latin typeface="Century Gothic"/>
            </a:endParaRPr>
          </a:p>
          <a:p>
            <a:pPr marL="305435" indent="-305435"/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Trabajo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planificado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las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próximas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~dos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semanas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: </a:t>
            </a:r>
            <a:endParaRPr lang="en-US" b="1" dirty="0">
              <a:solidFill>
                <a:srgbClr val="000000"/>
              </a:solidFill>
              <a:latin typeface="Century Gothic"/>
            </a:endParaRPr>
          </a:p>
          <a:p>
            <a:pPr marL="305435" indent="-305435"/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Planeando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asistir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a las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reuniones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del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consejo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cs typeface="Arial"/>
              </a:rPr>
              <a:t>vecinal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, </a:t>
            </a:r>
            <a:endParaRPr lang="en-US" sz="1600" dirty="0">
              <a:latin typeface="Century Gothic"/>
            </a:endParaRPr>
          </a:p>
          <a:p>
            <a:pPr marL="305435" indent="-305435"/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Reunión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FORG para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anunciar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nuestr</a:t>
            </a:r>
            <a:r>
              <a:rPr lang="en-US" sz="1100" err="1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Arial"/>
                <a:cs typeface="Arial"/>
              </a:rPr>
              <a:t>proyecto</a:t>
            </a:r>
            <a:endParaRPr lang="en-US" err="1"/>
          </a:p>
          <a:p>
            <a:pPr marL="305435" indent="-305435"/>
            <a:endParaRPr lang="en-US">
              <a:highlight>
                <a:srgbClr val="FFFF00"/>
              </a:highlight>
              <a:latin typeface="Century Gothic"/>
            </a:endParaRPr>
          </a:p>
          <a:p>
            <a:pPr marL="629920" lvl="1" indent="-305435"/>
            <a:endParaRPr lang="en-US" b="1">
              <a:latin typeface="Century Gothic"/>
            </a:endParaRPr>
          </a:p>
          <a:p>
            <a:pPr marL="323850" lvl="1" indent="0">
              <a:buNone/>
            </a:pPr>
            <a:endParaRPr lang="en-US" b="1">
              <a:latin typeface="Century Gothic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8140C1-CA8B-0CD5-5389-E96164AE3315}"/>
              </a:ext>
            </a:extLst>
          </p:cNvPr>
          <p:cNvSpPr txBox="1">
            <a:spLocks/>
          </p:cNvSpPr>
          <p:nvPr/>
        </p:nvSpPr>
        <p:spPr>
          <a:xfrm>
            <a:off x="532426" y="265752"/>
            <a:ext cx="11187793" cy="90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kern="1500" cap="none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Bosque del Barrio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6C5D61-E18D-A3A2-8BCA-2D74F5459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076" y="218127"/>
            <a:ext cx="957140" cy="9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8AE9-3C7F-654E-7F1F-06EFCE53551B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b="1" dirty="0" err="1">
                <a:latin typeface="Century Gothic"/>
              </a:rPr>
              <a:t>Trabajo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completado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desde</a:t>
            </a:r>
            <a:r>
              <a:rPr lang="en-US" b="1" dirty="0">
                <a:latin typeface="Century Gothic"/>
              </a:rPr>
              <a:t> la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última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reunión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:</a:t>
            </a: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b="1" dirty="0">
              <a:latin typeface="Gill Sans MT" panose="020B0502020104020203"/>
            </a:endParaRPr>
          </a:p>
          <a:p>
            <a:pPr marL="305435" indent="-305435"/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Preparación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continua de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documentos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diseño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y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construcción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.</a:t>
            </a:r>
          </a:p>
          <a:p>
            <a:pPr marL="305435" indent="-305435"/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Plan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presentado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una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sesión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estudio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 la Junta de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Revisión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Diseño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 la Ciudad.</a:t>
            </a:r>
            <a:endParaRPr lang="en-US" sz="1600">
              <a:latin typeface="Century Gothic"/>
            </a:endParaRPr>
          </a:p>
          <a:p>
            <a:pPr marL="305435" indent="-305435"/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Habló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sobre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arte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público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con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el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Gerente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 Arte y Cultura de la ciudad.</a:t>
            </a:r>
            <a:endParaRPr lang="en-US" sz="1600" dirty="0">
              <a:latin typeface="Century Gothic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Century Gothic"/>
              <a:cs typeface="Arial"/>
            </a:endParaRPr>
          </a:p>
          <a:p>
            <a:pPr marL="305435" indent="-305435"/>
            <a:r>
              <a:rPr lang="en-US" b="1" dirty="0" err="1">
                <a:latin typeface="Century Gothic"/>
              </a:rPr>
              <a:t>Gastos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totales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reportados</a:t>
            </a:r>
            <a:r>
              <a:rPr lang="en-US" b="1" dirty="0">
                <a:latin typeface="Century Gothic"/>
              </a:rPr>
              <a:t> hasta la </a:t>
            </a:r>
            <a:r>
              <a:rPr lang="en-US" b="1" dirty="0" err="1">
                <a:latin typeface="Century Gothic"/>
              </a:rPr>
              <a:t>fecha</a:t>
            </a:r>
            <a:r>
              <a:rPr lang="en-US" dirty="0">
                <a:latin typeface="Century Gothic"/>
              </a:rPr>
              <a:t>: $</a:t>
            </a:r>
            <a:r>
              <a:rPr lang="en-US" sz="1800" kern="1200" dirty="0">
                <a:effectLst/>
                <a:latin typeface="Century Gothic"/>
              </a:rPr>
              <a:t> 22,473.98</a:t>
            </a:r>
            <a:endParaRPr lang="en-US" dirty="0">
              <a:latin typeface="Century Gothic"/>
            </a:endParaRPr>
          </a:p>
          <a:p>
            <a:pPr marL="305435" indent="-305435"/>
            <a:endParaRPr lang="en-US"/>
          </a:p>
          <a:p>
            <a:pPr marL="305435" indent="-305435"/>
            <a:r>
              <a:rPr lang="en-US" b="1" dirty="0" err="1">
                <a:latin typeface="Century Gothic"/>
              </a:rPr>
              <a:t>Presupuesto</a:t>
            </a:r>
            <a:r>
              <a:rPr lang="en-US" b="1" dirty="0">
                <a:latin typeface="Century Gothic"/>
              </a:rPr>
              <a:t> restante</a:t>
            </a:r>
            <a:r>
              <a:rPr lang="en-US" dirty="0">
                <a:latin typeface="Century Gothic"/>
              </a:rPr>
              <a:t>: $</a:t>
            </a:r>
            <a:r>
              <a:rPr lang="en-US" sz="1800" kern="1200" dirty="0">
                <a:effectLst/>
                <a:latin typeface="Century Gothic"/>
              </a:rPr>
              <a:t> 932,570.02</a:t>
            </a:r>
            <a:endParaRPr lang="en-US" dirty="0">
              <a:latin typeface="Century Gothic"/>
            </a:endParaRPr>
          </a:p>
          <a:p>
            <a:pPr marL="0" indent="0">
              <a:buNone/>
            </a:pPr>
            <a:endParaRPr lang="en-US" b="1" dirty="0">
              <a:latin typeface="Century Gothic"/>
            </a:endParaRPr>
          </a:p>
          <a:p>
            <a:pPr marL="305435" indent="-305435"/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Trabajo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planificado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las </a:t>
            </a:r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próximas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~dos </a:t>
            </a:r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semanas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: </a:t>
            </a:r>
            <a:endParaRPr lang="en-US" b="1" dirty="0">
              <a:latin typeface="Century Gothic"/>
            </a:endParaRPr>
          </a:p>
          <a:p>
            <a:pPr marL="629920" indent="-305435"/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Prepárese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para la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presentación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a la Junta de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Revisión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Diseño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para la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aprobación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del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proyecto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.</a:t>
            </a:r>
            <a:endParaRPr lang="en-US" sz="1600">
              <a:latin typeface="Century Gothic"/>
            </a:endParaRPr>
          </a:p>
          <a:p>
            <a:pPr marL="629920" lvl="1" indent="-305435"/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Preparar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solicitudes de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permiso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. </a:t>
            </a:r>
            <a:endParaRPr lang="en-US" dirty="0">
              <a:latin typeface="Century Gothic"/>
            </a:endParaRPr>
          </a:p>
          <a:p>
            <a:pPr marL="629920" lvl="1" indent="-305435"/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Continuar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redactando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documentos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construcción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. </a:t>
            </a:r>
            <a:endParaRPr lang="en-US" dirty="0">
              <a:latin typeface="Century Gothic"/>
            </a:endParaRPr>
          </a:p>
          <a:p>
            <a:pPr marL="629920" lvl="1" indent="-305435"/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Prepárese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para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el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evento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inaugural de TCC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el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20 de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abril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.</a:t>
            </a:r>
            <a:endParaRPr lang="en-US" dirty="0">
              <a:latin typeface="Century Gothic"/>
            </a:endParaRPr>
          </a:p>
          <a:p>
            <a:pPr marL="324485" lvl="1" indent="0">
              <a:buNone/>
            </a:pPr>
            <a:endParaRPr lang="en-US" dirty="0"/>
          </a:p>
          <a:p>
            <a:pPr marL="629920" lvl="1" indent="-305435"/>
            <a:endParaRPr lang="en-US" b="1">
              <a:latin typeface="Century Gothic"/>
            </a:endParaRPr>
          </a:p>
          <a:p>
            <a:pPr marL="323850" lvl="1" indent="0">
              <a:buNone/>
            </a:pPr>
            <a:endParaRPr lang="en-US" b="1">
              <a:latin typeface="Century Gothic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8140C1-CA8B-0CD5-5389-E96164AE3315}"/>
              </a:ext>
            </a:extLst>
          </p:cNvPr>
          <p:cNvSpPr txBox="1">
            <a:spLocks/>
          </p:cNvSpPr>
          <p:nvPr/>
        </p:nvSpPr>
        <p:spPr>
          <a:xfrm>
            <a:off x="532426" y="265752"/>
            <a:ext cx="11187793" cy="90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kern="1500" cap="none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ADA Accessible Garden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3FB999-BA5E-B610-FB15-873D8FBB4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661" y="221302"/>
            <a:ext cx="2356698" cy="9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01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8AE9-3C7F-654E-7F1F-06EFCE53551B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Trabajo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completado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desde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la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última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reunión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:</a:t>
            </a:r>
            <a:endParaRPr lang="en-US" b="1" dirty="0">
              <a:latin typeface="Century Gothic"/>
            </a:endParaRPr>
          </a:p>
          <a:p>
            <a:pPr marL="629920" indent="-305435"/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Organizó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el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sexto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sorteo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anual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árboles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frutales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Unity Park</a:t>
            </a:r>
            <a:endParaRPr lang="en-US" sz="1600" b="1">
              <a:highlight>
                <a:srgbClr val="FFFF00"/>
              </a:highlight>
              <a:latin typeface="Century Gothic"/>
            </a:endParaRPr>
          </a:p>
          <a:p>
            <a:pPr marL="629920" lvl="1" indent="-305435"/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Idioma y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contenido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finalizados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del 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Arial"/>
              </a:rPr>
              <a:t>boletín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Fruit Tree Lovers</a:t>
            </a:r>
            <a:endParaRPr lang="en-US" dirty="0">
              <a:latin typeface="Century Gothic"/>
            </a:endParaRPr>
          </a:p>
          <a:p>
            <a:pPr marL="324485" lvl="1" indent="0">
              <a:buNone/>
            </a:pPr>
            <a:endParaRPr lang="en-US" dirty="0">
              <a:solidFill>
                <a:srgbClr val="000000"/>
              </a:solidFill>
              <a:latin typeface="Century Gothic"/>
              <a:cs typeface="Arial"/>
            </a:endParaRPr>
          </a:p>
          <a:p>
            <a:pPr marL="305435" indent="-305435"/>
            <a:r>
              <a:rPr lang="en-US" b="1" dirty="0" err="1">
                <a:latin typeface="Century Gothic"/>
              </a:rPr>
              <a:t>Gastos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totales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reportados</a:t>
            </a:r>
            <a:r>
              <a:rPr lang="en-US" b="1" dirty="0">
                <a:latin typeface="Century Gothic"/>
              </a:rPr>
              <a:t> a la </a:t>
            </a:r>
            <a:r>
              <a:rPr lang="en-US" b="1" dirty="0" err="1">
                <a:latin typeface="Century Gothic"/>
              </a:rPr>
              <a:t>fecha</a:t>
            </a:r>
            <a:r>
              <a:rPr lang="en-US" dirty="0">
                <a:latin typeface="Century Gothic"/>
              </a:rPr>
              <a:t>: $</a:t>
            </a:r>
            <a:r>
              <a:rPr lang="en-US" sz="1800" kern="1200" dirty="0">
                <a:effectLst/>
                <a:latin typeface="Century Gothic"/>
              </a:rPr>
              <a:t> 30,969.81</a:t>
            </a:r>
            <a:endParaRPr lang="en-US" dirty="0">
              <a:latin typeface="Century Gothic"/>
            </a:endParaRPr>
          </a:p>
          <a:p>
            <a:pPr marL="305435" indent="-305435"/>
            <a:endParaRPr lang="en-US"/>
          </a:p>
          <a:p>
            <a:pPr marL="305435" indent="-305435"/>
            <a:r>
              <a:rPr lang="en-US" b="1" dirty="0" err="1">
                <a:latin typeface="Century Gothic"/>
              </a:rPr>
              <a:t>Presupuesto</a:t>
            </a:r>
            <a:r>
              <a:rPr lang="en-US" b="1" dirty="0">
                <a:latin typeface="Century Gothic"/>
              </a:rPr>
              <a:t> restante:</a:t>
            </a:r>
            <a:r>
              <a:rPr lang="en-US" dirty="0">
                <a:latin typeface="Century Gothic"/>
              </a:rPr>
              <a:t> $</a:t>
            </a:r>
            <a:r>
              <a:rPr lang="en-US" sz="1800" kern="1200" dirty="0">
                <a:effectLst/>
                <a:latin typeface="Century Gothic"/>
              </a:rPr>
              <a:t> 1,137,243.82</a:t>
            </a:r>
            <a:endParaRPr lang="en-US" dirty="0">
              <a:latin typeface="Century Gothic"/>
            </a:endParaRPr>
          </a:p>
          <a:p>
            <a:pPr marL="0" indent="0">
              <a:buNone/>
            </a:pPr>
            <a:endParaRPr lang="en-US" dirty="0">
              <a:latin typeface="Century Gothic"/>
            </a:endParaRPr>
          </a:p>
          <a:p>
            <a:pPr marL="305435" indent="-305435"/>
            <a:r>
              <a:rPr lang="en-US" dirty="0">
                <a:latin typeface="Century Gothic"/>
              </a:rPr>
              <a:t> 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Trabajo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planificado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las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próximas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~dos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semanas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: </a:t>
            </a:r>
            <a:endParaRPr lang="en-US" dirty="0"/>
          </a:p>
          <a:p>
            <a:pPr marL="629920" indent="-305435"/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Incorporación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 un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coordinador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 Gleaners</a:t>
            </a:r>
          </a:p>
          <a:p>
            <a:pPr marL="629920" lvl="1" indent="-305435"/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Publique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el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boletín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informativo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Fruit Tree Lovers para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los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destinatarios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del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sorteo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árboles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frutales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.</a:t>
            </a:r>
            <a:endParaRPr lang="en-US" dirty="0">
              <a:latin typeface="Century Gothic"/>
            </a:endParaRPr>
          </a:p>
          <a:p>
            <a:pPr marL="629920" lvl="1" indent="-305435"/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Publicar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vídeo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en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Redes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Sociales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con un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Llamado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a la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Acción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para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distribuir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Árboles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Frutales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 </a:t>
            </a:r>
            <a:endParaRPr lang="en-US" dirty="0">
              <a:latin typeface="Century Gothic"/>
            </a:endParaRPr>
          </a:p>
          <a:p>
            <a:pPr marL="629920" lvl="1" indent="-305435"/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Prepare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árboles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frutales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para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su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distribución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en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el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evento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público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  <a:cs typeface="Arial"/>
              </a:rPr>
              <a:t>lanzamiento</a:t>
            </a:r>
            <a:r>
              <a:rPr lang="en-US" dirty="0">
                <a:solidFill>
                  <a:srgbClr val="000000"/>
                </a:solidFill>
                <a:latin typeface="Century Gothic"/>
                <a:cs typeface="Arial"/>
              </a:rPr>
              <a:t> de TCC</a:t>
            </a:r>
            <a:endParaRPr lang="en-US" dirty="0">
              <a:latin typeface="Century Gothic"/>
            </a:endParaRPr>
          </a:p>
          <a:p>
            <a:pPr marL="324485" lvl="1" indent="0">
              <a:buNone/>
            </a:pPr>
            <a:endParaRPr lang="en-US" dirty="0"/>
          </a:p>
          <a:p>
            <a:pPr marL="629920" lvl="1" indent="-305435"/>
            <a:endParaRPr lang="en-US">
              <a:latin typeface="Century Gothic"/>
            </a:endParaRPr>
          </a:p>
          <a:p>
            <a:pPr marL="629920" lvl="1" indent="-305435"/>
            <a:endParaRPr lang="en-US">
              <a:latin typeface="Century Gothic"/>
            </a:endParaRPr>
          </a:p>
          <a:p>
            <a:pPr marL="629920" lvl="1" indent="-305435"/>
            <a:endParaRPr lang="en-US" b="1">
              <a:latin typeface="Century Gothic"/>
            </a:endParaRPr>
          </a:p>
          <a:p>
            <a:pPr marL="323850" lvl="1" indent="0">
              <a:buNone/>
            </a:pPr>
            <a:endParaRPr lang="en-US" b="1">
              <a:latin typeface="Century Gothic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8140C1-CA8B-0CD5-5389-E96164AE3315}"/>
              </a:ext>
            </a:extLst>
          </p:cNvPr>
          <p:cNvSpPr txBox="1">
            <a:spLocks/>
          </p:cNvSpPr>
          <p:nvPr/>
        </p:nvSpPr>
        <p:spPr>
          <a:xfrm>
            <a:off x="532426" y="265752"/>
            <a:ext cx="11187793" cy="90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kern="1500" cap="none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Orchard for ALL!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E2108-29EA-9B9A-C50A-5F0C8CF92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661" y="221302"/>
            <a:ext cx="2356698" cy="9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6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8AE9-3C7F-654E-7F1F-06EFCE53551B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Trabajo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completado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desde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la </a:t>
            </a:r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última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Century Gothic"/>
                <a:cs typeface="Arial"/>
              </a:rPr>
              <a:t>reunión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: </a:t>
            </a:r>
            <a:endParaRPr lang="en-US" b="1">
              <a:latin typeface="Century Gothic"/>
            </a:endParaRPr>
          </a:p>
          <a:p>
            <a:pPr marL="629920" indent="-305435"/>
            <a:r>
              <a:rPr lang="en-US" sz="160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Contrató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a un nuevo </a:t>
            </a:r>
            <a:r>
              <a:rPr lang="en-US" sz="1600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gerente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de </a:t>
            </a:r>
            <a:r>
              <a:rPr lang="en-US" sz="1600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proyecto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de </a:t>
            </a:r>
            <a:r>
              <a:rPr lang="en-US" sz="1600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VeggieRX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para la </a:t>
            </a:r>
            <a:r>
              <a:rPr lang="en-US" sz="1600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fecha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de </a:t>
            </a:r>
            <a:r>
              <a:rPr lang="en-US" sz="1600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inicio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del 17/04/2024</a:t>
            </a:r>
            <a:endParaRPr lang="en-US" sz="1600">
              <a:latin typeface="Century Gothic"/>
              <a:ea typeface="+mn-lt"/>
              <a:cs typeface="+mn-lt"/>
            </a:endParaRPr>
          </a:p>
          <a:p>
            <a:pPr marL="629920" lvl="1" indent="-305435"/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Se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completó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toda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la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facturación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retroactiva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, la factura n.° 4 y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el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informe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progreso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hasta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enero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de 2024.</a:t>
            </a:r>
            <a:endParaRPr lang="en-US" dirty="0">
              <a:latin typeface="Century Gothic"/>
            </a:endParaRPr>
          </a:p>
          <a:p>
            <a:pPr marL="629920" lvl="1" indent="-305435"/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Borrador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del plan de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seguimiento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indicadores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revisado</a:t>
            </a:r>
            <a:endParaRPr lang="en-US" err="1">
              <a:latin typeface="Century Gothic"/>
            </a:endParaRPr>
          </a:p>
          <a:p>
            <a:pPr marL="629920" lvl="1" indent="-305435"/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Recibimos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una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claridad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muy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necesaria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sobre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los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acuerdos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contractuales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, la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facturación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y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los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documentos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de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respaldo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.</a:t>
            </a:r>
            <a:endParaRPr lang="en-US" dirty="0">
              <a:latin typeface="Century Gothic"/>
            </a:endParaRPr>
          </a:p>
          <a:p>
            <a:pPr marL="629920" lvl="1" indent="-305435"/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Se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ordenó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una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nueva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cámara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frigorífica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para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respaldar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la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expansión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de la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infraestructura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 del </a:t>
            </a:r>
            <a:r>
              <a:rPr lang="en-US" err="1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proyecto</a:t>
            </a:r>
            <a:r>
              <a:rPr lang="en-US" dirty="0">
                <a:solidFill>
                  <a:srgbClr val="000000"/>
                </a:solidFill>
                <a:latin typeface="Century Gothic"/>
                <a:ea typeface="+mn-lt"/>
                <a:cs typeface="Arial"/>
              </a:rPr>
              <a:t>.</a:t>
            </a:r>
            <a:endParaRPr lang="en-US" dirty="0">
              <a:latin typeface="Century Gothic"/>
            </a:endParaRPr>
          </a:p>
          <a:p>
            <a:pPr marL="0" indent="0">
              <a:buNone/>
            </a:pPr>
            <a:endParaRPr lang="en-US" b="1">
              <a:latin typeface="Century Gothic"/>
            </a:endParaRPr>
          </a:p>
          <a:p>
            <a:pPr marL="305435" indent="-305435"/>
            <a:r>
              <a:rPr lang="en-US" b="1" dirty="0" err="1">
                <a:latin typeface="Century Gothic"/>
              </a:rPr>
              <a:t>Gastos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totales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reportados</a:t>
            </a:r>
            <a:r>
              <a:rPr lang="en-US" b="1" dirty="0">
                <a:latin typeface="Century Gothic"/>
              </a:rPr>
              <a:t> a la </a:t>
            </a:r>
            <a:r>
              <a:rPr lang="en-US" b="1" dirty="0" err="1">
                <a:latin typeface="Century Gothic"/>
              </a:rPr>
              <a:t>fecha</a:t>
            </a:r>
            <a:r>
              <a:rPr lang="en-US" b="1" dirty="0">
                <a:latin typeface="Century Gothic"/>
              </a:rPr>
              <a:t>:</a:t>
            </a:r>
            <a:r>
              <a:rPr lang="en-US" dirty="0">
                <a:latin typeface="Century Gothic"/>
              </a:rPr>
              <a:t> $ 18,007.88</a:t>
            </a:r>
            <a:endParaRPr lang="en-US" dirty="0"/>
          </a:p>
          <a:p>
            <a:pPr marL="305435" indent="-305435"/>
            <a:endParaRPr lang="en-US">
              <a:latin typeface="Gill Sans MT"/>
            </a:endParaRPr>
          </a:p>
          <a:p>
            <a:pPr marL="305435" indent="-305435"/>
            <a:r>
              <a:rPr lang="en-US" b="1" dirty="0" err="1">
                <a:latin typeface="Century Gothic"/>
              </a:rPr>
              <a:t>Presupuesto</a:t>
            </a:r>
            <a:r>
              <a:rPr lang="en-US" b="1" dirty="0">
                <a:latin typeface="Century Gothic"/>
              </a:rPr>
              <a:t> restante</a:t>
            </a:r>
            <a:r>
              <a:rPr lang="en-US" dirty="0">
                <a:latin typeface="Century Gothic"/>
              </a:rPr>
              <a:t>: $ 3,238,872.00</a:t>
            </a:r>
            <a:endParaRPr lang="en-US" dirty="0"/>
          </a:p>
          <a:p>
            <a:pPr marL="305435" indent="-305435"/>
            <a:endParaRPr lang="en-US">
              <a:latin typeface="Century Gothic"/>
            </a:endParaRPr>
          </a:p>
          <a:p>
            <a:pPr marL="305435" indent="-305435"/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Trabajo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planificado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las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próximas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 ~dos </a:t>
            </a:r>
            <a:r>
              <a:rPr lang="en-US" b="1" dirty="0" err="1">
                <a:solidFill>
                  <a:srgbClr val="000000"/>
                </a:solidFill>
                <a:latin typeface="Century Gothic"/>
                <a:cs typeface="Arial"/>
              </a:rPr>
              <a:t>semanas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Arial"/>
              </a:rPr>
              <a:t>: </a:t>
            </a:r>
            <a:endParaRPr lang="en-US" b="1">
              <a:latin typeface="Century Gothic"/>
            </a:endParaRPr>
          </a:p>
          <a:p>
            <a:pPr marL="305435" indent="-305435"/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Continuar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desarrollando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el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camino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hacia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la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expansión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del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proyecto</a:t>
            </a:r>
            <a:endParaRPr lang="en-US" sz="1600">
              <a:latin typeface="Century Gothic"/>
            </a:endParaRPr>
          </a:p>
          <a:p>
            <a:pPr marL="305435" indent="-305435"/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Finalizar</a:t>
            </a:r>
            <a:r>
              <a:rPr lang="en-US" sz="1600">
                <a:solidFill>
                  <a:srgbClr val="000000"/>
                </a:solidFill>
                <a:latin typeface="Century Gothic"/>
                <a:cs typeface="Arial"/>
              </a:rPr>
              <a:t> la factura y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el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informe</a:t>
            </a:r>
            <a:r>
              <a:rPr lang="en-US" sz="160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progreso</a:t>
            </a:r>
            <a:r>
              <a:rPr lang="en-US" sz="1600">
                <a:solidFill>
                  <a:srgbClr val="000000"/>
                </a:solidFill>
                <a:latin typeface="Century Gothic"/>
                <a:cs typeface="Arial"/>
              </a:rPr>
              <a:t> n.º 4 de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febrero</a:t>
            </a:r>
            <a:r>
              <a:rPr lang="en-US" sz="1600">
                <a:solidFill>
                  <a:srgbClr val="000000"/>
                </a:solidFill>
                <a:latin typeface="Century Gothic"/>
                <a:cs typeface="Arial"/>
              </a:rPr>
              <a:t> a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marzo</a:t>
            </a:r>
            <a:r>
              <a:rPr lang="en-US" sz="1600">
                <a:solidFill>
                  <a:srgbClr val="000000"/>
                </a:solidFill>
                <a:latin typeface="Century Gothic"/>
                <a:cs typeface="Arial"/>
              </a:rPr>
              <a:t> de 2024,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incluida</a:t>
            </a:r>
            <a:r>
              <a:rPr lang="en-US" sz="1600">
                <a:solidFill>
                  <a:srgbClr val="000000"/>
                </a:solidFill>
                <a:latin typeface="Century Gothic"/>
                <a:cs typeface="Arial"/>
              </a:rPr>
              <a:t> la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creación</a:t>
            </a:r>
            <a:r>
              <a:rPr lang="en-US" sz="160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una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plantilla</a:t>
            </a:r>
            <a:r>
              <a:rPr lang="en-US" sz="160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US" sz="1600">
                <a:solidFill>
                  <a:srgbClr val="000000"/>
                </a:solidFill>
                <a:latin typeface="Century Gothic"/>
                <a:cs typeface="Arial"/>
              </a:rPr>
              <a:t>para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conocimientos</a:t>
            </a:r>
            <a:r>
              <a:rPr lang="en-US" sz="160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embarque</a:t>
            </a:r>
            <a:r>
              <a:rPr lang="en-US" sz="1600">
                <a:solidFill>
                  <a:srgbClr val="000000"/>
                </a:solidFill>
                <a:latin typeface="Century Gothic"/>
                <a:cs typeface="Arial"/>
              </a:rPr>
              <a:t> y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seguimiento</a:t>
            </a:r>
            <a:r>
              <a:rPr lang="en-US" sz="1600">
                <a:solidFill>
                  <a:srgbClr val="000000"/>
                </a:solidFill>
                <a:latin typeface="Century Gothic"/>
                <a:cs typeface="Arial"/>
              </a:rPr>
              <a:t> de </a:t>
            </a:r>
            <a:r>
              <a:rPr lang="en-US" sz="1600" err="1">
                <a:solidFill>
                  <a:srgbClr val="000000"/>
                </a:solidFill>
                <a:latin typeface="Century Gothic"/>
                <a:cs typeface="Arial"/>
              </a:rPr>
              <a:t>adquisiciones</a:t>
            </a:r>
            <a:r>
              <a:rPr lang="en-US" sz="1600">
                <a:solidFill>
                  <a:srgbClr val="000000"/>
                </a:solidFill>
                <a:latin typeface="Century Gothic"/>
                <a:cs typeface="Arial"/>
              </a:rPr>
              <a:t>.</a:t>
            </a:r>
            <a:endParaRPr lang="en-US" sz="1600">
              <a:latin typeface="Century Gothic"/>
            </a:endParaRPr>
          </a:p>
          <a:p>
            <a:pPr marL="0" indent="0">
              <a:buNone/>
            </a:pPr>
            <a:endParaRPr lang="en-US" dirty="0"/>
          </a:p>
          <a:p>
            <a:pPr marL="629920" lvl="1" indent="-305435"/>
            <a:endParaRPr lang="en-US">
              <a:highlight>
                <a:srgbClr val="FFFF00"/>
              </a:highlight>
              <a:latin typeface="Century Gothic"/>
            </a:endParaRPr>
          </a:p>
          <a:p>
            <a:pPr marL="629920" lvl="1" indent="-305435"/>
            <a:endParaRPr lang="en-US" b="1">
              <a:latin typeface="Century Gothic"/>
            </a:endParaRPr>
          </a:p>
          <a:p>
            <a:pPr marL="323850" lvl="1" indent="0">
              <a:buNone/>
            </a:pPr>
            <a:endParaRPr lang="en-US" b="1">
              <a:latin typeface="Century Gothic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8140C1-CA8B-0CD5-5389-E96164AE3315}"/>
              </a:ext>
            </a:extLst>
          </p:cNvPr>
          <p:cNvSpPr txBox="1">
            <a:spLocks/>
          </p:cNvSpPr>
          <p:nvPr/>
        </p:nvSpPr>
        <p:spPr>
          <a:xfrm>
            <a:off x="532426" y="265752"/>
            <a:ext cx="11187793" cy="90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kern="1500" cap="none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Veggie Rx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26CD27-0FF0-24FD-902A-A6590E50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661" y="221302"/>
            <a:ext cx="2356698" cy="9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1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53A10-04B5-8CFA-DC96-99D573FC2481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Cada primer </a:t>
            </a:r>
            <a:r>
              <a:rPr lang="es-MX" sz="3600" b="1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Miércoles</a:t>
            </a:r>
            <a:r>
              <a:rPr lang="en-US" sz="3600" b="1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de </a:t>
            </a:r>
            <a:r>
              <a:rPr lang="en-US" sz="3600" b="1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mes</a:t>
            </a:r>
            <a:r>
              <a:rPr lang="en-US" sz="3600" b="1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6pm-8pm</a:t>
            </a:r>
            <a:endParaRPr lang="es-MX" sz="3600">
              <a:solidFill>
                <a:schemeClr val="tx1"/>
              </a:solidFill>
              <a:latin typeface="Century Gothic"/>
              <a:ea typeface="+mn-lt"/>
              <a:cs typeface="+mn-lt"/>
            </a:endParaRPr>
          </a:p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endParaRPr lang="en-US" sz="3600" dirty="0">
              <a:solidFill>
                <a:schemeClr val="tx1"/>
              </a:solidFill>
              <a:latin typeface="Century Gothic"/>
              <a:ea typeface="+mn-lt"/>
              <a:cs typeface="+mn-lt"/>
            </a:endParaRPr>
          </a:p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Asistencia </a:t>
            </a:r>
            <a:r>
              <a:rPr lang="en-US" sz="3600" b="1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en</a:t>
            </a:r>
            <a:r>
              <a:rPr lang="en-US" sz="3600" b="1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persona:</a:t>
            </a: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Nevin Community Center, 598 Nevin Ave, Richmond, CA 94801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endParaRPr lang="en-US" sz="3600" dirty="0">
              <a:solidFill>
                <a:schemeClr val="tx1"/>
              </a:solidFill>
              <a:latin typeface="Century Gothic"/>
              <a:ea typeface="+mn-lt"/>
              <a:cs typeface="+mn-lt"/>
            </a:endParaRPr>
          </a:p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Asistencia virtual:</a:t>
            </a: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https://ci-richmond-ca-us.zoom.us/meeting/register/tjwrcu2ortgihtrlu`_bx5erd41g-jfk1epva</a:t>
            </a: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endParaRPr lang="en-US" sz="3600" dirty="0">
              <a:solidFill>
                <a:schemeClr val="tx1"/>
              </a:solidFill>
              <a:latin typeface="Century Gothic"/>
              <a:ea typeface="+mn-lt"/>
              <a:cs typeface="+mn-lt"/>
            </a:endParaRPr>
          </a:p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Asistencia </a:t>
            </a:r>
            <a:r>
              <a:rPr lang="en-US" sz="3600" b="1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Telef</a:t>
            </a:r>
            <a:r>
              <a:rPr lang="es" sz="3600" b="1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ó</a:t>
            </a:r>
            <a:r>
              <a:rPr lang="en-US" sz="3600" b="1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nica</a:t>
            </a:r>
            <a:r>
              <a:rPr lang="en-US" sz="3600" b="1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: </a:t>
            </a:r>
            <a:r>
              <a:rPr lang="en-US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(669) 900-6833, or (669) 444-9171  Webinar ID: 976 6319 9451</a:t>
            </a:r>
            <a:endParaRPr lang="en-US">
              <a:solidFill>
                <a:schemeClr val="tx1"/>
              </a:solidFill>
              <a:latin typeface="Century Gothic"/>
            </a:endParaRPr>
          </a:p>
          <a:p>
            <a:pPr marL="305435" indent="-305435"/>
            <a:endParaRPr lang="en-US" sz="3600" dirty="0">
              <a:solidFill>
                <a:schemeClr val="tx1"/>
              </a:solidFill>
              <a:latin typeface="Century Gothic"/>
            </a:endParaRPr>
          </a:p>
          <a:p>
            <a:pPr marL="305435" indent="-305435"/>
            <a:r>
              <a:rPr lang="en-US" sz="3600" dirty="0">
                <a:solidFill>
                  <a:schemeClr val="tx1"/>
                </a:solidFill>
                <a:latin typeface="Century Gothic"/>
              </a:rPr>
              <a:t>Todos </a:t>
            </a:r>
            <a:r>
              <a:rPr lang="en-US" sz="3600" err="1">
                <a:solidFill>
                  <a:schemeClr val="tx1"/>
                </a:solidFill>
                <a:latin typeface="Century Gothic"/>
              </a:rPr>
              <a:t>los</a:t>
            </a:r>
            <a:r>
              <a:rPr lang="en-US" sz="3600" dirty="0">
                <a:solidFill>
                  <a:schemeClr val="tx1"/>
                </a:solidFill>
                <a:latin typeface="Century Gothic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Century Gothic"/>
              </a:rPr>
              <a:t>miembros</a:t>
            </a:r>
            <a:r>
              <a:rPr lang="en-US" sz="3600" dirty="0">
                <a:solidFill>
                  <a:schemeClr val="tx1"/>
                </a:solidFill>
                <a:latin typeface="Century Gothic"/>
              </a:rPr>
              <a:t> del </a:t>
            </a:r>
            <a:r>
              <a:rPr lang="en-US" sz="3600" err="1">
                <a:solidFill>
                  <a:schemeClr val="tx1"/>
                </a:solidFill>
                <a:latin typeface="Century Gothic"/>
              </a:rPr>
              <a:t>Comité</a:t>
            </a:r>
            <a:r>
              <a:rPr lang="en-US" sz="3600" dirty="0">
                <a:solidFill>
                  <a:schemeClr val="tx1"/>
                </a:solidFill>
                <a:latin typeface="Century Gothic"/>
              </a:rPr>
              <a:t> y </a:t>
            </a:r>
            <a:r>
              <a:rPr lang="en-US" sz="3600" err="1">
                <a:solidFill>
                  <a:schemeClr val="tx1"/>
                </a:solidFill>
                <a:latin typeface="Century Gothic"/>
              </a:rPr>
              <a:t>los</a:t>
            </a:r>
            <a:r>
              <a:rPr lang="en-US" sz="3600" dirty="0">
                <a:solidFill>
                  <a:schemeClr val="tx1"/>
                </a:solidFill>
                <a:latin typeface="Century Gothic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Century Gothic"/>
              </a:rPr>
              <a:t>miembros</a:t>
            </a:r>
            <a:r>
              <a:rPr lang="en-US" sz="3600" dirty="0">
                <a:solidFill>
                  <a:schemeClr val="tx1"/>
                </a:solidFill>
                <a:latin typeface="Century Gothic"/>
              </a:rPr>
              <a:t> del </a:t>
            </a:r>
            <a:r>
              <a:rPr lang="en-US" sz="3600" err="1">
                <a:solidFill>
                  <a:schemeClr val="tx1"/>
                </a:solidFill>
                <a:latin typeface="Century Gothic"/>
              </a:rPr>
              <a:t>público</a:t>
            </a:r>
            <a:r>
              <a:rPr lang="en-US" sz="3600" dirty="0">
                <a:solidFill>
                  <a:schemeClr val="tx1"/>
                </a:solidFill>
                <a:latin typeface="Century Gothic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Century Gothic"/>
              </a:rPr>
              <a:t>deben</a:t>
            </a:r>
            <a:r>
              <a:rPr lang="en-US" sz="3600" dirty="0">
                <a:solidFill>
                  <a:schemeClr val="tx1"/>
                </a:solidFill>
                <a:latin typeface="Century Gothic"/>
              </a:rPr>
              <a:t> de </a:t>
            </a:r>
            <a:r>
              <a:rPr lang="en-US" sz="3600" err="1">
                <a:solidFill>
                  <a:schemeClr val="tx1"/>
                </a:solidFill>
                <a:latin typeface="Century Gothic"/>
              </a:rPr>
              <a:t>cumplir</a:t>
            </a:r>
            <a:r>
              <a:rPr lang="en-US" sz="3600" dirty="0">
                <a:solidFill>
                  <a:schemeClr val="tx1"/>
                </a:solidFill>
                <a:latin typeface="Century Gothic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Century Gothic"/>
              </a:rPr>
              <a:t>los</a:t>
            </a:r>
            <a:r>
              <a:rPr lang="en-US" sz="3600" dirty="0">
                <a:solidFill>
                  <a:schemeClr val="tx1"/>
                </a:solidFill>
                <a:latin typeface="Century Gothic"/>
              </a:rPr>
              <a:t> </a:t>
            </a:r>
            <a:r>
              <a:rPr lang="en-US" sz="3600" u="sng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Acuerdos</a:t>
            </a:r>
            <a:r>
              <a:rPr lang="en-US" sz="3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 </a:t>
            </a:r>
            <a:r>
              <a:rPr lang="en-US" sz="3600" u="sng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Comunitarios</a:t>
            </a:r>
            <a:endParaRPr lang="en-US" sz="3700" u="sng" err="1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844EA-6507-867D-36EB-FB00F8365C4F}"/>
              </a:ext>
            </a:extLst>
          </p:cNvPr>
          <p:cNvSpPr txBox="1"/>
          <p:nvPr/>
        </p:nvSpPr>
        <p:spPr>
          <a:xfrm>
            <a:off x="323850" y="304800"/>
            <a:ext cx="833437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Myriad Pro" panose="020B0503030403020204"/>
              </a:rPr>
              <a:t>Información</a:t>
            </a:r>
            <a:r>
              <a:rPr lang="en-US" sz="4400" b="1" dirty="0">
                <a:solidFill>
                  <a:schemeClr val="bg1"/>
                </a:solidFill>
                <a:latin typeface="Myriad Pro" panose="020B0503030403020204"/>
              </a:rPr>
              <a:t> de </a:t>
            </a:r>
            <a:r>
              <a:rPr lang="en-US" sz="4400" b="1" dirty="0" err="1">
                <a:solidFill>
                  <a:schemeClr val="bg1"/>
                </a:solidFill>
                <a:latin typeface="Myriad Pro" panose="020B0503030403020204"/>
              </a:rPr>
              <a:t>reuniones</a:t>
            </a:r>
            <a:endParaRPr lang="en-US" sz="4400" b="1">
              <a:solidFill>
                <a:schemeClr val="bg1"/>
              </a:solidFill>
              <a:latin typeface="Myriad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757050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8AE9-3C7F-654E-7F1F-06EFCE53551B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r>
              <a:rPr lang="en-US" b="1" dirty="0" err="1">
                <a:solidFill>
                  <a:srgbClr val="3D3D3D"/>
                </a:solidFill>
                <a:latin typeface="Gill Sans MT"/>
              </a:rPr>
              <a:t>Trabajo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completado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desde</a:t>
            </a:r>
            <a:r>
              <a:rPr lang="en-US" b="1" dirty="0">
                <a:ea typeface="+mn-lt"/>
                <a:cs typeface="+mn-lt"/>
              </a:rPr>
              <a:t> la </a:t>
            </a:r>
            <a:r>
              <a:rPr lang="en-US" b="1" dirty="0" err="1">
                <a:ea typeface="+mn-lt"/>
                <a:cs typeface="+mn-lt"/>
              </a:rPr>
              <a:t>última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reunión</a:t>
            </a:r>
            <a:r>
              <a:rPr lang="en-US" b="1" dirty="0">
                <a:ea typeface="+mn-lt"/>
                <a:cs typeface="+mn-lt"/>
              </a:rPr>
              <a:t>: </a:t>
            </a:r>
            <a:endParaRPr lang="en-US" sz="2900" b="1" dirty="0">
              <a:solidFill>
                <a:srgbClr val="000000"/>
              </a:solidFill>
              <a:latin typeface="Century Gothic"/>
              <a:ea typeface="+mn-lt"/>
              <a:cs typeface="+mn-lt"/>
            </a:endParaRPr>
          </a:p>
          <a:p>
            <a:pPr marL="629920" lvl="1" indent="-305435"/>
            <a:r>
              <a:rPr lang="en-US" err="1">
                <a:latin typeface="Century Gothic"/>
                <a:ea typeface="+mn-lt"/>
                <a:cs typeface="+mn-lt"/>
              </a:rPr>
              <a:t>Trabajo</a:t>
            </a:r>
            <a:r>
              <a:rPr lang="en-US" dirty="0">
                <a:latin typeface="Century Gothic"/>
                <a:ea typeface="+mn-lt"/>
                <a:cs typeface="+mn-lt"/>
              </a:rPr>
              <a:t> continuo con </a:t>
            </a:r>
            <a:r>
              <a:rPr lang="en-US" err="1">
                <a:latin typeface="Century Gothic"/>
                <a:ea typeface="+mn-lt"/>
                <a:cs typeface="+mn-lt"/>
              </a:rPr>
              <a:t>organizaciones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comunitarias</a:t>
            </a:r>
            <a:endParaRPr lang="en-US" err="1">
              <a:latin typeface="Century Gothic"/>
            </a:endParaRPr>
          </a:p>
          <a:p>
            <a:pPr marL="629920" lvl="1" indent="-305435"/>
            <a:r>
              <a:rPr lang="en-US" err="1">
                <a:latin typeface="Century Gothic"/>
                <a:ea typeface="+mn-lt"/>
                <a:cs typeface="+mn-lt"/>
              </a:rPr>
              <a:t>Lanzamiento</a:t>
            </a:r>
            <a:r>
              <a:rPr lang="en-US" dirty="0">
                <a:latin typeface="Century Gothic"/>
                <a:ea typeface="+mn-lt"/>
                <a:cs typeface="+mn-lt"/>
              </a:rPr>
              <a:t> del </a:t>
            </a:r>
            <a:r>
              <a:rPr lang="en-US" err="1">
                <a:latin typeface="Century Gothic"/>
                <a:ea typeface="+mn-lt"/>
                <a:cs typeface="+mn-lt"/>
              </a:rPr>
              <a:t>sistema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eBike</a:t>
            </a:r>
            <a:r>
              <a:rPr lang="en-US" dirty="0">
                <a:latin typeface="Century Gothic"/>
                <a:ea typeface="+mn-lt"/>
                <a:cs typeface="+mn-lt"/>
              </a:rPr>
              <a:t> / </a:t>
            </a:r>
            <a:r>
              <a:rPr lang="en-US" err="1">
                <a:latin typeface="Century Gothic"/>
                <a:ea typeface="+mn-lt"/>
                <a:cs typeface="+mn-lt"/>
              </a:rPr>
              <a:t>Ceremonia</a:t>
            </a:r>
            <a:r>
              <a:rPr lang="en-US" dirty="0">
                <a:latin typeface="Century Gothic"/>
                <a:ea typeface="+mn-lt"/>
                <a:cs typeface="+mn-lt"/>
              </a:rPr>
              <a:t> de corte de </a:t>
            </a:r>
            <a:r>
              <a:rPr lang="en-US" err="1">
                <a:latin typeface="Century Gothic"/>
                <a:ea typeface="+mn-lt"/>
                <a:cs typeface="+mn-lt"/>
              </a:rPr>
              <a:t>listón</a:t>
            </a:r>
            <a:endParaRPr lang="en-US" err="1">
              <a:latin typeface="Century Gothic"/>
            </a:endParaRPr>
          </a:p>
          <a:p>
            <a:pPr marL="629920" lvl="1" indent="-305435"/>
            <a:r>
              <a:rPr lang="en-US" dirty="0">
                <a:latin typeface="Century Gothic"/>
                <a:ea typeface="+mn-lt"/>
                <a:cs typeface="+mn-lt"/>
              </a:rPr>
              <a:t>Personal </a:t>
            </a:r>
            <a:r>
              <a:rPr lang="en-US" err="1">
                <a:latin typeface="Century Gothic"/>
                <a:ea typeface="+mn-lt"/>
                <a:cs typeface="+mn-lt"/>
              </a:rPr>
              <a:t>contratado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capacitado</a:t>
            </a:r>
            <a:endParaRPr lang="en-US" err="1">
              <a:latin typeface="Century Gothic"/>
            </a:endParaRPr>
          </a:p>
          <a:p>
            <a:pPr marL="629920" lvl="1" indent="-305435"/>
            <a:r>
              <a:rPr lang="en-US" dirty="0">
                <a:latin typeface="Century Gothic"/>
                <a:ea typeface="+mn-lt"/>
                <a:cs typeface="+mn-lt"/>
              </a:rPr>
              <a:t>En </a:t>
            </a:r>
            <a:r>
              <a:rPr lang="en-US" err="1">
                <a:latin typeface="Century Gothic"/>
                <a:ea typeface="+mn-lt"/>
                <a:cs typeface="+mn-lt"/>
              </a:rPr>
              <a:t>el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proceso</a:t>
            </a:r>
            <a:r>
              <a:rPr lang="en-US" dirty="0">
                <a:latin typeface="Century Gothic"/>
                <a:ea typeface="+mn-lt"/>
                <a:cs typeface="+mn-lt"/>
              </a:rPr>
              <a:t> de </a:t>
            </a:r>
            <a:r>
              <a:rPr lang="en-US" err="1">
                <a:latin typeface="Century Gothic"/>
                <a:ea typeface="+mn-lt"/>
                <a:cs typeface="+mn-lt"/>
              </a:rPr>
              <a:t>contratación</a:t>
            </a:r>
            <a:r>
              <a:rPr lang="en-US" dirty="0">
                <a:latin typeface="Century Gothic"/>
                <a:ea typeface="+mn-lt"/>
                <a:cs typeface="+mn-lt"/>
              </a:rPr>
              <a:t> de un Community Manager para </a:t>
            </a:r>
            <a:r>
              <a:rPr lang="en-US" err="1">
                <a:latin typeface="Century Gothic"/>
                <a:ea typeface="+mn-lt"/>
                <a:cs typeface="+mn-lt"/>
              </a:rPr>
              <a:t>trabajar</a:t>
            </a:r>
            <a:r>
              <a:rPr lang="en-US" dirty="0">
                <a:latin typeface="Century Gothic"/>
                <a:ea typeface="+mn-lt"/>
                <a:cs typeface="+mn-lt"/>
              </a:rPr>
              <a:t> con las partes </a:t>
            </a:r>
            <a:r>
              <a:rPr lang="en-US" err="1">
                <a:latin typeface="Century Gothic"/>
                <a:ea typeface="+mn-lt"/>
                <a:cs typeface="+mn-lt"/>
              </a:rPr>
              <a:t>interesadas</a:t>
            </a:r>
            <a:r>
              <a:rPr lang="en-US" dirty="0">
                <a:latin typeface="Century Gothic"/>
                <a:ea typeface="+mn-lt"/>
                <a:cs typeface="+mn-lt"/>
              </a:rPr>
              <a:t> y la </a:t>
            </a:r>
            <a:r>
              <a:rPr lang="en-US" err="1">
                <a:latin typeface="Century Gothic"/>
                <a:ea typeface="+mn-lt"/>
                <a:cs typeface="+mn-lt"/>
              </a:rPr>
              <a:t>comunidad</a:t>
            </a:r>
            <a:endParaRPr lang="en-US" err="1">
              <a:latin typeface="Century Gothic"/>
            </a:endParaRPr>
          </a:p>
          <a:p>
            <a:pPr marL="629920" lvl="1" indent="-305435"/>
            <a:r>
              <a:rPr lang="en-US" dirty="0">
                <a:latin typeface="Century Gothic"/>
                <a:ea typeface="+mn-lt"/>
                <a:cs typeface="+mn-lt"/>
              </a:rPr>
              <a:t>Se </a:t>
            </a:r>
            <a:r>
              <a:rPr lang="en-US" err="1">
                <a:latin typeface="Century Gothic"/>
                <a:ea typeface="+mn-lt"/>
                <a:cs typeface="+mn-lt"/>
              </a:rPr>
              <a:t>completó</a:t>
            </a:r>
            <a:r>
              <a:rPr lang="en-US" dirty="0">
                <a:latin typeface="Century Gothic"/>
                <a:ea typeface="+mn-lt"/>
                <a:cs typeface="+mn-lt"/>
              </a:rPr>
              <a:t> un plan de </a:t>
            </a:r>
            <a:r>
              <a:rPr lang="en-US" err="1">
                <a:latin typeface="Century Gothic"/>
                <a:ea typeface="+mn-lt"/>
                <a:cs typeface="+mn-lt"/>
              </a:rPr>
              <a:t>participación</a:t>
            </a:r>
            <a:r>
              <a:rPr lang="en-US" dirty="0">
                <a:latin typeface="Century Gothic"/>
                <a:ea typeface="+mn-lt"/>
                <a:cs typeface="+mn-lt"/>
              </a:rPr>
              <a:t> y </a:t>
            </a:r>
            <a:r>
              <a:rPr lang="en-US" err="1">
                <a:latin typeface="Century Gothic"/>
                <a:ea typeface="+mn-lt"/>
                <a:cs typeface="+mn-lt"/>
              </a:rPr>
              <a:t>extensión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comunitaria</a:t>
            </a:r>
            <a:r>
              <a:rPr lang="en-US" dirty="0">
                <a:latin typeface="Century Gothic"/>
                <a:ea typeface="+mn-lt"/>
                <a:cs typeface="+mn-lt"/>
              </a:rPr>
              <a:t> para </a:t>
            </a:r>
            <a:r>
              <a:rPr lang="en-US" err="1">
                <a:latin typeface="Century Gothic"/>
                <a:ea typeface="+mn-lt"/>
                <a:cs typeface="+mn-lt"/>
              </a:rPr>
              <a:t>su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implementación</a:t>
            </a:r>
            <a:r>
              <a:rPr lang="en-US">
                <a:latin typeface="Century Gothic"/>
                <a:ea typeface="+mn-lt"/>
                <a:cs typeface="+mn-lt"/>
              </a:rPr>
              <a:t>.</a:t>
            </a:r>
            <a:endParaRPr lang="en-US" dirty="0">
              <a:latin typeface="Century Gothic"/>
            </a:endParaRPr>
          </a:p>
          <a:p>
            <a:pPr marL="629920" lvl="1" indent="-305435"/>
            <a:endParaRPr lang="en-US" dirty="0">
              <a:ea typeface="+mn-lt"/>
              <a:cs typeface="+mn-lt"/>
            </a:endParaRPr>
          </a:p>
          <a:p>
            <a:pPr marL="610235" lvl="1" indent="-285750"/>
            <a:r>
              <a:rPr lang="en-US" sz="1800" b="1" dirty="0" err="1">
                <a:ea typeface="+mn-lt"/>
                <a:cs typeface="+mn-lt"/>
              </a:rPr>
              <a:t>Gastos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totales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reportados</a:t>
            </a:r>
            <a:r>
              <a:rPr lang="en-US" sz="1800" b="1" dirty="0">
                <a:ea typeface="+mn-lt"/>
                <a:cs typeface="+mn-lt"/>
              </a:rPr>
              <a:t> hasta la </a:t>
            </a:r>
            <a:r>
              <a:rPr lang="en-US" sz="1800" b="1" dirty="0" err="1">
                <a:ea typeface="+mn-lt"/>
                <a:cs typeface="+mn-lt"/>
              </a:rPr>
              <a:t>fecha</a:t>
            </a:r>
            <a:r>
              <a:rPr lang="en-US" sz="1800" b="1" dirty="0">
                <a:ea typeface="+mn-lt"/>
                <a:cs typeface="+mn-lt"/>
              </a:rPr>
              <a:t>: </a:t>
            </a:r>
            <a:r>
              <a:rPr lang="en-US" sz="1800" dirty="0">
                <a:ea typeface="+mn-lt"/>
                <a:cs typeface="+mn-lt"/>
              </a:rPr>
              <a:t>$1,094,375 </a:t>
            </a:r>
            <a:endParaRPr lang="en-US" sz="1800" dirty="0"/>
          </a:p>
          <a:p>
            <a:pPr marL="324485" lvl="1" indent="0">
              <a:buNone/>
            </a:pPr>
            <a:endParaRPr lang="en-US" sz="1800" dirty="0">
              <a:ea typeface="+mn-lt"/>
              <a:cs typeface="+mn-lt"/>
            </a:endParaRPr>
          </a:p>
          <a:p>
            <a:pPr marL="610235" lvl="1" indent="-285750"/>
            <a:r>
              <a:rPr lang="en-US" sz="1800" b="1" err="1">
                <a:ea typeface="+mn-lt"/>
                <a:cs typeface="+mn-lt"/>
              </a:rPr>
              <a:t>Presupuesto</a:t>
            </a:r>
            <a:r>
              <a:rPr lang="en-US" sz="1800" b="1" dirty="0">
                <a:ea typeface="+mn-lt"/>
                <a:cs typeface="+mn-lt"/>
              </a:rPr>
              <a:t> restante: </a:t>
            </a:r>
            <a:r>
              <a:rPr lang="en-US" sz="1800" dirty="0">
                <a:ea typeface="+mn-lt"/>
                <a:cs typeface="+mn-lt"/>
              </a:rPr>
              <a:t>$3 </a:t>
            </a:r>
            <a:r>
              <a:rPr lang="en-US" sz="1800" err="1">
                <a:ea typeface="+mn-lt"/>
                <a:cs typeface="+mn-lt"/>
              </a:rPr>
              <a:t>millones</a:t>
            </a:r>
            <a:endParaRPr lang="en-US" sz="1800" b="1" dirty="0">
              <a:ea typeface="+mn-lt"/>
              <a:cs typeface="+mn-lt"/>
            </a:endParaRPr>
          </a:p>
          <a:p>
            <a:pPr marL="610235" lvl="1" indent="-285750"/>
            <a:endParaRPr lang="en-US" sz="1800" dirty="0">
              <a:ea typeface="+mn-lt"/>
              <a:cs typeface="+mn-lt"/>
            </a:endParaRPr>
          </a:p>
          <a:p>
            <a:pPr marL="610235" lvl="1" indent="-285750"/>
            <a:r>
              <a:rPr lang="en-US" sz="1800" b="1" err="1">
                <a:ea typeface="+mn-lt"/>
                <a:cs typeface="+mn-lt"/>
              </a:rPr>
              <a:t>Trabajo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err="1">
                <a:ea typeface="+mn-lt"/>
                <a:cs typeface="+mn-lt"/>
              </a:rPr>
              <a:t>planificado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err="1">
                <a:ea typeface="+mn-lt"/>
                <a:cs typeface="+mn-lt"/>
              </a:rPr>
              <a:t>en</a:t>
            </a:r>
            <a:r>
              <a:rPr lang="en-US" sz="1800" b="1" dirty="0">
                <a:ea typeface="+mn-lt"/>
                <a:cs typeface="+mn-lt"/>
              </a:rPr>
              <a:t> las </a:t>
            </a:r>
            <a:r>
              <a:rPr lang="en-US" sz="1800" b="1" err="1">
                <a:ea typeface="+mn-lt"/>
                <a:cs typeface="+mn-lt"/>
              </a:rPr>
              <a:t>próximas</a:t>
            </a:r>
            <a:r>
              <a:rPr lang="en-US" sz="1800" b="1" dirty="0">
                <a:ea typeface="+mn-lt"/>
                <a:cs typeface="+mn-lt"/>
              </a:rPr>
              <a:t> ~dos </a:t>
            </a:r>
            <a:r>
              <a:rPr lang="en-US" sz="1800" b="1" err="1">
                <a:ea typeface="+mn-lt"/>
                <a:cs typeface="+mn-lt"/>
              </a:rPr>
              <a:t>semanas</a:t>
            </a:r>
            <a:r>
              <a:rPr lang="en-US" sz="1800" b="1" dirty="0">
                <a:ea typeface="+mn-lt"/>
                <a:cs typeface="+mn-lt"/>
              </a:rPr>
              <a:t>: </a:t>
            </a:r>
            <a:endParaRPr lang="en-US" sz="1800" b="1" dirty="0"/>
          </a:p>
          <a:p>
            <a:pPr marL="899795" lvl="2" indent="-305435">
              <a:lnSpc>
                <a:spcPct val="105000"/>
              </a:lnSpc>
            </a:pPr>
            <a:r>
              <a:rPr lang="en-US" sz="1600" err="1">
                <a:ea typeface="+mn-lt"/>
                <a:cs typeface="+mn-lt"/>
              </a:rPr>
              <a:t>Coloque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bicicletas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adicionales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toda</a:t>
            </a:r>
            <a:r>
              <a:rPr lang="en-US" sz="1600" dirty="0">
                <a:ea typeface="+mn-lt"/>
                <a:cs typeface="+mn-lt"/>
              </a:rPr>
              <a:t> la ciudad </a:t>
            </a:r>
            <a:r>
              <a:rPr lang="en-US" sz="1600" err="1">
                <a:ea typeface="+mn-lt"/>
                <a:cs typeface="+mn-lt"/>
              </a:rPr>
              <a:t>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lugares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identificados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/>
          </a:p>
          <a:p>
            <a:pPr marL="305435" indent="-305435"/>
            <a:endParaRPr lang="en-US" b="1">
              <a:latin typeface="Century Gothic"/>
            </a:endParaRPr>
          </a:p>
          <a:p>
            <a:pPr marL="629920" lvl="1" indent="-305435"/>
            <a:endParaRPr lang="en-US" b="1">
              <a:latin typeface="Century Gothic"/>
            </a:endParaRPr>
          </a:p>
          <a:p>
            <a:pPr marL="323850" lvl="1" indent="0">
              <a:buNone/>
            </a:pPr>
            <a:endParaRPr lang="en-US" b="1">
              <a:latin typeface="Century Gothic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8140C1-CA8B-0CD5-5389-E96164AE3315}"/>
              </a:ext>
            </a:extLst>
          </p:cNvPr>
          <p:cNvSpPr txBox="1">
            <a:spLocks/>
          </p:cNvSpPr>
          <p:nvPr/>
        </p:nvSpPr>
        <p:spPr>
          <a:xfrm>
            <a:off x="532426" y="265752"/>
            <a:ext cx="11187793" cy="90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kern="1500" cap="none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E-Bike Share</a:t>
            </a:r>
          </a:p>
        </p:txBody>
      </p:sp>
      <p:pic>
        <p:nvPicPr>
          <p:cNvPr id="2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FDF7A9F-9B4F-CC14-0B68-524C98D8E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725" y="222055"/>
            <a:ext cx="1735099" cy="96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69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8AE9-3C7F-654E-7F1F-06EFCE53551B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err="1">
                <a:latin typeface="Century Gothic"/>
                <a:ea typeface="+mn-lt"/>
                <a:cs typeface="+mn-lt"/>
              </a:rPr>
              <a:t>Trabajo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completado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desde</a:t>
            </a:r>
            <a:r>
              <a:rPr lang="en-US" b="1" dirty="0">
                <a:latin typeface="Century Gothic"/>
                <a:ea typeface="+mn-lt"/>
                <a:cs typeface="+mn-lt"/>
              </a:rPr>
              <a:t> la </a:t>
            </a:r>
            <a:r>
              <a:rPr lang="en-US" b="1" err="1">
                <a:latin typeface="Century Gothic"/>
                <a:ea typeface="+mn-lt"/>
                <a:cs typeface="+mn-lt"/>
              </a:rPr>
              <a:t>última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reunión</a:t>
            </a:r>
            <a:r>
              <a:rPr lang="en-US" b="1" dirty="0">
                <a:latin typeface="Century Gothic"/>
                <a:ea typeface="+mn-lt"/>
                <a:cs typeface="+mn-lt"/>
              </a:rPr>
              <a:t>: </a:t>
            </a:r>
            <a:endParaRPr lang="en-US" b="1">
              <a:latin typeface="Century Gothic"/>
            </a:endParaRPr>
          </a:p>
          <a:p>
            <a:pPr marL="629920" lvl="1" indent="-285750"/>
            <a:r>
              <a:rPr lang="en-US" dirty="0">
                <a:latin typeface="Century Gothic"/>
                <a:ea typeface="+mn-lt"/>
                <a:cs typeface="+mn-lt"/>
              </a:rPr>
              <a:t>Presentación al Consejo </a:t>
            </a:r>
            <a:r>
              <a:rPr lang="en-US" err="1">
                <a:latin typeface="Century Gothic"/>
                <a:ea typeface="+mn-lt"/>
                <a:cs typeface="+mn-lt"/>
              </a:rPr>
              <a:t>Vecinal</a:t>
            </a:r>
            <a:r>
              <a:rPr lang="en-US" dirty="0">
                <a:latin typeface="Century Gothic"/>
                <a:ea typeface="+mn-lt"/>
                <a:cs typeface="+mn-lt"/>
              </a:rPr>
              <a:t> del </a:t>
            </a:r>
            <a:r>
              <a:rPr lang="en-US" err="1">
                <a:latin typeface="Century Gothic"/>
                <a:ea typeface="+mn-lt"/>
                <a:cs typeface="+mn-lt"/>
              </a:rPr>
              <a:t>Triángulo</a:t>
            </a:r>
            <a:r>
              <a:rPr lang="en-US" dirty="0">
                <a:latin typeface="Century Gothic"/>
                <a:ea typeface="+mn-lt"/>
                <a:cs typeface="+mn-lt"/>
              </a:rPr>
              <a:t> de Hierro</a:t>
            </a:r>
            <a:endParaRPr lang="en-US">
              <a:latin typeface="Century Gothic"/>
            </a:endParaRPr>
          </a:p>
          <a:p>
            <a:pPr marL="629920" lvl="1" indent="-285750"/>
            <a:r>
              <a:rPr lang="en-US" err="1">
                <a:latin typeface="Century Gothic"/>
                <a:ea typeface="+mn-lt"/>
                <a:cs typeface="+mn-lt"/>
              </a:rPr>
              <a:t>Postales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finalizadas</a:t>
            </a:r>
            <a:r>
              <a:rPr lang="en-US" dirty="0">
                <a:latin typeface="Century Gothic"/>
                <a:ea typeface="+mn-lt"/>
                <a:cs typeface="+mn-lt"/>
              </a:rPr>
              <a:t> e impresas para </a:t>
            </a:r>
            <a:r>
              <a:rPr lang="en-US" err="1">
                <a:latin typeface="Century Gothic"/>
                <a:ea typeface="+mn-lt"/>
                <a:cs typeface="+mn-lt"/>
              </a:rPr>
              <a:t>el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evento</a:t>
            </a:r>
            <a:r>
              <a:rPr lang="en-US" dirty="0">
                <a:latin typeface="Century Gothic"/>
                <a:ea typeface="+mn-lt"/>
                <a:cs typeface="+mn-lt"/>
              </a:rPr>
              <a:t> del Día de la Tierra y </a:t>
            </a:r>
            <a:r>
              <a:rPr lang="en-US" err="1">
                <a:latin typeface="Century Gothic"/>
                <a:ea typeface="+mn-lt"/>
                <a:cs typeface="+mn-lt"/>
              </a:rPr>
              <a:t>el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inicio</a:t>
            </a:r>
            <a:r>
              <a:rPr lang="en-US" dirty="0">
                <a:latin typeface="Century Gothic"/>
                <a:ea typeface="+mn-lt"/>
                <a:cs typeface="+mn-lt"/>
              </a:rPr>
              <a:t> de TCC</a:t>
            </a:r>
            <a:endParaRPr lang="en-US">
              <a:latin typeface="Century Gothic"/>
            </a:endParaRPr>
          </a:p>
          <a:p>
            <a:pPr marL="629920" lvl="1" indent="-285750"/>
            <a:r>
              <a:rPr lang="en-US" err="1">
                <a:latin typeface="Century Gothic"/>
                <a:ea typeface="+mn-lt"/>
                <a:cs typeface="+mn-lt"/>
              </a:rPr>
              <a:t>Folletos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impresos</a:t>
            </a:r>
            <a:r>
              <a:rPr lang="en-US" dirty="0">
                <a:latin typeface="Century Gothic"/>
                <a:ea typeface="+mn-lt"/>
                <a:cs typeface="+mn-lt"/>
              </a:rPr>
              <a:t> para </a:t>
            </a:r>
            <a:r>
              <a:rPr lang="en-US" err="1">
                <a:latin typeface="Century Gothic"/>
                <a:ea typeface="+mn-lt"/>
                <a:cs typeface="+mn-lt"/>
              </a:rPr>
              <a:t>el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evento</a:t>
            </a:r>
            <a:r>
              <a:rPr lang="en-US" dirty="0">
                <a:latin typeface="Century Gothic"/>
                <a:ea typeface="+mn-lt"/>
                <a:cs typeface="+mn-lt"/>
              </a:rPr>
              <a:t> del Día de la Tierra y </a:t>
            </a:r>
            <a:r>
              <a:rPr lang="en-US" err="1">
                <a:latin typeface="Century Gothic"/>
                <a:ea typeface="+mn-lt"/>
                <a:cs typeface="+mn-lt"/>
              </a:rPr>
              <a:t>el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inicio</a:t>
            </a:r>
            <a:r>
              <a:rPr lang="en-US" dirty="0">
                <a:latin typeface="Century Gothic"/>
                <a:ea typeface="+mn-lt"/>
                <a:cs typeface="+mn-lt"/>
              </a:rPr>
              <a:t> de TCC</a:t>
            </a:r>
            <a:endParaRPr lang="en-US">
              <a:latin typeface="Century Gothic"/>
            </a:endParaRPr>
          </a:p>
          <a:p>
            <a:pPr marL="629920" lvl="1" indent="-285750"/>
            <a:r>
              <a:rPr lang="en-US" dirty="0">
                <a:latin typeface="Century Gothic"/>
                <a:ea typeface="+mn-lt"/>
                <a:cs typeface="+mn-lt"/>
              </a:rPr>
              <a:t>TCC Flyers </a:t>
            </a:r>
            <a:r>
              <a:rPr lang="en-US" err="1">
                <a:latin typeface="Century Gothic"/>
                <a:ea typeface="+mn-lt"/>
                <a:cs typeface="+mn-lt"/>
              </a:rPr>
              <a:t>actualizados</a:t>
            </a:r>
            <a:r>
              <a:rPr lang="en-US" dirty="0">
                <a:latin typeface="Century Gothic"/>
                <a:ea typeface="+mn-lt"/>
                <a:cs typeface="+mn-lt"/>
              </a:rPr>
              <a:t> con nuevo logo</a:t>
            </a:r>
            <a:endParaRPr lang="en-US">
              <a:latin typeface="Century Gothic"/>
            </a:endParaRPr>
          </a:p>
          <a:p>
            <a:pPr marL="629920" lvl="1" indent="-285750"/>
            <a:r>
              <a:rPr lang="en-US" err="1">
                <a:latin typeface="Century Gothic"/>
                <a:ea typeface="+mn-lt"/>
                <a:cs typeface="+mn-lt"/>
              </a:rPr>
              <a:t>Botín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diseñado</a:t>
            </a:r>
            <a:r>
              <a:rPr lang="en-US" dirty="0">
                <a:latin typeface="Century Gothic"/>
                <a:ea typeface="+mn-lt"/>
                <a:cs typeface="+mn-lt"/>
              </a:rPr>
              <a:t> e </a:t>
            </a:r>
            <a:r>
              <a:rPr lang="en-US" err="1">
                <a:latin typeface="Century Gothic"/>
                <a:ea typeface="+mn-lt"/>
                <a:cs typeface="+mn-lt"/>
              </a:rPr>
              <a:t>impreso</a:t>
            </a:r>
            <a:endParaRPr lang="en-US">
              <a:latin typeface="Century Gothic"/>
            </a:endParaRPr>
          </a:p>
          <a:p>
            <a:pPr marL="629920" lvl="1" indent="-285750"/>
            <a:r>
              <a:rPr lang="en-US" err="1">
                <a:latin typeface="Century Gothic"/>
                <a:ea typeface="+mn-lt"/>
                <a:cs typeface="+mn-lt"/>
              </a:rPr>
              <a:t>Diseño</a:t>
            </a:r>
            <a:r>
              <a:rPr lang="en-US" dirty="0">
                <a:latin typeface="Century Gothic"/>
                <a:ea typeface="+mn-lt"/>
                <a:cs typeface="+mn-lt"/>
              </a:rPr>
              <a:t> web y </a:t>
            </a:r>
            <a:r>
              <a:rPr lang="en-US" err="1">
                <a:latin typeface="Century Gothic"/>
                <a:ea typeface="+mn-lt"/>
                <a:cs typeface="+mn-lt"/>
              </a:rPr>
              <a:t>fase</a:t>
            </a:r>
            <a:r>
              <a:rPr lang="en-US" dirty="0">
                <a:latin typeface="Century Gothic"/>
                <a:ea typeface="+mn-lt"/>
                <a:cs typeface="+mn-lt"/>
              </a:rPr>
              <a:t> 1 </a:t>
            </a:r>
            <a:r>
              <a:rPr lang="en-US" err="1">
                <a:latin typeface="Century Gothic"/>
                <a:ea typeface="+mn-lt"/>
                <a:cs typeface="+mn-lt"/>
              </a:rPr>
              <a:t>terminada</a:t>
            </a:r>
            <a:endParaRPr lang="en-US">
              <a:latin typeface="Century Gothic"/>
            </a:endParaRPr>
          </a:p>
          <a:p>
            <a:pPr marL="305435" indent="-305435"/>
            <a:r>
              <a:rPr lang="en-US" b="1" err="1">
                <a:latin typeface="Century Gothic"/>
                <a:ea typeface="+mn-lt"/>
                <a:cs typeface="+mn-lt"/>
              </a:rPr>
              <a:t>Gastos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totales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reportados</a:t>
            </a:r>
            <a:r>
              <a:rPr lang="en-US" b="1" dirty="0">
                <a:latin typeface="Century Gothic"/>
                <a:ea typeface="+mn-lt"/>
                <a:cs typeface="+mn-lt"/>
              </a:rPr>
              <a:t> a la </a:t>
            </a:r>
            <a:r>
              <a:rPr lang="en-US" b="1" err="1">
                <a:latin typeface="Century Gothic"/>
                <a:ea typeface="+mn-lt"/>
                <a:cs typeface="+mn-lt"/>
              </a:rPr>
              <a:t>fecha</a:t>
            </a:r>
            <a:r>
              <a:rPr lang="en-US" b="1" dirty="0">
                <a:latin typeface="Century Gothic"/>
                <a:ea typeface="+mn-lt"/>
                <a:cs typeface="+mn-lt"/>
              </a:rPr>
              <a:t>: </a:t>
            </a:r>
            <a:r>
              <a:rPr lang="en-US" dirty="0">
                <a:latin typeface="Century Gothic"/>
                <a:ea typeface="+mn-lt"/>
                <a:cs typeface="+mn-lt"/>
              </a:rPr>
              <a:t>$ 2.383,55 </a:t>
            </a:r>
            <a:endParaRPr lang="en-US">
              <a:latin typeface="Century Gothic"/>
            </a:endParaRPr>
          </a:p>
          <a:p>
            <a:pPr marL="305435" indent="-305435"/>
            <a:r>
              <a:rPr lang="en-US" b="1" err="1">
                <a:latin typeface="Century Gothic"/>
                <a:ea typeface="+mn-lt"/>
                <a:cs typeface="+mn-lt"/>
              </a:rPr>
              <a:t>Presupuesto</a:t>
            </a:r>
            <a:r>
              <a:rPr lang="en-US" b="1" dirty="0">
                <a:latin typeface="Century Gothic"/>
                <a:ea typeface="+mn-lt"/>
                <a:cs typeface="+mn-lt"/>
              </a:rPr>
              <a:t> restant</a:t>
            </a:r>
            <a:r>
              <a:rPr lang="en-US" dirty="0">
                <a:latin typeface="Century Gothic"/>
                <a:ea typeface="+mn-lt"/>
                <a:cs typeface="+mn-lt"/>
              </a:rPr>
              <a:t>e: $2.563.649,18 </a:t>
            </a:r>
            <a:endParaRPr lang="en-US">
              <a:latin typeface="Century Gothic"/>
            </a:endParaRPr>
          </a:p>
          <a:p>
            <a:pPr marL="305435" indent="-305435"/>
            <a:r>
              <a:rPr lang="en-US" b="1" err="1">
                <a:latin typeface="Century Gothic"/>
                <a:ea typeface="+mn-lt"/>
                <a:cs typeface="+mn-lt"/>
              </a:rPr>
              <a:t>Trabajo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planificado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en</a:t>
            </a:r>
            <a:r>
              <a:rPr lang="en-US" b="1" dirty="0">
                <a:latin typeface="Century Gothic"/>
                <a:ea typeface="+mn-lt"/>
                <a:cs typeface="+mn-lt"/>
              </a:rPr>
              <a:t> las </a:t>
            </a:r>
            <a:r>
              <a:rPr lang="en-US" b="1" err="1">
                <a:latin typeface="Century Gothic"/>
                <a:ea typeface="+mn-lt"/>
                <a:cs typeface="+mn-lt"/>
              </a:rPr>
              <a:t>próximas</a:t>
            </a:r>
            <a:r>
              <a:rPr lang="en-US" b="1" dirty="0">
                <a:latin typeface="Century Gothic"/>
                <a:ea typeface="+mn-lt"/>
                <a:cs typeface="+mn-lt"/>
              </a:rPr>
              <a:t> ~dos </a:t>
            </a:r>
            <a:r>
              <a:rPr lang="en-US" b="1" err="1">
                <a:latin typeface="Century Gothic"/>
                <a:ea typeface="+mn-lt"/>
                <a:cs typeface="+mn-lt"/>
              </a:rPr>
              <a:t>semanas</a:t>
            </a:r>
            <a:r>
              <a:rPr lang="en-US" b="1" dirty="0">
                <a:latin typeface="Century Gothic"/>
                <a:ea typeface="+mn-lt"/>
                <a:cs typeface="+mn-lt"/>
              </a:rPr>
              <a:t>: </a:t>
            </a:r>
            <a:endParaRPr lang="en-US" b="1">
              <a:latin typeface="Century Gothic"/>
            </a:endParaRPr>
          </a:p>
          <a:p>
            <a:pPr marL="629920" lvl="1" indent="-285750"/>
            <a:r>
              <a:rPr lang="en-US" err="1">
                <a:latin typeface="Century Gothic"/>
                <a:ea typeface="+mn-lt"/>
                <a:cs typeface="+mn-lt"/>
              </a:rPr>
              <a:t>Divulgación</a:t>
            </a:r>
            <a:r>
              <a:rPr lang="en-US" dirty="0">
                <a:latin typeface="Century Gothic"/>
                <a:ea typeface="+mn-lt"/>
                <a:cs typeface="+mn-lt"/>
              </a:rPr>
              <a:t> para </a:t>
            </a:r>
            <a:r>
              <a:rPr lang="en-US" err="1">
                <a:latin typeface="Century Gothic"/>
                <a:ea typeface="+mn-lt"/>
                <a:cs typeface="+mn-lt"/>
              </a:rPr>
              <a:t>el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evento</a:t>
            </a:r>
            <a:r>
              <a:rPr lang="en-US" dirty="0">
                <a:latin typeface="Century Gothic"/>
                <a:ea typeface="+mn-lt"/>
                <a:cs typeface="+mn-lt"/>
              </a:rPr>
              <a:t> del Día de la Tierra y </a:t>
            </a:r>
            <a:r>
              <a:rPr lang="en-US" err="1">
                <a:latin typeface="Century Gothic"/>
                <a:ea typeface="+mn-lt"/>
                <a:cs typeface="+mn-lt"/>
              </a:rPr>
              <a:t>lanzamiento</a:t>
            </a:r>
            <a:r>
              <a:rPr lang="en-US" dirty="0">
                <a:latin typeface="Century Gothic"/>
                <a:ea typeface="+mn-lt"/>
                <a:cs typeface="+mn-lt"/>
              </a:rPr>
              <a:t> de TCC</a:t>
            </a:r>
            <a:endParaRPr lang="en-US">
              <a:latin typeface="Century Gothic"/>
            </a:endParaRPr>
          </a:p>
          <a:p>
            <a:pPr marL="899795" lvl="2" indent="-269875"/>
            <a:r>
              <a:rPr lang="en-US" err="1">
                <a:latin typeface="Century Gothic"/>
                <a:ea typeface="+mn-lt"/>
                <a:cs typeface="+mn-lt"/>
              </a:rPr>
              <a:t>Envío</a:t>
            </a:r>
            <a:r>
              <a:rPr lang="en-US" dirty="0">
                <a:latin typeface="Century Gothic"/>
                <a:ea typeface="+mn-lt"/>
                <a:cs typeface="+mn-lt"/>
              </a:rPr>
              <a:t> de </a:t>
            </a:r>
            <a:r>
              <a:rPr lang="en-US" err="1">
                <a:latin typeface="Century Gothic"/>
                <a:ea typeface="+mn-lt"/>
                <a:cs typeface="+mn-lt"/>
              </a:rPr>
              <a:t>postales</a:t>
            </a:r>
            <a:endParaRPr lang="en-US">
              <a:latin typeface="Century Gothic"/>
            </a:endParaRPr>
          </a:p>
          <a:p>
            <a:pPr marL="899795" lvl="2" indent="-269875"/>
            <a:r>
              <a:rPr lang="en-US" err="1">
                <a:latin typeface="Century Gothic"/>
                <a:ea typeface="+mn-lt"/>
                <a:cs typeface="+mn-lt"/>
              </a:rPr>
              <a:t>Medios</a:t>
            </a:r>
            <a:r>
              <a:rPr lang="en-US" dirty="0">
                <a:latin typeface="Century Gothic"/>
                <a:ea typeface="+mn-lt"/>
                <a:cs typeface="+mn-lt"/>
              </a:rPr>
              <a:t> de </a:t>
            </a:r>
            <a:r>
              <a:rPr lang="en-US" err="1">
                <a:latin typeface="Century Gothic"/>
                <a:ea typeface="+mn-lt"/>
                <a:cs typeface="+mn-lt"/>
              </a:rPr>
              <a:t>comunicación</a:t>
            </a:r>
            <a:r>
              <a:rPr lang="en-US" dirty="0">
                <a:latin typeface="Century Gothic"/>
                <a:ea typeface="+mn-lt"/>
                <a:cs typeface="+mn-lt"/>
              </a:rPr>
              <a:t> social</a:t>
            </a:r>
            <a:endParaRPr lang="en-US">
              <a:latin typeface="Century Gothic"/>
            </a:endParaRPr>
          </a:p>
          <a:p>
            <a:pPr marL="305435" indent="-305435"/>
            <a:endParaRPr lang="en-US" kern="1200">
              <a:effectLst/>
              <a:latin typeface="Century Gothic"/>
            </a:endParaRPr>
          </a:p>
          <a:p>
            <a:pPr marL="629920" lvl="1" indent="-305435"/>
            <a:endParaRPr lang="en-US">
              <a:latin typeface="Century Gothic"/>
            </a:endParaRPr>
          </a:p>
          <a:p>
            <a:pPr marL="629920" lvl="1" indent="-305435"/>
            <a:endParaRPr lang="en-US">
              <a:highlight>
                <a:srgbClr val="FFFF00"/>
              </a:highlight>
              <a:latin typeface="Century Gothic"/>
            </a:endParaRPr>
          </a:p>
          <a:p>
            <a:pPr marL="629920" lvl="1" indent="-305435"/>
            <a:endParaRPr lang="en-US" b="1">
              <a:latin typeface="Century Gothic"/>
            </a:endParaRPr>
          </a:p>
          <a:p>
            <a:pPr marL="323850" lvl="1" indent="0">
              <a:buNone/>
            </a:pPr>
            <a:endParaRPr lang="en-US" b="1">
              <a:latin typeface="Century Gothic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8140C1-CA8B-0CD5-5389-E96164AE3315}"/>
              </a:ext>
            </a:extLst>
          </p:cNvPr>
          <p:cNvSpPr txBox="1">
            <a:spLocks/>
          </p:cNvSpPr>
          <p:nvPr/>
        </p:nvSpPr>
        <p:spPr>
          <a:xfrm>
            <a:off x="532426" y="265752"/>
            <a:ext cx="11187793" cy="90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kern="1500" cap="none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Community Engagement Plan</a:t>
            </a:r>
          </a:p>
        </p:txBody>
      </p:sp>
      <p:pic>
        <p:nvPicPr>
          <p:cNvPr id="2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395D390-1145-7885-C2F7-74F685A4B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725" y="222055"/>
            <a:ext cx="1735099" cy="96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56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8AE9-3C7F-654E-7F1F-06EFCE53551B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b="1" err="1">
                <a:latin typeface="Century Gothic"/>
              </a:rPr>
              <a:t>Trabajo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completado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desde</a:t>
            </a:r>
            <a:r>
              <a:rPr lang="en-US" b="1" dirty="0">
                <a:latin typeface="Century Gothic"/>
                <a:ea typeface="+mn-lt"/>
                <a:cs typeface="+mn-lt"/>
              </a:rPr>
              <a:t> la </a:t>
            </a:r>
            <a:r>
              <a:rPr lang="en-US" b="1" err="1">
                <a:latin typeface="Century Gothic"/>
                <a:ea typeface="+mn-lt"/>
                <a:cs typeface="+mn-lt"/>
              </a:rPr>
              <a:t>última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reunión</a:t>
            </a:r>
            <a:r>
              <a:rPr lang="en-US" b="1" dirty="0">
                <a:latin typeface="Century Gothic"/>
                <a:ea typeface="+mn-lt"/>
                <a:cs typeface="+mn-lt"/>
              </a:rPr>
              <a:t>: </a:t>
            </a:r>
            <a:endParaRPr lang="en-US" b="1">
              <a:latin typeface="Century Gothic"/>
            </a:endParaRPr>
          </a:p>
          <a:p>
            <a:pPr marL="629920" lvl="1" indent="-305435"/>
            <a:r>
              <a:rPr lang="en-US" dirty="0">
                <a:latin typeface="Century Gothic"/>
                <a:ea typeface="+mn-lt"/>
                <a:cs typeface="+mn-lt"/>
              </a:rPr>
              <a:t>Base de </a:t>
            </a:r>
            <a:r>
              <a:rPr lang="en-US" err="1">
                <a:latin typeface="Century Gothic"/>
                <a:ea typeface="+mn-lt"/>
                <a:cs typeface="+mn-lt"/>
              </a:rPr>
              <a:t>datos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actualizada</a:t>
            </a:r>
            <a:r>
              <a:rPr lang="en-US" dirty="0">
                <a:latin typeface="Century Gothic"/>
                <a:ea typeface="+mn-lt"/>
                <a:cs typeface="+mn-lt"/>
              </a:rPr>
              <a:t> del punto </a:t>
            </a:r>
            <a:r>
              <a:rPr lang="en-US" err="1">
                <a:latin typeface="Century Gothic"/>
                <a:ea typeface="+mn-lt"/>
                <a:cs typeface="+mn-lt"/>
              </a:rPr>
              <a:t>azul</a:t>
            </a:r>
            <a:endParaRPr lang="en-US">
              <a:latin typeface="Century Gothic"/>
            </a:endParaRPr>
          </a:p>
          <a:p>
            <a:pPr marL="629920" lvl="1" indent="-305435"/>
            <a:r>
              <a:rPr lang="en-US" err="1">
                <a:latin typeface="Century Gothic"/>
                <a:ea typeface="+mn-lt"/>
                <a:cs typeface="+mn-lt"/>
              </a:rPr>
              <a:t>Geocercas</a:t>
            </a:r>
            <a:r>
              <a:rPr lang="en-US" dirty="0">
                <a:latin typeface="Century Gothic"/>
                <a:ea typeface="+mn-lt"/>
                <a:cs typeface="+mn-lt"/>
              </a:rPr>
              <a:t> para </a:t>
            </a:r>
            <a:r>
              <a:rPr lang="en-US" err="1">
                <a:latin typeface="Century Gothic"/>
                <a:ea typeface="+mn-lt"/>
                <a:cs typeface="+mn-lt"/>
              </a:rPr>
              <a:t>el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área</a:t>
            </a:r>
            <a:r>
              <a:rPr lang="en-US" dirty="0">
                <a:latin typeface="Century Gothic"/>
                <a:ea typeface="+mn-lt"/>
                <a:cs typeface="+mn-lt"/>
              </a:rPr>
              <a:t> TCC</a:t>
            </a:r>
            <a:endParaRPr lang="en-US">
              <a:latin typeface="Century Gothic"/>
            </a:endParaRPr>
          </a:p>
          <a:p>
            <a:pPr marL="629920" lvl="1" indent="-305435"/>
            <a:r>
              <a:rPr lang="en-US" err="1">
                <a:latin typeface="Century Gothic"/>
                <a:ea typeface="+mn-lt"/>
                <a:cs typeface="+mn-lt"/>
              </a:rPr>
              <a:t>Envío</a:t>
            </a:r>
            <a:r>
              <a:rPr lang="en-US" dirty="0">
                <a:latin typeface="Century Gothic"/>
                <a:ea typeface="+mn-lt"/>
                <a:cs typeface="+mn-lt"/>
              </a:rPr>
              <a:t> de </a:t>
            </a:r>
            <a:r>
              <a:rPr lang="en-US" err="1">
                <a:latin typeface="Century Gothic"/>
                <a:ea typeface="+mn-lt"/>
                <a:cs typeface="+mn-lt"/>
              </a:rPr>
              <a:t>mensajes</a:t>
            </a:r>
            <a:r>
              <a:rPr lang="en-US" dirty="0">
                <a:latin typeface="Century Gothic"/>
                <a:ea typeface="+mn-lt"/>
                <a:cs typeface="+mn-lt"/>
              </a:rPr>
              <a:t> para </a:t>
            </a:r>
            <a:r>
              <a:rPr lang="en-US" err="1">
                <a:latin typeface="Century Gothic"/>
                <a:ea typeface="+mn-lt"/>
                <a:cs typeface="+mn-lt"/>
              </a:rPr>
              <a:t>probar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el</a:t>
            </a:r>
            <a:r>
              <a:rPr lang="en-US" dirty="0">
                <a:latin typeface="Century Gothic"/>
                <a:ea typeface="+mn-lt"/>
                <a:cs typeface="+mn-lt"/>
              </a:rPr>
              <a:t> software de </a:t>
            </a:r>
            <a:r>
              <a:rPr lang="en-US" err="1">
                <a:latin typeface="Century Gothic"/>
                <a:ea typeface="+mn-lt"/>
                <a:cs typeface="+mn-lt"/>
              </a:rPr>
              <a:t>comunicación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dentro</a:t>
            </a:r>
            <a:r>
              <a:rPr lang="en-US" dirty="0">
                <a:latin typeface="Century Gothic"/>
                <a:ea typeface="+mn-lt"/>
                <a:cs typeface="+mn-lt"/>
              </a:rPr>
              <a:t> del </a:t>
            </a:r>
            <a:r>
              <a:rPr lang="en-US" err="1">
                <a:latin typeface="Century Gothic"/>
                <a:ea typeface="+mn-lt"/>
                <a:cs typeface="+mn-lt"/>
              </a:rPr>
              <a:t>área</a:t>
            </a:r>
            <a:r>
              <a:rPr lang="en-US" dirty="0">
                <a:latin typeface="Century Gothic"/>
                <a:ea typeface="+mn-lt"/>
                <a:cs typeface="+mn-lt"/>
              </a:rPr>
              <a:t> del </a:t>
            </a:r>
            <a:r>
              <a:rPr lang="en-US" err="1">
                <a:latin typeface="Century Gothic"/>
                <a:ea typeface="+mn-lt"/>
                <a:cs typeface="+mn-lt"/>
              </a:rPr>
              <a:t>proyecto</a:t>
            </a:r>
            <a:endParaRPr lang="en-US" err="1">
              <a:latin typeface="Century Gothic"/>
            </a:endParaRPr>
          </a:p>
          <a:p>
            <a:pPr marL="324485" lvl="1" indent="0">
              <a:buNone/>
            </a:pPr>
            <a:endParaRPr lang="en-US" dirty="0">
              <a:latin typeface="Century Gothic"/>
              <a:ea typeface="+mn-lt"/>
              <a:cs typeface="+mn-lt"/>
            </a:endParaRPr>
          </a:p>
          <a:p>
            <a:pPr marL="305435" indent="-305435"/>
            <a:r>
              <a:rPr lang="en-US" b="1" dirty="0" err="1">
                <a:latin typeface="Century Gothic"/>
                <a:ea typeface="+mn-lt"/>
                <a:cs typeface="+mn-lt"/>
              </a:rPr>
              <a:t>Gastos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dirty="0" err="1">
                <a:latin typeface="Century Gothic"/>
                <a:ea typeface="+mn-lt"/>
                <a:cs typeface="+mn-lt"/>
              </a:rPr>
              <a:t>totales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dirty="0" err="1">
                <a:latin typeface="Century Gothic"/>
                <a:ea typeface="+mn-lt"/>
                <a:cs typeface="+mn-lt"/>
              </a:rPr>
              <a:t>reportados</a:t>
            </a:r>
            <a:r>
              <a:rPr lang="en-US" b="1" dirty="0">
                <a:latin typeface="Century Gothic"/>
                <a:ea typeface="+mn-lt"/>
                <a:cs typeface="+mn-lt"/>
              </a:rPr>
              <a:t> a la </a:t>
            </a:r>
            <a:r>
              <a:rPr lang="en-US" b="1" dirty="0" err="1">
                <a:latin typeface="Century Gothic"/>
                <a:ea typeface="+mn-lt"/>
                <a:cs typeface="+mn-lt"/>
              </a:rPr>
              <a:t>fecha</a:t>
            </a:r>
            <a:r>
              <a:rPr lang="en-US" b="1" dirty="0">
                <a:latin typeface="Century Gothic"/>
                <a:ea typeface="+mn-lt"/>
                <a:cs typeface="+mn-lt"/>
              </a:rPr>
              <a:t>: </a:t>
            </a:r>
            <a:r>
              <a:rPr lang="en-US" dirty="0">
                <a:latin typeface="Century Gothic"/>
                <a:ea typeface="+mn-lt"/>
                <a:cs typeface="+mn-lt"/>
              </a:rPr>
              <a:t>$44.160,54 </a:t>
            </a:r>
            <a:endParaRPr lang="en-US" dirty="0">
              <a:latin typeface="Century Gothic"/>
            </a:endParaRPr>
          </a:p>
          <a:p>
            <a:pPr marL="0" indent="0">
              <a:buNone/>
            </a:pPr>
            <a:endParaRPr lang="en-US" dirty="0">
              <a:latin typeface="Century Gothic"/>
            </a:endParaRPr>
          </a:p>
          <a:p>
            <a:pPr marL="305435" indent="-305435"/>
            <a:r>
              <a:rPr lang="en-US" b="1" err="1">
                <a:latin typeface="Century Gothic"/>
                <a:ea typeface="+mn-lt"/>
                <a:cs typeface="+mn-lt"/>
              </a:rPr>
              <a:t>Presupuesto</a:t>
            </a:r>
            <a:r>
              <a:rPr lang="en-US" b="1" dirty="0">
                <a:latin typeface="Century Gothic"/>
                <a:ea typeface="+mn-lt"/>
                <a:cs typeface="+mn-lt"/>
              </a:rPr>
              <a:t> restante: </a:t>
            </a:r>
            <a:r>
              <a:rPr lang="en-US" dirty="0">
                <a:latin typeface="Century Gothic"/>
                <a:ea typeface="+mn-lt"/>
                <a:cs typeface="+mn-lt"/>
              </a:rPr>
              <a:t>$637.475,08 </a:t>
            </a:r>
            <a:endParaRPr lang="en-US">
              <a:latin typeface="Century Gothic"/>
            </a:endParaRPr>
          </a:p>
          <a:p>
            <a:pPr marL="305435" indent="-305435"/>
            <a:endParaRPr lang="en-US" dirty="0">
              <a:latin typeface="Century Gothic"/>
            </a:endParaRPr>
          </a:p>
          <a:p>
            <a:pPr marL="305435" indent="-305435"/>
            <a:r>
              <a:rPr lang="en-US" b="1" err="1">
                <a:latin typeface="Century Gothic"/>
                <a:ea typeface="+mn-lt"/>
                <a:cs typeface="+mn-lt"/>
              </a:rPr>
              <a:t>Trabajo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planificado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en</a:t>
            </a:r>
            <a:r>
              <a:rPr lang="en-US" b="1" dirty="0">
                <a:latin typeface="Century Gothic"/>
                <a:ea typeface="+mn-lt"/>
                <a:cs typeface="+mn-lt"/>
              </a:rPr>
              <a:t> las </a:t>
            </a:r>
            <a:r>
              <a:rPr lang="en-US" b="1" err="1">
                <a:latin typeface="Century Gothic"/>
                <a:ea typeface="+mn-lt"/>
                <a:cs typeface="+mn-lt"/>
              </a:rPr>
              <a:t>próximas</a:t>
            </a:r>
            <a:r>
              <a:rPr lang="en-US" b="1" dirty="0">
                <a:latin typeface="Century Gothic"/>
                <a:ea typeface="+mn-lt"/>
                <a:cs typeface="+mn-lt"/>
              </a:rPr>
              <a:t> ~dos </a:t>
            </a:r>
            <a:r>
              <a:rPr lang="en-US" b="1" err="1">
                <a:latin typeface="Century Gothic"/>
                <a:ea typeface="+mn-lt"/>
                <a:cs typeface="+mn-lt"/>
              </a:rPr>
              <a:t>semanas</a:t>
            </a:r>
            <a:r>
              <a:rPr lang="en-US" b="1" dirty="0">
                <a:latin typeface="Century Gothic"/>
                <a:ea typeface="+mn-lt"/>
                <a:cs typeface="+mn-lt"/>
              </a:rPr>
              <a:t>:</a:t>
            </a:r>
            <a:r>
              <a:rPr lang="en-US" dirty="0">
                <a:latin typeface="Century Gothic"/>
                <a:ea typeface="+mn-lt"/>
                <a:cs typeface="+mn-lt"/>
              </a:rPr>
              <a:t> </a:t>
            </a:r>
            <a:endParaRPr lang="en-US" dirty="0">
              <a:latin typeface="Century Gothic"/>
            </a:endParaRPr>
          </a:p>
          <a:p>
            <a:pPr marL="629920" lvl="1" indent="-305435"/>
            <a:r>
              <a:rPr lang="en-US" dirty="0">
                <a:latin typeface="Century Gothic"/>
                <a:ea typeface="+mn-lt"/>
                <a:cs typeface="+mn-lt"/>
              </a:rPr>
              <a:t>28 de </a:t>
            </a:r>
            <a:r>
              <a:rPr lang="en-US" err="1">
                <a:latin typeface="Century Gothic"/>
                <a:ea typeface="+mn-lt"/>
                <a:cs typeface="+mn-lt"/>
              </a:rPr>
              <a:t>abril</a:t>
            </a:r>
            <a:r>
              <a:rPr lang="en-US" dirty="0">
                <a:latin typeface="Century Gothic"/>
                <a:ea typeface="+mn-lt"/>
                <a:cs typeface="+mn-lt"/>
              </a:rPr>
              <a:t>: </a:t>
            </a:r>
            <a:r>
              <a:rPr lang="en-US" err="1">
                <a:latin typeface="Century Gothic"/>
                <a:ea typeface="+mn-lt"/>
                <a:cs typeface="+mn-lt"/>
              </a:rPr>
              <a:t>colocación</a:t>
            </a:r>
            <a:r>
              <a:rPr lang="en-US" dirty="0">
                <a:latin typeface="Century Gothic"/>
                <a:ea typeface="+mn-lt"/>
                <a:cs typeface="+mn-lt"/>
              </a:rPr>
              <a:t> para la Semana de las </a:t>
            </a:r>
            <a:r>
              <a:rPr lang="en-US" err="1">
                <a:latin typeface="Century Gothic"/>
                <a:ea typeface="+mn-lt"/>
                <a:cs typeface="+mn-lt"/>
              </a:rPr>
              <a:t>Pequeñas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Empresas</a:t>
            </a:r>
            <a:r>
              <a:rPr lang="en-US" dirty="0">
                <a:latin typeface="Century Gothic"/>
                <a:ea typeface="+mn-lt"/>
                <a:cs typeface="+mn-lt"/>
              </a:rPr>
              <a:t>, Civic Center Plaza </a:t>
            </a:r>
            <a:endParaRPr lang="en-US">
              <a:latin typeface="Century Gothic"/>
            </a:endParaRPr>
          </a:p>
          <a:p>
            <a:pPr marL="305435" indent="-305435"/>
            <a:endParaRPr lang="en-US"/>
          </a:p>
          <a:p>
            <a:pPr marL="305435" indent="-305435"/>
            <a:endParaRPr lang="en-US"/>
          </a:p>
          <a:p>
            <a:pPr marL="629920" lvl="1" indent="-305435"/>
            <a:endParaRPr lang="en-US">
              <a:highlight>
                <a:srgbClr val="FFFF00"/>
              </a:highlight>
              <a:latin typeface="Century Gothic"/>
            </a:endParaRPr>
          </a:p>
          <a:p>
            <a:pPr marL="629920" lvl="1" indent="-305435"/>
            <a:endParaRPr lang="en-US" b="1">
              <a:latin typeface="Century Gothic"/>
            </a:endParaRPr>
          </a:p>
          <a:p>
            <a:pPr marL="323850" lvl="1" indent="0">
              <a:buNone/>
            </a:pPr>
            <a:endParaRPr lang="en-US" b="1">
              <a:latin typeface="Century Gothic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8140C1-CA8B-0CD5-5389-E96164AE3315}"/>
              </a:ext>
            </a:extLst>
          </p:cNvPr>
          <p:cNvSpPr txBox="1">
            <a:spLocks/>
          </p:cNvSpPr>
          <p:nvPr/>
        </p:nvSpPr>
        <p:spPr>
          <a:xfrm>
            <a:off x="532426" y="265752"/>
            <a:ext cx="11187793" cy="90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kern="1500" cap="none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Displacement Avoidance Plan</a:t>
            </a:r>
          </a:p>
        </p:txBody>
      </p:sp>
      <p:pic>
        <p:nvPicPr>
          <p:cNvPr id="2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4A82D44-9BE4-939D-F9C5-C03F096C4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725" y="222055"/>
            <a:ext cx="1735099" cy="96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12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8AE9-3C7F-654E-7F1F-06EFCE53551B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b="1" err="1">
                <a:latin typeface="Century Gothic"/>
              </a:rPr>
              <a:t>Trabajo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completado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desde</a:t>
            </a:r>
            <a:r>
              <a:rPr lang="en-US" b="1" dirty="0">
                <a:latin typeface="Century Gothic"/>
                <a:ea typeface="+mn-lt"/>
                <a:cs typeface="+mn-lt"/>
              </a:rPr>
              <a:t> la </a:t>
            </a:r>
            <a:r>
              <a:rPr lang="en-US" b="1" err="1">
                <a:latin typeface="Century Gothic"/>
                <a:ea typeface="+mn-lt"/>
                <a:cs typeface="+mn-lt"/>
              </a:rPr>
              <a:t>última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reunión</a:t>
            </a:r>
            <a:r>
              <a:rPr lang="en-US" b="1" dirty="0">
                <a:latin typeface="Century Gothic"/>
                <a:ea typeface="+mn-lt"/>
                <a:cs typeface="+mn-lt"/>
              </a:rPr>
              <a:t>: </a:t>
            </a:r>
            <a:endParaRPr lang="en-US" b="1">
              <a:latin typeface="Century Gothic"/>
            </a:endParaRPr>
          </a:p>
          <a:p>
            <a:pPr marL="629920" lvl="1" indent="-305435"/>
            <a:r>
              <a:rPr lang="en-US" dirty="0">
                <a:latin typeface="Century Gothic"/>
                <a:ea typeface="+mn-lt"/>
                <a:cs typeface="+mn-lt"/>
              </a:rPr>
              <a:t>Se </a:t>
            </a:r>
            <a:r>
              <a:rPr lang="en-US" err="1">
                <a:latin typeface="Century Gothic"/>
                <a:ea typeface="+mn-lt"/>
                <a:cs typeface="+mn-lt"/>
              </a:rPr>
              <a:t>creó</a:t>
            </a:r>
            <a:r>
              <a:rPr lang="en-US" dirty="0">
                <a:latin typeface="Century Gothic"/>
                <a:ea typeface="+mn-lt"/>
                <a:cs typeface="+mn-lt"/>
              </a:rPr>
              <a:t> la RFP para la Tarea 1, Estrategia </a:t>
            </a:r>
            <a:r>
              <a:rPr lang="en-US" err="1">
                <a:latin typeface="Century Gothic"/>
                <a:ea typeface="+mn-lt"/>
                <a:cs typeface="+mn-lt"/>
              </a:rPr>
              <a:t>basada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en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el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desarrollo</a:t>
            </a:r>
            <a:r>
              <a:rPr lang="en-US" dirty="0">
                <a:latin typeface="Century Gothic"/>
                <a:ea typeface="+mn-lt"/>
                <a:cs typeface="+mn-lt"/>
              </a:rPr>
              <a:t> de la </a:t>
            </a:r>
            <a:r>
              <a:rPr lang="en-US" err="1">
                <a:latin typeface="Century Gothic"/>
                <a:ea typeface="+mn-lt"/>
                <a:cs typeface="+mn-lt"/>
              </a:rPr>
              <a:t>fuerza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laboral</a:t>
            </a:r>
            <a:r>
              <a:rPr lang="en-US" dirty="0">
                <a:latin typeface="Century Gothic"/>
                <a:ea typeface="+mn-lt"/>
                <a:cs typeface="+mn-lt"/>
              </a:rPr>
              <a:t>.</a:t>
            </a:r>
            <a:endParaRPr lang="en-US">
              <a:latin typeface="Century Gothic"/>
            </a:endParaRPr>
          </a:p>
          <a:p>
            <a:pPr marL="324485" lvl="1" indent="0">
              <a:buNone/>
            </a:pPr>
            <a:endParaRPr lang="en-US" dirty="0">
              <a:latin typeface="Century Gothic"/>
              <a:ea typeface="+mn-lt"/>
              <a:cs typeface="+mn-lt"/>
            </a:endParaRPr>
          </a:p>
          <a:p>
            <a:pPr marL="305435" indent="-305435"/>
            <a:r>
              <a:rPr lang="en-US" b="1" err="1">
                <a:latin typeface="Century Gothic"/>
                <a:ea typeface="+mn-lt"/>
                <a:cs typeface="+mn-lt"/>
              </a:rPr>
              <a:t>Gastos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totales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reportados</a:t>
            </a:r>
            <a:r>
              <a:rPr lang="en-US" b="1" dirty="0">
                <a:latin typeface="Century Gothic"/>
                <a:ea typeface="+mn-lt"/>
                <a:cs typeface="+mn-lt"/>
              </a:rPr>
              <a:t> a la </a:t>
            </a:r>
            <a:r>
              <a:rPr lang="en-US" b="1" err="1">
                <a:latin typeface="Century Gothic"/>
                <a:ea typeface="+mn-lt"/>
                <a:cs typeface="+mn-lt"/>
              </a:rPr>
              <a:t>fecha</a:t>
            </a:r>
            <a:r>
              <a:rPr lang="en-US" b="1" dirty="0">
                <a:latin typeface="Century Gothic"/>
                <a:ea typeface="+mn-lt"/>
                <a:cs typeface="+mn-lt"/>
              </a:rPr>
              <a:t>:</a:t>
            </a:r>
            <a:r>
              <a:rPr lang="en-US" dirty="0">
                <a:latin typeface="Century Gothic"/>
                <a:ea typeface="+mn-lt"/>
                <a:cs typeface="+mn-lt"/>
              </a:rPr>
              <a:t> $ 4.430,20 </a:t>
            </a:r>
            <a:endParaRPr lang="en-US">
              <a:latin typeface="Century Gothic"/>
            </a:endParaRPr>
          </a:p>
          <a:p>
            <a:pPr marL="0" indent="0">
              <a:buNone/>
            </a:pPr>
            <a:endParaRPr lang="en-US" dirty="0">
              <a:latin typeface="Century Gothic"/>
              <a:ea typeface="+mn-lt"/>
              <a:cs typeface="+mn-lt"/>
            </a:endParaRPr>
          </a:p>
          <a:p>
            <a:pPr marL="305435" indent="-305435"/>
            <a:r>
              <a:rPr lang="en-US" b="1" err="1">
                <a:latin typeface="Century Gothic"/>
                <a:ea typeface="+mn-lt"/>
                <a:cs typeface="+mn-lt"/>
              </a:rPr>
              <a:t>Presupuesto</a:t>
            </a:r>
            <a:r>
              <a:rPr lang="en-US" b="1" dirty="0">
                <a:latin typeface="Century Gothic"/>
                <a:ea typeface="+mn-lt"/>
                <a:cs typeface="+mn-lt"/>
              </a:rPr>
              <a:t> restante:</a:t>
            </a:r>
            <a:r>
              <a:rPr lang="en-US" dirty="0">
                <a:latin typeface="Century Gothic"/>
                <a:ea typeface="+mn-lt"/>
                <a:cs typeface="+mn-lt"/>
              </a:rPr>
              <a:t> $1.429.377,54 </a:t>
            </a:r>
            <a:endParaRPr lang="en-US">
              <a:latin typeface="Century Gothic"/>
            </a:endParaRPr>
          </a:p>
          <a:p>
            <a:pPr marL="0" indent="0">
              <a:buNone/>
            </a:pPr>
            <a:endParaRPr lang="en-US" dirty="0">
              <a:latin typeface="Century Gothic"/>
              <a:ea typeface="+mn-lt"/>
              <a:cs typeface="+mn-lt"/>
            </a:endParaRPr>
          </a:p>
          <a:p>
            <a:pPr marL="305435" indent="-305435"/>
            <a:r>
              <a:rPr lang="en-US" b="1" err="1">
                <a:latin typeface="Century Gothic"/>
                <a:ea typeface="+mn-lt"/>
                <a:cs typeface="+mn-lt"/>
              </a:rPr>
              <a:t>Trabajo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planificado</a:t>
            </a:r>
            <a:r>
              <a:rPr lang="en-US" b="1" dirty="0">
                <a:latin typeface="Century Gothic"/>
                <a:ea typeface="+mn-lt"/>
                <a:cs typeface="+mn-lt"/>
              </a:rPr>
              <a:t> </a:t>
            </a:r>
            <a:r>
              <a:rPr lang="en-US" b="1" err="1">
                <a:latin typeface="Century Gothic"/>
                <a:ea typeface="+mn-lt"/>
                <a:cs typeface="+mn-lt"/>
              </a:rPr>
              <a:t>en</a:t>
            </a:r>
            <a:r>
              <a:rPr lang="en-US" b="1" dirty="0">
                <a:latin typeface="Century Gothic"/>
                <a:ea typeface="+mn-lt"/>
                <a:cs typeface="+mn-lt"/>
              </a:rPr>
              <a:t> las </a:t>
            </a:r>
            <a:r>
              <a:rPr lang="en-US" b="1" err="1">
                <a:latin typeface="Century Gothic"/>
                <a:ea typeface="+mn-lt"/>
                <a:cs typeface="+mn-lt"/>
              </a:rPr>
              <a:t>próximas</a:t>
            </a:r>
            <a:r>
              <a:rPr lang="en-US" b="1" dirty="0">
                <a:latin typeface="Century Gothic"/>
                <a:ea typeface="+mn-lt"/>
                <a:cs typeface="+mn-lt"/>
              </a:rPr>
              <a:t> ~dos </a:t>
            </a:r>
            <a:r>
              <a:rPr lang="en-US" b="1" err="1">
                <a:latin typeface="Century Gothic"/>
                <a:ea typeface="+mn-lt"/>
                <a:cs typeface="+mn-lt"/>
              </a:rPr>
              <a:t>semanas</a:t>
            </a:r>
            <a:r>
              <a:rPr lang="en-US" b="1" dirty="0">
                <a:latin typeface="Century Gothic"/>
                <a:ea typeface="+mn-lt"/>
                <a:cs typeface="+mn-lt"/>
              </a:rPr>
              <a:t>: </a:t>
            </a:r>
            <a:endParaRPr lang="en-US" b="1">
              <a:latin typeface="Century Gothic"/>
            </a:endParaRPr>
          </a:p>
          <a:p>
            <a:pPr marL="629920" lvl="1" indent="-305435"/>
            <a:r>
              <a:rPr lang="en-US" err="1">
                <a:latin typeface="Century Gothic"/>
                <a:ea typeface="+mn-lt"/>
                <a:cs typeface="+mn-lt"/>
              </a:rPr>
              <a:t>Recibir</a:t>
            </a:r>
            <a:r>
              <a:rPr lang="en-US" dirty="0">
                <a:latin typeface="Century Gothic"/>
                <a:ea typeface="+mn-lt"/>
                <a:cs typeface="+mn-lt"/>
              </a:rPr>
              <a:t> y </a:t>
            </a:r>
            <a:r>
              <a:rPr lang="en-US" err="1">
                <a:latin typeface="Century Gothic"/>
                <a:ea typeface="+mn-lt"/>
                <a:cs typeface="+mn-lt"/>
              </a:rPr>
              <a:t>revisar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err="1">
                <a:latin typeface="Century Gothic"/>
                <a:ea typeface="+mn-lt"/>
                <a:cs typeface="+mn-lt"/>
              </a:rPr>
              <a:t>propuestas</a:t>
            </a:r>
            <a:r>
              <a:rPr lang="en-US" dirty="0">
                <a:latin typeface="Century Gothic"/>
                <a:ea typeface="+mn-lt"/>
                <a:cs typeface="+mn-lt"/>
              </a:rPr>
              <a:t> de RFP </a:t>
            </a:r>
            <a:endParaRPr lang="en-US">
              <a:latin typeface="Century Gothic"/>
            </a:endParaRPr>
          </a:p>
          <a:p>
            <a:pPr marL="629920" lvl="1" indent="-305435"/>
            <a:r>
              <a:rPr lang="en-US" err="1">
                <a:latin typeface="Century Gothic"/>
                <a:ea typeface="+mn-lt"/>
                <a:cs typeface="+mn-lt"/>
              </a:rPr>
              <a:t>Seleccione</a:t>
            </a:r>
            <a:r>
              <a:rPr lang="en-US" dirty="0">
                <a:latin typeface="Century Gothic"/>
                <a:ea typeface="+mn-lt"/>
                <a:cs typeface="+mn-lt"/>
              </a:rPr>
              <a:t> un consultor</a:t>
            </a:r>
            <a:endParaRPr lang="en-US" dirty="0">
              <a:latin typeface="Century Gothic"/>
            </a:endParaRPr>
          </a:p>
          <a:p>
            <a:pPr marL="324485" lvl="1" indent="0">
              <a:buNone/>
            </a:pPr>
            <a:endParaRPr lang="en-US" b="1">
              <a:latin typeface="Century Gothic"/>
            </a:endParaRPr>
          </a:p>
          <a:p>
            <a:pPr marL="323850" lvl="1" indent="0">
              <a:buNone/>
            </a:pPr>
            <a:endParaRPr lang="en-US" b="1">
              <a:latin typeface="Century Gothic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8140C1-CA8B-0CD5-5389-E96164AE3315}"/>
              </a:ext>
            </a:extLst>
          </p:cNvPr>
          <p:cNvSpPr txBox="1">
            <a:spLocks/>
          </p:cNvSpPr>
          <p:nvPr/>
        </p:nvSpPr>
        <p:spPr>
          <a:xfrm>
            <a:off x="532427" y="265752"/>
            <a:ext cx="9170374" cy="90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kern="1500" cap="none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Workforce Development and Economic Opportunity Plan (WDEOP)</a:t>
            </a:r>
          </a:p>
        </p:txBody>
      </p:sp>
      <p:pic>
        <p:nvPicPr>
          <p:cNvPr id="2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0298414-D0F8-CE6D-148D-670420799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725" y="222055"/>
            <a:ext cx="1735099" cy="96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0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8AE9-3C7F-654E-7F1F-06EFCE53551B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b="1" dirty="0">
                <a:latin typeface="Century Gothic"/>
              </a:rPr>
              <a:t> </a:t>
            </a:r>
            <a:r>
              <a:rPr lang="en-US" b="1" dirty="0" err="1">
                <a:ea typeface="+mn-lt"/>
                <a:cs typeface="+mn-lt"/>
              </a:rPr>
              <a:t>Trabajo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completado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desde</a:t>
            </a:r>
            <a:r>
              <a:rPr lang="en-US" b="1" dirty="0">
                <a:ea typeface="+mn-lt"/>
                <a:cs typeface="+mn-lt"/>
              </a:rPr>
              <a:t> la </a:t>
            </a:r>
            <a:r>
              <a:rPr lang="en-US" b="1" dirty="0" err="1">
                <a:ea typeface="+mn-lt"/>
                <a:cs typeface="+mn-lt"/>
              </a:rPr>
              <a:t>última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reunión</a:t>
            </a:r>
            <a:r>
              <a:rPr lang="en-US" b="1" dirty="0">
                <a:ea typeface="+mn-lt"/>
                <a:cs typeface="+mn-lt"/>
              </a:rPr>
              <a:t>: </a:t>
            </a:r>
            <a:endParaRPr lang="en-US" b="1" dirty="0">
              <a:latin typeface="Gill Sans MT" panose="020B0502020104020203"/>
            </a:endParaRPr>
          </a:p>
          <a:p>
            <a:pPr marL="629920" lvl="1" indent="-305435"/>
            <a:r>
              <a:rPr lang="en-US" dirty="0">
                <a:ea typeface="+mn-lt"/>
                <a:cs typeface="+mn-lt"/>
              </a:rPr>
              <a:t>El </a:t>
            </a:r>
            <a:r>
              <a:rPr lang="en-US" dirty="0" err="1">
                <a:ea typeface="+mn-lt"/>
                <a:cs typeface="+mn-lt"/>
              </a:rPr>
              <a:t>borrador</a:t>
            </a:r>
            <a:r>
              <a:rPr lang="en-US" dirty="0">
                <a:ea typeface="+mn-lt"/>
                <a:cs typeface="+mn-lt"/>
              </a:rPr>
              <a:t> del ITP </a:t>
            </a:r>
            <a:r>
              <a:rPr lang="en-US" dirty="0" err="1">
                <a:ea typeface="+mn-lt"/>
                <a:cs typeface="+mn-lt"/>
              </a:rPr>
              <a:t>fue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enviado</a:t>
            </a:r>
            <a:r>
              <a:rPr lang="en-US" dirty="0">
                <a:ea typeface="+mn-lt"/>
                <a:cs typeface="+mn-lt"/>
              </a:rPr>
              <a:t> a la ciudad para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revisión</a:t>
            </a:r>
            <a:endParaRPr lang="en-US" dirty="0" err="1"/>
          </a:p>
          <a:p>
            <a:pPr marL="629920" lvl="1" indent="-305435"/>
            <a:endParaRPr lang="en-US" dirty="0">
              <a:ea typeface="+mn-lt"/>
              <a:cs typeface="+mn-lt"/>
            </a:endParaRPr>
          </a:p>
          <a:p>
            <a:pPr marL="305435" indent="-305435"/>
            <a:r>
              <a:rPr lang="en-US" b="1" err="1">
                <a:ea typeface="+mn-lt"/>
                <a:cs typeface="+mn-lt"/>
              </a:rPr>
              <a:t>Gastos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totales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reportados</a:t>
            </a:r>
            <a:r>
              <a:rPr lang="en-US" b="1">
                <a:ea typeface="+mn-lt"/>
                <a:cs typeface="+mn-lt"/>
              </a:rPr>
              <a:t> a la fecha:</a:t>
            </a:r>
            <a:r>
              <a:rPr lang="en-US">
                <a:ea typeface="+mn-lt"/>
                <a:cs typeface="+mn-lt"/>
              </a:rPr>
              <a:t> $ 0 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305435" indent="-305435"/>
            <a:r>
              <a:rPr lang="en-US" b="1" dirty="0" err="1">
                <a:ea typeface="+mn-lt"/>
                <a:cs typeface="+mn-lt"/>
              </a:rPr>
              <a:t>Presupuesto</a:t>
            </a:r>
            <a:r>
              <a:rPr lang="en-US" b="1" dirty="0">
                <a:ea typeface="+mn-lt"/>
                <a:cs typeface="+mn-lt"/>
              </a:rPr>
              <a:t> restante: </a:t>
            </a:r>
            <a:r>
              <a:rPr lang="en-US" dirty="0">
                <a:ea typeface="+mn-lt"/>
                <a:cs typeface="+mn-lt"/>
              </a:rPr>
              <a:t>$1.070.000 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305435" indent="-305435"/>
            <a:r>
              <a:rPr lang="en-US" b="1" err="1">
                <a:ea typeface="+mn-lt"/>
                <a:cs typeface="+mn-lt"/>
              </a:rPr>
              <a:t>Trabajo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planificado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en</a:t>
            </a:r>
            <a:r>
              <a:rPr lang="en-US" b="1" dirty="0">
                <a:ea typeface="+mn-lt"/>
                <a:cs typeface="+mn-lt"/>
              </a:rPr>
              <a:t> las </a:t>
            </a:r>
            <a:r>
              <a:rPr lang="en-US" b="1" err="1">
                <a:ea typeface="+mn-lt"/>
                <a:cs typeface="+mn-lt"/>
              </a:rPr>
              <a:t>próximas</a:t>
            </a:r>
            <a:r>
              <a:rPr lang="en-US" b="1" dirty="0">
                <a:ea typeface="+mn-lt"/>
                <a:cs typeface="+mn-lt"/>
              </a:rPr>
              <a:t> ~dos </a:t>
            </a:r>
            <a:r>
              <a:rPr lang="en-US" b="1" err="1">
                <a:ea typeface="+mn-lt"/>
                <a:cs typeface="+mn-lt"/>
              </a:rPr>
              <a:t>semanas</a:t>
            </a:r>
            <a:r>
              <a:rPr lang="en-US" b="1" dirty="0">
                <a:ea typeface="+mn-lt"/>
                <a:cs typeface="+mn-lt"/>
              </a:rPr>
              <a:t>: </a:t>
            </a:r>
            <a:endParaRPr lang="en-US" b="1" dirty="0"/>
          </a:p>
          <a:p>
            <a:pPr marL="629920" lvl="1" indent="-305435"/>
            <a:r>
              <a:rPr lang="en-US" err="1">
                <a:ea typeface="+mn-lt"/>
                <a:cs typeface="+mn-lt"/>
              </a:rPr>
              <a:t>Organizar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reuniones</a:t>
            </a:r>
            <a:r>
              <a:rPr lang="en-US" dirty="0">
                <a:ea typeface="+mn-lt"/>
                <a:cs typeface="+mn-lt"/>
              </a:rPr>
              <a:t> con </a:t>
            </a:r>
            <a:r>
              <a:rPr lang="en-US" err="1">
                <a:ea typeface="+mn-lt"/>
                <a:cs typeface="+mn-lt"/>
              </a:rPr>
              <a:t>socios</a:t>
            </a:r>
            <a:r>
              <a:rPr lang="en-US" dirty="0">
                <a:ea typeface="+mn-lt"/>
                <a:cs typeface="+mn-lt"/>
              </a:rPr>
              <a:t> para </a:t>
            </a:r>
            <a:r>
              <a:rPr lang="en-US" err="1">
                <a:ea typeface="+mn-lt"/>
                <a:cs typeface="+mn-lt"/>
              </a:rPr>
              <a:t>revisar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indicadores</a:t>
            </a:r>
            <a:r>
              <a:rPr lang="en-US" dirty="0">
                <a:ea typeface="+mn-lt"/>
                <a:cs typeface="+mn-lt"/>
              </a:rPr>
              <a:t> y </a:t>
            </a:r>
            <a:r>
              <a:rPr lang="en-US" err="1">
                <a:ea typeface="+mn-lt"/>
                <a:cs typeface="+mn-lt"/>
              </a:rPr>
              <a:t>métodos</a:t>
            </a:r>
            <a:r>
              <a:rPr lang="en-US" dirty="0">
                <a:ea typeface="+mn-lt"/>
                <a:cs typeface="+mn-lt"/>
              </a:rPr>
              <a:t> para </a:t>
            </a:r>
            <a:r>
              <a:rPr lang="en-US" err="1">
                <a:ea typeface="+mn-lt"/>
                <a:cs typeface="+mn-lt"/>
              </a:rPr>
              <a:t>recopilar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información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marL="629920" lvl="1" indent="-305435"/>
            <a:endParaRPr lang="en-US" b="1">
              <a:latin typeface="Century Gothic"/>
            </a:endParaRPr>
          </a:p>
          <a:p>
            <a:pPr marL="323850" lvl="1" indent="0">
              <a:buNone/>
            </a:pPr>
            <a:endParaRPr lang="en-US" b="1">
              <a:latin typeface="Century Gothic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8140C1-CA8B-0CD5-5389-E96164AE3315}"/>
              </a:ext>
            </a:extLst>
          </p:cNvPr>
          <p:cNvSpPr txBox="1">
            <a:spLocks/>
          </p:cNvSpPr>
          <p:nvPr/>
        </p:nvSpPr>
        <p:spPr>
          <a:xfrm>
            <a:off x="532426" y="265752"/>
            <a:ext cx="11187793" cy="90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kern="1500" cap="none">
                <a:solidFill>
                  <a:schemeClr val="bg1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Indicator Tracking Plan</a:t>
            </a:r>
          </a:p>
        </p:txBody>
      </p:sp>
      <p:pic>
        <p:nvPicPr>
          <p:cNvPr id="3074" name="Picture 2" descr="Center for Global Healthy Cities - Center for Global Healthy Cities">
            <a:extLst>
              <a:ext uri="{FF2B5EF4-FFF2-40B4-BE49-F238E27FC236}">
                <a16:creationId xmlns:a16="http://schemas.microsoft.com/office/drawing/2014/main" id="{DBD51F0D-1119-A5CD-1BD6-0BCD91D16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289" y="221302"/>
            <a:ext cx="3852400" cy="97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57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53A10-04B5-8CFA-DC96-99D573FC2481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sz="3600" err="1">
                <a:latin typeface="Century Gothic"/>
              </a:rPr>
              <a:t>Informar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err="1">
                <a:latin typeface="Century Gothic"/>
                <a:ea typeface="+mn-lt"/>
                <a:cs typeface="+mn-lt"/>
              </a:rPr>
              <a:t>sobre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err="1">
                <a:latin typeface="Century Gothic"/>
                <a:ea typeface="+mn-lt"/>
                <a:cs typeface="+mn-lt"/>
              </a:rPr>
              <a:t>cualquier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err="1">
                <a:latin typeface="Century Gothic"/>
                <a:ea typeface="+mn-lt"/>
                <a:cs typeface="+mn-lt"/>
              </a:rPr>
              <a:t>pregunta</a:t>
            </a:r>
            <a:r>
              <a:rPr lang="en-US" sz="3600" dirty="0">
                <a:latin typeface="Century Gothic"/>
                <a:ea typeface="+mn-lt"/>
                <a:cs typeface="+mn-lt"/>
              </a:rPr>
              <a:t> o </a:t>
            </a:r>
            <a:r>
              <a:rPr lang="en-US" sz="3600" err="1">
                <a:latin typeface="Century Gothic"/>
                <a:ea typeface="+mn-lt"/>
                <a:cs typeface="+mn-lt"/>
              </a:rPr>
              <a:t>comentario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la </a:t>
            </a:r>
            <a:r>
              <a:rPr lang="en-US" sz="3600" err="1">
                <a:latin typeface="Century Gothic"/>
                <a:ea typeface="+mn-lt"/>
                <a:cs typeface="+mn-lt"/>
              </a:rPr>
              <a:t>comunidad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err="1">
                <a:latin typeface="Century Gothic"/>
                <a:ea typeface="+mn-lt"/>
                <a:cs typeface="+mn-lt"/>
              </a:rPr>
              <a:t>recibido</a:t>
            </a:r>
            <a:r>
              <a:rPr lang="en-US" sz="3600" dirty="0">
                <a:latin typeface="Century Gothic"/>
                <a:ea typeface="+mn-lt"/>
                <a:cs typeface="+mn-lt"/>
              </a:rPr>
              <a:t>, </a:t>
            </a:r>
            <a:r>
              <a:rPr lang="en-US" sz="3600" err="1">
                <a:latin typeface="Century Gothic"/>
                <a:ea typeface="+mn-lt"/>
                <a:cs typeface="+mn-lt"/>
              </a:rPr>
              <a:t>incluidas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las </a:t>
            </a:r>
            <a:r>
              <a:rPr lang="en-US" sz="3600" err="1">
                <a:latin typeface="Century Gothic"/>
                <a:ea typeface="+mn-lt"/>
                <a:cs typeface="+mn-lt"/>
              </a:rPr>
              <a:t>respuestas</a:t>
            </a:r>
            <a:r>
              <a:rPr lang="en-US" sz="3600" dirty="0">
                <a:latin typeface="Century Gothic"/>
                <a:ea typeface="+mn-lt"/>
                <a:cs typeface="+mn-lt"/>
              </a:rPr>
              <a:t>.</a:t>
            </a:r>
            <a:endParaRPr lang="en-US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844EA-6507-867D-36EB-FB00F8365C4F}"/>
              </a:ext>
            </a:extLst>
          </p:cNvPr>
          <p:cNvSpPr txBox="1"/>
          <p:nvPr/>
        </p:nvSpPr>
        <p:spPr>
          <a:xfrm>
            <a:off x="323850" y="304800"/>
            <a:ext cx="833437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Century Gothic"/>
              </a:rPr>
              <a:t>Informar</a:t>
            </a:r>
            <a:r>
              <a:rPr lang="en-US" sz="3200" b="1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sobre</a:t>
            </a:r>
            <a:r>
              <a:rPr lang="en-US" sz="3200" b="1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comentarios</a:t>
            </a:r>
            <a:r>
              <a:rPr lang="en-US" sz="3200" b="1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públicos</a:t>
            </a:r>
            <a:endParaRPr lang="en-US" sz="3200" b="1" err="1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0100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53A10-04B5-8CFA-DC96-99D573FC2481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sz="3600" dirty="0">
                <a:latin typeface="Century Gothic"/>
              </a:rPr>
              <a:t>Informe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del </a:t>
            </a:r>
            <a:r>
              <a:rPr lang="en-US" sz="3600" err="1">
                <a:latin typeface="Century Gothic"/>
                <a:ea typeface="+mn-lt"/>
                <a:cs typeface="+mn-lt"/>
              </a:rPr>
              <a:t>Comité</a:t>
            </a:r>
            <a:r>
              <a:rPr lang="en-US" sz="3600" dirty="0">
                <a:latin typeface="Century Gothic"/>
                <a:ea typeface="+mn-lt"/>
                <a:cs typeface="+mn-lt"/>
              </a:rPr>
              <a:t> Especial: </a:t>
            </a:r>
            <a:r>
              <a:rPr lang="en-US" sz="3600" err="1">
                <a:latin typeface="Century Gothic"/>
                <a:ea typeface="+mn-lt"/>
                <a:cs typeface="+mn-lt"/>
              </a:rPr>
              <a:t>Declaración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3600" err="1">
                <a:latin typeface="Century Gothic"/>
                <a:ea typeface="+mn-lt"/>
                <a:cs typeface="+mn-lt"/>
              </a:rPr>
              <a:t>objetivos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y </a:t>
            </a:r>
            <a:r>
              <a:rPr lang="en-US" sz="3600" err="1">
                <a:latin typeface="Century Gothic"/>
                <a:ea typeface="+mn-lt"/>
                <a:cs typeface="+mn-lt"/>
              </a:rPr>
              <a:t>visión</a:t>
            </a:r>
            <a:r>
              <a:rPr lang="en-US" sz="3600" dirty="0">
                <a:latin typeface="Century Gothic"/>
                <a:ea typeface="+mn-lt"/>
                <a:cs typeface="+mn-lt"/>
              </a:rPr>
              <a:t>, </a:t>
            </a:r>
            <a:r>
              <a:rPr lang="en-US" sz="3600" err="1">
                <a:latin typeface="Century Gothic"/>
                <a:ea typeface="+mn-lt"/>
                <a:cs typeface="+mn-lt"/>
              </a:rPr>
              <a:t>prioridades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del </a:t>
            </a:r>
            <a:r>
              <a:rPr lang="en-US" sz="3600" err="1">
                <a:latin typeface="Century Gothic"/>
                <a:ea typeface="+mn-lt"/>
                <a:cs typeface="+mn-lt"/>
              </a:rPr>
              <a:t>comité</a:t>
            </a:r>
            <a:r>
              <a:rPr lang="en-US" sz="3600" dirty="0">
                <a:latin typeface="Century Gothic"/>
                <a:ea typeface="+mn-lt"/>
                <a:cs typeface="+mn-lt"/>
              </a:rPr>
              <a:t> y </a:t>
            </a:r>
            <a:r>
              <a:rPr lang="en-US" sz="3600" err="1">
                <a:latin typeface="Century Gothic"/>
                <a:ea typeface="+mn-lt"/>
                <a:cs typeface="+mn-lt"/>
              </a:rPr>
              <a:t>estatutos</a:t>
            </a:r>
            <a:endParaRPr lang="en-US">
              <a:latin typeface="Century Gothic"/>
            </a:endParaRPr>
          </a:p>
          <a:p>
            <a:pPr marL="305435" indent="-305435"/>
            <a:r>
              <a:rPr lang="en-US" sz="3600" dirty="0">
                <a:latin typeface="Century Gothic"/>
                <a:ea typeface="+mn-lt"/>
                <a:cs typeface="+mn-lt"/>
              </a:rPr>
              <a:t>Proceso de nominación para puestos comunitarios</a:t>
            </a:r>
            <a:endParaRPr lang="en-US" dirty="0">
              <a:latin typeface="Century Gothic"/>
            </a:endParaRPr>
          </a:p>
          <a:p>
            <a:pPr marL="305435" indent="-305435"/>
            <a:r>
              <a:rPr lang="en-US" sz="3600" err="1">
                <a:latin typeface="Century Gothic"/>
                <a:ea typeface="+mn-lt"/>
                <a:cs typeface="+mn-lt"/>
              </a:rPr>
              <a:t>Revisión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3600" err="1">
                <a:latin typeface="Century Gothic"/>
                <a:ea typeface="+mn-lt"/>
                <a:cs typeface="+mn-lt"/>
              </a:rPr>
              <a:t>los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err="1">
                <a:latin typeface="Century Gothic"/>
                <a:ea typeface="+mn-lt"/>
                <a:cs typeface="+mn-lt"/>
              </a:rPr>
              <a:t>requisitos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3600" err="1">
                <a:latin typeface="Century Gothic"/>
                <a:ea typeface="+mn-lt"/>
                <a:cs typeface="+mn-lt"/>
              </a:rPr>
              <a:t>seguimiento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del </a:t>
            </a:r>
            <a:r>
              <a:rPr lang="en-US" sz="3600" err="1">
                <a:latin typeface="Century Gothic"/>
                <a:ea typeface="+mn-lt"/>
                <a:cs typeface="+mn-lt"/>
              </a:rPr>
              <a:t>apalancamiento</a:t>
            </a:r>
            <a:endParaRPr lang="en-US">
              <a:latin typeface="Century Gothic"/>
            </a:endParaRPr>
          </a:p>
          <a:p>
            <a:pPr marL="305435" indent="-305435"/>
            <a:r>
              <a:rPr lang="en-US" sz="3600" err="1">
                <a:latin typeface="Century Gothic"/>
                <a:ea typeface="+mn-lt"/>
                <a:cs typeface="+mn-lt"/>
              </a:rPr>
              <a:t>Planificación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err="1">
                <a:latin typeface="Century Gothic"/>
                <a:ea typeface="+mn-lt"/>
                <a:cs typeface="+mn-lt"/>
              </a:rPr>
              <a:t>pública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del </a:t>
            </a:r>
            <a:r>
              <a:rPr lang="en-US" sz="3600" err="1">
                <a:latin typeface="Century Gothic"/>
                <a:ea typeface="+mn-lt"/>
                <a:cs typeface="+mn-lt"/>
              </a:rPr>
              <a:t>inicio</a:t>
            </a:r>
            <a:r>
              <a:rPr lang="en-US" sz="3600" dirty="0">
                <a:latin typeface="Century Gothic"/>
                <a:ea typeface="+mn-lt"/>
                <a:cs typeface="+mn-lt"/>
              </a:rPr>
              <a:t> (</a:t>
            </a:r>
            <a:r>
              <a:rPr lang="en-US" sz="3600" err="1">
                <a:latin typeface="Century Gothic"/>
                <a:ea typeface="+mn-lt"/>
                <a:cs typeface="+mn-lt"/>
              </a:rPr>
              <a:t>evento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del Día de la Tierra: 20 de </a:t>
            </a:r>
            <a:r>
              <a:rPr lang="en-US" sz="3600" err="1">
                <a:latin typeface="Century Gothic"/>
                <a:ea typeface="+mn-lt"/>
                <a:cs typeface="+mn-lt"/>
              </a:rPr>
              <a:t>abril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2024)</a:t>
            </a:r>
            <a:endParaRPr lang="en-US" dirty="0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844EA-6507-867D-36EB-FB00F8365C4F}"/>
              </a:ext>
            </a:extLst>
          </p:cNvPr>
          <p:cNvSpPr txBox="1"/>
          <p:nvPr/>
        </p:nvSpPr>
        <p:spPr>
          <a:xfrm>
            <a:off x="347296" y="117231"/>
            <a:ext cx="833437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/>
              </a:rPr>
              <a:t>Temas</a:t>
            </a:r>
            <a:r>
              <a:rPr lang="en-US" sz="3200" b="1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 de </a:t>
            </a:r>
            <a:r>
              <a:rPr lang="en-US" sz="3200" b="1" dirty="0" err="1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negocios</a:t>
            </a:r>
            <a:r>
              <a:rPr lang="en-US" sz="3200" b="1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 del </a:t>
            </a:r>
            <a:r>
              <a:rPr lang="en-US" sz="3200" b="1" dirty="0" err="1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comité</a:t>
            </a:r>
            <a:r>
              <a:rPr lang="en-US" sz="3200" b="1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 para </a:t>
            </a:r>
            <a:r>
              <a:rPr lang="en-US" sz="3200" b="1" dirty="0" err="1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discusión</a:t>
            </a:r>
            <a:endParaRPr lang="en-US" sz="3200" b="1" dirty="0" err="1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7884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53A10-04B5-8CFA-DC96-99D573FC2481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sz="3600" dirty="0">
                <a:latin typeface="Century Gothic"/>
              </a:rPr>
              <a:t>Informe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del </a:t>
            </a:r>
            <a:r>
              <a:rPr lang="en-US" sz="3600" err="1">
                <a:latin typeface="Century Gothic"/>
                <a:ea typeface="+mn-lt"/>
                <a:cs typeface="+mn-lt"/>
              </a:rPr>
              <a:t>Comité</a:t>
            </a:r>
            <a:r>
              <a:rPr lang="en-US" sz="3600" dirty="0">
                <a:latin typeface="Century Gothic"/>
                <a:ea typeface="+mn-lt"/>
                <a:cs typeface="+mn-lt"/>
              </a:rPr>
              <a:t> Especial: </a:t>
            </a:r>
            <a:r>
              <a:rPr lang="en-US" sz="3600" err="1">
                <a:latin typeface="Century Gothic"/>
                <a:ea typeface="+mn-lt"/>
                <a:cs typeface="+mn-lt"/>
              </a:rPr>
              <a:t>Declaración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3600" err="1">
                <a:latin typeface="Century Gothic"/>
                <a:ea typeface="+mn-lt"/>
                <a:cs typeface="+mn-lt"/>
              </a:rPr>
              <a:t>objetivos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y </a:t>
            </a:r>
            <a:r>
              <a:rPr lang="en-US" sz="3600" err="1">
                <a:latin typeface="Century Gothic"/>
                <a:ea typeface="+mn-lt"/>
                <a:cs typeface="+mn-lt"/>
              </a:rPr>
              <a:t>visión</a:t>
            </a:r>
            <a:r>
              <a:rPr lang="en-US" sz="3600" dirty="0">
                <a:latin typeface="Century Gothic"/>
                <a:ea typeface="+mn-lt"/>
                <a:cs typeface="+mn-lt"/>
              </a:rPr>
              <a:t>, </a:t>
            </a:r>
            <a:r>
              <a:rPr lang="en-US" sz="3600" err="1">
                <a:latin typeface="Century Gothic"/>
                <a:ea typeface="+mn-lt"/>
                <a:cs typeface="+mn-lt"/>
              </a:rPr>
              <a:t>prioridades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del </a:t>
            </a:r>
            <a:r>
              <a:rPr lang="en-US" sz="3600" err="1">
                <a:latin typeface="Century Gothic"/>
                <a:ea typeface="+mn-lt"/>
                <a:cs typeface="+mn-lt"/>
              </a:rPr>
              <a:t>comité</a:t>
            </a:r>
            <a:r>
              <a:rPr lang="en-US" sz="3600" dirty="0">
                <a:latin typeface="Century Gothic"/>
                <a:ea typeface="+mn-lt"/>
                <a:cs typeface="+mn-lt"/>
              </a:rPr>
              <a:t> y </a:t>
            </a:r>
            <a:r>
              <a:rPr lang="en-US" sz="3600" err="1">
                <a:latin typeface="Century Gothic"/>
                <a:ea typeface="+mn-lt"/>
                <a:cs typeface="+mn-lt"/>
              </a:rPr>
              <a:t>estatutos</a:t>
            </a:r>
            <a:endParaRPr lang="en-US">
              <a:latin typeface="Century Gothic"/>
            </a:endParaRPr>
          </a:p>
          <a:p>
            <a:pPr marL="305435" indent="-305435"/>
            <a:r>
              <a:rPr lang="en-US" sz="3600" err="1">
                <a:latin typeface="Century Gothic"/>
                <a:ea typeface="+mn-lt"/>
                <a:cs typeface="+mn-lt"/>
              </a:rPr>
              <a:t>Proceso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3600" err="1">
                <a:latin typeface="Century Gothic"/>
                <a:ea typeface="+mn-lt"/>
                <a:cs typeface="+mn-lt"/>
              </a:rPr>
              <a:t>nominación</a:t>
            </a:r>
            <a:r>
              <a:rPr lang="en-US" sz="3600" dirty="0">
                <a:latin typeface="Century Gothic"/>
                <a:ea typeface="+mn-lt"/>
                <a:cs typeface="+mn-lt"/>
              </a:rPr>
              <a:t> para </a:t>
            </a:r>
            <a:r>
              <a:rPr lang="en-US" sz="3600" err="1">
                <a:latin typeface="Century Gothic"/>
                <a:ea typeface="+mn-lt"/>
                <a:cs typeface="+mn-lt"/>
              </a:rPr>
              <a:t>puestos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err="1">
                <a:latin typeface="Century Gothic"/>
                <a:ea typeface="+mn-lt"/>
                <a:cs typeface="+mn-lt"/>
              </a:rPr>
              <a:t>comunitarios</a:t>
            </a:r>
            <a:endParaRPr lang="en-US" err="1">
              <a:latin typeface="Century Gothic"/>
            </a:endParaRPr>
          </a:p>
          <a:p>
            <a:pPr marL="305435" indent="-305435"/>
            <a:r>
              <a:rPr lang="en-US" sz="3600" dirty="0" err="1">
                <a:latin typeface="Century Gothic"/>
                <a:ea typeface="+mn-lt"/>
                <a:cs typeface="+mn-lt"/>
              </a:rPr>
              <a:t>Revisión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3600" dirty="0" err="1">
                <a:latin typeface="Century Gothic"/>
                <a:ea typeface="+mn-lt"/>
                <a:cs typeface="+mn-lt"/>
              </a:rPr>
              <a:t>los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dirty="0" err="1">
                <a:latin typeface="Century Gothic"/>
                <a:ea typeface="+mn-lt"/>
                <a:cs typeface="+mn-lt"/>
              </a:rPr>
              <a:t>requisitos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3600" dirty="0" err="1">
                <a:latin typeface="Century Gothic"/>
                <a:ea typeface="+mn-lt"/>
                <a:cs typeface="+mn-lt"/>
              </a:rPr>
              <a:t>seguimiento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del </a:t>
            </a:r>
            <a:r>
              <a:rPr lang="en-US" sz="3600" dirty="0" err="1">
                <a:latin typeface="Century Gothic"/>
                <a:ea typeface="+mn-lt"/>
                <a:cs typeface="+mn-lt"/>
              </a:rPr>
              <a:t>apalancamiento</a:t>
            </a:r>
            <a:endParaRPr lang="en-US" dirty="0" err="1">
              <a:latin typeface="Century Gothic"/>
            </a:endParaRPr>
          </a:p>
          <a:p>
            <a:pPr marL="305435" indent="-305435"/>
            <a:r>
              <a:rPr lang="en-US" sz="3600" err="1">
                <a:latin typeface="Century Gothic"/>
                <a:ea typeface="+mn-lt"/>
                <a:cs typeface="+mn-lt"/>
              </a:rPr>
              <a:t>Revisión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del </a:t>
            </a:r>
            <a:r>
              <a:rPr lang="en-US" sz="3600" err="1">
                <a:latin typeface="Century Gothic"/>
                <a:ea typeface="+mn-lt"/>
                <a:cs typeface="+mn-lt"/>
              </a:rPr>
              <a:t>folleto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err="1">
                <a:latin typeface="Century Gothic"/>
                <a:ea typeface="+mn-lt"/>
                <a:cs typeface="+mn-lt"/>
              </a:rPr>
              <a:t>revisado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Richmond Rising</a:t>
            </a:r>
            <a:endParaRPr lang="en-US" dirty="0">
              <a:latin typeface="Century Gothic"/>
            </a:endParaRPr>
          </a:p>
          <a:p>
            <a:pPr marL="305435" indent="-305435"/>
            <a:r>
              <a:rPr lang="en-US" sz="3600" dirty="0" err="1">
                <a:latin typeface="Century Gothic"/>
                <a:ea typeface="+mn-lt"/>
                <a:cs typeface="+mn-lt"/>
              </a:rPr>
              <a:t>Planificación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dirty="0" err="1">
                <a:latin typeface="Century Gothic"/>
                <a:ea typeface="+mn-lt"/>
                <a:cs typeface="+mn-lt"/>
              </a:rPr>
              <a:t>pública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del </a:t>
            </a:r>
            <a:r>
              <a:rPr lang="en-US" sz="3600" dirty="0" err="1">
                <a:latin typeface="Century Gothic"/>
                <a:ea typeface="+mn-lt"/>
                <a:cs typeface="+mn-lt"/>
              </a:rPr>
              <a:t>inicio</a:t>
            </a:r>
            <a:r>
              <a:rPr lang="en-US" sz="3600" dirty="0">
                <a:latin typeface="Century Gothic"/>
                <a:ea typeface="+mn-lt"/>
                <a:cs typeface="+mn-lt"/>
              </a:rPr>
              <a:t> (</a:t>
            </a:r>
            <a:r>
              <a:rPr lang="en-US" sz="3600" dirty="0" err="1">
                <a:latin typeface="Century Gothic"/>
                <a:ea typeface="+mn-lt"/>
                <a:cs typeface="+mn-lt"/>
              </a:rPr>
              <a:t>evento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del Día de la Tierra: 20 de </a:t>
            </a:r>
            <a:r>
              <a:rPr lang="en-US" sz="3600" dirty="0" err="1">
                <a:latin typeface="Century Gothic"/>
                <a:ea typeface="+mn-lt"/>
                <a:cs typeface="+mn-lt"/>
              </a:rPr>
              <a:t>abril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2024)</a:t>
            </a:r>
            <a:endParaRPr lang="en-US" dirty="0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844EA-6507-867D-36EB-FB00F8365C4F}"/>
              </a:ext>
            </a:extLst>
          </p:cNvPr>
          <p:cNvSpPr txBox="1"/>
          <p:nvPr/>
        </p:nvSpPr>
        <p:spPr>
          <a:xfrm>
            <a:off x="288681" y="117231"/>
            <a:ext cx="833437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/>
              </a:rPr>
              <a:t>Temas</a:t>
            </a:r>
            <a:r>
              <a:rPr lang="en-US" sz="3600" b="1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 de </a:t>
            </a:r>
            <a:r>
              <a:rPr lang="en-US" sz="3600" b="1" dirty="0" err="1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negocios</a:t>
            </a:r>
            <a:r>
              <a:rPr lang="en-US" sz="3600" b="1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 del </a:t>
            </a:r>
            <a:r>
              <a:rPr lang="en-US" sz="3600" b="1" dirty="0" err="1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comité</a:t>
            </a:r>
            <a:r>
              <a:rPr lang="en-US" sz="3600" b="1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 para </a:t>
            </a:r>
            <a:r>
              <a:rPr lang="en-US" sz="3600" b="1" dirty="0" err="1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discusión</a:t>
            </a:r>
            <a:endParaRPr lang="en-US" sz="3600" b="1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153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53A10-04B5-8CFA-DC96-99D573FC2481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sz="3600" err="1">
                <a:latin typeface="Century Gothic"/>
              </a:rPr>
              <a:t>Declaración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3600" err="1">
                <a:latin typeface="Century Gothic"/>
                <a:ea typeface="+mn-lt"/>
                <a:cs typeface="+mn-lt"/>
              </a:rPr>
              <a:t>objetivos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y </a:t>
            </a:r>
            <a:r>
              <a:rPr lang="en-US" sz="3600" err="1">
                <a:latin typeface="Century Gothic"/>
                <a:ea typeface="+mn-lt"/>
                <a:cs typeface="+mn-lt"/>
              </a:rPr>
              <a:t>visión</a:t>
            </a:r>
            <a:endParaRPr lang="en-US" err="1">
              <a:latin typeface="Century Gothic"/>
            </a:endParaRPr>
          </a:p>
          <a:p>
            <a:pPr marL="305435" indent="-305435"/>
            <a:r>
              <a:rPr lang="en-US" sz="3600" err="1">
                <a:latin typeface="Century Gothic"/>
                <a:ea typeface="+mn-lt"/>
                <a:cs typeface="+mn-lt"/>
              </a:rPr>
              <a:t>Prioridades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del </a:t>
            </a:r>
            <a:r>
              <a:rPr lang="en-US" sz="3600" err="1">
                <a:latin typeface="Century Gothic"/>
                <a:ea typeface="+mn-lt"/>
                <a:cs typeface="+mn-lt"/>
              </a:rPr>
              <a:t>comité</a:t>
            </a:r>
            <a:endParaRPr lang="en-US" err="1">
              <a:latin typeface="Century Gothic"/>
            </a:endParaRPr>
          </a:p>
          <a:p>
            <a:pPr marL="305435" indent="-305435"/>
            <a:r>
              <a:rPr lang="en-US" sz="3600" err="1">
                <a:latin typeface="Century Gothic"/>
                <a:ea typeface="+mn-lt"/>
                <a:cs typeface="+mn-lt"/>
              </a:rPr>
              <a:t>Estatutos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err="1">
                <a:latin typeface="Century Gothic"/>
                <a:ea typeface="+mn-lt"/>
                <a:cs typeface="+mn-lt"/>
              </a:rPr>
              <a:t>restantes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(</a:t>
            </a:r>
            <a:r>
              <a:rPr lang="en-US" sz="3600" err="1">
                <a:latin typeface="Century Gothic"/>
                <a:ea typeface="+mn-lt"/>
                <a:cs typeface="+mn-lt"/>
              </a:rPr>
              <a:t>ver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err="1">
                <a:latin typeface="Century Gothic"/>
                <a:ea typeface="+mn-lt"/>
                <a:cs typeface="+mn-lt"/>
              </a:rPr>
              <a:t>copias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err="1">
                <a:latin typeface="Century Gothic"/>
                <a:ea typeface="+mn-lt"/>
                <a:cs typeface="+mn-lt"/>
              </a:rPr>
              <a:t>marcadas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err="1">
                <a:latin typeface="Century Gothic"/>
                <a:ea typeface="+mn-lt"/>
                <a:cs typeface="+mn-lt"/>
              </a:rPr>
              <a:t>en</a:t>
            </a:r>
            <a:r>
              <a:rPr lang="en-US" sz="3600" dirty="0">
                <a:latin typeface="Century Gothic"/>
                <a:ea typeface="+mn-lt"/>
                <a:cs typeface="+mn-lt"/>
              </a:rPr>
              <a:t> rojo)</a:t>
            </a:r>
            <a:endParaRPr lang="en-US" dirty="0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844EA-6507-867D-36EB-FB00F8365C4F}"/>
              </a:ext>
            </a:extLst>
          </p:cNvPr>
          <p:cNvSpPr txBox="1"/>
          <p:nvPr/>
        </p:nvSpPr>
        <p:spPr>
          <a:xfrm>
            <a:off x="323850" y="304800"/>
            <a:ext cx="833437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ill Sans MT"/>
              </a:rPr>
              <a:t>Informe</a:t>
            </a:r>
            <a:r>
              <a:rPr lang="en-US" sz="4400" dirty="0">
                <a:solidFill>
                  <a:schemeClr val="bg1"/>
                </a:solidFill>
                <a:ea typeface="+mn-lt"/>
                <a:cs typeface="+mn-lt"/>
              </a:rPr>
              <a:t> del </a:t>
            </a:r>
            <a:r>
              <a:rPr lang="en-US" sz="4400" dirty="0" err="1">
                <a:solidFill>
                  <a:schemeClr val="bg1"/>
                </a:solidFill>
                <a:ea typeface="+mn-lt"/>
                <a:cs typeface="+mn-lt"/>
              </a:rPr>
              <a:t>comité</a:t>
            </a:r>
            <a:r>
              <a:rPr lang="en-US" sz="4400" dirty="0">
                <a:solidFill>
                  <a:schemeClr val="bg1"/>
                </a:solidFill>
                <a:ea typeface="+mn-lt"/>
                <a:cs typeface="+mn-lt"/>
              </a:rPr>
              <a:t> especial</a:t>
            </a:r>
            <a:endParaRPr lang="en-US" sz="4400" b="1" dirty="0" err="1">
              <a:solidFill>
                <a:schemeClr val="bg1"/>
              </a:solidFill>
              <a:latin typeface="Myriad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861357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53A10-04B5-8CFA-DC96-99D573FC2481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sz="3600" err="1">
                <a:latin typeface="Century Gothic"/>
              </a:rPr>
              <a:t>Revisión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del </a:t>
            </a:r>
            <a:r>
              <a:rPr lang="en-US" sz="3600" err="1">
                <a:latin typeface="Century Gothic"/>
                <a:ea typeface="+mn-lt"/>
                <a:cs typeface="+mn-lt"/>
              </a:rPr>
              <a:t>formulario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3600" err="1">
                <a:latin typeface="Century Gothic"/>
                <a:ea typeface="+mn-lt"/>
                <a:cs typeface="+mn-lt"/>
              </a:rPr>
              <a:t>nominación</a:t>
            </a:r>
            <a:endParaRPr lang="en-US" err="1">
              <a:latin typeface="Century Gothic"/>
            </a:endParaRPr>
          </a:p>
          <a:p>
            <a:pPr marL="305435" indent="-305435"/>
            <a:r>
              <a:rPr lang="en-US" sz="3600" err="1">
                <a:latin typeface="Century Gothic"/>
                <a:ea typeface="+mn-lt"/>
                <a:cs typeface="+mn-lt"/>
              </a:rPr>
              <a:t>Determinar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err="1">
                <a:latin typeface="Century Gothic"/>
                <a:ea typeface="+mn-lt"/>
                <a:cs typeface="+mn-lt"/>
              </a:rPr>
              <a:t>el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err="1">
                <a:latin typeface="Century Gothic"/>
                <a:ea typeface="+mn-lt"/>
                <a:cs typeface="+mn-lt"/>
              </a:rPr>
              <a:t>número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err="1">
                <a:latin typeface="Century Gothic"/>
                <a:ea typeface="+mn-lt"/>
                <a:cs typeface="+mn-lt"/>
              </a:rPr>
              <a:t>apropiado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asientos </a:t>
            </a:r>
            <a:r>
              <a:rPr lang="en-US" sz="3600" err="1">
                <a:latin typeface="Century Gothic"/>
                <a:ea typeface="+mn-lt"/>
                <a:cs typeface="+mn-lt"/>
              </a:rPr>
              <a:t>comunitarios</a:t>
            </a:r>
            <a:endParaRPr lang="en-US" err="1">
              <a:latin typeface="Century Gothic"/>
            </a:endParaRPr>
          </a:p>
          <a:p>
            <a:pPr marL="305435" indent="-305435"/>
            <a:r>
              <a:rPr lang="en-US" sz="3600" dirty="0">
                <a:latin typeface="Century Gothic"/>
                <a:ea typeface="+mn-lt"/>
                <a:cs typeface="+mn-lt"/>
              </a:rPr>
              <a:t>plan de </a:t>
            </a:r>
            <a:r>
              <a:rPr lang="en-US" sz="3600" err="1">
                <a:latin typeface="Century Gothic"/>
                <a:ea typeface="+mn-lt"/>
                <a:cs typeface="+mn-lt"/>
              </a:rPr>
              <a:t>reclutamiento</a:t>
            </a:r>
            <a:endParaRPr lang="en-US" err="1">
              <a:latin typeface="Century Gothic"/>
            </a:endParaRPr>
          </a:p>
          <a:p>
            <a:pPr marL="305435" indent="-305435"/>
            <a:r>
              <a:rPr lang="en-US" sz="3600" err="1">
                <a:latin typeface="Century Gothic"/>
                <a:ea typeface="+mn-lt"/>
                <a:cs typeface="+mn-lt"/>
              </a:rPr>
              <a:t>Cronograma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3600" err="1">
                <a:latin typeface="Century Gothic"/>
                <a:ea typeface="+mn-lt"/>
                <a:cs typeface="+mn-lt"/>
              </a:rPr>
              <a:t>nominaciones</a:t>
            </a:r>
            <a:endParaRPr lang="en-US" err="1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844EA-6507-867D-36EB-FB00F8365C4F}"/>
              </a:ext>
            </a:extLst>
          </p:cNvPr>
          <p:cNvSpPr txBox="1"/>
          <p:nvPr/>
        </p:nvSpPr>
        <p:spPr>
          <a:xfrm>
            <a:off x="323850" y="304800"/>
            <a:ext cx="833437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Century Gothic"/>
              </a:rPr>
              <a:t>N</a:t>
            </a:r>
            <a:r>
              <a:rPr lang="en-US" sz="3200" b="1" err="1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ominación</a:t>
            </a:r>
            <a:r>
              <a:rPr lang="en-US" sz="3200" b="1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 para </a:t>
            </a:r>
            <a:r>
              <a:rPr lang="en-US" sz="3200" b="1" err="1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escaños</a:t>
            </a:r>
            <a:r>
              <a:rPr lang="en-US" sz="3200" b="1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comunitarios</a:t>
            </a:r>
            <a:endParaRPr lang="en-US" sz="3200" b="1" dirty="0" err="1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639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53A10-04B5-8CFA-DC96-99D573FC2481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L</a:t>
            </a:r>
            <a:r>
              <a:rPr lang="e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í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der de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proyecto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para City of Richmond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L</a:t>
            </a:r>
            <a:r>
              <a:rPr lang="e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í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der de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proyecto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para Grid Alternatives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L</a:t>
            </a:r>
            <a:r>
              <a:rPr lang="e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í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der de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proyecto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para Groundwork Richmond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L</a:t>
            </a:r>
            <a:r>
              <a:rPr lang="e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í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der de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proyecto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para Rich City Rides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L</a:t>
            </a:r>
            <a:r>
              <a:rPr lang="e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í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der de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proyecto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para Public Land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L</a:t>
            </a:r>
            <a:r>
              <a:rPr lang="e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í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der de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proyecto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para UC Berkeley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L</a:t>
            </a:r>
            <a:r>
              <a:rPr lang="e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í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der de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proyecto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para Urban Tilth</a:t>
            </a:r>
            <a:endParaRPr lang="en-US" dirty="0">
              <a:solidFill>
                <a:schemeClr val="tx1"/>
              </a:solidFill>
              <a:latin typeface="Century Gothic"/>
            </a:endParaRPr>
          </a:p>
          <a:p>
            <a:pPr marL="305435" indent="-305435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844EA-6507-867D-36EB-FB00F8365C4F}"/>
              </a:ext>
            </a:extLst>
          </p:cNvPr>
          <p:cNvSpPr txBox="1"/>
          <p:nvPr/>
        </p:nvSpPr>
        <p:spPr>
          <a:xfrm>
            <a:off x="323850" y="304800"/>
            <a:ext cx="833437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yriad Pro" panose="020B0503030403020204"/>
              </a:rPr>
              <a:t>Pase de Lista</a:t>
            </a:r>
          </a:p>
        </p:txBody>
      </p:sp>
    </p:spTree>
    <p:extLst>
      <p:ext uri="{BB962C8B-B14F-4D97-AF65-F5344CB8AC3E}">
        <p14:creationId xmlns:p14="http://schemas.microsoft.com/office/powerpoint/2010/main" val="3128159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53A10-04B5-8CFA-DC96-99D573FC2481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sz="3600" dirty="0">
                <a:latin typeface="Century Gothic"/>
              </a:rPr>
              <a:t>Talleres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3600" err="1">
                <a:latin typeface="Century Gothic"/>
                <a:ea typeface="+mn-lt"/>
                <a:cs typeface="+mn-lt"/>
              </a:rPr>
              <a:t>seguimiento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3600" err="1">
                <a:latin typeface="Century Gothic"/>
                <a:ea typeface="+mn-lt"/>
                <a:cs typeface="+mn-lt"/>
              </a:rPr>
              <a:t>apalancamiento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err="1">
                <a:latin typeface="Century Gothic"/>
                <a:ea typeface="+mn-lt"/>
                <a:cs typeface="+mn-lt"/>
              </a:rPr>
              <a:t>realizados</a:t>
            </a:r>
            <a:r>
              <a:rPr lang="en-US" sz="3600" dirty="0">
                <a:latin typeface="Century Gothic"/>
                <a:ea typeface="+mn-lt"/>
                <a:cs typeface="+mn-lt"/>
              </a:rPr>
              <a:t> </a:t>
            </a:r>
            <a:endParaRPr lang="en-US" dirty="0">
              <a:latin typeface="Century Gothic"/>
            </a:endParaRPr>
          </a:p>
          <a:p>
            <a:pPr marL="305435" indent="-305435"/>
            <a:endParaRPr lang="en-US" dirty="0">
              <a:latin typeface="Century Gothic"/>
            </a:endParaRPr>
          </a:p>
          <a:p>
            <a:pPr marL="305435" indent="-305435"/>
            <a:r>
              <a:rPr lang="en-US" sz="3600" dirty="0">
                <a:latin typeface="Century Gothic"/>
                <a:ea typeface="+mn-lt"/>
                <a:cs typeface="+mn-lt"/>
              </a:rPr>
              <a:t>Correos </a:t>
            </a:r>
            <a:r>
              <a:rPr lang="en-US" sz="3600" dirty="0" err="1">
                <a:latin typeface="Century Gothic"/>
                <a:ea typeface="+mn-lt"/>
                <a:cs typeface="+mn-lt"/>
              </a:rPr>
              <a:t>electrónicos</a:t>
            </a:r>
            <a:r>
              <a:rPr lang="en-US" sz="36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3600" dirty="0" err="1">
                <a:latin typeface="Century Gothic"/>
                <a:ea typeface="+mn-lt"/>
                <a:cs typeface="+mn-lt"/>
              </a:rPr>
              <a:t>seguimiento</a:t>
            </a:r>
            <a:r>
              <a:rPr lang="en-US" sz="3600" dirty="0">
                <a:latin typeface="Century Gothic"/>
                <a:ea typeface="+mn-lt"/>
                <a:cs typeface="+mn-lt"/>
              </a:rPr>
              <a:t> </a:t>
            </a:r>
            <a:r>
              <a:rPr lang="en-US" sz="3600" dirty="0" err="1">
                <a:latin typeface="Century Gothic"/>
                <a:ea typeface="+mn-lt"/>
                <a:cs typeface="+mn-lt"/>
              </a:rPr>
              <a:t>enviados</a:t>
            </a:r>
            <a:endParaRPr lang="en-US" dirty="0" err="1">
              <a:latin typeface="Century Gothic"/>
            </a:endParaRPr>
          </a:p>
          <a:p>
            <a:pPr marL="305435" indent="-305435"/>
            <a:endParaRPr lang="en-US" dirty="0">
              <a:latin typeface="Century Gothic"/>
            </a:endParaRPr>
          </a:p>
          <a:p>
            <a:pPr marL="305435" indent="-305435"/>
            <a:r>
              <a:rPr lang="en-US" sz="3600" dirty="0">
                <a:latin typeface="Century Gothic"/>
                <a:ea typeface="+mn-lt"/>
                <a:cs typeface="+mn-lt"/>
              </a:rPr>
              <a:t>¿</a:t>
            </a:r>
            <a:r>
              <a:rPr lang="en-US" sz="3600" err="1">
                <a:latin typeface="Century Gothic"/>
                <a:ea typeface="+mn-lt"/>
                <a:cs typeface="+mn-lt"/>
              </a:rPr>
              <a:t>Preguntas</a:t>
            </a:r>
            <a:r>
              <a:rPr lang="en-US" sz="3600" dirty="0">
                <a:latin typeface="Century Gothic"/>
                <a:ea typeface="+mn-lt"/>
                <a:cs typeface="+mn-lt"/>
              </a:rPr>
              <a:t>? ¿</a:t>
            </a:r>
            <a:r>
              <a:rPr lang="en-US" sz="3600" err="1">
                <a:latin typeface="Century Gothic"/>
                <a:ea typeface="+mn-lt"/>
                <a:cs typeface="+mn-lt"/>
              </a:rPr>
              <a:t>Comentarios</a:t>
            </a:r>
            <a:r>
              <a:rPr lang="en-US" sz="3600" dirty="0">
                <a:latin typeface="Century Gothic"/>
                <a:ea typeface="+mn-lt"/>
                <a:cs typeface="+mn-lt"/>
              </a:rPr>
              <a:t>?</a:t>
            </a:r>
            <a:endParaRPr lang="en-US" dirty="0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844EA-6507-867D-36EB-FB00F8365C4F}"/>
              </a:ext>
            </a:extLst>
          </p:cNvPr>
          <p:cNvSpPr txBox="1"/>
          <p:nvPr/>
        </p:nvSpPr>
        <p:spPr>
          <a:xfrm>
            <a:off x="312127" y="117231"/>
            <a:ext cx="9342559" cy="11123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/>
              </a:rPr>
              <a:t>R</a:t>
            </a:r>
            <a:r>
              <a:rPr lang="es" sz="3200" b="1" dirty="0" err="1">
                <a:solidFill>
                  <a:schemeClr val="bg1"/>
                </a:solidFill>
                <a:latin typeface="Century Gothic"/>
              </a:rPr>
              <a:t>evisar</a:t>
            </a:r>
            <a:r>
              <a:rPr lang="es" sz="3200" b="1" dirty="0">
                <a:solidFill>
                  <a:schemeClr val="bg1"/>
                </a:solidFill>
                <a:latin typeface="Century Gothic"/>
              </a:rPr>
              <a:t> los requisitos de seguimiento del apalancamiento</a:t>
            </a:r>
            <a:endParaRPr lang="en-US" sz="3200" b="1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1197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53A10-04B5-8CFA-DC96-99D573FC2481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844EA-6507-867D-36EB-FB00F8365C4F}"/>
              </a:ext>
            </a:extLst>
          </p:cNvPr>
          <p:cNvSpPr txBox="1"/>
          <p:nvPr/>
        </p:nvSpPr>
        <p:spPr>
          <a:xfrm>
            <a:off x="323850" y="221166"/>
            <a:ext cx="982613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Myriad Pro" panose="020B0503030403020204"/>
              </a:rPr>
              <a:t>Revisar</a:t>
            </a:r>
            <a:r>
              <a:rPr lang="en-US" sz="3200" b="1" dirty="0">
                <a:solidFill>
                  <a:schemeClr val="bg1"/>
                </a:solidFill>
                <a:latin typeface="Myriad Pro" panose="020B050303040302020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yriad Pro" panose="020B0503030403020204"/>
              </a:rPr>
              <a:t>el</a:t>
            </a:r>
            <a:r>
              <a:rPr lang="en-US" sz="3200" b="1" dirty="0">
                <a:solidFill>
                  <a:schemeClr val="bg1"/>
                </a:solidFill>
                <a:latin typeface="Myriad Pro" panose="020B050303040302020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yriad Pro" panose="020B0503030403020204"/>
              </a:rPr>
              <a:t>folleto</a:t>
            </a:r>
            <a:r>
              <a:rPr lang="en-US" sz="3200" b="1" dirty="0">
                <a:solidFill>
                  <a:schemeClr val="bg1"/>
                </a:solidFill>
                <a:latin typeface="Myriad Pro" panose="020B0503030403020204"/>
              </a:rPr>
              <a:t> de Richmond Rising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71710A-FE53-4EEC-AE3F-5A61DC001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658" y="1294940"/>
            <a:ext cx="6884830" cy="52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22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53A10-04B5-8CFA-DC96-99D573FC2481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844EA-6507-867D-36EB-FB00F8365C4F}"/>
              </a:ext>
            </a:extLst>
          </p:cNvPr>
          <p:cNvSpPr txBox="1"/>
          <p:nvPr/>
        </p:nvSpPr>
        <p:spPr>
          <a:xfrm>
            <a:off x="323850" y="304800"/>
            <a:ext cx="852487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" sz="3200" b="1" dirty="0">
                <a:solidFill>
                  <a:schemeClr val="bg1"/>
                </a:solidFill>
                <a:latin typeface="Century Gothic"/>
              </a:rPr>
              <a:t>Revise el folleto revisado sobre Richmond </a:t>
            </a:r>
            <a:r>
              <a:rPr lang="es" sz="3200" b="1" dirty="0" err="1">
                <a:solidFill>
                  <a:schemeClr val="bg1"/>
                </a:solidFill>
                <a:latin typeface="Century Gothic"/>
              </a:rPr>
              <a:t>Rising</a:t>
            </a:r>
            <a:endParaRPr lang="en-US" sz="3200" b="1" dirty="0" err="1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20C46-A95E-4AF9-A169-D7EF72266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895" y="1303175"/>
            <a:ext cx="6858432" cy="52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98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2844EA-6507-867D-36EB-FB00F8365C4F}"/>
              </a:ext>
            </a:extLst>
          </p:cNvPr>
          <p:cNvSpPr txBox="1"/>
          <p:nvPr/>
        </p:nvSpPr>
        <p:spPr>
          <a:xfrm>
            <a:off x="323850" y="304800"/>
            <a:ext cx="833437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Century Gothic"/>
              </a:rPr>
              <a:t>Planificación</a:t>
            </a:r>
            <a:r>
              <a:rPr lang="en-US" sz="3200" b="1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 del </a:t>
            </a:r>
            <a:r>
              <a:rPr lang="en-US" sz="3200" b="1" dirty="0" err="1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lanzamiento</a:t>
            </a:r>
            <a:r>
              <a:rPr lang="en-US" sz="3200" b="1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público</a:t>
            </a:r>
            <a:endParaRPr lang="en-US" sz="3200" b="1" dirty="0" err="1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1AB90-E23B-3283-F08B-6C21DB600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89" y="1781172"/>
            <a:ext cx="2785371" cy="4272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A06676-947E-F27C-6F07-E2F72787A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926" y="1781172"/>
            <a:ext cx="2712658" cy="4272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8582F7-B856-B0A8-4072-1A3A892C1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81172"/>
            <a:ext cx="2826674" cy="4272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3E2E7F-1125-E4EA-B22F-9E082ACAF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640" y="1781174"/>
            <a:ext cx="2776107" cy="427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13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53A10-04B5-8CFA-DC96-99D573FC2481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sz="4000" dirty="0">
                <a:latin typeface="Century Gothic"/>
              </a:rPr>
              <a:t> </a:t>
            </a:r>
            <a:r>
              <a:rPr lang="en-US" sz="4000" err="1">
                <a:latin typeface="Century Gothic"/>
                <a:ea typeface="+mn-lt"/>
                <a:cs typeface="+mn-lt"/>
              </a:rPr>
              <a:t>Discusión</a:t>
            </a:r>
            <a:r>
              <a:rPr lang="en-US" sz="4000" dirty="0">
                <a:latin typeface="Century Gothic"/>
                <a:ea typeface="+mn-lt"/>
                <a:cs typeface="+mn-lt"/>
              </a:rPr>
              <a:t> de </a:t>
            </a:r>
            <a:r>
              <a:rPr lang="en-US" sz="4000" err="1">
                <a:latin typeface="Century Gothic"/>
                <a:ea typeface="+mn-lt"/>
                <a:cs typeface="+mn-lt"/>
              </a:rPr>
              <a:t>los</a:t>
            </a:r>
            <a:r>
              <a:rPr lang="en-US" sz="4000" dirty="0">
                <a:latin typeface="Century Gothic"/>
                <a:ea typeface="+mn-lt"/>
                <a:cs typeface="+mn-lt"/>
              </a:rPr>
              <a:t> </a:t>
            </a:r>
            <a:r>
              <a:rPr lang="en-US" sz="4000" err="1">
                <a:latin typeface="Century Gothic"/>
                <a:ea typeface="+mn-lt"/>
                <a:cs typeface="+mn-lt"/>
              </a:rPr>
              <a:t>temas</a:t>
            </a:r>
            <a:r>
              <a:rPr lang="en-US" sz="4000" dirty="0">
                <a:latin typeface="Century Gothic"/>
                <a:ea typeface="+mn-lt"/>
                <a:cs typeface="+mn-lt"/>
              </a:rPr>
              <a:t> que se </a:t>
            </a:r>
            <a:r>
              <a:rPr lang="en-US" sz="4000" err="1">
                <a:latin typeface="Century Gothic"/>
                <a:ea typeface="+mn-lt"/>
                <a:cs typeface="+mn-lt"/>
              </a:rPr>
              <a:t>tratarán</a:t>
            </a:r>
            <a:r>
              <a:rPr lang="en-US" sz="4000" dirty="0">
                <a:latin typeface="Century Gothic"/>
                <a:ea typeface="+mn-lt"/>
                <a:cs typeface="+mn-lt"/>
              </a:rPr>
              <a:t> </a:t>
            </a:r>
            <a:r>
              <a:rPr lang="en-US" sz="4000" err="1">
                <a:latin typeface="Century Gothic"/>
                <a:ea typeface="+mn-lt"/>
                <a:cs typeface="+mn-lt"/>
              </a:rPr>
              <a:t>en</a:t>
            </a:r>
            <a:r>
              <a:rPr lang="en-US" sz="4000" dirty="0">
                <a:latin typeface="Century Gothic"/>
                <a:ea typeface="+mn-lt"/>
                <a:cs typeface="+mn-lt"/>
              </a:rPr>
              <a:t> la </a:t>
            </a:r>
            <a:r>
              <a:rPr lang="en-US" sz="4000" err="1">
                <a:latin typeface="Century Gothic"/>
                <a:ea typeface="+mn-lt"/>
                <a:cs typeface="+mn-lt"/>
              </a:rPr>
              <a:t>próxima</a:t>
            </a:r>
            <a:r>
              <a:rPr lang="en-US" sz="4000" dirty="0">
                <a:latin typeface="Century Gothic"/>
                <a:ea typeface="+mn-lt"/>
                <a:cs typeface="+mn-lt"/>
              </a:rPr>
              <a:t> </a:t>
            </a:r>
            <a:r>
              <a:rPr lang="en-US" sz="4000" err="1">
                <a:latin typeface="Century Gothic"/>
                <a:ea typeface="+mn-lt"/>
                <a:cs typeface="+mn-lt"/>
              </a:rPr>
              <a:t>reunión</a:t>
            </a:r>
            <a:r>
              <a:rPr lang="en-US" sz="4000" dirty="0">
                <a:latin typeface="Century Gothic"/>
                <a:ea typeface="+mn-lt"/>
                <a:cs typeface="+mn-lt"/>
              </a:rPr>
              <a:t> del CSC</a:t>
            </a:r>
            <a:endParaRPr lang="en-US" sz="4000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844EA-6507-867D-36EB-FB00F8365C4F}"/>
              </a:ext>
            </a:extLst>
          </p:cNvPr>
          <p:cNvSpPr txBox="1"/>
          <p:nvPr/>
        </p:nvSpPr>
        <p:spPr>
          <a:xfrm>
            <a:off x="183173" y="117231"/>
            <a:ext cx="1061524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/>
              </a:rPr>
              <a:t>Solicitudes</a:t>
            </a:r>
            <a:r>
              <a:rPr lang="en-US" sz="4000" b="1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 de agenda para la </a:t>
            </a:r>
            <a:r>
              <a:rPr lang="en-US" sz="4000" b="1" dirty="0" err="1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próxima</a:t>
            </a:r>
            <a:r>
              <a:rPr lang="en-US" sz="4000" b="1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reunión</a:t>
            </a:r>
            <a:endParaRPr lang="en-US" sz="4000" b="1" dirty="0" err="1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3127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53A10-04B5-8CFA-DC96-99D573FC2481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sz="2800" dirty="0">
                <a:latin typeface="Century Gothic"/>
              </a:rPr>
              <a:t>Se</a:t>
            </a:r>
            <a:r>
              <a:rPr lang="en-US" sz="2800" dirty="0">
                <a:latin typeface="Century Gothic"/>
                <a:ea typeface="+mn-lt"/>
                <a:cs typeface="+mn-lt"/>
              </a:rPr>
              <a:t> anima a </a:t>
            </a:r>
            <a:r>
              <a:rPr lang="en-US" sz="2800" err="1">
                <a:latin typeface="Century Gothic"/>
                <a:ea typeface="+mn-lt"/>
                <a:cs typeface="+mn-lt"/>
              </a:rPr>
              <a:t>los</a:t>
            </a:r>
            <a:r>
              <a:rPr lang="en-US" sz="2800" dirty="0">
                <a:latin typeface="Century Gothic"/>
                <a:ea typeface="+mn-lt"/>
                <a:cs typeface="+mn-lt"/>
              </a:rPr>
              <a:t> </a:t>
            </a:r>
            <a:r>
              <a:rPr lang="en-US" sz="2800" err="1">
                <a:latin typeface="Century Gothic"/>
                <a:ea typeface="+mn-lt"/>
                <a:cs typeface="+mn-lt"/>
              </a:rPr>
              <a:t>miembros</a:t>
            </a:r>
            <a:r>
              <a:rPr lang="en-US" sz="2800" dirty="0">
                <a:latin typeface="Century Gothic"/>
                <a:ea typeface="+mn-lt"/>
                <a:cs typeface="+mn-lt"/>
              </a:rPr>
              <a:t> del CSC, </a:t>
            </a:r>
            <a:r>
              <a:rPr lang="en-US" sz="2800" err="1">
                <a:latin typeface="Century Gothic"/>
                <a:ea typeface="+mn-lt"/>
                <a:cs typeface="+mn-lt"/>
              </a:rPr>
              <a:t>miembros</a:t>
            </a:r>
            <a:r>
              <a:rPr lang="en-US" sz="2800" dirty="0">
                <a:latin typeface="Century Gothic"/>
                <a:ea typeface="+mn-lt"/>
                <a:cs typeface="+mn-lt"/>
              </a:rPr>
              <a:t> del </a:t>
            </a:r>
            <a:r>
              <a:rPr lang="en-US" sz="2800" err="1">
                <a:latin typeface="Century Gothic"/>
                <a:ea typeface="+mn-lt"/>
                <a:cs typeface="+mn-lt"/>
              </a:rPr>
              <a:t>público</a:t>
            </a:r>
            <a:r>
              <a:rPr lang="en-US" sz="2800" dirty="0">
                <a:latin typeface="Century Gothic"/>
                <a:ea typeface="+mn-lt"/>
                <a:cs typeface="+mn-lt"/>
              </a:rPr>
              <a:t> y </a:t>
            </a:r>
            <a:r>
              <a:rPr lang="en-US" sz="2800" err="1">
                <a:latin typeface="Century Gothic"/>
                <a:ea typeface="+mn-lt"/>
                <a:cs typeface="+mn-lt"/>
              </a:rPr>
              <a:t>otros</a:t>
            </a:r>
            <a:r>
              <a:rPr lang="en-US" sz="2800" dirty="0">
                <a:latin typeface="Century Gothic"/>
                <a:ea typeface="+mn-lt"/>
                <a:cs typeface="+mn-lt"/>
              </a:rPr>
              <a:t> </a:t>
            </a:r>
            <a:r>
              <a:rPr lang="en-US" sz="2800" err="1">
                <a:latin typeface="Century Gothic"/>
                <a:ea typeface="+mn-lt"/>
                <a:cs typeface="+mn-lt"/>
              </a:rPr>
              <a:t>socios</a:t>
            </a:r>
            <a:r>
              <a:rPr lang="en-US" sz="2800" dirty="0">
                <a:latin typeface="Century Gothic"/>
                <a:ea typeface="+mn-lt"/>
                <a:cs typeface="+mn-lt"/>
              </a:rPr>
              <a:t> u </a:t>
            </a:r>
            <a:r>
              <a:rPr lang="en-US" sz="2800" err="1">
                <a:latin typeface="Century Gothic"/>
                <a:ea typeface="+mn-lt"/>
                <a:cs typeface="+mn-lt"/>
              </a:rPr>
              <a:t>organizaciones</a:t>
            </a:r>
            <a:r>
              <a:rPr lang="en-US" sz="2800" dirty="0">
                <a:latin typeface="Century Gothic"/>
                <a:ea typeface="+mn-lt"/>
                <a:cs typeface="+mn-lt"/>
              </a:rPr>
              <a:t> a </a:t>
            </a:r>
            <a:r>
              <a:rPr lang="en-US" sz="2800" err="1">
                <a:latin typeface="Century Gothic"/>
                <a:ea typeface="+mn-lt"/>
                <a:cs typeface="+mn-lt"/>
              </a:rPr>
              <a:t>compartir</a:t>
            </a:r>
            <a:r>
              <a:rPr lang="en-US" sz="2800" dirty="0">
                <a:latin typeface="Century Gothic"/>
                <a:ea typeface="+mn-lt"/>
                <a:cs typeface="+mn-lt"/>
              </a:rPr>
              <a:t> </a:t>
            </a:r>
            <a:r>
              <a:rPr lang="en-US" sz="2800" err="1">
                <a:latin typeface="Century Gothic"/>
                <a:ea typeface="+mn-lt"/>
                <a:cs typeface="+mn-lt"/>
              </a:rPr>
              <a:t>información</a:t>
            </a:r>
            <a:r>
              <a:rPr lang="en-US" sz="2800" dirty="0">
                <a:latin typeface="Century Gothic"/>
                <a:ea typeface="+mn-lt"/>
                <a:cs typeface="+mn-lt"/>
              </a:rPr>
              <a:t> o </a:t>
            </a:r>
            <a:r>
              <a:rPr lang="en-US" sz="2800" err="1">
                <a:latin typeface="Century Gothic"/>
                <a:ea typeface="+mn-lt"/>
                <a:cs typeface="+mn-lt"/>
              </a:rPr>
              <a:t>anuncios</a:t>
            </a:r>
            <a:r>
              <a:rPr lang="en-US" sz="2800" dirty="0">
                <a:latin typeface="Century Gothic"/>
                <a:ea typeface="+mn-lt"/>
                <a:cs typeface="+mn-lt"/>
              </a:rPr>
              <a:t> </a:t>
            </a:r>
            <a:r>
              <a:rPr lang="en-US" sz="2800" err="1">
                <a:latin typeface="Century Gothic"/>
                <a:ea typeface="+mn-lt"/>
                <a:cs typeface="+mn-lt"/>
              </a:rPr>
              <a:t>relacionados</a:t>
            </a:r>
            <a:r>
              <a:rPr lang="en-US" sz="2800" dirty="0">
                <a:latin typeface="Century Gothic"/>
                <a:ea typeface="+mn-lt"/>
                <a:cs typeface="+mn-lt"/>
              </a:rPr>
              <a:t> con </a:t>
            </a:r>
            <a:r>
              <a:rPr lang="en-US" sz="2800" err="1">
                <a:latin typeface="Century Gothic"/>
                <a:ea typeface="+mn-lt"/>
                <a:cs typeface="+mn-lt"/>
              </a:rPr>
              <a:t>próximos</a:t>
            </a:r>
            <a:r>
              <a:rPr lang="en-US" sz="2800" dirty="0">
                <a:latin typeface="Century Gothic"/>
                <a:ea typeface="+mn-lt"/>
                <a:cs typeface="+mn-lt"/>
              </a:rPr>
              <a:t> </a:t>
            </a:r>
            <a:r>
              <a:rPr lang="en-US" sz="2800" err="1">
                <a:latin typeface="Century Gothic"/>
                <a:ea typeface="+mn-lt"/>
                <a:cs typeface="+mn-lt"/>
              </a:rPr>
              <a:t>eventos</a:t>
            </a:r>
            <a:r>
              <a:rPr lang="en-US" sz="2800" dirty="0">
                <a:latin typeface="Century Gothic"/>
                <a:ea typeface="+mn-lt"/>
                <a:cs typeface="+mn-lt"/>
              </a:rPr>
              <a:t>, </a:t>
            </a:r>
            <a:r>
              <a:rPr lang="en-US" sz="2800" err="1">
                <a:latin typeface="Century Gothic"/>
                <a:ea typeface="+mn-lt"/>
                <a:cs typeface="+mn-lt"/>
              </a:rPr>
              <a:t>proyectos</a:t>
            </a:r>
            <a:r>
              <a:rPr lang="en-US" sz="2800" dirty="0">
                <a:latin typeface="Century Gothic"/>
                <a:ea typeface="+mn-lt"/>
                <a:cs typeface="+mn-lt"/>
              </a:rPr>
              <a:t> o </a:t>
            </a:r>
            <a:r>
              <a:rPr lang="en-US" sz="2800" err="1">
                <a:latin typeface="Century Gothic"/>
                <a:ea typeface="+mn-lt"/>
                <a:cs typeface="+mn-lt"/>
              </a:rPr>
              <a:t>programas</a:t>
            </a:r>
            <a:r>
              <a:rPr lang="en-US" sz="2800" dirty="0">
                <a:latin typeface="Century Gothic"/>
                <a:ea typeface="+mn-lt"/>
                <a:cs typeface="+mn-lt"/>
              </a:rPr>
              <a:t> </a:t>
            </a:r>
            <a:r>
              <a:rPr lang="en-US" sz="2800" err="1">
                <a:latin typeface="Century Gothic"/>
                <a:ea typeface="+mn-lt"/>
                <a:cs typeface="+mn-lt"/>
              </a:rPr>
              <a:t>en</a:t>
            </a:r>
            <a:r>
              <a:rPr lang="en-US" sz="2800" dirty="0">
                <a:latin typeface="Century Gothic"/>
                <a:ea typeface="+mn-lt"/>
                <a:cs typeface="+mn-lt"/>
              </a:rPr>
              <a:t> </a:t>
            </a:r>
            <a:r>
              <a:rPr lang="en-US" sz="2800" err="1">
                <a:latin typeface="Century Gothic"/>
                <a:ea typeface="+mn-lt"/>
                <a:cs typeface="+mn-lt"/>
              </a:rPr>
              <a:t>el</a:t>
            </a:r>
            <a:r>
              <a:rPr lang="en-US" sz="2800" dirty="0">
                <a:latin typeface="Century Gothic"/>
                <a:ea typeface="+mn-lt"/>
                <a:cs typeface="+mn-lt"/>
              </a:rPr>
              <a:t> </a:t>
            </a:r>
            <a:r>
              <a:rPr lang="en-US" sz="2800" err="1">
                <a:latin typeface="Century Gothic"/>
                <a:ea typeface="+mn-lt"/>
                <a:cs typeface="+mn-lt"/>
              </a:rPr>
              <a:t>Área</a:t>
            </a:r>
            <a:r>
              <a:rPr lang="en-US" sz="2800" dirty="0">
                <a:latin typeface="Century Gothic"/>
                <a:ea typeface="+mn-lt"/>
                <a:cs typeface="+mn-lt"/>
              </a:rPr>
              <a:t> del Proyecto.</a:t>
            </a:r>
            <a:endParaRPr lang="en-US" sz="2800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844EA-6507-867D-36EB-FB00F8365C4F}"/>
              </a:ext>
            </a:extLst>
          </p:cNvPr>
          <p:cNvSpPr txBox="1"/>
          <p:nvPr/>
        </p:nvSpPr>
        <p:spPr>
          <a:xfrm>
            <a:off x="323850" y="304800"/>
            <a:ext cx="87630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Myriad Pro" panose="020B0503030403020204"/>
              </a:rPr>
              <a:t>Announcios</a:t>
            </a:r>
            <a:r>
              <a:rPr lang="en-US" sz="4000" b="1" dirty="0">
                <a:solidFill>
                  <a:schemeClr val="bg1"/>
                </a:solidFill>
                <a:latin typeface="Myriad Pro" panose="020B0503030403020204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yriad Pro" panose="020B0503030403020204"/>
              </a:rPr>
              <a:t>generales</a:t>
            </a:r>
          </a:p>
        </p:txBody>
      </p:sp>
    </p:spTree>
    <p:extLst>
      <p:ext uri="{BB962C8B-B14F-4D97-AF65-F5344CB8AC3E}">
        <p14:creationId xmlns:p14="http://schemas.microsoft.com/office/powerpoint/2010/main" val="1362740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4F3FC77-A20B-AE16-862B-715981147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9"/>
            <a:ext cx="12192000" cy="68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86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CBF7-59D7-451D-E7E5-E9B2BA3B1A2B}"/>
              </a:ext>
            </a:extLst>
          </p:cNvPr>
          <p:cNvSpPr txBox="1">
            <a:spLocks/>
          </p:cNvSpPr>
          <p:nvPr/>
        </p:nvSpPr>
        <p:spPr>
          <a:xfrm>
            <a:off x="662866" y="637921"/>
            <a:ext cx="10866267" cy="1787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" sz="4000" cap="none" dirty="0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Reunión clausurada
¡Gracias!</a:t>
            </a:r>
            <a:endParaRPr lang="en-US" sz="4000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3" name="Picture 2" descr="A logo for a community&#10;&#10;Description automatically generated">
            <a:extLst>
              <a:ext uri="{FF2B5EF4-FFF2-40B4-BE49-F238E27FC236}">
                <a16:creationId xmlns:a16="http://schemas.microsoft.com/office/drawing/2014/main" id="{DDBA4784-CC7D-C9F2-75DA-D1B278C1F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062" y="2471360"/>
            <a:ext cx="4101144" cy="410114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F5757A-F428-0B62-31BB-358EF2D767FA}"/>
              </a:ext>
            </a:extLst>
          </p:cNvPr>
          <p:cNvSpPr/>
          <p:nvPr/>
        </p:nvSpPr>
        <p:spPr>
          <a:xfrm>
            <a:off x="8077200" y="3958026"/>
            <a:ext cx="3670300" cy="1990009"/>
          </a:xfrm>
          <a:prstGeom prst="roundRect">
            <a:avLst>
              <a:gd name="adj" fmla="val 5608"/>
            </a:avLst>
          </a:prstGeom>
          <a:solidFill>
            <a:srgbClr val="88C9D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41AE78-55B1-78CE-E7AD-B3F52893818B}"/>
              </a:ext>
            </a:extLst>
          </p:cNvPr>
          <p:cNvSpPr txBox="1">
            <a:spLocks/>
          </p:cNvSpPr>
          <p:nvPr/>
        </p:nvSpPr>
        <p:spPr>
          <a:xfrm>
            <a:off x="8077200" y="4220835"/>
            <a:ext cx="3695699" cy="23516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A6F63"/>
              </a:buClr>
              <a:buNone/>
            </a:pPr>
            <a:r>
              <a:rPr lang="en-US" sz="2400" b="1" dirty="0" err="1">
                <a:solidFill>
                  <a:srgbClr val="005569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Preguntas</a:t>
            </a:r>
            <a:r>
              <a:rPr lang="en-US" sz="2400" b="1" dirty="0">
                <a:solidFill>
                  <a:srgbClr val="005569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? </a:t>
            </a:r>
            <a:r>
              <a:rPr lang="en-US" sz="2400" b="1" dirty="0" err="1">
                <a:solidFill>
                  <a:srgbClr val="005569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Comentarios</a:t>
            </a:r>
            <a:r>
              <a:rPr lang="en-US" sz="2400" b="1" dirty="0">
                <a:solidFill>
                  <a:srgbClr val="005569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?</a:t>
            </a:r>
          </a:p>
          <a:p>
            <a:pPr marL="0" lvl="0" indent="0">
              <a:buClr>
                <a:srgbClr val="0A6F63"/>
              </a:buClr>
              <a:buNone/>
            </a:pPr>
            <a:r>
              <a:rPr lang="es-ES" sz="1400" dirty="0">
                <a:solidFill>
                  <a:srgbClr val="005569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Por favor, póngase en contacto con nosotros en</a:t>
            </a:r>
            <a:r>
              <a:rPr lang="en-US" sz="1400" dirty="0">
                <a:solidFill>
                  <a:srgbClr val="005569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  </a:t>
            </a:r>
            <a:br>
              <a:rPr lang="en-US" sz="2400" dirty="0">
                <a:solidFill>
                  <a:srgbClr val="005569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</a:br>
            <a:r>
              <a:rPr lang="en-US" sz="2400" u="sng" dirty="0">
                <a:solidFill>
                  <a:srgbClr val="005569"/>
                </a:solidFill>
                <a:latin typeface="Myriad Pro" panose="020B0503030403020204" pitchFamily="34" charset="0"/>
                <a:ea typeface="Open Sans" pitchFamily="2" charset="0"/>
                <a:cs typeface="Open Sans" pitchFamily="2" charset="0"/>
              </a:rPr>
              <a:t>tcc@ci.richmond.ca.us</a:t>
            </a:r>
          </a:p>
        </p:txBody>
      </p:sp>
    </p:spTree>
    <p:extLst>
      <p:ext uri="{BB962C8B-B14F-4D97-AF65-F5344CB8AC3E}">
        <p14:creationId xmlns:p14="http://schemas.microsoft.com/office/powerpoint/2010/main" val="386611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53A10-04B5-8CFA-DC96-99D573FC2481}"/>
              </a:ext>
            </a:extLst>
          </p:cNvPr>
          <p:cNvSpPr txBox="1">
            <a:spLocks/>
          </p:cNvSpPr>
          <p:nvPr/>
        </p:nvSpPr>
        <p:spPr>
          <a:xfrm>
            <a:off x="276228" y="1372067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ts val="1000"/>
              </a:spcBef>
            </a:pPr>
            <a:r>
              <a:rPr lang="es-MX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Richmond </a:t>
            </a:r>
            <a:r>
              <a:rPr lang="es-MX" sz="36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Rising</a:t>
            </a:r>
            <a:r>
              <a:rPr lang="es-MX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busca fortalecer la economía, mejorar la salud pública y el medio ambiente, particularmente en los vecindarios del </a:t>
            </a:r>
            <a:r>
              <a:rPr lang="es-MX" sz="36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Iron</a:t>
            </a:r>
            <a:r>
              <a:rPr lang="es-MX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s-MX" sz="36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Triangle</a:t>
            </a:r>
            <a:r>
              <a:rPr lang="es-MX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, Santa Fe y Coronado, lo hacemos con la conciencia de que ocupamos territorio no cedido de </a:t>
            </a:r>
            <a:r>
              <a:rPr lang="es-MX" sz="36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Huichin</a:t>
            </a:r>
            <a:r>
              <a:rPr lang="es-MX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y </a:t>
            </a:r>
            <a:r>
              <a:rPr lang="es-MX" sz="36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Karkin</a:t>
            </a:r>
            <a:r>
              <a:rPr lang="es-MX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s-MX" sz="36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Ohlone</a:t>
            </a:r>
            <a:r>
              <a:rPr lang="es-MX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.</a:t>
            </a:r>
            <a:endParaRPr lang="en-US" sz="3600">
              <a:solidFill>
                <a:schemeClr val="tx1"/>
              </a:solidFill>
              <a:latin typeface="Century Gothic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</a:pPr>
            <a:r>
              <a:rPr lang="es-MX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Reconocemos que el robo de tierras de los territorios indígenas y el desmantelamiento de la soberanía indígena se hicieron para avanzar en la colonización.</a:t>
            </a:r>
            <a:endParaRPr lang="en-US" sz="3600">
              <a:solidFill>
                <a:schemeClr val="tx1"/>
              </a:solidFill>
              <a:latin typeface="Century Gothic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</a:pPr>
            <a:r>
              <a:rPr lang="es-MX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Reconocemos que el capitalismo y la supremacía blanca son ramas de la colonización que han persistido a lo largo de cientos de años de opresión, están vivas hoy y contribuyen a impedir que las personas negras, las personas indígenas y todas las demás personas de color prosperen.</a:t>
            </a:r>
            <a:endParaRPr lang="en-US" sz="3600">
              <a:solidFill>
                <a:schemeClr val="tx1"/>
              </a:solidFill>
              <a:latin typeface="Century Gothic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</a:pPr>
            <a:r>
              <a:rPr lang="es-MX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Reconocemos además que la economía política y las instituciones sociales de este país se construyeron a partir del trabajo forzoso de las personas africanas en tierras robadas mediante secuestros violentos y sistemáticos en sus países de origen y esclavitud durante cientos de años.</a:t>
            </a:r>
            <a:endParaRPr lang="en-US" dirty="0">
              <a:solidFill>
                <a:schemeClr val="tx1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844EA-6507-867D-36EB-FB00F8365C4F}"/>
              </a:ext>
            </a:extLst>
          </p:cNvPr>
          <p:cNvSpPr txBox="1"/>
          <p:nvPr/>
        </p:nvSpPr>
        <p:spPr>
          <a:xfrm>
            <a:off x="194454" y="247291"/>
            <a:ext cx="1136799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Myriad Pro" panose="020B0503030403020204"/>
              </a:rPr>
              <a:t>Reconocimiento</a:t>
            </a:r>
            <a:r>
              <a:rPr lang="en-US" sz="4400" b="1" dirty="0">
                <a:solidFill>
                  <a:schemeClr val="bg1"/>
                </a:solidFill>
                <a:latin typeface="Myriad Pro" panose="020B0503030403020204"/>
              </a:rPr>
              <a:t> de </a:t>
            </a:r>
            <a:r>
              <a:rPr lang="en-US" sz="4400" b="1" dirty="0" err="1">
                <a:solidFill>
                  <a:schemeClr val="bg1"/>
                </a:solidFill>
                <a:latin typeface="Myriad Pro" panose="020B0503030403020204"/>
              </a:rPr>
              <a:t>Territorios</a:t>
            </a:r>
            <a:r>
              <a:rPr lang="en-US" sz="4400" b="1" dirty="0">
                <a:solidFill>
                  <a:schemeClr val="bg1"/>
                </a:solidFill>
                <a:latin typeface="Myriad Pro" panose="020B0503030403020204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Myriad Pro" panose="020B0503030403020204"/>
              </a:rPr>
              <a:t>Indigenas</a:t>
            </a:r>
            <a:endParaRPr lang="en-US" sz="4400" b="1">
              <a:solidFill>
                <a:schemeClr val="bg1"/>
              </a:solidFill>
              <a:latin typeface="Myriad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31994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53A10-04B5-8CFA-DC96-99D573FC2481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</a:pPr>
            <a:r>
              <a:rPr lang="es-MX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Reconocemos además la explotación de las comunidades de personas inmigrantes y refugiadas, ya que regularmente se utilizan formas modernas de mano de obra barata y desechable en tierras robadas.</a:t>
            </a:r>
            <a:endParaRPr lang="en-US" sz="3600">
              <a:solidFill>
                <a:schemeClr val="tx1"/>
              </a:solidFill>
              <a:latin typeface="Century Gothic"/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</a:pPr>
            <a:r>
              <a:rPr lang="es-MX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Por lo tanto, reconocemos que hemos sido impactados y perjudicados por estas historias y experiencias impuestas a nuestros antepasados y comunidades. Elevamos aún más la lucha compartida entre personas negras, indígenas y personas de color.</a:t>
            </a:r>
            <a:endParaRPr lang="en-US" sz="3600">
              <a:solidFill>
                <a:schemeClr val="tx1"/>
              </a:solidFill>
              <a:latin typeface="Century Gothic"/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</a:pPr>
            <a:r>
              <a:rPr lang="es-MX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También reconocemos que los pueblos indígenas continúan viviendo aquí, administrando la tierra y resistiendo el colonialismo.</a:t>
            </a:r>
            <a:endParaRPr lang="en-US" sz="3600">
              <a:solidFill>
                <a:schemeClr val="tx1"/>
              </a:solidFill>
              <a:latin typeface="Century Gothic"/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</a:pPr>
            <a:r>
              <a:rPr lang="es-MX" sz="36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Concluimos que nuestro reconocimiento de la Tierra es una declaración y un proceso activo y en evolución. Requiere que reconozcamos las injusticias históricas y nos invita a ser participantes activos en nuestra curación colectiva.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844EA-6507-867D-36EB-FB00F8365C4F}"/>
              </a:ext>
            </a:extLst>
          </p:cNvPr>
          <p:cNvSpPr txBox="1"/>
          <p:nvPr/>
        </p:nvSpPr>
        <p:spPr>
          <a:xfrm>
            <a:off x="-6829" y="462951"/>
            <a:ext cx="1168429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Myriad Pro" panose="020B0503030403020204"/>
              </a:rPr>
              <a:t>Reconocimiento</a:t>
            </a:r>
            <a:r>
              <a:rPr lang="en-US" sz="4000" b="1" dirty="0">
                <a:solidFill>
                  <a:schemeClr val="bg1"/>
                </a:solidFill>
                <a:latin typeface="Myriad Pro" panose="020B0503030403020204"/>
              </a:rPr>
              <a:t> de </a:t>
            </a:r>
            <a:r>
              <a:rPr lang="en-US" sz="4000" b="1" dirty="0" err="1">
                <a:solidFill>
                  <a:schemeClr val="bg1"/>
                </a:solidFill>
                <a:latin typeface="Myriad Pro" panose="020B0503030403020204"/>
              </a:rPr>
              <a:t>Territorios</a:t>
            </a:r>
            <a:r>
              <a:rPr lang="en-US" sz="4000" b="1" dirty="0">
                <a:solidFill>
                  <a:schemeClr val="bg1"/>
                </a:solidFill>
                <a:latin typeface="Myriad Pro" panose="020B0503030403020204"/>
              </a:rPr>
              <a:t> </a:t>
            </a:r>
            <a:r>
              <a:rPr lang="en-US" sz="4000" b="1" dirty="0" err="1">
                <a:solidFill>
                  <a:schemeClr val="bg1"/>
                </a:solidFill>
                <a:latin typeface="Myriad Pro" panose="020B0503030403020204"/>
              </a:rPr>
              <a:t>Indigenas</a:t>
            </a:r>
            <a:endParaRPr lang="en-US" sz="4000" b="1" dirty="0">
              <a:solidFill>
                <a:schemeClr val="bg1"/>
              </a:solidFill>
              <a:latin typeface="Myriad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416267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2844EA-6507-867D-36EB-FB00F8365C4F}"/>
              </a:ext>
            </a:extLst>
          </p:cNvPr>
          <p:cNvSpPr txBox="1"/>
          <p:nvPr/>
        </p:nvSpPr>
        <p:spPr>
          <a:xfrm>
            <a:off x="323850" y="304800"/>
            <a:ext cx="8334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Myriad Pro" panose="020B0503030403020204"/>
              </a:rPr>
              <a:t>Richmond Rising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630DE-613B-A6A3-B685-C78BE6ACA6FF}"/>
              </a:ext>
            </a:extLst>
          </p:cNvPr>
          <p:cNvSpPr txBox="1"/>
          <p:nvPr/>
        </p:nvSpPr>
        <p:spPr>
          <a:xfrm>
            <a:off x="281796" y="1158815"/>
            <a:ext cx="1164278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2400" dirty="0">
                <a:latin typeface="Century Gothic"/>
              </a:rPr>
              <a:t>La ciudad de Richmond y seis </a:t>
            </a:r>
            <a:r>
              <a:rPr lang="en-US" sz="2400" err="1">
                <a:latin typeface="Century Gothic"/>
              </a:rPr>
              <a:t>organizaciones</a:t>
            </a:r>
            <a:r>
              <a:rPr lang="en-US" sz="2400" dirty="0">
                <a:latin typeface="Century Gothic"/>
              </a:rPr>
              <a:t> locales (</a:t>
            </a:r>
            <a:r>
              <a:rPr lang="en-US" sz="2400" err="1">
                <a:latin typeface="Century Gothic"/>
              </a:rPr>
              <a:t>conocidas</a:t>
            </a:r>
            <a:r>
              <a:rPr lang="en-US" sz="2400" dirty="0">
                <a:latin typeface="Century Gothic"/>
              </a:rPr>
              <a:t> </a:t>
            </a:r>
            <a:r>
              <a:rPr lang="en-US" sz="2400" err="1">
                <a:latin typeface="Century Gothic"/>
              </a:rPr>
              <a:t>en</a:t>
            </a:r>
            <a:r>
              <a:rPr lang="en-US" sz="2400" dirty="0">
                <a:latin typeface="Century Gothic"/>
              </a:rPr>
              <a:t> conjunto </a:t>
            </a:r>
            <a:r>
              <a:rPr lang="en-US" sz="2400" err="1">
                <a:latin typeface="Century Gothic"/>
              </a:rPr>
              <a:t>como</a:t>
            </a:r>
            <a:r>
              <a:rPr lang="en-US" sz="2400" dirty="0">
                <a:latin typeface="Century Gothic"/>
              </a:rPr>
              <a:t> "Richmond Rising") </a:t>
            </a:r>
            <a:r>
              <a:rPr lang="en-US" sz="2400" err="1">
                <a:latin typeface="Century Gothic"/>
              </a:rPr>
              <a:t>recibieron</a:t>
            </a:r>
            <a:r>
              <a:rPr lang="en-US" sz="2400" dirty="0">
                <a:latin typeface="Century Gothic"/>
              </a:rPr>
              <a:t> $35 </a:t>
            </a:r>
            <a:r>
              <a:rPr lang="en-US" sz="2400" err="1">
                <a:latin typeface="Century Gothic"/>
              </a:rPr>
              <a:t>millones</a:t>
            </a:r>
            <a:r>
              <a:rPr lang="en-US" sz="2400" dirty="0">
                <a:latin typeface="Century Gothic"/>
              </a:rPr>
              <a:t> para </a:t>
            </a:r>
            <a:r>
              <a:rPr lang="en-US" sz="2400" err="1">
                <a:latin typeface="Century Gothic"/>
              </a:rPr>
              <a:t>brindar</a:t>
            </a:r>
            <a:r>
              <a:rPr lang="en-US" sz="2400" dirty="0">
                <a:latin typeface="Century Gothic"/>
              </a:rPr>
              <a:t> </a:t>
            </a:r>
            <a:r>
              <a:rPr lang="en-US" sz="2400" err="1">
                <a:latin typeface="Century Gothic"/>
              </a:rPr>
              <a:t>beneficios</a:t>
            </a:r>
            <a:r>
              <a:rPr lang="en-US" sz="2400" dirty="0">
                <a:latin typeface="Century Gothic"/>
              </a:rPr>
              <a:t> de </a:t>
            </a:r>
            <a:r>
              <a:rPr lang="en-US" sz="2400" err="1">
                <a:latin typeface="Century Gothic"/>
              </a:rPr>
              <a:t>salud</a:t>
            </a:r>
            <a:r>
              <a:rPr lang="en-US" sz="2400" dirty="0">
                <a:latin typeface="Century Gothic"/>
              </a:rPr>
              <a:t>, </a:t>
            </a:r>
            <a:r>
              <a:rPr lang="en-US" sz="2400" err="1">
                <a:latin typeface="Century Gothic"/>
              </a:rPr>
              <a:t>económicos</a:t>
            </a:r>
            <a:r>
              <a:rPr lang="en-US" sz="2400" dirty="0">
                <a:latin typeface="Century Gothic"/>
              </a:rPr>
              <a:t> y </a:t>
            </a:r>
            <a:r>
              <a:rPr lang="en-US" sz="2400" err="1">
                <a:latin typeface="Century Gothic"/>
              </a:rPr>
              <a:t>ambientales</a:t>
            </a:r>
            <a:r>
              <a:rPr lang="en-US" sz="2400" dirty="0">
                <a:latin typeface="Century Gothic"/>
              </a:rPr>
              <a:t> a </a:t>
            </a:r>
            <a:r>
              <a:rPr lang="en-US" sz="2400" err="1">
                <a:latin typeface="Century Gothic"/>
              </a:rPr>
              <a:t>los</a:t>
            </a:r>
            <a:r>
              <a:rPr lang="en-US" sz="2400" dirty="0">
                <a:latin typeface="Century Gothic"/>
              </a:rPr>
              <a:t> </a:t>
            </a:r>
            <a:r>
              <a:rPr lang="en-US" sz="2400" err="1">
                <a:latin typeface="Century Gothic"/>
              </a:rPr>
              <a:t>vecindarios</a:t>
            </a:r>
            <a:r>
              <a:rPr lang="en-US" sz="2400" dirty="0">
                <a:latin typeface="Century Gothic"/>
              </a:rPr>
              <a:t> de Iron Triangle, Santa Fe y Coronado. </a:t>
            </a:r>
            <a:endParaRPr lang="en-US"/>
          </a:p>
          <a:p>
            <a:pPr marL="342900" indent="-342900">
              <a:buFont typeface="Wingdings"/>
              <a:buChar char="§"/>
            </a:pPr>
            <a:endParaRPr lang="en-US" sz="2400" dirty="0">
              <a:latin typeface="Century Gothic"/>
            </a:endParaRPr>
          </a:p>
          <a:p>
            <a:pPr marL="342900" indent="-342900">
              <a:buFont typeface="Wingdings"/>
              <a:buChar char="§"/>
            </a:pPr>
            <a:r>
              <a:rPr lang="en-US" sz="2400" dirty="0">
                <a:latin typeface="Century Gothic"/>
              </a:rPr>
              <a:t>Richmond Rising </a:t>
            </a:r>
            <a:r>
              <a:rPr lang="en-US" sz="2400" err="1">
                <a:latin typeface="Century Gothic"/>
              </a:rPr>
              <a:t>cuenta</a:t>
            </a:r>
            <a:r>
              <a:rPr lang="en-US" sz="2400" dirty="0">
                <a:latin typeface="Century Gothic"/>
              </a:rPr>
              <a:t> con </a:t>
            </a:r>
            <a:r>
              <a:rPr lang="en-US" sz="2400" err="1">
                <a:latin typeface="Century Gothic"/>
              </a:rPr>
              <a:t>el</a:t>
            </a:r>
            <a:r>
              <a:rPr lang="en-US" sz="2400" dirty="0">
                <a:latin typeface="Century Gothic"/>
              </a:rPr>
              <a:t> </a:t>
            </a:r>
            <a:r>
              <a:rPr lang="en-US" sz="2400" err="1">
                <a:latin typeface="Century Gothic"/>
              </a:rPr>
              <a:t>apoyo</a:t>
            </a:r>
            <a:r>
              <a:rPr lang="en-US" sz="2400" dirty="0">
                <a:latin typeface="Century Gothic"/>
              </a:rPr>
              <a:t> del </a:t>
            </a:r>
            <a:r>
              <a:rPr lang="en-US" sz="2400" err="1">
                <a:latin typeface="Century Gothic"/>
              </a:rPr>
              <a:t>Programa</a:t>
            </a:r>
            <a:r>
              <a:rPr lang="en-US" sz="2400" dirty="0">
                <a:latin typeface="Century Gothic"/>
              </a:rPr>
              <a:t> de </a:t>
            </a:r>
            <a:r>
              <a:rPr lang="en-US" sz="2400" err="1">
                <a:latin typeface="Century Gothic"/>
              </a:rPr>
              <a:t>Comunidades</a:t>
            </a:r>
            <a:r>
              <a:rPr lang="en-US" sz="2400" dirty="0">
                <a:latin typeface="Century Gothic"/>
              </a:rPr>
              <a:t> </a:t>
            </a:r>
            <a:r>
              <a:rPr lang="en-US" sz="2400" err="1">
                <a:latin typeface="Century Gothic"/>
              </a:rPr>
              <a:t>Climáticas</a:t>
            </a:r>
            <a:r>
              <a:rPr lang="en-US" sz="2400" dirty="0">
                <a:latin typeface="Century Gothic"/>
              </a:rPr>
              <a:t> </a:t>
            </a:r>
            <a:r>
              <a:rPr lang="en-US" sz="2400" err="1">
                <a:latin typeface="Century Gothic"/>
              </a:rPr>
              <a:t>Transformadoras</a:t>
            </a:r>
            <a:r>
              <a:rPr lang="en-US" sz="2400" dirty="0">
                <a:latin typeface="Century Gothic"/>
              </a:rPr>
              <a:t> del Consejo de </a:t>
            </a:r>
            <a:r>
              <a:rPr lang="en-US" sz="2400" err="1">
                <a:latin typeface="Century Gothic"/>
              </a:rPr>
              <a:t>Crecimiento</a:t>
            </a:r>
            <a:r>
              <a:rPr lang="en-US" sz="2400" dirty="0">
                <a:latin typeface="Century Gothic"/>
              </a:rPr>
              <a:t> </a:t>
            </a:r>
            <a:r>
              <a:rPr lang="en-US" sz="2400" err="1">
                <a:latin typeface="Century Gothic"/>
              </a:rPr>
              <a:t>Estratégico</a:t>
            </a:r>
            <a:r>
              <a:rPr lang="en-US" sz="2400" dirty="0">
                <a:latin typeface="Century Gothic"/>
              </a:rPr>
              <a:t> de California.</a:t>
            </a:r>
          </a:p>
        </p:txBody>
      </p:sp>
    </p:spTree>
    <p:extLst>
      <p:ext uri="{BB962C8B-B14F-4D97-AF65-F5344CB8AC3E}">
        <p14:creationId xmlns:p14="http://schemas.microsoft.com/office/powerpoint/2010/main" val="129547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53A10-04B5-8CFA-DC96-99D573FC2481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Proporciona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orientación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sobre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la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implementación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del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proyecto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y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nos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hace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responsables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de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alcanzar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nuestros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objetivos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.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Puede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hacer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recomendaciones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, </a:t>
            </a:r>
            <a:r>
              <a:rPr lang="en-US" sz="28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brindar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aportes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y </a:t>
            </a:r>
            <a:r>
              <a:rPr lang="en-US" sz="28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ayudar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a </a:t>
            </a:r>
            <a:r>
              <a:rPr lang="en-US" sz="28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los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líderes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de </a:t>
            </a:r>
            <a:r>
              <a:rPr lang="en-US" sz="28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proyecto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en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la </a:t>
            </a:r>
            <a:r>
              <a:rPr lang="en-US" sz="28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implementación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de las </a:t>
            </a:r>
            <a:r>
              <a:rPr lang="en-US" sz="28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actividades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del </a:t>
            </a:r>
            <a:r>
              <a:rPr lang="en-US" sz="28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proyecto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.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Los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líderes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de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proyecto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deben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considerar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las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recomendaciones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del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Comité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y del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público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.</a:t>
            </a:r>
          </a:p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No </a:t>
            </a:r>
            <a:r>
              <a:rPr lang="en-US" sz="28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tiene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autoridad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para </a:t>
            </a:r>
            <a:r>
              <a:rPr lang="en-US" sz="28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tomar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decisiones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finales</a:t>
            </a:r>
          </a:p>
          <a:p>
            <a:pPr marL="305435" indent="-305435">
              <a:lnSpc>
                <a:spcPct val="12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Todos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los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proyectos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deben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considerar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seriamente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las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recomendaciones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proporcionadas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por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el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Comité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y la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comunidad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pública</a:t>
            </a:r>
            <a:r>
              <a:rPr lang="en-US" sz="28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.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844EA-6507-867D-36EB-FB00F8365C4F}"/>
              </a:ext>
            </a:extLst>
          </p:cNvPr>
          <p:cNvSpPr txBox="1"/>
          <p:nvPr/>
        </p:nvSpPr>
        <p:spPr>
          <a:xfrm>
            <a:off x="338227" y="506083"/>
            <a:ext cx="1138848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  <a:latin typeface="Myriad Pro" panose="020B0503030403020204"/>
              </a:rPr>
              <a:t>Comité</a:t>
            </a:r>
            <a:r>
              <a:rPr lang="en-US" sz="3600" b="1" dirty="0">
                <a:solidFill>
                  <a:schemeClr val="bg1"/>
                </a:solidFill>
                <a:latin typeface="Myriad Pro" panose="020B0503030403020204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Myriad Pro" panose="020B0503030403020204"/>
              </a:rPr>
              <a:t>Colaborativo</a:t>
            </a:r>
            <a:r>
              <a:rPr lang="en-US" sz="3600" b="1" dirty="0">
                <a:solidFill>
                  <a:schemeClr val="bg1"/>
                </a:solidFill>
                <a:latin typeface="Myriad Pro" panose="020B0503030403020204"/>
              </a:rPr>
              <a:t> de Partes </a:t>
            </a:r>
            <a:r>
              <a:rPr lang="en-US" sz="3600" b="1" err="1">
                <a:solidFill>
                  <a:schemeClr val="bg1"/>
                </a:solidFill>
                <a:latin typeface="Myriad Pro" panose="020B0503030403020204"/>
              </a:rPr>
              <a:t>Interesadas</a:t>
            </a:r>
            <a:endParaRPr lang="en-US" sz="3600" b="1">
              <a:solidFill>
                <a:schemeClr val="bg1"/>
              </a:solidFill>
              <a:latin typeface="Myriad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39601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8AE9-3C7F-654E-7F1F-06EFCE53551B}"/>
              </a:ext>
            </a:extLst>
          </p:cNvPr>
          <p:cNvSpPr txBox="1">
            <a:spLocks/>
          </p:cNvSpPr>
          <p:nvPr/>
        </p:nvSpPr>
        <p:spPr>
          <a:xfrm>
            <a:off x="535020" y="1443954"/>
            <a:ext cx="11187793" cy="51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0000"/>
                </a:solidFill>
                <a:latin typeface="Century Gothic"/>
              </a:rPr>
              <a:t>Este es </a:t>
            </a:r>
            <a:r>
              <a:rPr lang="en-US" sz="2800" err="1">
                <a:solidFill>
                  <a:srgbClr val="000000"/>
                </a:solidFill>
                <a:latin typeface="Century Gothic"/>
              </a:rPr>
              <a:t>el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 </a:t>
            </a:r>
            <a:r>
              <a:rPr lang="en-US" sz="2800" err="1">
                <a:solidFill>
                  <a:srgbClr val="000000"/>
                </a:solidFill>
                <a:latin typeface="Century Gothic"/>
              </a:rPr>
              <a:t>espacio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 para que </a:t>
            </a:r>
            <a:r>
              <a:rPr lang="en-US" sz="2800" err="1">
                <a:solidFill>
                  <a:srgbClr val="000000"/>
                </a:solidFill>
                <a:latin typeface="Century Gothic"/>
              </a:rPr>
              <a:t>el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 </a:t>
            </a:r>
            <a:r>
              <a:rPr lang="en-US" sz="2800" err="1">
                <a:solidFill>
                  <a:srgbClr val="000000"/>
                </a:solidFill>
                <a:latin typeface="Century Gothic"/>
              </a:rPr>
              <a:t>público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Century Gothic"/>
              </a:rPr>
              <a:t>proporcione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Century Gothic"/>
              </a:rPr>
              <a:t>comentarios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 </a:t>
            </a:r>
            <a:r>
              <a:rPr lang="en-US" sz="2800" err="1">
                <a:solidFill>
                  <a:srgbClr val="000000"/>
                </a:solidFill>
                <a:latin typeface="Century Gothic"/>
              </a:rPr>
              <a:t>públicos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 </a:t>
            </a:r>
            <a:r>
              <a:rPr lang="en-US" sz="2800" err="1">
                <a:solidFill>
                  <a:srgbClr val="000000"/>
                </a:solidFill>
                <a:latin typeface="Century Gothic"/>
              </a:rPr>
              <a:t>sobre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Century Gothic"/>
              </a:rPr>
              <a:t>temas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 que no </a:t>
            </a:r>
            <a:r>
              <a:rPr lang="es-MX" sz="2800" dirty="0">
                <a:solidFill>
                  <a:srgbClr val="000000"/>
                </a:solidFill>
                <a:latin typeface="Century Gothic"/>
              </a:rPr>
              <a:t>están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Century Gothic"/>
              </a:rPr>
              <a:t>incluidos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Century Gothic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 la agenda.</a:t>
            </a:r>
            <a:endParaRPr lang="en-US" dirty="0">
              <a:latin typeface="Century Gothic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3600" dirty="0">
              <a:solidFill>
                <a:srgbClr val="3D3D3D"/>
              </a:solidFill>
            </a:endParaRPr>
          </a:p>
          <a:p>
            <a:pPr marL="305435" indent="-305435"/>
            <a:endParaRPr lang="en-US" sz="3600" dirty="0">
              <a:latin typeface="Century Gothic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8140C1-CA8B-0CD5-5389-E96164AE3315}"/>
              </a:ext>
            </a:extLst>
          </p:cNvPr>
          <p:cNvSpPr txBox="1">
            <a:spLocks/>
          </p:cNvSpPr>
          <p:nvPr/>
        </p:nvSpPr>
        <p:spPr>
          <a:xfrm>
            <a:off x="230502" y="298587"/>
            <a:ext cx="11719754" cy="747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kern="1500" cap="none" err="1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Comentario</a:t>
            </a:r>
            <a:r>
              <a:rPr lang="en-US" sz="3200" kern="1500" cap="none" dirty="0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 Público: Puntos que no </a:t>
            </a:r>
            <a:r>
              <a:rPr lang="en-US" sz="3200" kern="1500" cap="none" err="1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están</a:t>
            </a:r>
            <a:r>
              <a:rPr lang="en-US" sz="3200" kern="1500" cap="none" dirty="0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 </a:t>
            </a:r>
            <a:r>
              <a:rPr lang="en-US" sz="3200" kern="1500" cap="none" err="1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en</a:t>
            </a:r>
            <a:r>
              <a:rPr lang="en-US" sz="3200" kern="1500" cap="none" dirty="0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 la agenda</a:t>
            </a:r>
            <a:endParaRPr lang="en-US" sz="3200" dirty="0">
              <a:solidFill>
                <a:schemeClr val="bg1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8826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8140C1-CA8B-0CD5-5389-E96164AE3315}"/>
              </a:ext>
            </a:extLst>
          </p:cNvPr>
          <p:cNvSpPr txBox="1">
            <a:spLocks/>
          </p:cNvSpPr>
          <p:nvPr/>
        </p:nvSpPr>
        <p:spPr>
          <a:xfrm>
            <a:off x="532426" y="265752"/>
            <a:ext cx="11187793" cy="90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kern="1500" cap="none" dirty="0" err="1">
                <a:solidFill>
                  <a:schemeClr val="bg1"/>
                </a:solidFill>
                <a:latin typeface="Myriad Pro"/>
                <a:ea typeface="Open Sans"/>
                <a:cs typeface="Open Sans"/>
              </a:rPr>
              <a:t>Informes</a:t>
            </a:r>
            <a:r>
              <a:rPr lang="en-US" sz="4000" kern="1500" cap="none" dirty="0">
                <a:solidFill>
                  <a:schemeClr val="bg1"/>
                </a:solidFill>
                <a:latin typeface="Myriad Pro"/>
                <a:ea typeface="Open Sans"/>
                <a:cs typeface="Open Sans"/>
              </a:rPr>
              <a:t> de Estado del Proyecto</a:t>
            </a:r>
            <a:endParaRPr lang="en-US" sz="4000" b="1" kern="1500" cap="none" dirty="0">
              <a:solidFill>
                <a:schemeClr val="bg1"/>
              </a:solidFill>
              <a:latin typeface="Myriad Pro" panose="020B0503030403020204" pitchFamily="34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95A066-564C-6758-A406-94CB727958EA}"/>
              </a:ext>
            </a:extLst>
          </p:cNvPr>
          <p:cNvSpPr>
            <a:spLocks noGrp="1"/>
          </p:cNvSpPr>
          <p:nvPr/>
        </p:nvSpPr>
        <p:spPr>
          <a:xfrm>
            <a:off x="536275" y="171060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20B0604020202020204" pitchFamily="34" charset="0"/>
              <a:buChar char="§"/>
            </a:pPr>
            <a:r>
              <a:rPr lang="en-US" dirty="0">
                <a:latin typeface="Century Gothic"/>
              </a:rPr>
              <a:t>Cada socio </a:t>
            </a:r>
            <a:r>
              <a:rPr lang="en-US" err="1">
                <a:latin typeface="Century Gothic"/>
              </a:rPr>
              <a:t>compartirá</a:t>
            </a:r>
            <a:r>
              <a:rPr lang="en-US" dirty="0">
                <a:latin typeface="Century Gothic"/>
              </a:rPr>
              <a:t> las </a:t>
            </a:r>
            <a:r>
              <a:rPr lang="en-US" err="1">
                <a:latin typeface="Century Gothic"/>
              </a:rPr>
              <a:t>finanzas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actualizadas</a:t>
            </a:r>
            <a:r>
              <a:rPr lang="en-US" dirty="0">
                <a:latin typeface="Century Gothic"/>
              </a:rPr>
              <a:t> y </a:t>
            </a:r>
            <a:r>
              <a:rPr lang="en-US" err="1">
                <a:latin typeface="Century Gothic"/>
              </a:rPr>
              <a:t>los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gastos</a:t>
            </a:r>
            <a:r>
              <a:rPr lang="en-US" dirty="0">
                <a:latin typeface="Century Gothic"/>
              </a:rPr>
              <a:t> de </a:t>
            </a:r>
            <a:r>
              <a:rPr lang="en-US" err="1">
                <a:latin typeface="Century Gothic"/>
              </a:rPr>
              <a:t>subvención</a:t>
            </a:r>
            <a:r>
              <a:rPr lang="en-US" dirty="0">
                <a:latin typeface="Century Gothic"/>
              </a:rPr>
              <a:t> hasta la </a:t>
            </a:r>
            <a:r>
              <a:rPr lang="en-US" err="1">
                <a:latin typeface="Century Gothic"/>
              </a:rPr>
              <a:t>fecha</a:t>
            </a:r>
            <a:r>
              <a:rPr lang="en-US" dirty="0">
                <a:latin typeface="Century Gothic"/>
              </a:rPr>
              <a:t> para </a:t>
            </a:r>
            <a:r>
              <a:rPr lang="en-US" err="1">
                <a:latin typeface="Century Gothic"/>
              </a:rPr>
              <a:t>cada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proyecto</a:t>
            </a:r>
            <a:r>
              <a:rPr lang="en-US" dirty="0">
                <a:latin typeface="Century Gothic"/>
              </a:rPr>
              <a:t> y </a:t>
            </a:r>
            <a:r>
              <a:rPr lang="en-US" err="1">
                <a:latin typeface="Century Gothic"/>
              </a:rPr>
              <a:t>esto</a:t>
            </a:r>
            <a:r>
              <a:rPr lang="en-US" dirty="0">
                <a:latin typeface="Century Gothic"/>
              </a:rPr>
              <a:t> se </a:t>
            </a:r>
            <a:r>
              <a:rPr lang="en-US" err="1">
                <a:latin typeface="Century Gothic"/>
              </a:rPr>
              <a:t>compartirá</a:t>
            </a:r>
            <a:r>
              <a:rPr lang="en-US" dirty="0">
                <a:latin typeface="Century Gothic"/>
              </a:rPr>
              <a:t> con </a:t>
            </a:r>
            <a:r>
              <a:rPr lang="en-US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Comité</a:t>
            </a:r>
            <a:r>
              <a:rPr lang="en-US" dirty="0">
                <a:latin typeface="Century Gothic"/>
              </a:rPr>
              <a:t> y </a:t>
            </a:r>
            <a:r>
              <a:rPr lang="en-US" err="1">
                <a:latin typeface="Century Gothic"/>
              </a:rPr>
              <a:t>el</a:t>
            </a:r>
            <a:r>
              <a:rPr lang="en-US" dirty="0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público</a:t>
            </a:r>
            <a:r>
              <a:rPr lang="en-US" dirty="0">
                <a:latin typeface="Century Gothic"/>
              </a:rPr>
              <a:t>.</a:t>
            </a:r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767253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7E725607D9D043AD40E246EEB77CE5" ma:contentTypeVersion="15" ma:contentTypeDescription="Create a new document." ma:contentTypeScope="" ma:versionID="6030369c3edfededa17df536af9fc204">
  <xsd:schema xmlns:xsd="http://www.w3.org/2001/XMLSchema" xmlns:xs="http://www.w3.org/2001/XMLSchema" xmlns:p="http://schemas.microsoft.com/office/2006/metadata/properties" xmlns:ns2="d34ea9b1-8df3-4388-a70b-d9a9a79f894f" xmlns:ns3="92a62f3e-00e8-4b77-a16c-75051e2004fc" targetNamespace="http://schemas.microsoft.com/office/2006/metadata/properties" ma:root="true" ma:fieldsID="7fb16da2f412e4db8ef5f79830f1ed83" ns2:_="" ns3:_="">
    <xsd:import namespace="d34ea9b1-8df3-4388-a70b-d9a9a79f894f"/>
    <xsd:import namespace="92a62f3e-00e8-4b77-a16c-75051e2004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4ea9b1-8df3-4388-a70b-d9a9a79f8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61a65c6-c5a0-4fb1-810b-35a0311376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a62f3e-00e8-4b77-a16c-75051e2004f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b787d3f-827b-4d06-bd27-b5eb578dd6c3}" ma:internalName="TaxCatchAll" ma:showField="CatchAllData" ma:web="92a62f3e-00e8-4b77-a16c-75051e2004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a62f3e-00e8-4b77-a16c-75051e2004fc" xsi:nil="true"/>
    <lcf76f155ced4ddcb4097134ff3c332f xmlns="d34ea9b1-8df3-4388-a70b-d9a9a79f894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91D751-7897-49B7-84BC-4C3F3739F1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4ea9b1-8df3-4388-a70b-d9a9a79f894f"/>
    <ds:schemaRef ds:uri="92a62f3e-00e8-4b77-a16c-75051e2004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CA3016-B1CB-4AC5-960D-FE2F5214C4E7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92a62f3e-00e8-4b77-a16c-75051e2004fc"/>
    <ds:schemaRef ds:uri="http://schemas.openxmlformats.org/package/2006/metadata/core-properties"/>
    <ds:schemaRef ds:uri="d34ea9b1-8df3-4388-a70b-d9a9a79f894f"/>
  </ds:schemaRefs>
</ds:datastoreItem>
</file>

<file path=customXml/itemProps3.xml><?xml version="1.0" encoding="utf-8"?>
<ds:datastoreItem xmlns:ds="http://schemas.openxmlformats.org/officeDocument/2006/customXml" ds:itemID="{9DCC3ECA-9798-400F-A141-9D13E5042D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73</TotalTime>
  <Words>2816</Words>
  <Application>Microsoft Office PowerPoint</Application>
  <PresentationFormat>Widescreen</PresentationFormat>
  <Paragraphs>308</Paragraphs>
  <Slides>37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Century Gothic</vt:lpstr>
      <vt:lpstr>Gill Sans MT</vt:lpstr>
      <vt:lpstr>Myriad Pro</vt:lpstr>
      <vt:lpstr>Open Sans</vt:lpstr>
      <vt:lpstr>Wingdings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Brant Birkeland</dc:creator>
  <cp:lastModifiedBy>Estefanny Casas</cp:lastModifiedBy>
  <cp:revision>698</cp:revision>
  <cp:lastPrinted>2017-02-23T15:49:05Z</cp:lastPrinted>
  <dcterms:created xsi:type="dcterms:W3CDTF">2017-02-21T16:21:09Z</dcterms:created>
  <dcterms:modified xsi:type="dcterms:W3CDTF">2024-07-03T21:37:13Z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0x010100B07E725607D9D043AD40E246EEB77CE5</vt:lpwstr>
  </property>
  <property fmtid="{D5CDD505-2E9C-101B-9397-08002B2CF9AE}" pid="3" name="MSIP_Label_b9360697-266a-4563-acd5-eba284ec2b76_Enabled">
    <vt:lpwstr>true</vt:lpwstr>
  </property>
  <property fmtid="{D5CDD505-2E9C-101B-9397-08002B2CF9AE}" pid="4" name="MSIP_Label_b9360697-266a-4563-acd5-eba284ec2b76_SetDate">
    <vt:lpwstr>2024-03-08T00:18:06Z</vt:lpwstr>
  </property>
  <property fmtid="{D5CDD505-2E9C-101B-9397-08002B2CF9AE}" pid="5" name="MSIP_Label_b9360697-266a-4563-acd5-eba284ec2b76_Method">
    <vt:lpwstr>Standard</vt:lpwstr>
  </property>
  <property fmtid="{D5CDD505-2E9C-101B-9397-08002B2CF9AE}" pid="6" name="MSIP_Label_b9360697-266a-4563-acd5-eba284ec2b76_Name">
    <vt:lpwstr>defa4170-0d19-0005-0004-bc88714345d2</vt:lpwstr>
  </property>
  <property fmtid="{D5CDD505-2E9C-101B-9397-08002B2CF9AE}" pid="7" name="MSIP_Label_b9360697-266a-4563-acd5-eba284ec2b76_SiteId">
    <vt:lpwstr>8ab93658-f71f-4926-b380-e0da1d18115a</vt:lpwstr>
  </property>
  <property fmtid="{D5CDD505-2E9C-101B-9397-08002B2CF9AE}" pid="8" name="MSIP_Label_b9360697-266a-4563-acd5-eba284ec2b76_ActionId">
    <vt:lpwstr>186f9c39-7fc0-40c6-a282-d2c2bb565005</vt:lpwstr>
  </property>
  <property fmtid="{D5CDD505-2E9C-101B-9397-08002B2CF9AE}" pid="9" name="MSIP_Label_b9360697-266a-4563-acd5-eba284ec2b76_ContentBits">
    <vt:lpwstr>0</vt:lpwstr>
  </property>
  <property fmtid="{D5CDD505-2E9C-101B-9397-08002B2CF9AE}" pid="10" name="MediaServiceImageTags">
    <vt:lpwstr/>
  </property>
</Properties>
</file>