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sldIdLst>
    <p:sldId id="256" r:id="rId5"/>
    <p:sldId id="303" r:id="rId6"/>
    <p:sldId id="301" r:id="rId7"/>
    <p:sldId id="273" r:id="rId8"/>
    <p:sldId id="279" r:id="rId9"/>
    <p:sldId id="278" r:id="rId10"/>
    <p:sldId id="259" r:id="rId11"/>
    <p:sldId id="274" r:id="rId12"/>
    <p:sldId id="260" r:id="rId13"/>
    <p:sldId id="297" r:id="rId14"/>
    <p:sldId id="302" r:id="rId15"/>
    <p:sldId id="281" r:id="rId16"/>
    <p:sldId id="283" r:id="rId17"/>
    <p:sldId id="282" r:id="rId18"/>
    <p:sldId id="284" r:id="rId19"/>
    <p:sldId id="285" r:id="rId20"/>
    <p:sldId id="286" r:id="rId21"/>
    <p:sldId id="287" r:id="rId22"/>
    <p:sldId id="291" r:id="rId23"/>
    <p:sldId id="292" r:id="rId24"/>
    <p:sldId id="293" r:id="rId25"/>
    <p:sldId id="294" r:id="rId26"/>
    <p:sldId id="295" r:id="rId27"/>
    <p:sldId id="296" r:id="rId28"/>
    <p:sldId id="306" r:id="rId29"/>
    <p:sldId id="261" r:id="rId30"/>
    <p:sldId id="275" r:id="rId31"/>
    <p:sldId id="262" r:id="rId32"/>
    <p:sldId id="263" r:id="rId33"/>
    <p:sldId id="307" r:id="rId34"/>
    <p:sldId id="300" r:id="rId35"/>
    <p:sldId id="298" r:id="rId36"/>
    <p:sldId id="264" r:id="rId37"/>
    <p:sldId id="308" r:id="rId38"/>
    <p:sldId id="309" r:id="rId39"/>
    <p:sldId id="310" r:id="rId40"/>
    <p:sldId id="311" r:id="rId41"/>
    <p:sldId id="312" r:id="rId42"/>
    <p:sldId id="276" r:id="rId43"/>
    <p:sldId id="314" r:id="rId44"/>
    <p:sldId id="313" r:id="rId45"/>
    <p:sldId id="269" r:id="rId46"/>
    <p:sldId id="270" r:id="rId47"/>
    <p:sldId id="27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318EA9-B248-A936-F316-1C37A8E6B2F9}" name="Matias Eusterbrock" initials="ME" userId="S::Matias_Eusterbrock@ci.richmond.ca.us::2acf7dc6-60d3-46b4-9083-a8db0d85c52f" providerId="AD"/>
  <p188:author id="{2178D3EE-1236-DCAB-7891-C78CBDEC6C8D}" name="nathan" initials="na" userId="S::nathan_urbantilth.org#ext#@corcaus.onmicrosoft.com::c01062be-5f6d-4ef5-8c53-e4b1d8e421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68"/>
    <a:srgbClr val="559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75BAF0-D66F-00F8-70AF-4CCBD2E3E644}" v="3372" dt="2024-06-17T23:26:25.9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fanny Casas" userId="S::estefanny_casas@ci.richmond.ca.us::796659cb-7610-4077-9d87-b024fc421425" providerId="AD" clId="Web-{2575BAF0-D66F-00F8-70AF-4CCBD2E3E644}"/>
    <pc:docChg chg="modSld">
      <pc:chgData name="Estefanny Casas" userId="S::estefanny_casas@ci.richmond.ca.us::796659cb-7610-4077-9d87-b024fc421425" providerId="AD" clId="Web-{2575BAF0-D66F-00F8-70AF-4CCBD2E3E644}" dt="2024-06-17T23:26:25.944" v="3395" actId="20577"/>
      <pc:docMkLst>
        <pc:docMk/>
      </pc:docMkLst>
      <pc:sldChg chg="modSp">
        <pc:chgData name="Estefanny Casas" userId="S::estefanny_casas@ci.richmond.ca.us::796659cb-7610-4077-9d87-b024fc421425" providerId="AD" clId="Web-{2575BAF0-D66F-00F8-70AF-4CCBD2E3E644}" dt="2024-06-17T23:26:25.944" v="3395" actId="20577"/>
        <pc:sldMkLst>
          <pc:docMk/>
          <pc:sldMk cId="480103055" sldId="260"/>
        </pc:sldMkLst>
        <pc:spChg chg="mod">
          <ac:chgData name="Estefanny Casas" userId="S::estefanny_casas@ci.richmond.ca.us::796659cb-7610-4077-9d87-b024fc421425" providerId="AD" clId="Web-{2575BAF0-D66F-00F8-70AF-4CCBD2E3E644}" dt="2024-06-17T23:26:25.944" v="3395" actId="20577"/>
          <ac:spMkLst>
            <pc:docMk/>
            <pc:sldMk cId="480103055" sldId="260"/>
            <ac:spMk id="2" creationId="{71BD8578-1D34-F1D1-E313-212002BF6B07}"/>
          </ac:spMkLst>
        </pc:spChg>
      </pc:sldChg>
      <pc:sldChg chg="modSp">
        <pc:chgData name="Estefanny Casas" userId="S::estefanny_casas@ci.richmond.ca.us::796659cb-7610-4077-9d87-b024fc421425" providerId="AD" clId="Web-{2575BAF0-D66F-00F8-70AF-4CCBD2E3E644}" dt="2024-06-17T20:20:57.751" v="982" actId="20577"/>
        <pc:sldMkLst>
          <pc:docMk/>
          <pc:sldMk cId="3852163234" sldId="261"/>
        </pc:sldMkLst>
        <pc:spChg chg="mod">
          <ac:chgData name="Estefanny Casas" userId="S::estefanny_casas@ci.richmond.ca.us::796659cb-7610-4077-9d87-b024fc421425" providerId="AD" clId="Web-{2575BAF0-D66F-00F8-70AF-4CCBD2E3E644}" dt="2024-06-17T20:20:11.782" v="911" actId="20577"/>
          <ac:spMkLst>
            <pc:docMk/>
            <pc:sldMk cId="3852163234" sldId="261"/>
            <ac:spMk id="2" creationId="{65D4F166-70D7-141E-09C6-0481C71C42CD}"/>
          </ac:spMkLst>
        </pc:spChg>
        <pc:spChg chg="mod">
          <ac:chgData name="Estefanny Casas" userId="S::estefanny_casas@ci.richmond.ca.us::796659cb-7610-4077-9d87-b024fc421425" providerId="AD" clId="Web-{2575BAF0-D66F-00F8-70AF-4CCBD2E3E644}" dt="2024-06-17T20:20:57.751" v="982" actId="20577"/>
          <ac:spMkLst>
            <pc:docMk/>
            <pc:sldMk cId="3852163234" sldId="261"/>
            <ac:spMk id="3" creationId="{FB53B07D-C24B-6606-69C3-9BC14919F385}"/>
          </ac:spMkLst>
        </pc:spChg>
      </pc:sldChg>
      <pc:sldChg chg="modSp">
        <pc:chgData name="Estefanny Casas" userId="S::estefanny_casas@ci.richmond.ca.us::796659cb-7610-4077-9d87-b024fc421425" providerId="AD" clId="Web-{2575BAF0-D66F-00F8-70AF-4CCBD2E3E644}" dt="2024-06-17T20:37:33.140" v="1305" actId="20577"/>
        <pc:sldMkLst>
          <pc:docMk/>
          <pc:sldMk cId="3870361816" sldId="262"/>
        </pc:sldMkLst>
        <pc:spChg chg="mod">
          <ac:chgData name="Estefanny Casas" userId="S::estefanny_casas@ci.richmond.ca.us::796659cb-7610-4077-9d87-b024fc421425" providerId="AD" clId="Web-{2575BAF0-D66F-00F8-70AF-4CCBD2E3E644}" dt="2024-06-17T20:25:59.318" v="1038" actId="20577"/>
          <ac:spMkLst>
            <pc:docMk/>
            <pc:sldMk cId="3870361816" sldId="262"/>
            <ac:spMk id="2" creationId="{65EE23ED-2DB0-3816-99DC-7965AAF6FE08}"/>
          </ac:spMkLst>
        </pc:spChg>
        <pc:spChg chg="mod">
          <ac:chgData name="Estefanny Casas" userId="S::estefanny_casas@ci.richmond.ca.us::796659cb-7610-4077-9d87-b024fc421425" providerId="AD" clId="Web-{2575BAF0-D66F-00F8-70AF-4CCBD2E3E644}" dt="2024-06-17T20:37:33.140" v="1305" actId="20577"/>
          <ac:spMkLst>
            <pc:docMk/>
            <pc:sldMk cId="3870361816" sldId="262"/>
            <ac:spMk id="3" creationId="{76C96F51-80E9-5D28-1071-B067F3D46E49}"/>
          </ac:spMkLst>
        </pc:spChg>
      </pc:sldChg>
      <pc:sldChg chg="modSp">
        <pc:chgData name="Estefanny Casas" userId="S::estefanny_casas@ci.richmond.ca.us::796659cb-7610-4077-9d87-b024fc421425" providerId="AD" clId="Web-{2575BAF0-D66F-00F8-70AF-4CCBD2E3E644}" dt="2024-06-17T22:48:32.544" v="3381" actId="20577"/>
        <pc:sldMkLst>
          <pc:docMk/>
          <pc:sldMk cId="2498993082" sldId="263"/>
        </pc:sldMkLst>
        <pc:spChg chg="mod">
          <ac:chgData name="Estefanny Casas" userId="S::estefanny_casas@ci.richmond.ca.us::796659cb-7610-4077-9d87-b024fc421425" providerId="AD" clId="Web-{2575BAF0-D66F-00F8-70AF-4CCBD2E3E644}" dt="2024-06-17T20:38:07.453" v="1325" actId="20577"/>
          <ac:spMkLst>
            <pc:docMk/>
            <pc:sldMk cId="2498993082" sldId="263"/>
            <ac:spMk id="2" creationId="{5B524C7D-BA36-AEBD-3F82-B196DDFA66BC}"/>
          </ac:spMkLst>
        </pc:spChg>
        <pc:spChg chg="mod">
          <ac:chgData name="Estefanny Casas" userId="S::estefanny_casas@ci.richmond.ca.us::796659cb-7610-4077-9d87-b024fc421425" providerId="AD" clId="Web-{2575BAF0-D66F-00F8-70AF-4CCBD2E3E644}" dt="2024-06-17T22:48:32.544" v="3381" actId="20577"/>
          <ac:spMkLst>
            <pc:docMk/>
            <pc:sldMk cId="2498993082" sldId="263"/>
            <ac:spMk id="3" creationId="{F297ADEF-F67B-AD77-109F-89404715876C}"/>
          </ac:spMkLst>
        </pc:spChg>
      </pc:sldChg>
      <pc:sldChg chg="modSp">
        <pc:chgData name="Estefanny Casas" userId="S::estefanny_casas@ci.richmond.ca.us::796659cb-7610-4077-9d87-b024fc421425" providerId="AD" clId="Web-{2575BAF0-D66F-00F8-70AF-4CCBD2E3E644}" dt="2024-06-17T22:10:37.029" v="3206" actId="20577"/>
        <pc:sldMkLst>
          <pc:docMk/>
          <pc:sldMk cId="657515308" sldId="264"/>
        </pc:sldMkLst>
        <pc:spChg chg="mod">
          <ac:chgData name="Estefanny Casas" userId="S::estefanny_casas@ci.richmond.ca.us::796659cb-7610-4077-9d87-b024fc421425" providerId="AD" clId="Web-{2575BAF0-D66F-00F8-70AF-4CCBD2E3E644}" dt="2024-06-17T22:06:08.118" v="2972" actId="20577"/>
          <ac:spMkLst>
            <pc:docMk/>
            <pc:sldMk cId="657515308" sldId="264"/>
            <ac:spMk id="2" creationId="{291251D2-0D6B-D98D-FA80-0572875D13CA}"/>
          </ac:spMkLst>
        </pc:spChg>
        <pc:spChg chg="mod">
          <ac:chgData name="Estefanny Casas" userId="S::estefanny_casas@ci.richmond.ca.us::796659cb-7610-4077-9d87-b024fc421425" providerId="AD" clId="Web-{2575BAF0-D66F-00F8-70AF-4CCBD2E3E644}" dt="2024-06-17T22:10:37.029" v="3206" actId="20577"/>
          <ac:spMkLst>
            <pc:docMk/>
            <pc:sldMk cId="657515308" sldId="264"/>
            <ac:spMk id="3" creationId="{6B99FA2B-15FF-393F-FB52-541F5E39AAB7}"/>
          </ac:spMkLst>
        </pc:spChg>
      </pc:sldChg>
      <pc:sldChg chg="modSp">
        <pc:chgData name="Estefanny Casas" userId="S::estefanny_casas@ci.richmond.ca.us::796659cb-7610-4077-9d87-b024fc421425" providerId="AD" clId="Web-{2575BAF0-D66F-00F8-70AF-4CCBD2E3E644}" dt="2024-06-17T22:17:09.380" v="3309" actId="20577"/>
        <pc:sldMkLst>
          <pc:docMk/>
          <pc:sldMk cId="3331026775" sldId="269"/>
        </pc:sldMkLst>
        <pc:spChg chg="mod">
          <ac:chgData name="Estefanny Casas" userId="S::estefanny_casas@ci.richmond.ca.us::796659cb-7610-4077-9d87-b024fc421425" providerId="AD" clId="Web-{2575BAF0-D66F-00F8-70AF-4CCBD2E3E644}" dt="2024-06-17T22:16:44.364" v="3306" actId="20577"/>
          <ac:spMkLst>
            <pc:docMk/>
            <pc:sldMk cId="3331026775" sldId="269"/>
            <ac:spMk id="2" creationId="{411AB428-54AC-1D23-EDC3-331947BD67EA}"/>
          </ac:spMkLst>
        </pc:spChg>
        <pc:spChg chg="mod">
          <ac:chgData name="Estefanny Casas" userId="S::estefanny_casas@ci.richmond.ca.us::796659cb-7610-4077-9d87-b024fc421425" providerId="AD" clId="Web-{2575BAF0-D66F-00F8-70AF-4CCBD2E3E644}" dt="2024-06-17T22:17:09.380" v="3309" actId="20577"/>
          <ac:spMkLst>
            <pc:docMk/>
            <pc:sldMk cId="3331026775" sldId="269"/>
            <ac:spMk id="3" creationId="{492828E1-8C41-7938-90E5-0CA0EB42038B}"/>
          </ac:spMkLst>
        </pc:spChg>
      </pc:sldChg>
      <pc:sldChg chg="modSp">
        <pc:chgData name="Estefanny Casas" userId="S::estefanny_casas@ci.richmond.ca.us::796659cb-7610-4077-9d87-b024fc421425" providerId="AD" clId="Web-{2575BAF0-D66F-00F8-70AF-4CCBD2E3E644}" dt="2024-06-17T22:20:00.884" v="3364" actId="20577"/>
        <pc:sldMkLst>
          <pc:docMk/>
          <pc:sldMk cId="1237056386" sldId="270"/>
        </pc:sldMkLst>
        <pc:spChg chg="mod">
          <ac:chgData name="Estefanny Casas" userId="S::estefanny_casas@ci.richmond.ca.us::796659cb-7610-4077-9d87-b024fc421425" providerId="AD" clId="Web-{2575BAF0-D66F-00F8-70AF-4CCBD2E3E644}" dt="2024-06-17T22:20:00.884" v="3364" actId="20577"/>
          <ac:spMkLst>
            <pc:docMk/>
            <pc:sldMk cId="1237056386" sldId="270"/>
            <ac:spMk id="2" creationId="{BF4DDBB4-2276-4857-9A37-A279D8A4D226}"/>
          </ac:spMkLst>
        </pc:spChg>
      </pc:sldChg>
      <pc:sldChg chg="modSp">
        <pc:chgData name="Estefanny Casas" userId="S::estefanny_casas@ci.richmond.ca.us::796659cb-7610-4077-9d87-b024fc421425" providerId="AD" clId="Web-{2575BAF0-D66F-00F8-70AF-4CCBD2E3E644}" dt="2024-06-17T20:24:09.348" v="1023" actId="20577"/>
        <pc:sldMkLst>
          <pc:docMk/>
          <pc:sldMk cId="3611261320" sldId="275"/>
        </pc:sldMkLst>
        <pc:spChg chg="mod">
          <ac:chgData name="Estefanny Casas" userId="S::estefanny_casas@ci.richmond.ca.us::796659cb-7610-4077-9d87-b024fc421425" providerId="AD" clId="Web-{2575BAF0-D66F-00F8-70AF-4CCBD2E3E644}" dt="2024-06-17T20:22:11.549" v="1001" actId="20577"/>
          <ac:spMkLst>
            <pc:docMk/>
            <pc:sldMk cId="3611261320" sldId="275"/>
            <ac:spMk id="2" creationId="{7B34177C-CA36-D8F3-258D-61C66F260D11}"/>
          </ac:spMkLst>
        </pc:spChg>
        <pc:spChg chg="mod">
          <ac:chgData name="Estefanny Casas" userId="S::estefanny_casas@ci.richmond.ca.us::796659cb-7610-4077-9d87-b024fc421425" providerId="AD" clId="Web-{2575BAF0-D66F-00F8-70AF-4CCBD2E3E644}" dt="2024-06-17T20:24:09.348" v="1023" actId="20577"/>
          <ac:spMkLst>
            <pc:docMk/>
            <pc:sldMk cId="3611261320" sldId="275"/>
            <ac:spMk id="3" creationId="{F94AEB6C-ACD3-26EB-AD84-0F48364CFC3C}"/>
          </ac:spMkLst>
        </pc:spChg>
      </pc:sldChg>
      <pc:sldChg chg="modSp">
        <pc:chgData name="Estefanny Casas" userId="S::estefanny_casas@ci.richmond.ca.us::796659cb-7610-4077-9d87-b024fc421425" providerId="AD" clId="Web-{2575BAF0-D66F-00F8-70AF-4CCBD2E3E644}" dt="2024-06-17T22:13:39.814" v="3278" actId="20577"/>
        <pc:sldMkLst>
          <pc:docMk/>
          <pc:sldMk cId="649856523" sldId="276"/>
        </pc:sldMkLst>
        <pc:spChg chg="mod">
          <ac:chgData name="Estefanny Casas" userId="S::estefanny_casas@ci.richmond.ca.us::796659cb-7610-4077-9d87-b024fc421425" providerId="AD" clId="Web-{2575BAF0-D66F-00F8-70AF-4CCBD2E3E644}" dt="2024-06-17T22:13:39.814" v="3278" actId="20577"/>
          <ac:spMkLst>
            <pc:docMk/>
            <pc:sldMk cId="649856523" sldId="276"/>
            <ac:spMk id="2" creationId="{8A65C2B9-A6AF-7B9F-807D-BA003E8786D8}"/>
          </ac:spMkLst>
        </pc:spChg>
      </pc:sldChg>
      <pc:sldChg chg="modSp">
        <pc:chgData name="Estefanny Casas" userId="S::estefanny_casas@ci.richmond.ca.us::796659cb-7610-4077-9d87-b024fc421425" providerId="AD" clId="Web-{2575BAF0-D66F-00F8-70AF-4CCBD2E3E644}" dt="2024-06-17T22:20:37.181" v="3374" actId="20577"/>
        <pc:sldMkLst>
          <pc:docMk/>
          <pc:sldMk cId="2038229199" sldId="277"/>
        </pc:sldMkLst>
        <pc:spChg chg="mod">
          <ac:chgData name="Estefanny Casas" userId="S::estefanny_casas@ci.richmond.ca.us::796659cb-7610-4077-9d87-b024fc421425" providerId="AD" clId="Web-{2575BAF0-D66F-00F8-70AF-4CCBD2E3E644}" dt="2024-06-17T22:20:37.181" v="3374" actId="20577"/>
          <ac:spMkLst>
            <pc:docMk/>
            <pc:sldMk cId="2038229199" sldId="277"/>
            <ac:spMk id="3" creationId="{6B1E4B7A-8112-6C42-A220-587442ED8301}"/>
          </ac:spMkLst>
        </pc:spChg>
      </pc:sldChg>
      <pc:sldChg chg="modSp">
        <pc:chgData name="Estefanny Casas" userId="S::estefanny_casas@ci.richmond.ca.us::796659cb-7610-4077-9d87-b024fc421425" providerId="AD" clId="Web-{2575BAF0-D66F-00F8-70AF-4CCBD2E3E644}" dt="2024-06-17T22:37:23.953" v="3376" actId="20577"/>
        <pc:sldMkLst>
          <pc:docMk/>
          <pc:sldMk cId="3020035270" sldId="281"/>
        </pc:sldMkLst>
        <pc:spChg chg="mod">
          <ac:chgData name="Estefanny Casas" userId="S::estefanny_casas@ci.richmond.ca.us::796659cb-7610-4077-9d87-b024fc421425" providerId="AD" clId="Web-{2575BAF0-D66F-00F8-70AF-4CCBD2E3E644}" dt="2024-06-17T22:37:23.953" v="3376" actId="20577"/>
          <ac:spMkLst>
            <pc:docMk/>
            <pc:sldMk cId="3020035270" sldId="281"/>
            <ac:spMk id="3" creationId="{B5F379C5-9204-7FBA-BFDF-F481FCA231A7}"/>
          </ac:spMkLst>
        </pc:spChg>
      </pc:sldChg>
      <pc:sldChg chg="modSp">
        <pc:chgData name="Estefanny Casas" userId="S::estefanny_casas@ci.richmond.ca.us::796659cb-7610-4077-9d87-b024fc421425" providerId="AD" clId="Web-{2575BAF0-D66F-00F8-70AF-4CCBD2E3E644}" dt="2024-06-17T17:20:53.545" v="2" actId="20577"/>
        <pc:sldMkLst>
          <pc:docMk/>
          <pc:sldMk cId="2373450013" sldId="291"/>
        </pc:sldMkLst>
        <pc:spChg chg="mod">
          <ac:chgData name="Estefanny Casas" userId="S::estefanny_casas@ci.richmond.ca.us::796659cb-7610-4077-9d87-b024fc421425" providerId="AD" clId="Web-{2575BAF0-D66F-00F8-70AF-4CCBD2E3E644}" dt="2024-06-17T17:20:53.545" v="2" actId="20577"/>
          <ac:spMkLst>
            <pc:docMk/>
            <pc:sldMk cId="2373450013" sldId="291"/>
            <ac:spMk id="3" creationId="{FBFB36C9-BEE6-346E-9921-46C1AFA9C15B}"/>
          </ac:spMkLst>
        </pc:spChg>
      </pc:sldChg>
      <pc:sldChg chg="modSp">
        <pc:chgData name="Estefanny Casas" userId="S::estefanny_casas@ci.richmond.ca.us::796659cb-7610-4077-9d87-b024fc421425" providerId="AD" clId="Web-{2575BAF0-D66F-00F8-70AF-4CCBD2E3E644}" dt="2024-06-17T22:47:13.918" v="3378" actId="20577"/>
        <pc:sldMkLst>
          <pc:docMk/>
          <pc:sldMk cId="2402863813" sldId="294"/>
        </pc:sldMkLst>
        <pc:spChg chg="mod">
          <ac:chgData name="Estefanny Casas" userId="S::estefanny_casas@ci.richmond.ca.us::796659cb-7610-4077-9d87-b024fc421425" providerId="AD" clId="Web-{2575BAF0-D66F-00F8-70AF-4CCBD2E3E644}" dt="2024-06-17T22:47:13.918" v="3378" actId="20577"/>
          <ac:spMkLst>
            <pc:docMk/>
            <pc:sldMk cId="2402863813" sldId="294"/>
            <ac:spMk id="3" creationId="{304D4EF4-1049-DF5B-236C-A904B0AE722D}"/>
          </ac:spMkLst>
        </pc:spChg>
      </pc:sldChg>
      <pc:sldChg chg="modSp">
        <pc:chgData name="Estefanny Casas" userId="S::estefanny_casas@ci.richmond.ca.us::796659cb-7610-4077-9d87-b024fc421425" providerId="AD" clId="Web-{2575BAF0-D66F-00F8-70AF-4CCBD2E3E644}" dt="2024-06-17T17:40:51.523" v="382" actId="20577"/>
        <pc:sldMkLst>
          <pc:docMk/>
          <pc:sldMk cId="2143229291" sldId="296"/>
        </pc:sldMkLst>
        <pc:spChg chg="mod">
          <ac:chgData name="Estefanny Casas" userId="S::estefanny_casas@ci.richmond.ca.us::796659cb-7610-4077-9d87-b024fc421425" providerId="AD" clId="Web-{2575BAF0-D66F-00F8-70AF-4CCBD2E3E644}" dt="2024-06-17T17:22:05.156" v="5" actId="20577"/>
          <ac:spMkLst>
            <pc:docMk/>
            <pc:sldMk cId="2143229291" sldId="296"/>
            <ac:spMk id="2" creationId="{34F2A546-2B8D-CCAB-C7F6-F846D40008CF}"/>
          </ac:spMkLst>
        </pc:spChg>
        <pc:spChg chg="mod">
          <ac:chgData name="Estefanny Casas" userId="S::estefanny_casas@ci.richmond.ca.us::796659cb-7610-4077-9d87-b024fc421425" providerId="AD" clId="Web-{2575BAF0-D66F-00F8-70AF-4CCBD2E3E644}" dt="2024-06-17T17:40:51.523" v="382" actId="20577"/>
          <ac:spMkLst>
            <pc:docMk/>
            <pc:sldMk cId="2143229291" sldId="296"/>
            <ac:spMk id="3" creationId="{B2A4854F-1D53-280B-CFD7-D2654B8BC982}"/>
          </ac:spMkLst>
        </pc:spChg>
      </pc:sldChg>
      <pc:sldChg chg="modSp">
        <pc:chgData name="Estefanny Casas" userId="S::estefanny_casas@ci.richmond.ca.us::796659cb-7610-4077-9d87-b024fc421425" providerId="AD" clId="Web-{2575BAF0-D66F-00F8-70AF-4CCBD2E3E644}" dt="2024-06-17T22:04:10.741" v="2942" actId="20577"/>
        <pc:sldMkLst>
          <pc:docMk/>
          <pc:sldMk cId="3710664188" sldId="298"/>
        </pc:sldMkLst>
        <pc:spChg chg="mod">
          <ac:chgData name="Estefanny Casas" userId="S::estefanny_casas@ci.richmond.ca.us::796659cb-7610-4077-9d87-b024fc421425" providerId="AD" clId="Web-{2575BAF0-D66F-00F8-70AF-4CCBD2E3E644}" dt="2024-06-17T22:01:05.144" v="2788" actId="20577"/>
          <ac:spMkLst>
            <pc:docMk/>
            <pc:sldMk cId="3710664188" sldId="298"/>
            <ac:spMk id="2" creationId="{CEDBA228-7846-2DD2-1ABF-35AE1864AA46}"/>
          </ac:spMkLst>
        </pc:spChg>
        <pc:spChg chg="mod">
          <ac:chgData name="Estefanny Casas" userId="S::estefanny_casas@ci.richmond.ca.us::796659cb-7610-4077-9d87-b024fc421425" providerId="AD" clId="Web-{2575BAF0-D66F-00F8-70AF-4CCBD2E3E644}" dt="2024-06-17T22:04:10.741" v="2942" actId="20577"/>
          <ac:spMkLst>
            <pc:docMk/>
            <pc:sldMk cId="3710664188" sldId="298"/>
            <ac:spMk id="3" creationId="{41EDE9A5-4FDA-A538-E563-59C5FFC7E344}"/>
          </ac:spMkLst>
        </pc:spChg>
      </pc:sldChg>
      <pc:sldChg chg="modSp">
        <pc:chgData name="Estefanny Casas" userId="S::estefanny_casas@ci.richmond.ca.us::796659cb-7610-4077-9d87-b024fc421425" providerId="AD" clId="Web-{2575BAF0-D66F-00F8-70AF-4CCBD2E3E644}" dt="2024-06-17T22:00:01.033" v="2737" actId="20577"/>
        <pc:sldMkLst>
          <pc:docMk/>
          <pc:sldMk cId="1840891012" sldId="300"/>
        </pc:sldMkLst>
        <pc:spChg chg="mod">
          <ac:chgData name="Estefanny Casas" userId="S::estefanny_casas@ci.richmond.ca.us::796659cb-7610-4077-9d87-b024fc421425" providerId="AD" clId="Web-{2575BAF0-D66F-00F8-70AF-4CCBD2E3E644}" dt="2024-06-17T21:53:01.259" v="2494" actId="20577"/>
          <ac:spMkLst>
            <pc:docMk/>
            <pc:sldMk cId="1840891012" sldId="300"/>
            <ac:spMk id="2" creationId="{993C8124-3CD2-09CC-7B77-988CA4E17943}"/>
          </ac:spMkLst>
        </pc:spChg>
        <pc:spChg chg="mod">
          <ac:chgData name="Estefanny Casas" userId="S::estefanny_casas@ci.richmond.ca.us::796659cb-7610-4077-9d87-b024fc421425" providerId="AD" clId="Web-{2575BAF0-D66F-00F8-70AF-4CCBD2E3E644}" dt="2024-06-17T22:00:01.033" v="2737" actId="20577"/>
          <ac:spMkLst>
            <pc:docMk/>
            <pc:sldMk cId="1840891012" sldId="300"/>
            <ac:spMk id="3" creationId="{F96E5853-9D8B-9DD5-0F8A-34586521AD21}"/>
          </ac:spMkLst>
        </pc:spChg>
      </pc:sldChg>
      <pc:sldChg chg="modSp">
        <pc:chgData name="Estefanny Casas" userId="S::estefanny_casas@ci.richmond.ca.us::796659cb-7610-4077-9d87-b024fc421425" providerId="AD" clId="Web-{2575BAF0-D66F-00F8-70AF-4CCBD2E3E644}" dt="2024-06-17T23:13:38.282" v="3393" actId="20577"/>
        <pc:sldMkLst>
          <pc:docMk/>
          <pc:sldMk cId="1743078359" sldId="301"/>
        </pc:sldMkLst>
        <pc:spChg chg="mod">
          <ac:chgData name="Estefanny Casas" userId="S::estefanny_casas@ci.richmond.ca.us::796659cb-7610-4077-9d87-b024fc421425" providerId="AD" clId="Web-{2575BAF0-D66F-00F8-70AF-4CCBD2E3E644}" dt="2024-06-17T23:13:38.282" v="3393" actId="20577"/>
          <ac:spMkLst>
            <pc:docMk/>
            <pc:sldMk cId="1743078359" sldId="301"/>
            <ac:spMk id="3" creationId="{D7A83234-2FA7-41B3-98FD-B8F807BD340B}"/>
          </ac:spMkLst>
        </pc:spChg>
      </pc:sldChg>
      <pc:sldChg chg="modSp">
        <pc:chgData name="Estefanny Casas" userId="S::estefanny_casas@ci.richmond.ca.us::796659cb-7610-4077-9d87-b024fc421425" providerId="AD" clId="Web-{2575BAF0-D66F-00F8-70AF-4CCBD2E3E644}" dt="2024-06-17T20:17:49.655" v="868" actId="20577"/>
        <pc:sldMkLst>
          <pc:docMk/>
          <pc:sldMk cId="2237754503" sldId="306"/>
        </pc:sldMkLst>
        <pc:spChg chg="mod">
          <ac:chgData name="Estefanny Casas" userId="S::estefanny_casas@ci.richmond.ca.us::796659cb-7610-4077-9d87-b024fc421425" providerId="AD" clId="Web-{2575BAF0-D66F-00F8-70AF-4CCBD2E3E644}" dt="2024-06-17T17:40:58.117" v="385" actId="20577"/>
          <ac:spMkLst>
            <pc:docMk/>
            <pc:sldMk cId="2237754503" sldId="306"/>
            <ac:spMk id="2" creationId="{34F2A546-2B8D-CCAB-C7F6-F846D40008CF}"/>
          </ac:spMkLst>
        </pc:spChg>
        <pc:spChg chg="mod">
          <ac:chgData name="Estefanny Casas" userId="S::estefanny_casas@ci.richmond.ca.us::796659cb-7610-4077-9d87-b024fc421425" providerId="AD" clId="Web-{2575BAF0-D66F-00F8-70AF-4CCBD2E3E644}" dt="2024-06-17T20:17:49.655" v="868" actId="20577"/>
          <ac:spMkLst>
            <pc:docMk/>
            <pc:sldMk cId="2237754503" sldId="306"/>
            <ac:spMk id="3" creationId="{B2A4854F-1D53-280B-CFD7-D2654B8BC982}"/>
          </ac:spMkLst>
        </pc:spChg>
      </pc:sldChg>
      <pc:sldChg chg="modSp">
        <pc:chgData name="Estefanny Casas" userId="S::estefanny_casas@ci.richmond.ca.us::796659cb-7610-4077-9d87-b024fc421425" providerId="AD" clId="Web-{2575BAF0-D66F-00F8-70AF-4CCBD2E3E644}" dt="2024-06-17T21:52:24.946" v="2462" actId="20577"/>
        <pc:sldMkLst>
          <pc:docMk/>
          <pc:sldMk cId="1444766813" sldId="307"/>
        </pc:sldMkLst>
        <pc:spChg chg="mod">
          <ac:chgData name="Estefanny Casas" userId="S::estefanny_casas@ci.richmond.ca.us::796659cb-7610-4077-9d87-b024fc421425" providerId="AD" clId="Web-{2575BAF0-D66F-00F8-70AF-4CCBD2E3E644}" dt="2024-06-17T21:35:51.678" v="1654" actId="20577"/>
          <ac:spMkLst>
            <pc:docMk/>
            <pc:sldMk cId="1444766813" sldId="307"/>
            <ac:spMk id="2" creationId="{5B524C7D-BA36-AEBD-3F82-B196DDFA66BC}"/>
          </ac:spMkLst>
        </pc:spChg>
        <pc:spChg chg="mod">
          <ac:chgData name="Estefanny Casas" userId="S::estefanny_casas@ci.richmond.ca.us::796659cb-7610-4077-9d87-b024fc421425" providerId="AD" clId="Web-{2575BAF0-D66F-00F8-70AF-4CCBD2E3E644}" dt="2024-06-17T21:52:24.946" v="2462" actId="20577"/>
          <ac:spMkLst>
            <pc:docMk/>
            <pc:sldMk cId="1444766813" sldId="307"/>
            <ac:spMk id="3" creationId="{F297ADEF-F67B-AD77-109F-89404715876C}"/>
          </ac:spMkLst>
        </pc:spChg>
      </pc:sldChg>
      <pc:sldChg chg="modSp">
        <pc:chgData name="Estefanny Casas" userId="S::estefanny_casas@ci.richmond.ca.us::796659cb-7610-4077-9d87-b024fc421425" providerId="AD" clId="Web-{2575BAF0-D66F-00F8-70AF-4CCBD2E3E644}" dt="2024-06-17T22:13:06.470" v="3240" actId="20577"/>
        <pc:sldMkLst>
          <pc:docMk/>
          <pc:sldMk cId="3388907206" sldId="308"/>
        </pc:sldMkLst>
        <pc:spChg chg="mod">
          <ac:chgData name="Estefanny Casas" userId="S::estefanny_casas@ci.richmond.ca.us::796659cb-7610-4077-9d87-b024fc421425" providerId="AD" clId="Web-{2575BAF0-D66F-00F8-70AF-4CCBD2E3E644}" dt="2024-06-17T22:12:28.516" v="3234" actId="20577"/>
          <ac:spMkLst>
            <pc:docMk/>
            <pc:sldMk cId="3388907206" sldId="308"/>
            <ac:spMk id="2" creationId="{D0EE3884-1032-929D-4FD7-5DA4B9ABBF6D}"/>
          </ac:spMkLst>
        </pc:spChg>
        <pc:spChg chg="mod">
          <ac:chgData name="Estefanny Casas" userId="S::estefanny_casas@ci.richmond.ca.us::796659cb-7610-4077-9d87-b024fc421425" providerId="AD" clId="Web-{2575BAF0-D66F-00F8-70AF-4CCBD2E3E644}" dt="2024-06-17T22:13:06.470" v="3240" actId="20577"/>
          <ac:spMkLst>
            <pc:docMk/>
            <pc:sldMk cId="3388907206" sldId="308"/>
            <ac:spMk id="3" creationId="{E9D3101A-620A-27A4-4EBE-DAE54F7F82DC}"/>
          </ac:spMkLst>
        </pc:spChg>
      </pc:sldChg>
      <pc:sldChg chg="modSp">
        <pc:chgData name="Estefanny Casas" userId="S::estefanny_casas@ci.richmond.ca.us::796659cb-7610-4077-9d87-b024fc421425" providerId="AD" clId="Web-{2575BAF0-D66F-00F8-70AF-4CCBD2E3E644}" dt="2024-06-17T22:16:22.036" v="3300" actId="20577"/>
        <pc:sldMkLst>
          <pc:docMk/>
          <pc:sldMk cId="962547985" sldId="313"/>
        </pc:sldMkLst>
        <pc:spChg chg="mod">
          <ac:chgData name="Estefanny Casas" userId="S::estefanny_casas@ci.richmond.ca.us::796659cb-7610-4077-9d87-b024fc421425" providerId="AD" clId="Web-{2575BAF0-D66F-00F8-70AF-4CCBD2E3E644}" dt="2024-06-17T22:14:26.377" v="3295" actId="14100"/>
          <ac:spMkLst>
            <pc:docMk/>
            <pc:sldMk cId="962547985" sldId="313"/>
            <ac:spMk id="2" creationId="{8A65C2B9-A6AF-7B9F-807D-BA003E8786D8}"/>
          </ac:spMkLst>
        </pc:spChg>
        <pc:spChg chg="mod">
          <ac:chgData name="Estefanny Casas" userId="S::estefanny_casas@ci.richmond.ca.us::796659cb-7610-4077-9d87-b024fc421425" providerId="AD" clId="Web-{2575BAF0-D66F-00F8-70AF-4CCBD2E3E644}" dt="2024-06-17T22:16:22.036" v="3300" actId="20577"/>
          <ac:spMkLst>
            <pc:docMk/>
            <pc:sldMk cId="962547985" sldId="313"/>
            <ac:spMk id="3" creationId="{6F9190E8-3AFE-3745-2B8F-6EBF38DF6EA3}"/>
          </ac:spMkLst>
        </pc:spChg>
      </pc:sldChg>
      <pc:sldChg chg="modSp">
        <pc:chgData name="Estefanny Casas" userId="S::estefanny_casas@ci.richmond.ca.us::796659cb-7610-4077-9d87-b024fc421425" providerId="AD" clId="Web-{2575BAF0-D66F-00F8-70AF-4CCBD2E3E644}" dt="2024-06-17T22:13:58.330" v="3290" actId="20577"/>
        <pc:sldMkLst>
          <pc:docMk/>
          <pc:sldMk cId="4160869374" sldId="314"/>
        </pc:sldMkLst>
        <pc:spChg chg="mod">
          <ac:chgData name="Estefanny Casas" userId="S::estefanny_casas@ci.richmond.ca.us::796659cb-7610-4077-9d87-b024fc421425" providerId="AD" clId="Web-{2575BAF0-D66F-00F8-70AF-4CCBD2E3E644}" dt="2024-06-17T22:13:58.330" v="3290" actId="20577"/>
          <ac:spMkLst>
            <pc:docMk/>
            <pc:sldMk cId="4160869374" sldId="314"/>
            <ac:spMk id="2" creationId="{8A65C2B9-A6AF-7B9F-807D-BA003E8786D8}"/>
          </ac:spMkLst>
        </pc:spChg>
      </pc:sldChg>
    </pc:docChg>
  </pc:docChgLst>
  <pc:docChgLst>
    <pc:chgData name="Estefanny Casas" userId="S::estefanny_casas@ci.richmond.ca.us::796659cb-7610-4077-9d87-b024fc421425" providerId="AD" clId="Web-{2368D71C-62B7-C3D7-0140-36A787DF681E}"/>
    <pc:docChg chg="modSld">
      <pc:chgData name="Estefanny Casas" userId="S::estefanny_casas@ci.richmond.ca.us::796659cb-7610-4077-9d87-b024fc421425" providerId="AD" clId="Web-{2368D71C-62B7-C3D7-0140-36A787DF681E}" dt="2024-06-14T23:03:16.127" v="6098" actId="20577"/>
      <pc:docMkLst>
        <pc:docMk/>
      </pc:docMkLst>
      <pc:sldChg chg="modSp">
        <pc:chgData name="Estefanny Casas" userId="S::estefanny_casas@ci.richmond.ca.us::796659cb-7610-4077-9d87-b024fc421425" providerId="AD" clId="Web-{2368D71C-62B7-C3D7-0140-36A787DF681E}" dt="2024-06-13T23:08:44.313" v="415" actId="20577"/>
        <pc:sldMkLst>
          <pc:docMk/>
          <pc:sldMk cId="1870147551" sldId="259"/>
        </pc:sldMkLst>
        <pc:spChg chg="mod">
          <ac:chgData name="Estefanny Casas" userId="S::estefanny_casas@ci.richmond.ca.us::796659cb-7610-4077-9d87-b024fc421425" providerId="AD" clId="Web-{2368D71C-62B7-C3D7-0140-36A787DF681E}" dt="2024-06-13T22:50:45.963" v="381" actId="20577"/>
          <ac:spMkLst>
            <pc:docMk/>
            <pc:sldMk cId="1870147551" sldId="259"/>
            <ac:spMk id="2" creationId="{44FDD580-ADB6-412A-52EA-2F023F39AB59}"/>
          </ac:spMkLst>
        </pc:spChg>
        <pc:spChg chg="mod">
          <ac:chgData name="Estefanny Casas" userId="S::estefanny_casas@ci.richmond.ca.us::796659cb-7610-4077-9d87-b024fc421425" providerId="AD" clId="Web-{2368D71C-62B7-C3D7-0140-36A787DF681E}" dt="2024-06-13T23:08:44.313" v="415" actId="20577"/>
          <ac:spMkLst>
            <pc:docMk/>
            <pc:sldMk cId="1870147551" sldId="259"/>
            <ac:spMk id="3" creationId="{64982328-90EF-6E4C-2AC0-F83390C5FD42}"/>
          </ac:spMkLst>
        </pc:spChg>
      </pc:sldChg>
      <pc:sldChg chg="modSp">
        <pc:chgData name="Estefanny Casas" userId="S::estefanny_casas@ci.richmond.ca.us::796659cb-7610-4077-9d87-b024fc421425" providerId="AD" clId="Web-{2368D71C-62B7-C3D7-0140-36A787DF681E}" dt="2024-06-13T23:16:21.400" v="447" actId="20577"/>
        <pc:sldMkLst>
          <pc:docMk/>
          <pc:sldMk cId="480103055" sldId="260"/>
        </pc:sldMkLst>
        <pc:spChg chg="mod">
          <ac:chgData name="Estefanny Casas" userId="S::estefanny_casas@ci.richmond.ca.us::796659cb-7610-4077-9d87-b024fc421425" providerId="AD" clId="Web-{2368D71C-62B7-C3D7-0140-36A787DF681E}" dt="2024-06-13T23:15:41.930" v="444" actId="20577"/>
          <ac:spMkLst>
            <pc:docMk/>
            <pc:sldMk cId="480103055" sldId="260"/>
            <ac:spMk id="2" creationId="{71BD8578-1D34-F1D1-E313-212002BF6B07}"/>
          </ac:spMkLst>
        </pc:spChg>
        <pc:spChg chg="mod">
          <ac:chgData name="Estefanny Casas" userId="S::estefanny_casas@ci.richmond.ca.us::796659cb-7610-4077-9d87-b024fc421425" providerId="AD" clId="Web-{2368D71C-62B7-C3D7-0140-36A787DF681E}" dt="2024-06-13T23:16:21.400" v="447" actId="20577"/>
          <ac:spMkLst>
            <pc:docMk/>
            <pc:sldMk cId="480103055" sldId="260"/>
            <ac:spMk id="3" creationId="{9B95A066-564C-6758-A406-94CB727958EA}"/>
          </ac:spMkLst>
        </pc:spChg>
      </pc:sldChg>
      <pc:sldChg chg="modSp">
        <pc:chgData name="Estefanny Casas" userId="S::estefanny_casas@ci.richmond.ca.us::796659cb-7610-4077-9d87-b024fc421425" providerId="AD" clId="Web-{2368D71C-62B7-C3D7-0140-36A787DF681E}" dt="2024-06-13T22:45:12.432" v="356" actId="1076"/>
        <pc:sldMkLst>
          <pc:docMk/>
          <pc:sldMk cId="3514457040" sldId="273"/>
        </pc:sldMkLst>
        <pc:spChg chg="mod">
          <ac:chgData name="Estefanny Casas" userId="S::estefanny_casas@ci.richmond.ca.us::796659cb-7610-4077-9d87-b024fc421425" providerId="AD" clId="Web-{2368D71C-62B7-C3D7-0140-36A787DF681E}" dt="2024-06-13T22:45:12.432" v="356" actId="1076"/>
          <ac:spMkLst>
            <pc:docMk/>
            <pc:sldMk cId="3514457040" sldId="273"/>
            <ac:spMk id="2" creationId="{7F437575-EF5B-CE90-BADF-B49D0392FB12}"/>
          </ac:spMkLst>
        </pc:spChg>
        <pc:spChg chg="mod">
          <ac:chgData name="Estefanny Casas" userId="S::estefanny_casas@ci.richmond.ca.us::796659cb-7610-4077-9d87-b024fc421425" providerId="AD" clId="Web-{2368D71C-62B7-C3D7-0140-36A787DF681E}" dt="2024-06-13T22:44:37.462" v="354" actId="1076"/>
          <ac:spMkLst>
            <pc:docMk/>
            <pc:sldMk cId="3514457040" sldId="273"/>
            <ac:spMk id="3" creationId="{CA0C482C-7CB5-5FDD-7359-B31E33801B1D}"/>
          </ac:spMkLst>
        </pc:spChg>
      </pc:sldChg>
      <pc:sldChg chg="modSp">
        <pc:chgData name="Estefanny Casas" userId="S::estefanny_casas@ci.richmond.ca.us::796659cb-7610-4077-9d87-b024fc421425" providerId="AD" clId="Web-{2368D71C-62B7-C3D7-0140-36A787DF681E}" dt="2024-06-13T23:11:37.754" v="435" actId="20577"/>
        <pc:sldMkLst>
          <pc:docMk/>
          <pc:sldMk cId="2985882855" sldId="274"/>
        </pc:sldMkLst>
        <pc:spChg chg="mod">
          <ac:chgData name="Estefanny Casas" userId="S::estefanny_casas@ci.richmond.ca.us::796659cb-7610-4077-9d87-b024fc421425" providerId="AD" clId="Web-{2368D71C-62B7-C3D7-0140-36A787DF681E}" dt="2024-06-13T23:11:37.754" v="435" actId="20577"/>
          <ac:spMkLst>
            <pc:docMk/>
            <pc:sldMk cId="2985882855" sldId="274"/>
            <ac:spMk id="2" creationId="{40BDD417-12E5-314C-FF42-604E2AEC6C69}"/>
          </ac:spMkLst>
        </pc:spChg>
        <pc:spChg chg="mod">
          <ac:chgData name="Estefanny Casas" userId="S::estefanny_casas@ci.richmond.ca.us::796659cb-7610-4077-9d87-b024fc421425" providerId="AD" clId="Web-{2368D71C-62B7-C3D7-0140-36A787DF681E}" dt="2024-06-13T23:11:11.300" v="423" actId="20577"/>
          <ac:spMkLst>
            <pc:docMk/>
            <pc:sldMk cId="2985882855" sldId="274"/>
            <ac:spMk id="3" creationId="{0E2A7D52-561D-D532-EF25-E78044ABA178}"/>
          </ac:spMkLst>
        </pc:spChg>
      </pc:sldChg>
      <pc:sldChg chg="modSp">
        <pc:chgData name="Estefanny Casas" userId="S::estefanny_casas@ci.richmond.ca.us::796659cb-7610-4077-9d87-b024fc421425" providerId="AD" clId="Web-{2368D71C-62B7-C3D7-0140-36A787DF681E}" dt="2024-06-13T22:46:29.543" v="368" actId="20577"/>
        <pc:sldMkLst>
          <pc:docMk/>
          <pc:sldMk cId="814808717" sldId="278"/>
        </pc:sldMkLst>
        <pc:spChg chg="mod">
          <ac:chgData name="Estefanny Casas" userId="S::estefanny_casas@ci.richmond.ca.us::796659cb-7610-4077-9d87-b024fc421425" providerId="AD" clId="Web-{2368D71C-62B7-C3D7-0140-36A787DF681E}" dt="2024-06-13T22:46:29.543" v="368" actId="20577"/>
          <ac:spMkLst>
            <pc:docMk/>
            <pc:sldMk cId="814808717" sldId="278"/>
            <ac:spMk id="3" creationId="{CA0C482C-7CB5-5FDD-7359-B31E33801B1D}"/>
          </ac:spMkLst>
        </pc:spChg>
      </pc:sldChg>
      <pc:sldChg chg="modSp">
        <pc:chgData name="Estefanny Casas" userId="S::estefanny_casas@ci.richmond.ca.us::796659cb-7610-4077-9d87-b024fc421425" providerId="AD" clId="Web-{2368D71C-62B7-C3D7-0140-36A787DF681E}" dt="2024-06-13T22:45:41.932" v="362" actId="1076"/>
        <pc:sldMkLst>
          <pc:docMk/>
          <pc:sldMk cId="3202902311" sldId="279"/>
        </pc:sldMkLst>
        <pc:spChg chg="mod">
          <ac:chgData name="Estefanny Casas" userId="S::estefanny_casas@ci.richmond.ca.us::796659cb-7610-4077-9d87-b024fc421425" providerId="AD" clId="Web-{2368D71C-62B7-C3D7-0140-36A787DF681E}" dt="2024-06-13T22:45:41.932" v="362" actId="1076"/>
          <ac:spMkLst>
            <pc:docMk/>
            <pc:sldMk cId="3202902311" sldId="279"/>
            <ac:spMk id="2" creationId="{7F437575-EF5B-CE90-BADF-B49D0392FB12}"/>
          </ac:spMkLst>
        </pc:spChg>
        <pc:spChg chg="mod">
          <ac:chgData name="Estefanny Casas" userId="S::estefanny_casas@ci.richmond.ca.us::796659cb-7610-4077-9d87-b024fc421425" providerId="AD" clId="Web-{2368D71C-62B7-C3D7-0140-36A787DF681E}" dt="2024-06-13T22:43:57.508" v="346" actId="1076"/>
          <ac:spMkLst>
            <pc:docMk/>
            <pc:sldMk cId="3202902311" sldId="279"/>
            <ac:spMk id="3" creationId="{CA0C482C-7CB5-5FDD-7359-B31E33801B1D}"/>
          </ac:spMkLst>
        </pc:spChg>
      </pc:sldChg>
      <pc:sldChg chg="modSp">
        <pc:chgData name="Estefanny Casas" userId="S::estefanny_casas@ci.richmond.ca.us::796659cb-7610-4077-9d87-b024fc421425" providerId="AD" clId="Web-{2368D71C-62B7-C3D7-0140-36A787DF681E}" dt="2024-06-14T17:34:29.520" v="1279" actId="20577"/>
        <pc:sldMkLst>
          <pc:docMk/>
          <pc:sldMk cId="3020035270" sldId="281"/>
        </pc:sldMkLst>
        <pc:spChg chg="mod">
          <ac:chgData name="Estefanny Casas" userId="S::estefanny_casas@ci.richmond.ca.us::796659cb-7610-4077-9d87-b024fc421425" providerId="AD" clId="Web-{2368D71C-62B7-C3D7-0140-36A787DF681E}" dt="2024-06-14T17:13:18.557" v="1031" actId="20577"/>
          <ac:spMkLst>
            <pc:docMk/>
            <pc:sldMk cId="3020035270" sldId="281"/>
            <ac:spMk id="2" creationId="{84C29415-7969-FC80-229B-81B07082DE1C}"/>
          </ac:spMkLst>
        </pc:spChg>
        <pc:spChg chg="mod">
          <ac:chgData name="Estefanny Casas" userId="S::estefanny_casas@ci.richmond.ca.us::796659cb-7610-4077-9d87-b024fc421425" providerId="AD" clId="Web-{2368D71C-62B7-C3D7-0140-36A787DF681E}" dt="2024-06-14T17:34:29.520" v="1279" actId="20577"/>
          <ac:spMkLst>
            <pc:docMk/>
            <pc:sldMk cId="3020035270" sldId="281"/>
            <ac:spMk id="3" creationId="{B5F379C5-9204-7FBA-BFDF-F481FCA231A7}"/>
          </ac:spMkLst>
        </pc:spChg>
      </pc:sldChg>
      <pc:sldChg chg="modSp">
        <pc:chgData name="Estefanny Casas" userId="S::estefanny_casas@ci.richmond.ca.us::796659cb-7610-4077-9d87-b024fc421425" providerId="AD" clId="Web-{2368D71C-62B7-C3D7-0140-36A787DF681E}" dt="2024-06-14T18:40:17.530" v="1835" actId="20577"/>
        <pc:sldMkLst>
          <pc:docMk/>
          <pc:sldMk cId="1782732644" sldId="282"/>
        </pc:sldMkLst>
        <pc:spChg chg="mod">
          <ac:chgData name="Estefanny Casas" userId="S::estefanny_casas@ci.richmond.ca.us::796659cb-7610-4077-9d87-b024fc421425" providerId="AD" clId="Web-{2368D71C-62B7-C3D7-0140-36A787DF681E}" dt="2024-06-14T18:16:51.521" v="1569" actId="20577"/>
          <ac:spMkLst>
            <pc:docMk/>
            <pc:sldMk cId="1782732644" sldId="282"/>
            <ac:spMk id="2" creationId="{7010B761-C80B-22B4-90B9-17D374786FDF}"/>
          </ac:spMkLst>
        </pc:spChg>
        <pc:spChg chg="mod">
          <ac:chgData name="Estefanny Casas" userId="S::estefanny_casas@ci.richmond.ca.us::796659cb-7610-4077-9d87-b024fc421425" providerId="AD" clId="Web-{2368D71C-62B7-C3D7-0140-36A787DF681E}" dt="2024-06-14T18:40:17.530" v="1835" actId="20577"/>
          <ac:spMkLst>
            <pc:docMk/>
            <pc:sldMk cId="1782732644" sldId="282"/>
            <ac:spMk id="3" creationId="{1AD6E28A-E0B1-AE71-9797-EFA2566A4589}"/>
          </ac:spMkLst>
        </pc:spChg>
      </pc:sldChg>
      <pc:sldChg chg="modSp">
        <pc:chgData name="Estefanny Casas" userId="S::estefanny_casas@ci.richmond.ca.us::796659cb-7610-4077-9d87-b024fc421425" providerId="AD" clId="Web-{2368D71C-62B7-C3D7-0140-36A787DF681E}" dt="2024-06-14T18:16:48.146" v="1567" actId="20577"/>
        <pc:sldMkLst>
          <pc:docMk/>
          <pc:sldMk cId="3092383598" sldId="283"/>
        </pc:sldMkLst>
        <pc:spChg chg="mod">
          <ac:chgData name="Estefanny Casas" userId="S::estefanny_casas@ci.richmond.ca.us::796659cb-7610-4077-9d87-b024fc421425" providerId="AD" clId="Web-{2368D71C-62B7-C3D7-0140-36A787DF681E}" dt="2024-06-14T17:34:39.848" v="1282" actId="20577"/>
          <ac:spMkLst>
            <pc:docMk/>
            <pc:sldMk cId="3092383598" sldId="283"/>
            <ac:spMk id="2" creationId="{ED2C1968-7046-6445-9C42-2FDC320289AF}"/>
          </ac:spMkLst>
        </pc:spChg>
        <pc:spChg chg="mod">
          <ac:chgData name="Estefanny Casas" userId="S::estefanny_casas@ci.richmond.ca.us::796659cb-7610-4077-9d87-b024fc421425" providerId="AD" clId="Web-{2368D71C-62B7-C3D7-0140-36A787DF681E}" dt="2024-06-14T18:16:48.146" v="1567" actId="20577"/>
          <ac:spMkLst>
            <pc:docMk/>
            <pc:sldMk cId="3092383598" sldId="283"/>
            <ac:spMk id="3" creationId="{B2378D33-45E9-11EF-6730-348EBD0F7ED5}"/>
          </ac:spMkLst>
        </pc:spChg>
      </pc:sldChg>
      <pc:sldChg chg="modSp">
        <pc:chgData name="Estefanny Casas" userId="S::estefanny_casas@ci.richmond.ca.us::796659cb-7610-4077-9d87-b024fc421425" providerId="AD" clId="Web-{2368D71C-62B7-C3D7-0140-36A787DF681E}" dt="2024-06-14T18:59:39.924" v="2955" actId="20577"/>
        <pc:sldMkLst>
          <pc:docMk/>
          <pc:sldMk cId="4231716242" sldId="284"/>
        </pc:sldMkLst>
        <pc:spChg chg="mod">
          <ac:chgData name="Estefanny Casas" userId="S::estefanny_casas@ci.richmond.ca.us::796659cb-7610-4077-9d87-b024fc421425" providerId="AD" clId="Web-{2368D71C-62B7-C3D7-0140-36A787DF681E}" dt="2024-06-14T18:59:39.924" v="2955" actId="20577"/>
          <ac:spMkLst>
            <pc:docMk/>
            <pc:sldMk cId="4231716242" sldId="284"/>
            <ac:spMk id="3" creationId="{DF0C6E04-4FB3-7CCB-BE57-67E654AF44F9}"/>
          </ac:spMkLst>
        </pc:spChg>
      </pc:sldChg>
      <pc:sldChg chg="modSp">
        <pc:chgData name="Estefanny Casas" userId="S::estefanny_casas@ci.richmond.ca.us::796659cb-7610-4077-9d87-b024fc421425" providerId="AD" clId="Web-{2368D71C-62B7-C3D7-0140-36A787DF681E}" dt="2024-06-14T19:06:44.447" v="3199" actId="20577"/>
        <pc:sldMkLst>
          <pc:docMk/>
          <pc:sldMk cId="1515102942" sldId="285"/>
        </pc:sldMkLst>
        <pc:spChg chg="mod">
          <ac:chgData name="Estefanny Casas" userId="S::estefanny_casas@ci.richmond.ca.us::796659cb-7610-4077-9d87-b024fc421425" providerId="AD" clId="Web-{2368D71C-62B7-C3D7-0140-36A787DF681E}" dt="2024-06-14T19:00:02.362" v="2957" actId="20577"/>
          <ac:spMkLst>
            <pc:docMk/>
            <pc:sldMk cId="1515102942" sldId="285"/>
            <ac:spMk id="2" creationId="{205ADC7D-D2D5-3AE2-6371-B2133310A3D9}"/>
          </ac:spMkLst>
        </pc:spChg>
        <pc:spChg chg="mod">
          <ac:chgData name="Estefanny Casas" userId="S::estefanny_casas@ci.richmond.ca.us::796659cb-7610-4077-9d87-b024fc421425" providerId="AD" clId="Web-{2368D71C-62B7-C3D7-0140-36A787DF681E}" dt="2024-06-14T19:06:44.447" v="3199" actId="20577"/>
          <ac:spMkLst>
            <pc:docMk/>
            <pc:sldMk cId="1515102942" sldId="285"/>
            <ac:spMk id="3" creationId="{6350F80D-C16F-0176-FEC7-7B5AEC5689B0}"/>
          </ac:spMkLst>
        </pc:spChg>
      </pc:sldChg>
      <pc:sldChg chg="addSp delSp modSp">
        <pc:chgData name="Estefanny Casas" userId="S::estefanny_casas@ci.richmond.ca.us::796659cb-7610-4077-9d87-b024fc421425" providerId="AD" clId="Web-{2368D71C-62B7-C3D7-0140-36A787DF681E}" dt="2024-06-14T19:16:34.301" v="3619" actId="20577"/>
        <pc:sldMkLst>
          <pc:docMk/>
          <pc:sldMk cId="1757716457" sldId="286"/>
        </pc:sldMkLst>
        <pc:spChg chg="add del mod">
          <ac:chgData name="Estefanny Casas" userId="S::estefanny_casas@ci.richmond.ca.us::796659cb-7610-4077-9d87-b024fc421425" providerId="AD" clId="Web-{2368D71C-62B7-C3D7-0140-36A787DF681E}" dt="2024-06-14T19:16:34.301" v="3619" actId="20577"/>
          <ac:spMkLst>
            <pc:docMk/>
            <pc:sldMk cId="1757716457" sldId="286"/>
            <ac:spMk id="2" creationId="{6850E6CA-2900-F5C5-BD4C-F321FE424FD3}"/>
          </ac:spMkLst>
        </pc:spChg>
        <pc:spChg chg="mod">
          <ac:chgData name="Estefanny Casas" userId="S::estefanny_casas@ci.richmond.ca.us::796659cb-7610-4077-9d87-b024fc421425" providerId="AD" clId="Web-{2368D71C-62B7-C3D7-0140-36A787DF681E}" dt="2024-06-14T19:16:19.691" v="3616" actId="20577"/>
          <ac:spMkLst>
            <pc:docMk/>
            <pc:sldMk cId="1757716457" sldId="286"/>
            <ac:spMk id="3" creationId="{F25BCA33-13DD-A60B-6176-9FAEF77385E9}"/>
          </ac:spMkLst>
        </pc:spChg>
        <pc:spChg chg="add del mod">
          <ac:chgData name="Estefanny Casas" userId="S::estefanny_casas@ci.richmond.ca.us::796659cb-7610-4077-9d87-b024fc421425" providerId="AD" clId="Web-{2368D71C-62B7-C3D7-0140-36A787DF681E}" dt="2024-06-14T19:16:31.567" v="3618"/>
          <ac:spMkLst>
            <pc:docMk/>
            <pc:sldMk cId="1757716457" sldId="286"/>
            <ac:spMk id="6" creationId="{5030A52C-0D5C-2810-F968-A9215D3D444E}"/>
          </ac:spMkLst>
        </pc:spChg>
      </pc:sldChg>
      <pc:sldChg chg="modSp">
        <pc:chgData name="Estefanny Casas" userId="S::estefanny_casas@ci.richmond.ca.us::796659cb-7610-4077-9d87-b024fc421425" providerId="AD" clId="Web-{2368D71C-62B7-C3D7-0140-36A787DF681E}" dt="2024-06-14T19:44:57.455" v="4199" actId="20577"/>
        <pc:sldMkLst>
          <pc:docMk/>
          <pc:sldMk cId="2444833457" sldId="287"/>
        </pc:sldMkLst>
        <pc:spChg chg="mod">
          <ac:chgData name="Estefanny Casas" userId="S::estefanny_casas@ci.richmond.ca.us::796659cb-7610-4077-9d87-b024fc421425" providerId="AD" clId="Web-{2368D71C-62B7-C3D7-0140-36A787DF681E}" dt="2024-06-14T19:16:42.035" v="3621" actId="20577"/>
          <ac:spMkLst>
            <pc:docMk/>
            <pc:sldMk cId="2444833457" sldId="287"/>
            <ac:spMk id="2" creationId="{01DB60AB-2F2A-BDE0-3EA6-2F999F52103C}"/>
          </ac:spMkLst>
        </pc:spChg>
        <pc:spChg chg="mod">
          <ac:chgData name="Estefanny Casas" userId="S::estefanny_casas@ci.richmond.ca.us::796659cb-7610-4077-9d87-b024fc421425" providerId="AD" clId="Web-{2368D71C-62B7-C3D7-0140-36A787DF681E}" dt="2024-06-14T19:44:57.455" v="4199" actId="20577"/>
          <ac:spMkLst>
            <pc:docMk/>
            <pc:sldMk cId="2444833457" sldId="287"/>
            <ac:spMk id="3" creationId="{73899437-C77E-77AC-DEA3-841407238832}"/>
          </ac:spMkLst>
        </pc:spChg>
      </pc:sldChg>
      <pc:sldChg chg="modSp">
        <pc:chgData name="Estefanny Casas" userId="S::estefanny_casas@ci.richmond.ca.us::796659cb-7610-4077-9d87-b024fc421425" providerId="AD" clId="Web-{2368D71C-62B7-C3D7-0140-36A787DF681E}" dt="2024-06-14T19:58:46.048" v="4784" actId="20577"/>
        <pc:sldMkLst>
          <pc:docMk/>
          <pc:sldMk cId="2373450013" sldId="291"/>
        </pc:sldMkLst>
        <pc:spChg chg="mod">
          <ac:chgData name="Estefanny Casas" userId="S::estefanny_casas@ci.richmond.ca.us::796659cb-7610-4077-9d87-b024fc421425" providerId="AD" clId="Web-{2368D71C-62B7-C3D7-0140-36A787DF681E}" dt="2024-06-14T19:47:25.739" v="4201" actId="20577"/>
          <ac:spMkLst>
            <pc:docMk/>
            <pc:sldMk cId="2373450013" sldId="291"/>
            <ac:spMk id="2" creationId="{B8628FD6-9A7D-C526-B98F-89D8E789EFC8}"/>
          </ac:spMkLst>
        </pc:spChg>
        <pc:spChg chg="mod">
          <ac:chgData name="Estefanny Casas" userId="S::estefanny_casas@ci.richmond.ca.us::796659cb-7610-4077-9d87-b024fc421425" providerId="AD" clId="Web-{2368D71C-62B7-C3D7-0140-36A787DF681E}" dt="2024-06-14T19:58:46.048" v="4784" actId="20577"/>
          <ac:spMkLst>
            <pc:docMk/>
            <pc:sldMk cId="2373450013" sldId="291"/>
            <ac:spMk id="3" creationId="{FBFB36C9-BEE6-346E-9921-46C1AFA9C15B}"/>
          </ac:spMkLst>
        </pc:spChg>
      </pc:sldChg>
      <pc:sldChg chg="modSp">
        <pc:chgData name="Estefanny Casas" userId="S::estefanny_casas@ci.richmond.ca.us::796659cb-7610-4077-9d87-b024fc421425" providerId="AD" clId="Web-{2368D71C-62B7-C3D7-0140-36A787DF681E}" dt="2024-06-14T21:35:10.317" v="5168" actId="20577"/>
        <pc:sldMkLst>
          <pc:docMk/>
          <pc:sldMk cId="2720314904" sldId="292"/>
        </pc:sldMkLst>
        <pc:spChg chg="mod">
          <ac:chgData name="Estefanny Casas" userId="S::estefanny_casas@ci.richmond.ca.us::796659cb-7610-4077-9d87-b024fc421425" providerId="AD" clId="Web-{2368D71C-62B7-C3D7-0140-36A787DF681E}" dt="2024-06-14T20:00:13.549" v="4786" actId="20577"/>
          <ac:spMkLst>
            <pc:docMk/>
            <pc:sldMk cId="2720314904" sldId="292"/>
            <ac:spMk id="2" creationId="{429624E0-1C7D-CD3B-87E5-DAB771E51328}"/>
          </ac:spMkLst>
        </pc:spChg>
        <pc:spChg chg="mod">
          <ac:chgData name="Estefanny Casas" userId="S::estefanny_casas@ci.richmond.ca.us::796659cb-7610-4077-9d87-b024fc421425" providerId="AD" clId="Web-{2368D71C-62B7-C3D7-0140-36A787DF681E}" dt="2024-06-14T21:35:10.317" v="5168" actId="20577"/>
          <ac:spMkLst>
            <pc:docMk/>
            <pc:sldMk cId="2720314904" sldId="292"/>
            <ac:spMk id="3" creationId="{AE4AAC9F-6CCB-F1CF-268B-9C54B378A475}"/>
          </ac:spMkLst>
        </pc:spChg>
      </pc:sldChg>
      <pc:sldChg chg="modSp">
        <pc:chgData name="Estefanny Casas" userId="S::estefanny_casas@ci.richmond.ca.us::796659cb-7610-4077-9d87-b024fc421425" providerId="AD" clId="Web-{2368D71C-62B7-C3D7-0140-36A787DF681E}" dt="2024-06-14T21:49:23.978" v="5561" actId="20577"/>
        <pc:sldMkLst>
          <pc:docMk/>
          <pc:sldMk cId="3224104339" sldId="293"/>
        </pc:sldMkLst>
        <pc:spChg chg="mod">
          <ac:chgData name="Estefanny Casas" userId="S::estefanny_casas@ci.richmond.ca.us::796659cb-7610-4077-9d87-b024fc421425" providerId="AD" clId="Web-{2368D71C-62B7-C3D7-0140-36A787DF681E}" dt="2024-06-14T21:38:12.802" v="5170" actId="20577"/>
          <ac:spMkLst>
            <pc:docMk/>
            <pc:sldMk cId="3224104339" sldId="293"/>
            <ac:spMk id="2" creationId="{12057556-BA0B-4B89-4828-269139D10E93}"/>
          </ac:spMkLst>
        </pc:spChg>
        <pc:spChg chg="mod">
          <ac:chgData name="Estefanny Casas" userId="S::estefanny_casas@ci.richmond.ca.us::796659cb-7610-4077-9d87-b024fc421425" providerId="AD" clId="Web-{2368D71C-62B7-C3D7-0140-36A787DF681E}" dt="2024-06-14T21:49:23.978" v="5561" actId="20577"/>
          <ac:spMkLst>
            <pc:docMk/>
            <pc:sldMk cId="3224104339" sldId="293"/>
            <ac:spMk id="3" creationId="{E0193AE4-A224-2483-0955-6F85A00E0128}"/>
          </ac:spMkLst>
        </pc:spChg>
      </pc:sldChg>
      <pc:sldChg chg="modSp">
        <pc:chgData name="Estefanny Casas" userId="S::estefanny_casas@ci.richmond.ca.us::796659cb-7610-4077-9d87-b024fc421425" providerId="AD" clId="Web-{2368D71C-62B7-C3D7-0140-36A787DF681E}" dt="2024-06-14T22:40:00.188" v="5896" actId="20577"/>
        <pc:sldMkLst>
          <pc:docMk/>
          <pc:sldMk cId="2402863813" sldId="294"/>
        </pc:sldMkLst>
        <pc:spChg chg="mod">
          <ac:chgData name="Estefanny Casas" userId="S::estefanny_casas@ci.richmond.ca.us::796659cb-7610-4077-9d87-b024fc421425" providerId="AD" clId="Web-{2368D71C-62B7-C3D7-0140-36A787DF681E}" dt="2024-06-14T21:49:33.884" v="5563" actId="20577"/>
          <ac:spMkLst>
            <pc:docMk/>
            <pc:sldMk cId="2402863813" sldId="294"/>
            <ac:spMk id="2" creationId="{6B1D0319-DCBD-1007-9FD2-EC1D739442C8}"/>
          </ac:spMkLst>
        </pc:spChg>
        <pc:spChg chg="mod">
          <ac:chgData name="Estefanny Casas" userId="S::estefanny_casas@ci.richmond.ca.us::796659cb-7610-4077-9d87-b024fc421425" providerId="AD" clId="Web-{2368D71C-62B7-C3D7-0140-36A787DF681E}" dt="2024-06-14T22:40:00.188" v="5896" actId="20577"/>
          <ac:spMkLst>
            <pc:docMk/>
            <pc:sldMk cId="2402863813" sldId="294"/>
            <ac:spMk id="3" creationId="{304D4EF4-1049-DF5B-236C-A904B0AE722D}"/>
          </ac:spMkLst>
        </pc:spChg>
      </pc:sldChg>
      <pc:sldChg chg="modSp">
        <pc:chgData name="Estefanny Casas" userId="S::estefanny_casas@ci.richmond.ca.us::796659cb-7610-4077-9d87-b024fc421425" providerId="AD" clId="Web-{2368D71C-62B7-C3D7-0140-36A787DF681E}" dt="2024-06-14T23:03:16.127" v="6098" actId="20577"/>
        <pc:sldMkLst>
          <pc:docMk/>
          <pc:sldMk cId="1092752297" sldId="295"/>
        </pc:sldMkLst>
        <pc:spChg chg="mod">
          <ac:chgData name="Estefanny Casas" userId="S::estefanny_casas@ci.richmond.ca.us::796659cb-7610-4077-9d87-b024fc421425" providerId="AD" clId="Web-{2368D71C-62B7-C3D7-0140-36A787DF681E}" dt="2024-06-14T23:03:16.127" v="6098" actId="20577"/>
          <ac:spMkLst>
            <pc:docMk/>
            <pc:sldMk cId="1092752297" sldId="295"/>
            <ac:spMk id="3" creationId="{B0BD3420-5DC4-5698-CC25-2AB787C68BCD}"/>
          </ac:spMkLst>
        </pc:spChg>
      </pc:sldChg>
      <pc:sldChg chg="modSp">
        <pc:chgData name="Estefanny Casas" userId="S::estefanny_casas@ci.richmond.ca.us::796659cb-7610-4077-9d87-b024fc421425" providerId="AD" clId="Web-{2368D71C-62B7-C3D7-0140-36A787DF681E}" dt="2024-06-14T16:56:57.752" v="737" actId="20577"/>
        <pc:sldMkLst>
          <pc:docMk/>
          <pc:sldMk cId="2168618902" sldId="297"/>
        </pc:sldMkLst>
        <pc:spChg chg="mod">
          <ac:chgData name="Estefanny Casas" userId="S::estefanny_casas@ci.richmond.ca.us::796659cb-7610-4077-9d87-b024fc421425" providerId="AD" clId="Web-{2368D71C-62B7-C3D7-0140-36A787DF681E}" dt="2024-06-13T23:17:34.917" v="459" actId="20577"/>
          <ac:spMkLst>
            <pc:docMk/>
            <pc:sldMk cId="2168618902" sldId="297"/>
            <ac:spMk id="2" creationId="{A5EFB12A-2CF7-97EE-3710-5D3D29C94B1D}"/>
          </ac:spMkLst>
        </pc:spChg>
        <pc:spChg chg="mod">
          <ac:chgData name="Estefanny Casas" userId="S::estefanny_casas@ci.richmond.ca.us::796659cb-7610-4077-9d87-b024fc421425" providerId="AD" clId="Web-{2368D71C-62B7-C3D7-0140-36A787DF681E}" dt="2024-06-14T16:56:57.752" v="737" actId="20577"/>
          <ac:spMkLst>
            <pc:docMk/>
            <pc:sldMk cId="2168618902" sldId="297"/>
            <ac:spMk id="4" creationId="{77EF6CE8-3662-78C9-A5F3-5C259C92CEF7}"/>
          </ac:spMkLst>
        </pc:spChg>
      </pc:sldChg>
      <pc:sldChg chg="modSp">
        <pc:chgData name="Estefanny Casas" userId="S::estefanny_casas@ci.richmond.ca.us::796659cb-7610-4077-9d87-b024fc421425" providerId="AD" clId="Web-{2368D71C-62B7-C3D7-0140-36A787DF681E}" dt="2024-06-13T22:13:01.783" v="238" actId="20577"/>
        <pc:sldMkLst>
          <pc:docMk/>
          <pc:sldMk cId="1743078359" sldId="301"/>
        </pc:sldMkLst>
        <pc:spChg chg="mod">
          <ac:chgData name="Estefanny Casas" userId="S::estefanny_casas@ci.richmond.ca.us::796659cb-7610-4077-9d87-b024fc421425" providerId="AD" clId="Web-{2368D71C-62B7-C3D7-0140-36A787DF681E}" dt="2024-06-13T21:57:55.312" v="181" actId="20577"/>
          <ac:spMkLst>
            <pc:docMk/>
            <pc:sldMk cId="1743078359" sldId="301"/>
            <ac:spMk id="2" creationId="{F0A57487-1179-57F1-4F7E-7F157D0B624B}"/>
          </ac:spMkLst>
        </pc:spChg>
        <pc:spChg chg="mod">
          <ac:chgData name="Estefanny Casas" userId="S::estefanny_casas@ci.richmond.ca.us::796659cb-7610-4077-9d87-b024fc421425" providerId="AD" clId="Web-{2368D71C-62B7-C3D7-0140-36A787DF681E}" dt="2024-06-13T22:13:01.783" v="238" actId="20577"/>
          <ac:spMkLst>
            <pc:docMk/>
            <pc:sldMk cId="1743078359" sldId="301"/>
            <ac:spMk id="3" creationId="{D7A83234-2FA7-41B3-98FD-B8F807BD340B}"/>
          </ac:spMkLst>
        </pc:spChg>
      </pc:sldChg>
      <pc:sldChg chg="modSp">
        <pc:chgData name="Estefanny Casas" userId="S::estefanny_casas@ci.richmond.ca.us::796659cb-7610-4077-9d87-b024fc421425" providerId="AD" clId="Web-{2368D71C-62B7-C3D7-0140-36A787DF681E}" dt="2024-06-14T17:13:14.822" v="1028" actId="20577"/>
        <pc:sldMkLst>
          <pc:docMk/>
          <pc:sldMk cId="2816551054" sldId="302"/>
        </pc:sldMkLst>
        <pc:spChg chg="mod">
          <ac:chgData name="Estefanny Casas" userId="S::estefanny_casas@ci.richmond.ca.us::796659cb-7610-4077-9d87-b024fc421425" providerId="AD" clId="Web-{2368D71C-62B7-C3D7-0140-36A787DF681E}" dt="2024-06-14T16:57:07.799" v="740" actId="20577"/>
          <ac:spMkLst>
            <pc:docMk/>
            <pc:sldMk cId="2816551054" sldId="302"/>
            <ac:spMk id="2" creationId="{53C01013-BA0B-5ECF-936C-70DB2E73BF8E}"/>
          </ac:spMkLst>
        </pc:spChg>
        <pc:spChg chg="mod">
          <ac:chgData name="Estefanny Casas" userId="S::estefanny_casas@ci.richmond.ca.us::796659cb-7610-4077-9d87-b024fc421425" providerId="AD" clId="Web-{2368D71C-62B7-C3D7-0140-36A787DF681E}" dt="2024-06-14T17:13:14.822" v="1028" actId="20577"/>
          <ac:spMkLst>
            <pc:docMk/>
            <pc:sldMk cId="2816551054" sldId="302"/>
            <ac:spMk id="3" creationId="{1E04DBCF-AAEC-C413-CA69-8F713B12FB92}"/>
          </ac:spMkLst>
        </pc:spChg>
      </pc:sldChg>
      <pc:sldChg chg="modSp">
        <pc:chgData name="Estefanny Casas" userId="S::estefanny_casas@ci.richmond.ca.us::796659cb-7610-4077-9d87-b024fc421425" providerId="AD" clId="Web-{2368D71C-62B7-C3D7-0140-36A787DF681E}" dt="2024-06-13T21:55:31.777" v="168" actId="20577"/>
        <pc:sldMkLst>
          <pc:docMk/>
          <pc:sldMk cId="565858453" sldId="303"/>
        </pc:sldMkLst>
        <pc:spChg chg="mod">
          <ac:chgData name="Estefanny Casas" userId="S::estefanny_casas@ci.richmond.ca.us::796659cb-7610-4077-9d87-b024fc421425" providerId="AD" clId="Web-{2368D71C-62B7-C3D7-0140-36A787DF681E}" dt="2024-06-13T21:51:56.633" v="86" actId="20577"/>
          <ac:spMkLst>
            <pc:docMk/>
            <pc:sldMk cId="565858453" sldId="303"/>
            <ac:spMk id="2" creationId="{F0A57487-1179-57F1-4F7E-7F157D0B624B}"/>
          </ac:spMkLst>
        </pc:spChg>
        <pc:spChg chg="mod">
          <ac:chgData name="Estefanny Casas" userId="S::estefanny_casas@ci.richmond.ca.us::796659cb-7610-4077-9d87-b024fc421425" providerId="AD" clId="Web-{2368D71C-62B7-C3D7-0140-36A787DF681E}" dt="2024-06-13T21:55:31.777" v="168" actId="20577"/>
          <ac:spMkLst>
            <pc:docMk/>
            <pc:sldMk cId="565858453" sldId="303"/>
            <ac:spMk id="3" creationId="{D7A83234-2FA7-41B3-98FD-B8F807BD340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AE55F-18E5-4ED0-9D6F-1979330C6BF2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3A119-84F2-42F2-B5EF-9D89E6350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1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Public land policy framework proposes </a:t>
            </a:r>
            <a:r>
              <a:rPr lang="en-US" sz="1200">
                <a:effectLst/>
                <a:latin typeface="Arial" panose="020B0604020202020204" pitchFamily="34" charset="0"/>
                <a:ea typeface="Arial" panose="020B0604020202020204" pitchFamily="34" charset="0"/>
                <a:cs typeface="Iskoola Pota" panose="020B0502040204020203" pitchFamily="34" charset="0"/>
              </a:rPr>
              <a:t>facilitating the development of permanently affordable housing with a preference for CLT development on vacant city owned land.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3A119-84F2-42F2-B5EF-9D89E6350A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7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3A119-84F2-42F2-B5EF-9D89E6350A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5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3A119-84F2-42F2-B5EF-9D89E6350A3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2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3A119-84F2-42F2-B5EF-9D89E6350A3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04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3A119-84F2-42F2-B5EF-9D89E6350A3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89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3A119-84F2-42F2-B5EF-9D89E6350A3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1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FA8F1-9F7F-1D26-6958-4EDDBA1C2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4400" b="1" kern="1200" dirty="0">
                <a:solidFill>
                  <a:srgbClr val="174A7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A56E9-7B17-44CE-AFD6-FD9B82BE5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0E7FF-FE27-6E9C-4DC0-04B149FA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B7E39E-CA82-4F9E-93B7-61F55D8886C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E1329-452E-C025-51E4-C9B5508E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F0C23-6BCD-03D8-62A4-9DB0D782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5028"/>
            <a:ext cx="2743200" cy="365125"/>
          </a:xfrm>
          <a:prstGeom prst="rect">
            <a:avLst/>
          </a:prstGeom>
        </p:spPr>
        <p:txBody>
          <a:bodyPr/>
          <a:lstStyle/>
          <a:p>
            <a:fld id="{7043EA55-5D51-434C-B86A-65C52456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928A5-49DE-E0C3-7530-EC6295F04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D55BD1-4D94-14BF-C270-DFDEF632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4247E-6C9A-60CA-4313-971E7290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B7E39E-CA82-4F9E-93B7-61F55D8886C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22C9D-630C-FFA0-9144-8202812F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9BA3F-CC2E-F93A-1525-D3DAD335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5028"/>
            <a:ext cx="2743200" cy="365125"/>
          </a:xfrm>
          <a:prstGeom prst="rect">
            <a:avLst/>
          </a:prstGeom>
        </p:spPr>
        <p:txBody>
          <a:bodyPr/>
          <a:lstStyle/>
          <a:p>
            <a:fld id="{7043EA55-5D51-434C-B86A-65C52456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8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CDC26D-3BC5-211B-0FAD-FB81EADC7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4ED61A-2594-404E-D6E4-1603C0417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E8378-9981-D2E4-E364-D1E93612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B7E39E-CA82-4F9E-93B7-61F55D8886C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78E4D-54BC-FEB6-22E1-354C7D50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01655-8800-561E-5EF6-33B32EA1C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5028"/>
            <a:ext cx="2743200" cy="365125"/>
          </a:xfrm>
          <a:prstGeom prst="rect">
            <a:avLst/>
          </a:prstGeom>
        </p:spPr>
        <p:txBody>
          <a:bodyPr/>
          <a:lstStyle/>
          <a:p>
            <a:fld id="{7043EA55-5D51-434C-B86A-65C52456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8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716F-5785-E645-A7CE-EEA98F2A5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 b="1" kern="1200" dirty="0">
                <a:solidFill>
                  <a:srgbClr val="174A7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22F29-EBC3-85C7-A193-D39E54A10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D8A4E-251C-09DC-833F-91F286774F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B7E39E-CA82-4F9E-93B7-61F55D8886C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761D1-B468-9F70-E95E-E377FD0FE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16939-4B77-E46C-F687-764DB369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5028"/>
            <a:ext cx="2743200" cy="365125"/>
          </a:xfrm>
          <a:prstGeom prst="rect">
            <a:avLst/>
          </a:prstGeom>
        </p:spPr>
        <p:txBody>
          <a:bodyPr/>
          <a:lstStyle/>
          <a:p>
            <a:fld id="{7043EA55-5D51-434C-B86A-65C52456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4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D0610-35CB-7BF5-2A61-EF9411E4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rgbClr val="174A7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6E60B-F62F-4B6E-7D06-FB596F385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614D2-F714-324A-18B7-0C91228FD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B7E39E-CA82-4F9E-93B7-61F55D8886C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F9B3C-C5AD-78EC-5830-BF1B3C8B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A533-081F-DEC6-4854-64836B45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5028"/>
            <a:ext cx="2743200" cy="365125"/>
          </a:xfrm>
          <a:prstGeom prst="rect">
            <a:avLst/>
          </a:prstGeom>
        </p:spPr>
        <p:txBody>
          <a:bodyPr/>
          <a:lstStyle/>
          <a:p>
            <a:fld id="{7043EA55-5D51-434C-B86A-65C52456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0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63767-2282-1184-94EF-7D428ED2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 b="1" kern="1200" dirty="0">
                <a:solidFill>
                  <a:srgbClr val="174A7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4D3B3-0A20-E7A3-9C50-718A11E69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6C6810-24B2-523A-65DB-1E8B6C11E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E6E2B-0EFD-F5E2-59EA-36EBF9C8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B7E39E-CA82-4F9E-93B7-61F55D8886C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59E92-03EC-9277-9E64-ED6A3EB9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F38B8-F7AA-4948-2088-B2360CD9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5028"/>
            <a:ext cx="2743200" cy="365125"/>
          </a:xfrm>
          <a:prstGeom prst="rect">
            <a:avLst/>
          </a:prstGeom>
        </p:spPr>
        <p:txBody>
          <a:bodyPr/>
          <a:lstStyle/>
          <a:p>
            <a:fld id="{7043EA55-5D51-434C-B86A-65C52456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9CF3-548C-24A8-A8C0-D33287A2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lang="en-US" sz="4400" b="1" kern="1200" dirty="0">
                <a:solidFill>
                  <a:srgbClr val="174A7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0C8CE-A955-07A4-F58A-6FAAD29B3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1B169-AE96-02FF-EA29-1061AC8E5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F386E1-C8CB-1DD8-523D-A8F2C5D41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776EEE-26E4-9868-C0E9-14E907EF26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8371ED-ACED-6275-42FE-D7C3AB1B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B7E39E-CA82-4F9E-93B7-61F55D8886C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452CFA-FE1D-8ACF-9FF4-788027A7D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CA76A7-23E9-D0BE-8560-91039ED5E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5028"/>
            <a:ext cx="2743200" cy="365125"/>
          </a:xfrm>
          <a:prstGeom prst="rect">
            <a:avLst/>
          </a:prstGeom>
        </p:spPr>
        <p:txBody>
          <a:bodyPr/>
          <a:lstStyle/>
          <a:p>
            <a:fld id="{7043EA55-5D51-434C-B86A-65C52456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0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AA28C-0592-71A1-3258-C88EDE12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rgbClr val="174A7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EC414-226A-CC5E-6B95-0B75E6BF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B7E39E-CA82-4F9E-93B7-61F55D8886C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27AD5-FEAF-7733-FDA4-D5FF49965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21858-7D97-55BF-1399-897551C4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5028"/>
            <a:ext cx="2743200" cy="365125"/>
          </a:xfrm>
          <a:prstGeom prst="rect">
            <a:avLst/>
          </a:prstGeom>
        </p:spPr>
        <p:txBody>
          <a:bodyPr/>
          <a:lstStyle/>
          <a:p>
            <a:fld id="{7043EA55-5D51-434C-B86A-65C52456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0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C9E5E6-DA05-7319-B0D1-28074113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B7E39E-CA82-4F9E-93B7-61F55D8886C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092CE-3668-B5F3-FD4C-E561A035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B1B98-6666-944B-DE24-6A85D9C51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5028"/>
            <a:ext cx="2743200" cy="365125"/>
          </a:xfrm>
          <a:prstGeom prst="rect">
            <a:avLst/>
          </a:prstGeom>
        </p:spPr>
        <p:txBody>
          <a:bodyPr/>
          <a:lstStyle/>
          <a:p>
            <a:fld id="{7043EA55-5D51-434C-B86A-65C52456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8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52FF8-2A93-F3A9-57FA-339CF0317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40521-51CD-E20E-799A-D4324AF9D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FF7E0-A795-9A04-DF1D-9AD867FF2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19DBB-5B95-F0FC-64C9-D497DAC23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B7E39E-CA82-4F9E-93B7-61F55D8886C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11A93-1E1D-C3B6-A474-8F3748698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EE600-417A-37C9-6BBD-96830E21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5028"/>
            <a:ext cx="2743200" cy="365125"/>
          </a:xfrm>
          <a:prstGeom prst="rect">
            <a:avLst/>
          </a:prstGeom>
        </p:spPr>
        <p:txBody>
          <a:bodyPr/>
          <a:lstStyle/>
          <a:p>
            <a:fld id="{7043EA55-5D51-434C-B86A-65C52456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4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3BC4E-E60B-9089-9511-7265D3838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3FAA73-16E4-78BA-FC1C-EB754E5D9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E99CA-ADF7-F605-DE95-E9FA5935E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33812-3D9D-A335-CC8C-BFC88AC4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B7E39E-CA82-4F9E-93B7-61F55D8886C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0E6A9-9AB8-6B54-4954-3316300A3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7B76B-9C20-21F4-1B39-FDCA6A5E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5028"/>
            <a:ext cx="2743200" cy="365125"/>
          </a:xfrm>
          <a:prstGeom prst="rect">
            <a:avLst/>
          </a:prstGeom>
        </p:spPr>
        <p:txBody>
          <a:bodyPr/>
          <a:lstStyle/>
          <a:p>
            <a:fld id="{7043EA55-5D51-434C-B86A-65C52456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4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006AA2-E7ED-16E5-0D34-D06C0831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174A7D"/>
                </a:solidFill>
                <a:latin typeface="Century Gothic" panose="020B0502020202020204" pitchFamily="34" charset="0"/>
              </a:rPr>
              <a:t>Title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5973A-E293-7FB8-BF3B-470A0C7F8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1C9BCA-A8C2-D1CF-322E-BC3F61A7EA2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741622"/>
            <a:ext cx="12192000" cy="0"/>
          </a:xfrm>
          <a:prstGeom prst="line">
            <a:avLst/>
          </a:prstGeom>
          <a:ln w="57150">
            <a:solidFill>
              <a:srgbClr val="005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04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cc02.safelinks.protection.outlook.com/?url=https%3A%2F%2Fci-richmond-ca-us.zoom.us%2Fmeeting%2Fregister%2Ftjwrcu2ortgihtrlu%2560_bx5erd41g-jfk1epva&amp;data=05%7C02%7CSamantha_Carr%40ci.richmond.ca.us%7Cb16af1a29eb249714bc208dc3a1aff5e%7C8ab93658f71f4926b380e0da1d18115a%7C1%7C0%7C638449135206819661%7CUnknown%7CTWFpbGZsb3d8eyJWIjoiMC4wLjAwMDAiLCJQIjoiV2luMzIiLCJBTiI6Ik1haWwiLCJXVCI6Mn0%3D%7C0%7C%7C%7C&amp;sdata=rcnv3zhyArCFxIZ%2FsnsuWjf3uz4XtnYhccZUvKxIPNo%3D&amp;reserved=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1E4B7A-8112-6C42-A220-587442ED8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15020"/>
            <a:ext cx="9357731" cy="165576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800" b="1">
                <a:solidFill>
                  <a:srgbClr val="174A7D"/>
                </a:solidFill>
                <a:latin typeface="Century Gothic"/>
                <a:ea typeface="+mj-ea"/>
                <a:cs typeface="+mj-cs"/>
              </a:rPr>
              <a:t>Richmond Rising</a:t>
            </a:r>
            <a:endParaRPr lang="es-ES">
              <a:ea typeface="+mj-ea"/>
              <a:cs typeface="+mj-cs"/>
            </a:endParaRPr>
          </a:p>
          <a:p>
            <a:r>
              <a:rPr lang="en-US" sz="2800" b="1">
                <a:solidFill>
                  <a:srgbClr val="174A7D"/>
                </a:solidFill>
                <a:latin typeface="Century Gothic"/>
                <a:ea typeface="+mj-ea"/>
                <a:cs typeface="+mj-cs"/>
              </a:rPr>
              <a:t>Collaborative Stakeholder Committee (CSC) Meeting #1</a:t>
            </a:r>
            <a:endParaRPr lang="en-US">
              <a:latin typeface="Century Gothic"/>
              <a:ea typeface="+mj-ea"/>
              <a:cs typeface="+mj-cs"/>
            </a:endParaRPr>
          </a:p>
          <a:p>
            <a:r>
              <a:rPr lang="en-US" sz="2800" b="1">
                <a:solidFill>
                  <a:srgbClr val="174A7D"/>
                </a:solidFill>
                <a:latin typeface="Century Gothic"/>
                <a:ea typeface="+mj-ea"/>
                <a:cs typeface="+mj-cs"/>
              </a:rPr>
              <a:t>March 6, 2024</a:t>
            </a:r>
          </a:p>
        </p:txBody>
      </p:sp>
      <p:pic>
        <p:nvPicPr>
          <p:cNvPr id="1028" name="Picture 4" descr="Richmond Rising Logos">
            <a:extLst>
              <a:ext uri="{FF2B5EF4-FFF2-40B4-BE49-F238E27FC236}">
                <a16:creationId xmlns:a16="http://schemas.microsoft.com/office/drawing/2014/main" id="{05FC44D1-E986-7921-F68D-A2F6CDB96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72023"/>
            <a:ext cx="109918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52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B12A-2CF7-97EE-3710-5D3D29C94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Century Gothic"/>
              </a:rPr>
              <a:t>Insertar</a:t>
            </a:r>
            <a:r>
              <a:rPr lang="en-US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Beneficiario</a:t>
            </a:r>
            <a:r>
              <a:rPr lang="en-US">
                <a:latin typeface="Century Gothic"/>
              </a:rPr>
              <a:t> 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EF6CE8-3662-78C9-A5F3-5C259C92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211"/>
            <a:ext cx="10515600" cy="471375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b="1" dirty="0" err="1">
                <a:latin typeface="Century Gothic"/>
              </a:rPr>
              <a:t>Trabajo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completado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desde</a:t>
            </a:r>
            <a:r>
              <a:rPr lang="en-US" b="1" dirty="0">
                <a:latin typeface="Century Gothic"/>
              </a:rPr>
              <a:t> la </a:t>
            </a:r>
            <a:r>
              <a:rPr lang="en-US" b="1" dirty="0" err="1">
                <a:latin typeface="Century Gothic"/>
              </a:rPr>
              <a:t>última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reunión</a:t>
            </a:r>
            <a:r>
              <a:rPr lang="en-US" b="1" dirty="0">
                <a:latin typeface="Century Gothic"/>
              </a:rPr>
              <a:t>: </a:t>
            </a:r>
            <a:endParaRPr lang="en-US" b="1" dirty="0"/>
          </a:p>
          <a:p>
            <a:pPr lvl="1"/>
            <a:r>
              <a:rPr lang="en-US" b="1" err="1">
                <a:latin typeface="Century Gothic"/>
              </a:rPr>
              <a:t>Contratos</a:t>
            </a:r>
            <a:r>
              <a:rPr lang="en-US" b="1" dirty="0">
                <a:latin typeface="Century Gothic"/>
              </a:rPr>
              <a:t> </a:t>
            </a:r>
            <a:r>
              <a:rPr lang="en-US" b="1" err="1">
                <a:latin typeface="Century Gothic"/>
              </a:rPr>
              <a:t>ejecutados</a:t>
            </a:r>
            <a:r>
              <a:rPr lang="en-US" b="1">
                <a:latin typeface="Century Gothic"/>
              </a:rPr>
              <a:t> con </a:t>
            </a:r>
            <a:r>
              <a:rPr lang="en-US" b="1" err="1">
                <a:latin typeface="Century Gothic"/>
              </a:rPr>
              <a:t>socios</a:t>
            </a:r>
            <a:r>
              <a:rPr lang="en-US" b="1">
                <a:latin typeface="Century Gothic"/>
              </a:rPr>
              <a:t> (6/7): </a:t>
            </a:r>
            <a:r>
              <a:rPr lang="en-US" dirty="0">
                <a:latin typeface="Century Gothic"/>
              </a:rPr>
              <a:t>Grid Alternatives, Groundworks, Trust for Public Land, Rich City Rides, and Urban Tilth.</a:t>
            </a:r>
            <a:endParaRPr lang="en-US" dirty="0"/>
          </a:p>
          <a:p>
            <a:pPr lvl="1"/>
            <a:r>
              <a:rPr lang="en-US" b="1" dirty="0" err="1">
                <a:latin typeface="Century Gothic"/>
              </a:rPr>
              <a:t>Contratos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en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proceso</a:t>
            </a:r>
            <a:r>
              <a:rPr lang="en-US" b="1" dirty="0">
                <a:latin typeface="Century Gothic"/>
              </a:rPr>
              <a:t> de </a:t>
            </a:r>
            <a:r>
              <a:rPr lang="en-US" b="1" dirty="0" err="1">
                <a:latin typeface="Century Gothic"/>
              </a:rPr>
              <a:t>ejucuc</a:t>
            </a:r>
            <a:r>
              <a:rPr lang="es" b="1" dirty="0" err="1">
                <a:latin typeface="Century Gothic"/>
              </a:rPr>
              <a:t>ión</a:t>
            </a:r>
            <a:r>
              <a:rPr lang="en-US" b="1" dirty="0">
                <a:latin typeface="Century Gothic"/>
              </a:rPr>
              <a:t> (1/1)</a:t>
            </a:r>
            <a:r>
              <a:rPr lang="en-US" dirty="0">
                <a:latin typeface="Century Gothic"/>
              </a:rPr>
              <a:t>: UC Berkeley.</a:t>
            </a:r>
            <a:endParaRPr lang="en-US" dirty="0"/>
          </a:p>
          <a:p>
            <a:pPr lvl="1"/>
            <a:r>
              <a:rPr lang="en-US" b="1" err="1">
                <a:latin typeface="Century Gothic"/>
              </a:rPr>
              <a:t>Acuerdos</a:t>
            </a:r>
            <a:r>
              <a:rPr lang="en-US" b="1" dirty="0">
                <a:latin typeface="Century Gothic"/>
              </a:rPr>
              <a:t> </a:t>
            </a:r>
            <a:r>
              <a:rPr lang="en-US" b="1" err="1">
                <a:latin typeface="Century Gothic"/>
              </a:rPr>
              <a:t>en</a:t>
            </a:r>
            <a:r>
              <a:rPr lang="en-US" b="1" dirty="0">
                <a:latin typeface="Century Gothic"/>
              </a:rPr>
              <a:t> </a:t>
            </a:r>
            <a:r>
              <a:rPr lang="en-US" b="1" err="1">
                <a:latin typeface="Century Gothic"/>
              </a:rPr>
              <a:t>proceso</a:t>
            </a:r>
            <a:r>
              <a:rPr lang="en-US" b="1" dirty="0">
                <a:latin typeface="Century Gothic"/>
              </a:rPr>
              <a:t> de </a:t>
            </a:r>
            <a:r>
              <a:rPr lang="en-US" b="1" err="1">
                <a:latin typeface="Century Gothic"/>
              </a:rPr>
              <a:t>aprobación</a:t>
            </a:r>
            <a:r>
              <a:rPr lang="en-US" b="1" dirty="0">
                <a:latin typeface="Century Gothic"/>
              </a:rPr>
              <a:t> del </a:t>
            </a:r>
            <a:r>
              <a:rPr lang="en-US" b="1" err="1">
                <a:latin typeface="Century Gothic"/>
              </a:rPr>
              <a:t>Ayuntamiento</a:t>
            </a:r>
            <a:r>
              <a:rPr lang="en-US" b="1" dirty="0">
                <a:latin typeface="Century Gothic"/>
              </a:rPr>
              <a:t> (1): </a:t>
            </a:r>
            <a:r>
              <a:rPr lang="en-US" dirty="0">
                <a:latin typeface="Century Gothic"/>
              </a:rPr>
              <a:t>Strategic Growth Council Implementation Technical Assistance Grant. </a:t>
            </a:r>
            <a:endParaRPr lang="en-US" dirty="0"/>
          </a:p>
          <a:p>
            <a:pPr lvl="1"/>
            <a:r>
              <a:rPr lang="es-MX" b="1" dirty="0">
                <a:latin typeface="Century Gothic"/>
              </a:rPr>
              <a:t>Contratación</a:t>
            </a:r>
            <a:r>
              <a:rPr lang="en-US" b="1">
                <a:latin typeface="Century Gothic"/>
              </a:rPr>
              <a:t> de personal TCC (2/2):</a:t>
            </a:r>
            <a:r>
              <a:rPr lang="en-US" dirty="0">
                <a:latin typeface="Century Gothic"/>
              </a:rPr>
              <a:t> </a:t>
            </a:r>
            <a:r>
              <a:rPr lang="en-US" err="1">
                <a:latin typeface="Century Gothic"/>
              </a:rPr>
              <a:t>Publicado</a:t>
            </a:r>
            <a:r>
              <a:rPr lang="en-US">
                <a:latin typeface="Century Gothic"/>
              </a:rPr>
              <a:t>, </a:t>
            </a:r>
            <a:r>
              <a:rPr lang="en-US" err="1">
                <a:latin typeface="Century Gothic"/>
              </a:rPr>
              <a:t>entrevistado</a:t>
            </a:r>
            <a:r>
              <a:rPr lang="en-US">
                <a:latin typeface="Century Gothic"/>
              </a:rPr>
              <a:t>, </a:t>
            </a:r>
            <a:r>
              <a:rPr lang="en-US" err="1">
                <a:latin typeface="Century Gothic"/>
              </a:rPr>
              <a:t>contratado</a:t>
            </a:r>
            <a:r>
              <a:rPr lang="en-US">
                <a:latin typeface="Century Gothic"/>
              </a:rPr>
              <a:t> y </a:t>
            </a:r>
            <a:r>
              <a:rPr lang="en-US" err="1">
                <a:latin typeface="Century Gothic"/>
              </a:rPr>
              <a:t>reclutado</a:t>
            </a:r>
            <a:r>
              <a:rPr lang="en-US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Coordinador</a:t>
            </a:r>
            <a:r>
              <a:rPr lang="en-US">
                <a:latin typeface="Century Gothic"/>
              </a:rPr>
              <a:t> de Proyecto TCC y </a:t>
            </a:r>
            <a:r>
              <a:rPr lang="en-US" err="1">
                <a:latin typeface="Century Gothic"/>
              </a:rPr>
              <a:t>Analista</a:t>
            </a:r>
            <a:r>
              <a:rPr lang="en-US">
                <a:latin typeface="Century Gothic"/>
              </a:rPr>
              <a:t> de TCC.</a:t>
            </a:r>
            <a:endParaRPr lang="en-US"/>
          </a:p>
          <a:p>
            <a:pPr lvl="1"/>
            <a:r>
              <a:rPr lang="en-US" b="1">
                <a:latin typeface="Century Gothic"/>
              </a:rPr>
              <a:t>Junta de CSC</a:t>
            </a:r>
            <a:r>
              <a:rPr lang="en-US">
                <a:latin typeface="Century Gothic"/>
              </a:rPr>
              <a:t>: </a:t>
            </a:r>
            <a:r>
              <a:rPr lang="en-US" err="1">
                <a:latin typeface="Century Gothic"/>
              </a:rPr>
              <a:t>Programé</a:t>
            </a:r>
            <a:r>
              <a:rPr lang="en-US">
                <a:latin typeface="Century Gothic"/>
              </a:rPr>
              <a:t>, </a:t>
            </a:r>
            <a:r>
              <a:rPr lang="en-US" err="1">
                <a:latin typeface="Century Gothic"/>
              </a:rPr>
              <a:t>coordiné</a:t>
            </a:r>
            <a:r>
              <a:rPr lang="en-US">
                <a:latin typeface="Century Gothic"/>
              </a:rPr>
              <a:t> y </a:t>
            </a:r>
            <a:r>
              <a:rPr lang="en-US" err="1">
                <a:latin typeface="Century Gothic"/>
              </a:rPr>
              <a:t>actualmente</a:t>
            </a:r>
            <a:r>
              <a:rPr lang="en-US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facilité</a:t>
            </a:r>
            <a:r>
              <a:rPr lang="en-US">
                <a:latin typeface="Century Gothic"/>
              </a:rPr>
              <a:t> la </a:t>
            </a:r>
            <a:r>
              <a:rPr lang="en-US" err="1">
                <a:latin typeface="Century Gothic"/>
              </a:rPr>
              <a:t>reunión</a:t>
            </a:r>
            <a:r>
              <a:rPr lang="en-US">
                <a:latin typeface="Century Gothic"/>
              </a:rPr>
              <a:t> n.° 1 del CSC, que </a:t>
            </a:r>
            <a:r>
              <a:rPr lang="en-US" err="1">
                <a:latin typeface="Century Gothic"/>
              </a:rPr>
              <a:t>incluye</a:t>
            </a:r>
            <a:r>
              <a:rPr lang="en-US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traducción</a:t>
            </a:r>
            <a:r>
              <a:rPr lang="en-US">
                <a:latin typeface="Century Gothic"/>
              </a:rPr>
              <a:t>, </a:t>
            </a:r>
            <a:r>
              <a:rPr lang="en-US" err="1">
                <a:latin typeface="Century Gothic"/>
              </a:rPr>
              <a:t>refrigerios</a:t>
            </a:r>
            <a:r>
              <a:rPr lang="en-US">
                <a:latin typeface="Century Gothic"/>
              </a:rPr>
              <a:t> y </a:t>
            </a:r>
            <a:r>
              <a:rPr lang="en-US" err="1">
                <a:latin typeface="Century Gothic"/>
              </a:rPr>
              <a:t>cuidado</a:t>
            </a:r>
            <a:r>
              <a:rPr lang="en-US">
                <a:latin typeface="Century Gothic"/>
              </a:rPr>
              <a:t> de </a:t>
            </a:r>
            <a:r>
              <a:rPr lang="en-US" err="1">
                <a:latin typeface="Century Gothic"/>
              </a:rPr>
              <a:t>niños</a:t>
            </a:r>
            <a:r>
              <a:rPr lang="en-US">
                <a:latin typeface="Century Gothic"/>
              </a:rPr>
              <a:t>.</a:t>
            </a:r>
            <a:endParaRPr lang="en-US"/>
          </a:p>
          <a:p>
            <a:pPr lvl="1"/>
            <a:r>
              <a:rPr lang="en-US" b="1" dirty="0">
                <a:latin typeface="Century Gothic"/>
              </a:rPr>
              <a:t>Facturas e </a:t>
            </a:r>
            <a:r>
              <a:rPr lang="en-US" b="1" err="1">
                <a:latin typeface="Century Gothic"/>
              </a:rPr>
              <a:t>Importes</a:t>
            </a:r>
            <a:r>
              <a:rPr lang="en-US">
                <a:latin typeface="Century Gothic"/>
              </a:rPr>
              <a:t>: Factura </a:t>
            </a:r>
            <a:r>
              <a:rPr lang="en-US" err="1">
                <a:latin typeface="Century Gothic"/>
              </a:rPr>
              <a:t>enviada</a:t>
            </a:r>
            <a:r>
              <a:rPr lang="en-US">
                <a:latin typeface="Century Gothic"/>
              </a:rPr>
              <a:t> e </a:t>
            </a:r>
            <a:r>
              <a:rPr lang="en-US" err="1">
                <a:latin typeface="Century Gothic"/>
              </a:rPr>
              <a:t>informes</a:t>
            </a:r>
            <a:r>
              <a:rPr lang="en-US">
                <a:latin typeface="Century Gothic"/>
              </a:rPr>
              <a:t> de </a:t>
            </a:r>
            <a:r>
              <a:rPr lang="en-US" err="1">
                <a:latin typeface="Century Gothic"/>
              </a:rPr>
              <a:t>progreso</a:t>
            </a:r>
            <a:r>
              <a:rPr lang="en-US">
                <a:latin typeface="Century Gothic"/>
              </a:rPr>
              <a:t> 1, 2 y 3. La factura 2 ha </a:t>
            </a:r>
            <a:r>
              <a:rPr lang="en-US" err="1">
                <a:latin typeface="Century Gothic"/>
              </a:rPr>
              <a:t>sido</a:t>
            </a:r>
            <a:r>
              <a:rPr lang="en-US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aprobada</a:t>
            </a:r>
            <a:r>
              <a:rPr lang="en-US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por</a:t>
            </a:r>
            <a:r>
              <a:rPr lang="en-US">
                <a:latin typeface="Century Gothic"/>
              </a:rPr>
              <a:t> SGC. El cheque de </a:t>
            </a:r>
            <a:r>
              <a:rPr lang="en-US" err="1">
                <a:latin typeface="Century Gothic"/>
              </a:rPr>
              <a:t>reembolso</a:t>
            </a:r>
            <a:r>
              <a:rPr lang="en-US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está</a:t>
            </a:r>
            <a:r>
              <a:rPr lang="en-US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en</a:t>
            </a:r>
            <a:r>
              <a:rPr lang="en-US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proceso</a:t>
            </a:r>
            <a:r>
              <a:rPr lang="en-US">
                <a:latin typeface="Century Gothic"/>
              </a:rPr>
              <a:t>. </a:t>
            </a:r>
            <a:endParaRPr lang="en-US"/>
          </a:p>
          <a:p>
            <a:r>
              <a:rPr lang="en-US" b="1" dirty="0" err="1">
                <a:latin typeface="Century Gothic"/>
              </a:rPr>
              <a:t>Gasztos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totales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reportados</a:t>
            </a:r>
            <a:r>
              <a:rPr lang="en-US" b="1" dirty="0">
                <a:latin typeface="Century Gothic"/>
              </a:rPr>
              <a:t> hasta la </a:t>
            </a:r>
            <a:r>
              <a:rPr lang="en-US" b="1" dirty="0" err="1">
                <a:latin typeface="Century Gothic"/>
              </a:rPr>
              <a:t>fecha</a:t>
            </a:r>
            <a:r>
              <a:rPr lang="en-US" dirty="0">
                <a:latin typeface="Century Gothic"/>
              </a:rPr>
              <a:t>: $62,872.15</a:t>
            </a:r>
            <a:endParaRPr lang="en-US" dirty="0"/>
          </a:p>
          <a:p>
            <a:r>
              <a:rPr lang="en-US" b="1" dirty="0" err="1">
                <a:latin typeface="Century Gothic"/>
              </a:rPr>
              <a:t>Presupueste</a:t>
            </a:r>
            <a:r>
              <a:rPr lang="en-US" b="1" dirty="0">
                <a:latin typeface="Century Gothic"/>
              </a:rPr>
              <a:t> </a:t>
            </a:r>
            <a:r>
              <a:rPr lang="en-US" b="1" dirty="0" err="1">
                <a:latin typeface="Century Gothic"/>
              </a:rPr>
              <a:t>restastante</a:t>
            </a:r>
            <a:r>
              <a:rPr lang="en-US" dirty="0">
                <a:latin typeface="Century Gothic"/>
              </a:rPr>
              <a:t>: $630,803.51</a:t>
            </a:r>
          </a:p>
          <a:p>
            <a:r>
              <a:rPr lang="en-US" b="1" dirty="0" err="1">
                <a:latin typeface="Century Gothic"/>
              </a:rPr>
              <a:t>Trabajo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previsto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en</a:t>
            </a:r>
            <a:r>
              <a:rPr lang="en-US" b="1" dirty="0">
                <a:latin typeface="Century Gothic"/>
              </a:rPr>
              <a:t> las </a:t>
            </a:r>
            <a:r>
              <a:rPr lang="es-MX" b="1" dirty="0">
                <a:latin typeface="Century Gothic"/>
              </a:rPr>
              <a:t>próximas</a:t>
            </a:r>
            <a:r>
              <a:rPr lang="en-US" b="1" dirty="0">
                <a:latin typeface="Century Gothic"/>
              </a:rPr>
              <a:t> ~dos </a:t>
            </a:r>
            <a:r>
              <a:rPr lang="en-US" b="1" dirty="0" err="1">
                <a:latin typeface="Century Gothic"/>
              </a:rPr>
              <a:t>semanas</a:t>
            </a:r>
            <a:r>
              <a:rPr lang="en-US" b="1" dirty="0">
                <a:latin typeface="Century Gothic"/>
              </a:rPr>
              <a:t> </a:t>
            </a:r>
            <a:r>
              <a:rPr lang="en-US" dirty="0">
                <a:latin typeface="Century Gothic"/>
              </a:rPr>
              <a:t>: </a:t>
            </a:r>
            <a:endParaRPr lang="en-US" dirty="0"/>
          </a:p>
          <a:p>
            <a:pPr lvl="1"/>
            <a:r>
              <a:rPr lang="en-US" b="1" dirty="0">
                <a:latin typeface="Century Gothic"/>
              </a:rPr>
              <a:t>Junta CSC </a:t>
            </a:r>
            <a:r>
              <a:rPr lang="en-US" dirty="0">
                <a:latin typeface="Century Gothic"/>
              </a:rPr>
              <a:t>: </a:t>
            </a:r>
            <a:r>
              <a:rPr lang="en-US" dirty="0" err="1">
                <a:latin typeface="Century Gothic"/>
              </a:rPr>
              <a:t>Resumenes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reuniones</a:t>
            </a:r>
            <a:endParaRPr lang="en-US" dirty="0" err="1"/>
          </a:p>
          <a:p>
            <a:pPr lvl="1"/>
            <a:r>
              <a:rPr lang="en-US" b="1" err="1">
                <a:latin typeface="Century Gothic"/>
              </a:rPr>
              <a:t>Reportes</a:t>
            </a:r>
            <a:r>
              <a:rPr lang="en-US" b="1" dirty="0">
                <a:latin typeface="Century Gothic"/>
              </a:rPr>
              <a:t> de </a:t>
            </a:r>
            <a:r>
              <a:rPr lang="en-US" b="1" err="1">
                <a:latin typeface="Century Gothic"/>
              </a:rPr>
              <a:t>apalancamiento</a:t>
            </a:r>
            <a:r>
              <a:rPr lang="en-US" dirty="0">
                <a:latin typeface="Century Gothic"/>
              </a:rPr>
              <a:t>: </a:t>
            </a:r>
            <a:r>
              <a:rPr lang="en-US" err="1">
                <a:latin typeface="Century Gothic"/>
              </a:rPr>
              <a:t>Coordinar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capacitaciones</a:t>
            </a:r>
            <a:r>
              <a:rPr lang="en-US" dirty="0">
                <a:latin typeface="Century Gothic"/>
              </a:rPr>
              <a:t> para </a:t>
            </a:r>
            <a:r>
              <a:rPr lang="en-US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personal y </a:t>
            </a:r>
            <a:r>
              <a:rPr lang="en-US" err="1">
                <a:latin typeface="Century Gothic"/>
              </a:rPr>
              <a:t>los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socios</a:t>
            </a:r>
            <a:r>
              <a:rPr lang="en-US" dirty="0">
                <a:latin typeface="Century Gothic"/>
              </a:rPr>
              <a:t> de la ciudad y </a:t>
            </a:r>
            <a:r>
              <a:rPr lang="en-US" err="1">
                <a:latin typeface="Century Gothic"/>
              </a:rPr>
              <a:t>compartir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formularios</a:t>
            </a:r>
            <a:r>
              <a:rPr lang="en-US" dirty="0">
                <a:latin typeface="Century Gothic"/>
              </a:rPr>
              <a:t> para </a:t>
            </a:r>
            <a:r>
              <a:rPr lang="en-US" err="1">
                <a:latin typeface="Century Gothic"/>
              </a:rPr>
              <a:t>informar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apalancamiento</a:t>
            </a:r>
            <a:r>
              <a:rPr lang="en-US" dirty="0">
                <a:latin typeface="Century Gothic"/>
              </a:rPr>
              <a:t>. </a:t>
            </a:r>
          </a:p>
          <a:p>
            <a:pPr lvl="1"/>
            <a:r>
              <a:rPr lang="en-US" b="1" dirty="0">
                <a:latin typeface="Century Gothic"/>
              </a:rPr>
              <a:t>Facturas e </a:t>
            </a:r>
            <a:r>
              <a:rPr lang="en-US" b="1" dirty="0" err="1">
                <a:latin typeface="Century Gothic"/>
              </a:rPr>
              <a:t>Importes</a:t>
            </a:r>
            <a:r>
              <a:rPr lang="en-US" b="1" dirty="0">
                <a:latin typeface="Century Gothic"/>
              </a:rPr>
              <a:t>: </a:t>
            </a:r>
            <a:r>
              <a:rPr lang="en-US" dirty="0">
                <a:latin typeface="Century Gothic"/>
              </a:rPr>
              <a:t>Responder a las </a:t>
            </a:r>
            <a:r>
              <a:rPr lang="en-US" dirty="0" err="1">
                <a:latin typeface="Century Gothic"/>
              </a:rPr>
              <a:t>preguntas</a:t>
            </a:r>
            <a:r>
              <a:rPr lang="en-US" dirty="0">
                <a:latin typeface="Century Gothic"/>
              </a:rPr>
              <a:t> del SGC </a:t>
            </a:r>
            <a:r>
              <a:rPr lang="en-US" dirty="0" err="1">
                <a:latin typeface="Century Gothic"/>
              </a:rPr>
              <a:t>sobre</a:t>
            </a:r>
            <a:r>
              <a:rPr lang="en-US" dirty="0">
                <a:latin typeface="Century Gothic"/>
              </a:rPr>
              <a:t> la factura 3.</a:t>
            </a:r>
            <a:endParaRPr lang="en-US" dirty="0"/>
          </a:p>
          <a:p>
            <a:pPr lvl="1"/>
            <a:r>
              <a:rPr lang="en-US" b="1" dirty="0">
                <a:latin typeface="Century Gothic"/>
              </a:rPr>
              <a:t>Pagos:</a:t>
            </a:r>
            <a:r>
              <a:rPr lang="en-US" dirty="0">
                <a:latin typeface="Century Gothic"/>
              </a:rPr>
              <a:t> Procesamiento y </a:t>
            </a:r>
            <a:r>
              <a:rPr lang="en-US" dirty="0" err="1">
                <a:latin typeface="Century Gothic"/>
              </a:rPr>
              <a:t>pago</a:t>
            </a:r>
            <a:r>
              <a:rPr lang="en-US" dirty="0">
                <a:latin typeface="Century Gothic"/>
              </a:rPr>
              <a:t> de facturas de </a:t>
            </a:r>
            <a:r>
              <a:rPr lang="en-US" dirty="0" err="1">
                <a:latin typeface="Century Gothic"/>
              </a:rPr>
              <a:t>socios</a:t>
            </a:r>
            <a:r>
              <a:rPr lang="en-US" dirty="0">
                <a:latin typeface="Century Gothic"/>
              </a:rPr>
              <a:t>.</a:t>
            </a:r>
          </a:p>
          <a:p>
            <a:pPr lvl="1"/>
            <a:endParaRPr lang="en-US" dirty="0"/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209CD2A-CFA1-1571-93A7-CE586A440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449" y="126696"/>
            <a:ext cx="2743200" cy="15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1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1013-BA0B-5ECF-936C-70DB2E73B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Insertar</a:t>
            </a:r>
            <a:r>
              <a:rPr lang="en-US" dirty="0">
                <a:latin typeface="Century Gothic"/>
              </a:rPr>
              <a:t> NCS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4DBCF-AAEC-C413-CA69-8F713B12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err="1">
                <a:latin typeface="Century Gothic"/>
              </a:rPr>
              <a:t>Trabajo</a:t>
            </a:r>
            <a:r>
              <a:rPr lang="en-US" b="1" dirty="0">
                <a:latin typeface="Century Gothic"/>
              </a:rPr>
              <a:t> </a:t>
            </a:r>
            <a:r>
              <a:rPr lang="en-US" b="1" err="1">
                <a:latin typeface="Century Gothic"/>
              </a:rPr>
              <a:t>completado</a:t>
            </a:r>
            <a:r>
              <a:rPr lang="en-US" b="1" dirty="0">
                <a:latin typeface="Century Gothic"/>
              </a:rPr>
              <a:t> </a:t>
            </a:r>
            <a:r>
              <a:rPr lang="en-US" b="1" err="1">
                <a:latin typeface="Century Gothic"/>
              </a:rPr>
              <a:t>desde</a:t>
            </a:r>
            <a:r>
              <a:rPr lang="en-US" b="1" dirty="0">
                <a:latin typeface="Century Gothic"/>
              </a:rPr>
              <a:t> la</a:t>
            </a:r>
            <a:r>
              <a:rPr lang="en-US" b="1" dirty="0">
                <a:solidFill>
                  <a:srgbClr val="000000"/>
                </a:solidFill>
                <a:latin typeface="Century Gothic"/>
              </a:rPr>
              <a:t> </a:t>
            </a:r>
            <a:r>
              <a:rPr lang="es" b="1" dirty="0">
                <a:solidFill>
                  <a:srgbClr val="202124"/>
                </a:solidFill>
                <a:latin typeface="Century Gothic"/>
              </a:rPr>
              <a:t>última reunión</a:t>
            </a:r>
            <a:r>
              <a:rPr lang="en-US" b="1" dirty="0">
                <a:latin typeface="Century Gothic"/>
              </a:rPr>
              <a:t>: </a:t>
            </a:r>
          </a:p>
          <a:p>
            <a:pPr lvl="1">
              <a:buFont typeface="Arial" panose="05050102010706020507" pitchFamily="18" charset="2"/>
              <a:buChar char="•"/>
            </a:pPr>
            <a:r>
              <a:rPr lang="en-US" sz="2000" dirty="0" err="1">
                <a:latin typeface="Arial"/>
                <a:cs typeface="Arial"/>
              </a:rPr>
              <a:t>Solicitud</a:t>
            </a:r>
            <a:r>
              <a:rPr lang="en-US" sz="2000" dirty="0">
                <a:latin typeface="Arial"/>
                <a:cs typeface="Arial"/>
              </a:rPr>
              <a:t> de </a:t>
            </a:r>
            <a:r>
              <a:rPr lang="en-US" sz="2000" dirty="0" err="1">
                <a:latin typeface="Arial"/>
                <a:cs typeface="Arial"/>
              </a:rPr>
              <a:t>Propuestas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preparada</a:t>
            </a:r>
            <a:r>
              <a:rPr lang="en-US" sz="2000" dirty="0">
                <a:latin typeface="Arial"/>
                <a:cs typeface="Arial"/>
              </a:rPr>
              <a:t> [Request for Proposals (RFP)]. </a:t>
            </a:r>
            <a:endParaRPr lang="en-US" sz="2000" dirty="0">
              <a:latin typeface="Arial"/>
              <a:cs typeface="Iskoola Pota"/>
            </a:endParaRPr>
          </a:p>
          <a:p>
            <a:pPr lvl="1">
              <a:buFont typeface="Arial" panose="05050102010706020507" pitchFamily="18" charset="2"/>
              <a:buChar char="•"/>
            </a:pPr>
            <a:r>
              <a:rPr lang="en-US" sz="2000" dirty="0" err="1">
                <a:latin typeface="Arial"/>
                <a:cs typeface="Arial"/>
              </a:rPr>
              <a:t>Contracto</a:t>
            </a:r>
            <a:r>
              <a:rPr lang="en-US" sz="2000" dirty="0">
                <a:latin typeface="Arial"/>
                <a:cs typeface="Arial"/>
              </a:rPr>
              <a:t> de </a:t>
            </a:r>
            <a:r>
              <a:rPr lang="en-US" sz="2000" dirty="0" err="1">
                <a:latin typeface="Arial"/>
                <a:cs typeface="Arial"/>
              </a:rPr>
              <a:t>guardia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usado</a:t>
            </a:r>
            <a:r>
              <a:rPr lang="en-US" sz="2000" dirty="0">
                <a:latin typeface="Arial"/>
                <a:cs typeface="Arial"/>
              </a:rPr>
              <a:t>.</a:t>
            </a:r>
          </a:p>
          <a:p>
            <a:pPr lvl="1">
              <a:buFont typeface="Arial" panose="05050102010706020507" pitchFamily="18" charset="2"/>
              <a:buChar char="•"/>
            </a:pPr>
            <a:r>
              <a:rPr lang="en-US" sz="2000" dirty="0" err="1">
                <a:latin typeface="Arial"/>
                <a:cs typeface="Iskoola Pota"/>
              </a:rPr>
              <a:t>Planos</a:t>
            </a:r>
            <a:r>
              <a:rPr lang="en-US" sz="2000" dirty="0">
                <a:latin typeface="Arial"/>
                <a:cs typeface="Iskoola Pota"/>
              </a:rPr>
              <a:t> </a:t>
            </a:r>
            <a:r>
              <a:rPr lang="en-US" sz="2000" dirty="0" err="1">
                <a:latin typeface="Arial"/>
                <a:cs typeface="Iskoola Pota"/>
              </a:rPr>
              <a:t>presentados</a:t>
            </a:r>
            <a:r>
              <a:rPr lang="en-US" sz="2000" dirty="0">
                <a:latin typeface="Arial"/>
                <a:cs typeface="Iskoola Pota"/>
              </a:rPr>
              <a:t> a </a:t>
            </a:r>
            <a:r>
              <a:rPr lang="en-US" sz="2000" dirty="0" err="1">
                <a:latin typeface="Arial"/>
                <a:cs typeface="Iskoola Pota"/>
              </a:rPr>
              <a:t>servicios</a:t>
            </a:r>
            <a:r>
              <a:rPr lang="en-US" sz="2000" dirty="0">
                <a:latin typeface="Arial"/>
                <a:cs typeface="Iskoola Pota"/>
              </a:rPr>
              <a:t> </a:t>
            </a:r>
            <a:r>
              <a:rPr lang="es-MX" sz="2000" dirty="0">
                <a:latin typeface="Arial"/>
                <a:cs typeface="Iskoola Pota"/>
              </a:rPr>
              <a:t>profesionales</a:t>
            </a:r>
            <a:r>
              <a:rPr lang="en-US" sz="2000" dirty="0">
                <a:latin typeface="Arial"/>
                <a:cs typeface="Iskoola Pota"/>
              </a:rPr>
              <a:t> de </a:t>
            </a:r>
            <a:r>
              <a:rPr lang="es-MX" sz="2000" dirty="0">
                <a:latin typeface="Arial"/>
                <a:cs typeface="Iskoola Pota"/>
              </a:rPr>
              <a:t>diseño</a:t>
            </a:r>
            <a:r>
              <a:rPr lang="en-US" sz="2000" dirty="0">
                <a:latin typeface="Arial"/>
                <a:cs typeface="Iskoola Pota"/>
              </a:rPr>
              <a:t> civil.</a:t>
            </a:r>
            <a:endParaRPr lang="en-US" sz="2000" dirty="0">
              <a:effectLst/>
              <a:latin typeface="Arial"/>
              <a:ea typeface="Calibri" panose="020F0502020204030204" pitchFamily="34" charset="0"/>
              <a:cs typeface="Iskoola Pota"/>
            </a:endParaRPr>
          </a:p>
          <a:p>
            <a:pPr lvl="1">
              <a:buFont typeface="Arial" panose="05050102010706020507" pitchFamily="18" charset="2"/>
            </a:pPr>
            <a:r>
              <a:rPr lang="en-US" sz="2000" dirty="0" err="1">
                <a:latin typeface="Arial"/>
                <a:cs typeface="Iskoola Pota"/>
              </a:rPr>
              <a:t>Propuesta</a:t>
            </a:r>
            <a:r>
              <a:rPr lang="en-US" sz="2000" dirty="0">
                <a:latin typeface="Arial"/>
                <a:cs typeface="Iskoola Pota"/>
              </a:rPr>
              <a:t> </a:t>
            </a:r>
            <a:r>
              <a:rPr lang="en-US" sz="2000" dirty="0" err="1">
                <a:latin typeface="Arial"/>
                <a:cs typeface="Iskoola Pota"/>
              </a:rPr>
              <a:t>recivida</a:t>
            </a:r>
            <a:r>
              <a:rPr lang="en-US" sz="2000" dirty="0">
                <a:latin typeface="Arial"/>
                <a:cs typeface="Iskoola Pota"/>
              </a:rPr>
              <a:t> para </a:t>
            </a:r>
            <a:r>
              <a:rPr lang="en-US" sz="2000" dirty="0" err="1">
                <a:latin typeface="Arial"/>
                <a:cs typeface="Iskoola Pota"/>
              </a:rPr>
              <a:t>apoyar</a:t>
            </a:r>
            <a:r>
              <a:rPr lang="en-US" sz="2000" dirty="0">
                <a:latin typeface="Arial"/>
                <a:cs typeface="Iskoola Pota"/>
              </a:rPr>
              <a:t> </a:t>
            </a:r>
            <a:r>
              <a:rPr lang="en-US" sz="2000" dirty="0" err="1">
                <a:latin typeface="Arial"/>
                <a:cs typeface="Iskoola Pota"/>
              </a:rPr>
              <a:t>el</a:t>
            </a:r>
            <a:r>
              <a:rPr lang="en-US" sz="2000" dirty="0">
                <a:latin typeface="Arial"/>
                <a:cs typeface="Iskoola Pota"/>
              </a:rPr>
              <a:t> </a:t>
            </a:r>
            <a:r>
              <a:rPr lang="en-US" sz="2000" dirty="0" err="1">
                <a:latin typeface="Arial"/>
                <a:cs typeface="Iskoola Pota"/>
              </a:rPr>
              <a:t>desarrollo</a:t>
            </a:r>
            <a:r>
              <a:rPr lang="en-US" sz="2000" dirty="0">
                <a:latin typeface="Arial"/>
                <a:cs typeface="Iskoola Pota"/>
              </a:rPr>
              <a:t> de la </a:t>
            </a:r>
            <a:r>
              <a:rPr lang="en-US" sz="2000" dirty="0" err="1">
                <a:latin typeface="Arial"/>
                <a:cs typeface="Iskoola Pota"/>
              </a:rPr>
              <a:t>subvenci</a:t>
            </a:r>
            <a:r>
              <a:rPr lang="es" sz="2000" dirty="0" err="1">
                <a:solidFill>
                  <a:srgbClr val="202124"/>
                </a:solidFill>
                <a:latin typeface="Arial"/>
                <a:cs typeface="Iskoola Pota"/>
              </a:rPr>
              <a:t>ón</a:t>
            </a:r>
            <a:endParaRPr lang="en-US" sz="2000" dirty="0" err="1">
              <a:latin typeface="Arial"/>
              <a:cs typeface="Iskoola Pota"/>
            </a:endParaRPr>
          </a:p>
          <a:p>
            <a:r>
              <a:rPr lang="en-US" b="1" dirty="0" err="1">
                <a:latin typeface="Century Gothic"/>
              </a:rPr>
              <a:t>Gastos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totales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informados</a:t>
            </a:r>
            <a:r>
              <a:rPr lang="en-US" b="1" dirty="0">
                <a:latin typeface="Century Gothic"/>
              </a:rPr>
              <a:t> hasta la </a:t>
            </a:r>
            <a:r>
              <a:rPr lang="en-US" b="1" dirty="0" err="1">
                <a:latin typeface="Century Gothic"/>
              </a:rPr>
              <a:t>fecha</a:t>
            </a:r>
            <a:r>
              <a:rPr lang="en-US" dirty="0">
                <a:latin typeface="Century Gothic"/>
              </a:rPr>
              <a:t>: $ 3,846.71</a:t>
            </a:r>
          </a:p>
          <a:p>
            <a:r>
              <a:rPr lang="en-US" b="1" dirty="0" err="1">
                <a:latin typeface="Century Gothic"/>
              </a:rPr>
              <a:t>Presupuesto</a:t>
            </a:r>
            <a:r>
              <a:rPr lang="en-US" b="1" dirty="0">
                <a:latin typeface="Century Gothic"/>
              </a:rPr>
              <a:t> restante</a:t>
            </a:r>
            <a:r>
              <a:rPr lang="en-US" dirty="0">
                <a:latin typeface="Century Gothic"/>
              </a:rPr>
              <a:t>: $  5,177,326.43</a:t>
            </a:r>
          </a:p>
          <a:p>
            <a:r>
              <a:rPr lang="en-US" b="1" dirty="0" err="1">
                <a:latin typeface="Century Gothic"/>
              </a:rPr>
              <a:t>Trabajo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previsto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en</a:t>
            </a:r>
            <a:r>
              <a:rPr lang="en-US" b="1" dirty="0">
                <a:latin typeface="Century Gothic"/>
              </a:rPr>
              <a:t> las</a:t>
            </a:r>
            <a:r>
              <a:rPr lang="en-US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próximas</a:t>
            </a:r>
            <a:r>
              <a:rPr lang="en-US" b="1" dirty="0">
                <a:latin typeface="Century Gothic"/>
              </a:rPr>
              <a:t> dos </a:t>
            </a:r>
            <a:r>
              <a:rPr lang="en-US" b="1" dirty="0" err="1">
                <a:latin typeface="Century Gothic"/>
              </a:rPr>
              <a:t>semanas</a:t>
            </a:r>
            <a:r>
              <a:rPr lang="en-US" b="1" dirty="0">
                <a:latin typeface="Century Gothic"/>
              </a:rPr>
              <a:t>:</a:t>
            </a:r>
            <a:endParaRPr lang="en-US" b="1">
              <a:highlight>
                <a:srgbClr val="FFFF00"/>
              </a:highlight>
            </a:endParaRPr>
          </a:p>
          <a:p>
            <a:pPr lvl="1"/>
            <a:r>
              <a:rPr lang="es-MX" sz="2000" dirty="0">
                <a:latin typeface="Arial"/>
                <a:cs typeface="Arial"/>
              </a:rPr>
              <a:t>Revisar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propuesta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s-MX" sz="2000" dirty="0">
                <a:latin typeface="Arial"/>
                <a:cs typeface="Arial"/>
              </a:rPr>
              <a:t>recibida</a:t>
            </a:r>
            <a:r>
              <a:rPr lang="en-US" sz="2000" dirty="0">
                <a:latin typeface="Arial"/>
                <a:cs typeface="Arial"/>
              </a:rPr>
              <a:t>.</a:t>
            </a:r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44B3986-3E48-85FD-B87E-8FED6F93A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644" y="173159"/>
            <a:ext cx="2743200" cy="15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51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29415-7969-FC80-229B-81B07082D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Insertar</a:t>
            </a:r>
            <a:r>
              <a:rPr lang="en-US" dirty="0">
                <a:latin typeface="Century Gothic"/>
              </a:rPr>
              <a:t> RWT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379C5-9204-7FBA-BFDF-F481FCA23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>
                <a:latin typeface="Century Gothic"/>
              </a:rPr>
              <a:t>Trabajo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completado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desde</a:t>
            </a:r>
            <a:r>
              <a:rPr lang="en-US" b="1" dirty="0">
                <a:latin typeface="Century Gothic"/>
              </a:rPr>
              <a:t> la </a:t>
            </a:r>
            <a:r>
              <a:rPr lang="es" b="1" dirty="0">
                <a:latin typeface="Century Gothic"/>
              </a:rPr>
              <a:t>última reunión</a:t>
            </a:r>
            <a:r>
              <a:rPr lang="en-US" sz="2800" b="1" kern="1200" dirty="0">
                <a:effectLst/>
                <a:latin typeface="Century Gothic"/>
              </a:rPr>
              <a:t>: </a:t>
            </a:r>
            <a:endParaRPr lang="en-US" sz="2800" b="1" dirty="0">
              <a:effectLst/>
              <a:latin typeface="Century Gothic"/>
            </a:endParaRPr>
          </a:p>
          <a:p>
            <a:pPr lvl="1"/>
            <a:r>
              <a:rPr lang="es" sz="2100" dirty="0">
                <a:solidFill>
                  <a:srgbClr val="202124"/>
                </a:solidFill>
                <a:latin typeface="Century Gothic"/>
              </a:rPr>
              <a:t>Selección de Arquitecto Paisajista para el proyecto: </a:t>
            </a:r>
            <a:r>
              <a:rPr lang="es" sz="2100" err="1">
                <a:solidFill>
                  <a:srgbClr val="202124"/>
                </a:solidFill>
                <a:latin typeface="Century Gothic"/>
              </a:rPr>
              <a:t>PlaceWorks</a:t>
            </a:r>
            <a:r>
              <a:rPr lang="es" sz="2100" dirty="0">
                <a:solidFill>
                  <a:srgbClr val="202124"/>
                </a:solidFill>
                <a:latin typeface="Century Gothic"/>
              </a:rPr>
              <a:t>!​</a:t>
            </a:r>
          </a:p>
          <a:p>
            <a:r>
              <a:rPr lang="en-US" b="1" dirty="0" err="1">
                <a:latin typeface="Century Gothic"/>
              </a:rPr>
              <a:t>Gastos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totales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reportados</a:t>
            </a:r>
            <a:r>
              <a:rPr lang="en-US" b="1" dirty="0">
                <a:latin typeface="Century Gothic"/>
              </a:rPr>
              <a:t> a la </a:t>
            </a:r>
            <a:r>
              <a:rPr lang="en-US" b="1" dirty="0" err="1">
                <a:latin typeface="Century Gothic"/>
              </a:rPr>
              <a:t>fecha</a:t>
            </a:r>
            <a:r>
              <a:rPr lang="en-US" sz="2800" kern="1200" dirty="0">
                <a:effectLst/>
                <a:latin typeface="Century Gothic"/>
              </a:rPr>
              <a:t>: $ 6,373.36</a:t>
            </a:r>
            <a:endParaRPr lang="en-US" dirty="0">
              <a:effectLst/>
              <a:latin typeface="Century Gothic"/>
            </a:endParaRPr>
          </a:p>
          <a:p>
            <a:r>
              <a:rPr lang="en-US" b="1" dirty="0" err="1">
                <a:latin typeface="Century Gothic"/>
              </a:rPr>
              <a:t>Presupuesto</a:t>
            </a:r>
            <a:r>
              <a:rPr lang="en-US" b="1" dirty="0">
                <a:latin typeface="Century Gothic"/>
              </a:rPr>
              <a:t> Restante</a:t>
            </a:r>
            <a:r>
              <a:rPr lang="en-US" sz="2800" kern="1200" dirty="0">
                <a:effectLst/>
                <a:latin typeface="Century Gothic"/>
              </a:rPr>
              <a:t>: $  4,809,780.24</a:t>
            </a:r>
            <a:endParaRPr lang="en-US" dirty="0">
              <a:effectLst/>
              <a:latin typeface="Century Gothic"/>
            </a:endParaRPr>
          </a:p>
          <a:p>
            <a:r>
              <a:rPr lang="en-US" b="1" dirty="0" err="1">
                <a:latin typeface="Century Gothic"/>
              </a:rPr>
              <a:t>Trabajo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planificado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en</a:t>
            </a:r>
            <a:r>
              <a:rPr lang="en-US" b="1" dirty="0">
                <a:latin typeface="Century Gothic"/>
              </a:rPr>
              <a:t> las </a:t>
            </a:r>
            <a:r>
              <a:rPr lang="en-US" b="1" dirty="0" err="1">
                <a:latin typeface="Century Gothic"/>
              </a:rPr>
              <a:t>proximas</a:t>
            </a:r>
            <a:r>
              <a:rPr lang="en-US" b="1" dirty="0">
                <a:latin typeface="Century Gothic"/>
              </a:rPr>
              <a:t> ~dos </a:t>
            </a:r>
            <a:r>
              <a:rPr lang="en-US" b="1" dirty="0" err="1">
                <a:latin typeface="Century Gothic"/>
              </a:rPr>
              <a:t>semanas</a:t>
            </a:r>
            <a:r>
              <a:rPr lang="en-US" sz="2800" kern="1200" dirty="0">
                <a:effectLst/>
                <a:latin typeface="Century Gothic"/>
              </a:rPr>
              <a:t>:</a:t>
            </a:r>
          </a:p>
          <a:p>
            <a:pPr lvl="1"/>
            <a:r>
              <a:rPr lang="en-US" sz="1600" dirty="0">
                <a:latin typeface="Century Gothic"/>
              </a:rPr>
              <a:t> </a:t>
            </a:r>
            <a:r>
              <a:rPr lang="en-US" sz="1600" err="1">
                <a:latin typeface="Century Gothic"/>
              </a:rPr>
              <a:t>Proceso</a:t>
            </a:r>
            <a:r>
              <a:rPr lang="en-US" sz="1600" dirty="0">
                <a:latin typeface="Century Gothic"/>
              </a:rPr>
              <a:t> de </a:t>
            </a:r>
            <a:r>
              <a:rPr lang="es-MX" sz="1600" dirty="0">
                <a:latin typeface="Century Gothic"/>
              </a:rPr>
              <a:t>contratación</a:t>
            </a:r>
            <a:r>
              <a:rPr lang="en-US" sz="1600" dirty="0">
                <a:latin typeface="Century Gothic"/>
              </a:rPr>
              <a:t> con </a:t>
            </a:r>
            <a:r>
              <a:rPr lang="en-US" sz="1600" err="1">
                <a:latin typeface="Century Gothic"/>
              </a:rPr>
              <a:t>Arquitecto</a:t>
            </a:r>
            <a:r>
              <a:rPr lang="en-US" sz="1600" dirty="0">
                <a:latin typeface="Century Gothic"/>
              </a:rPr>
              <a:t> </a:t>
            </a:r>
            <a:r>
              <a:rPr lang="en-US" sz="1600" err="1">
                <a:latin typeface="Century Gothic"/>
              </a:rPr>
              <a:t>Pasajista</a:t>
            </a:r>
            <a:r>
              <a:rPr lang="en-US" sz="1600" dirty="0">
                <a:latin typeface="Century Gothic"/>
              </a:rPr>
              <a:t>: </a:t>
            </a:r>
          </a:p>
          <a:p>
            <a:pPr lvl="2"/>
            <a:r>
              <a:rPr lang="en-US" sz="1600" err="1">
                <a:latin typeface="Century Gothic"/>
              </a:rPr>
              <a:t>Finalizar</a:t>
            </a:r>
            <a:r>
              <a:rPr lang="en-US" sz="1600" dirty="0">
                <a:latin typeface="Century Gothic"/>
              </a:rPr>
              <a:t> </a:t>
            </a:r>
            <a:r>
              <a:rPr lang="en-US" sz="1600" err="1">
                <a:latin typeface="Century Gothic"/>
              </a:rPr>
              <a:t>el</a:t>
            </a:r>
            <a:r>
              <a:rPr lang="en-US" sz="1600" dirty="0">
                <a:latin typeface="Century Gothic"/>
              </a:rPr>
              <a:t> </a:t>
            </a:r>
            <a:r>
              <a:rPr lang="en-US" sz="1600" err="1">
                <a:latin typeface="Century Gothic"/>
              </a:rPr>
              <a:t>alcance</a:t>
            </a:r>
            <a:r>
              <a:rPr lang="en-US" sz="1600" dirty="0">
                <a:latin typeface="Century Gothic"/>
              </a:rPr>
              <a:t>, </a:t>
            </a:r>
            <a:r>
              <a:rPr lang="en-US" sz="1600" err="1">
                <a:latin typeface="Century Gothic"/>
              </a:rPr>
              <a:t>el</a:t>
            </a:r>
            <a:r>
              <a:rPr lang="en-US" sz="1600" dirty="0">
                <a:latin typeface="Century Gothic"/>
              </a:rPr>
              <a:t> </a:t>
            </a:r>
            <a:r>
              <a:rPr lang="en-US" sz="1600" err="1">
                <a:latin typeface="Century Gothic"/>
              </a:rPr>
              <a:t>presupuesto</a:t>
            </a:r>
            <a:r>
              <a:rPr lang="en-US" sz="1600" dirty="0">
                <a:latin typeface="Century Gothic"/>
              </a:rPr>
              <a:t> y </a:t>
            </a:r>
            <a:r>
              <a:rPr lang="en-US" sz="1600" err="1">
                <a:latin typeface="Century Gothic"/>
              </a:rPr>
              <a:t>el</a:t>
            </a:r>
            <a:r>
              <a:rPr lang="en-US" sz="1600" dirty="0">
                <a:latin typeface="Century Gothic"/>
              </a:rPr>
              <a:t> </a:t>
            </a:r>
            <a:r>
              <a:rPr lang="en-US" sz="1600" err="1">
                <a:latin typeface="Century Gothic"/>
              </a:rPr>
              <a:t>cronograma</a:t>
            </a:r>
            <a:r>
              <a:rPr lang="en-US" sz="1600" dirty="0">
                <a:latin typeface="Century Gothic"/>
              </a:rPr>
              <a:t>; </a:t>
            </a:r>
            <a:r>
              <a:rPr lang="en-US" sz="1600" err="1">
                <a:latin typeface="Century Gothic"/>
              </a:rPr>
              <a:t>negociaciones</a:t>
            </a:r>
            <a:r>
              <a:rPr lang="en-US" sz="1600" dirty="0">
                <a:latin typeface="Century Gothic"/>
              </a:rPr>
              <a:t> de </a:t>
            </a:r>
            <a:r>
              <a:rPr lang="en-US" sz="1600" err="1">
                <a:latin typeface="Century Gothic"/>
              </a:rPr>
              <a:t>contrato</a:t>
            </a:r>
            <a:endParaRPr lang="en-US" sz="1600">
              <a:latin typeface="Century Gothic"/>
            </a:endParaRPr>
          </a:p>
          <a:p>
            <a:pPr lvl="2"/>
            <a:r>
              <a:rPr lang="en-US" sz="1600" dirty="0" err="1">
                <a:latin typeface="Century Gothic"/>
              </a:rPr>
              <a:t>Comenzar</a:t>
            </a:r>
            <a:r>
              <a:rPr lang="en-US" sz="1600" dirty="0">
                <a:latin typeface="Century Gothic"/>
              </a:rPr>
              <a:t> </a:t>
            </a:r>
            <a:r>
              <a:rPr lang="en-US" sz="1600" dirty="0" err="1">
                <a:latin typeface="Century Gothic"/>
              </a:rPr>
              <a:t>el</a:t>
            </a:r>
            <a:r>
              <a:rPr lang="en-US" sz="1600" dirty="0">
                <a:latin typeface="Century Gothic"/>
              </a:rPr>
              <a:t> </a:t>
            </a:r>
            <a:r>
              <a:rPr lang="en-US" sz="1600" dirty="0" err="1">
                <a:latin typeface="Century Gothic"/>
              </a:rPr>
              <a:t>alcance</a:t>
            </a:r>
            <a:r>
              <a:rPr lang="en-US" sz="1600" dirty="0">
                <a:latin typeface="Century Gothic"/>
              </a:rPr>
              <a:t> de la </a:t>
            </a:r>
            <a:r>
              <a:rPr lang="es-MX" sz="1600" dirty="0">
                <a:latin typeface="Century Gothic"/>
              </a:rPr>
              <a:t>evaluación</a:t>
            </a:r>
            <a:r>
              <a:rPr lang="en-US" sz="1600" dirty="0">
                <a:latin typeface="Century Gothic"/>
              </a:rPr>
              <a:t> del sitio </a:t>
            </a:r>
            <a:r>
              <a:rPr lang="en-US" sz="1600" dirty="0" err="1">
                <a:latin typeface="Century Gothic"/>
              </a:rPr>
              <a:t>por</a:t>
            </a:r>
            <a:r>
              <a:rPr lang="en-US" sz="1600" dirty="0">
                <a:latin typeface="Century Gothic"/>
              </a:rPr>
              <a:t> </a:t>
            </a:r>
            <a:r>
              <a:rPr lang="en-US" sz="1600" dirty="0" err="1">
                <a:latin typeface="Century Gothic"/>
              </a:rPr>
              <a:t>PlaceWorks</a:t>
            </a:r>
            <a:endParaRPr lang="en-US" sz="16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0035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C1968-7046-6445-9C42-2FDC3202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Insertar</a:t>
            </a:r>
            <a:r>
              <a:rPr lang="en-US" dirty="0">
                <a:latin typeface="Century Gothic"/>
              </a:rPr>
              <a:t> Resilient</a:t>
            </a:r>
            <a:r>
              <a:rPr lang="en-US" baseline="0" dirty="0">
                <a:latin typeface="Century Gothic"/>
              </a:rPr>
              <a:t> Homes</a:t>
            </a:r>
            <a:endParaRPr lang="en-US" dirty="0">
              <a:latin typeface="Century Goth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78D33-45E9-11EF-6730-348EBD0F7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95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 b="1" dirty="0">
                <a:latin typeface="Century Gothic"/>
              </a:rPr>
              <a:t>Trabajo completado desde la última reunión</a:t>
            </a:r>
            <a:r>
              <a:rPr lang="es-MX" sz="2800" b="1" kern="1200" dirty="0">
                <a:effectLst/>
                <a:latin typeface="Century Gothic"/>
              </a:rPr>
              <a:t>: </a:t>
            </a:r>
            <a:endParaRPr lang="es-MX" sz="2800" dirty="0">
              <a:effectLst/>
              <a:latin typeface="Century Gothic"/>
            </a:endParaRPr>
          </a:p>
          <a:p>
            <a:pPr lvl="1"/>
            <a:r>
              <a:rPr lang="es-MX" sz="1800" dirty="0">
                <a:latin typeface="Century Gothic"/>
              </a:rPr>
              <a:t>Creció cartera de clientes a 20 clientes</a:t>
            </a:r>
          </a:p>
          <a:p>
            <a:pPr lvl="1"/>
            <a:r>
              <a:rPr lang="es-MX" sz="1800" dirty="0">
                <a:latin typeface="Century Gothic"/>
              </a:rPr>
              <a:t>Esfuerzos de sondeo realizados a través de los vecindarios </a:t>
            </a:r>
            <a:r>
              <a:rPr lang="es-MX" sz="1800" dirty="0" err="1">
                <a:latin typeface="Century Gothic"/>
              </a:rPr>
              <a:t>Iron</a:t>
            </a:r>
            <a:r>
              <a:rPr lang="es-MX" sz="1800" dirty="0">
                <a:latin typeface="Century Gothic"/>
              </a:rPr>
              <a:t> </a:t>
            </a:r>
            <a:r>
              <a:rPr lang="es-MX" sz="1800" dirty="0" err="1">
                <a:latin typeface="Century Gothic"/>
              </a:rPr>
              <a:t>Triangle</a:t>
            </a:r>
            <a:r>
              <a:rPr lang="es-MX" sz="1800" dirty="0">
                <a:latin typeface="Century Gothic"/>
              </a:rPr>
              <a:t> y Coronado </a:t>
            </a:r>
          </a:p>
          <a:p>
            <a:pPr lvl="1"/>
            <a:r>
              <a:rPr lang="es-MX" sz="1800" dirty="0">
                <a:latin typeface="Century Gothic"/>
              </a:rPr>
              <a:t>Proporcioné evaluaciones solares para 5 clientes</a:t>
            </a:r>
          </a:p>
          <a:p>
            <a:pPr lvl="1"/>
            <a:r>
              <a:rPr lang="es-MX" sz="1800" dirty="0">
                <a:latin typeface="Century Gothic"/>
              </a:rPr>
              <a:t>Proporcioné evaluaciones de EE para 12 clientes </a:t>
            </a:r>
          </a:p>
          <a:p>
            <a:r>
              <a:rPr lang="es-MX" b="1" dirty="0">
                <a:latin typeface="Century Gothic"/>
              </a:rPr>
              <a:t>Gastos totales reportados a la fecha</a:t>
            </a:r>
            <a:r>
              <a:rPr lang="es-MX" sz="2800" kern="1200" dirty="0">
                <a:effectLst/>
                <a:latin typeface="Century Gothic"/>
              </a:rPr>
              <a:t>: $ 55,137.76</a:t>
            </a:r>
            <a:endParaRPr lang="es-MX" dirty="0">
              <a:effectLst/>
              <a:latin typeface="Century Gothic"/>
            </a:endParaRPr>
          </a:p>
          <a:p>
            <a:r>
              <a:rPr lang="es-MX" b="1" dirty="0">
                <a:latin typeface="Century Gothic"/>
              </a:rPr>
              <a:t>Presupuesto restante</a:t>
            </a:r>
            <a:r>
              <a:rPr lang="es-MX" sz="2800" kern="1200" dirty="0">
                <a:effectLst/>
                <a:latin typeface="Century Gothic"/>
              </a:rPr>
              <a:t>: $  6,911,558.15</a:t>
            </a:r>
            <a:endParaRPr lang="es-MX" dirty="0">
              <a:effectLst/>
              <a:latin typeface="Century Gothic"/>
            </a:endParaRPr>
          </a:p>
          <a:p>
            <a:r>
              <a:rPr lang="es-MX" b="1" dirty="0">
                <a:latin typeface="Century Gothic"/>
              </a:rPr>
              <a:t>Trabajo planificado en las próximas ~dos semanas</a:t>
            </a:r>
            <a:r>
              <a:rPr lang="es-MX" dirty="0">
                <a:latin typeface="Century Gothic"/>
              </a:rPr>
              <a:t>:</a:t>
            </a:r>
            <a:r>
              <a:rPr lang="es-MX" sz="2800" kern="1200" dirty="0">
                <a:effectLst/>
                <a:latin typeface="Century Gothic"/>
              </a:rPr>
              <a:t> </a:t>
            </a:r>
          </a:p>
          <a:p>
            <a:pPr lvl="1"/>
            <a:r>
              <a:rPr lang="es-MX" sz="1800" dirty="0">
                <a:latin typeface="Century Gothic"/>
              </a:rPr>
              <a:t>Taller solar comunitario en empresas locales </a:t>
            </a:r>
            <a:endParaRPr lang="es-MX" dirty="0" err="1">
              <a:latin typeface="Century Gothic"/>
            </a:endParaRPr>
          </a:p>
          <a:p>
            <a:endParaRPr lang="es-MX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2383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B761-C80B-22B4-90B9-17D37478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Insertar eBLL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6E28A-E0B1-AE71-9797-EFA2566A4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>
                <a:latin typeface="Century Gothic"/>
              </a:rPr>
              <a:t>Trabajo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completado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desde</a:t>
            </a:r>
            <a:r>
              <a:rPr lang="en-US" b="1" dirty="0">
                <a:latin typeface="Century Gothic"/>
              </a:rPr>
              <a:t> la </a:t>
            </a:r>
            <a:r>
              <a:rPr lang="en-US" b="1" dirty="0" err="1">
                <a:latin typeface="Century Gothic"/>
              </a:rPr>
              <a:t>última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reunión</a:t>
            </a:r>
            <a:r>
              <a:rPr lang="en-US" sz="2800" b="1" kern="1200" dirty="0">
                <a:effectLst/>
                <a:latin typeface="Century Gothic"/>
              </a:rPr>
              <a:t>:</a:t>
            </a:r>
            <a:r>
              <a:rPr lang="en-US" sz="1400" b="1" kern="1200" dirty="0">
                <a:effectLst/>
                <a:latin typeface="Century Gothic"/>
              </a:rPr>
              <a:t> </a:t>
            </a:r>
            <a:endParaRPr lang="en-US" dirty="0"/>
          </a:p>
          <a:p>
            <a:pPr lvl="1"/>
            <a:r>
              <a:rPr lang="en-US" sz="1800" dirty="0" err="1">
                <a:latin typeface="Century Gothic"/>
              </a:rPr>
              <a:t>Publicado</a:t>
            </a:r>
            <a:r>
              <a:rPr lang="en-US" sz="1800" dirty="0">
                <a:latin typeface="Century Gothic"/>
              </a:rPr>
              <a:t>, </a:t>
            </a:r>
            <a:r>
              <a:rPr lang="en-US" sz="1800" dirty="0" err="1">
                <a:latin typeface="Century Gothic"/>
              </a:rPr>
              <a:t>entrevistado</a:t>
            </a:r>
            <a:r>
              <a:rPr lang="en-US" sz="1800" dirty="0">
                <a:latin typeface="Century Gothic"/>
              </a:rPr>
              <a:t>, </a:t>
            </a:r>
            <a:r>
              <a:rPr lang="en-US" sz="1800" dirty="0" err="1">
                <a:latin typeface="Century Gothic"/>
              </a:rPr>
              <a:t>contratado</a:t>
            </a:r>
            <a:r>
              <a:rPr lang="en-US" sz="1800" dirty="0">
                <a:latin typeface="Century Gothic"/>
              </a:rPr>
              <a:t>, </a:t>
            </a:r>
            <a:r>
              <a:rPr lang="en-US" sz="1800" dirty="0" err="1">
                <a:latin typeface="Century Gothic"/>
              </a:rPr>
              <a:t>Gerente</a:t>
            </a:r>
            <a:r>
              <a:rPr lang="en-US" sz="1800" dirty="0">
                <a:latin typeface="Century Gothic"/>
              </a:rPr>
              <a:t> de Proyecto </a:t>
            </a:r>
            <a:r>
              <a:rPr lang="en-US" sz="1800" dirty="0" err="1">
                <a:latin typeface="Century Gothic"/>
              </a:rPr>
              <a:t>eBLL</a:t>
            </a:r>
            <a:r>
              <a:rPr lang="en-US" sz="1800" dirty="0">
                <a:latin typeface="Century Gothic"/>
              </a:rPr>
              <a:t>.</a:t>
            </a:r>
          </a:p>
          <a:p>
            <a:pPr lvl="1"/>
            <a:r>
              <a:rPr lang="en-US" sz="1800">
                <a:latin typeface="Century Gothic"/>
              </a:rPr>
              <a:t>Contraté a un arquitecto para crear diseño conseptuales del edificio eBLL.</a:t>
            </a:r>
            <a:endParaRPr lang="en-US" sz="1800">
              <a:effectLst/>
              <a:latin typeface="Century Gothic"/>
            </a:endParaRPr>
          </a:p>
          <a:p>
            <a:r>
              <a:rPr lang="en-US" b="1" dirty="0" err="1">
                <a:latin typeface="Century Gothic"/>
              </a:rPr>
              <a:t>Gastos</a:t>
            </a:r>
            <a:r>
              <a:rPr lang="en-US" b="1" dirty="0">
                <a:latin typeface="Century Gothic"/>
              </a:rPr>
              <a:t> totals </a:t>
            </a:r>
            <a:r>
              <a:rPr lang="en-US" b="1" dirty="0" err="1">
                <a:latin typeface="Century Gothic"/>
              </a:rPr>
              <a:t>reportado</a:t>
            </a:r>
            <a:r>
              <a:rPr lang="en-US" b="1" dirty="0">
                <a:latin typeface="Century Gothic"/>
              </a:rPr>
              <a:t> a la </a:t>
            </a:r>
            <a:r>
              <a:rPr lang="en-US" b="1" dirty="0" err="1">
                <a:latin typeface="Century Gothic"/>
              </a:rPr>
              <a:t>fecha</a:t>
            </a:r>
            <a:r>
              <a:rPr lang="en-US" sz="2800" kern="1200" dirty="0">
                <a:effectLst/>
                <a:latin typeface="Century Gothic"/>
              </a:rPr>
              <a:t>: $ </a:t>
            </a:r>
            <a:r>
              <a:rPr lang="en-US" dirty="0">
                <a:latin typeface="Century Gothic"/>
              </a:rPr>
              <a:t>0</a:t>
            </a:r>
            <a:endParaRPr lang="en-US" dirty="0">
              <a:effectLst/>
              <a:latin typeface="Century Gothic"/>
            </a:endParaRPr>
          </a:p>
          <a:p>
            <a:r>
              <a:rPr lang="en-US" b="1" dirty="0" err="1">
                <a:latin typeface="Century Gothic"/>
              </a:rPr>
              <a:t>Presupuesto</a:t>
            </a:r>
            <a:r>
              <a:rPr lang="en-US" b="1" dirty="0">
                <a:latin typeface="Century Gothic"/>
              </a:rPr>
              <a:t> restante</a:t>
            </a:r>
            <a:r>
              <a:rPr lang="en-US" sz="2800" kern="1200" dirty="0">
                <a:effectLst/>
                <a:latin typeface="Century Gothic"/>
              </a:rPr>
              <a:t>: $ </a:t>
            </a:r>
            <a:r>
              <a:rPr lang="en-US" dirty="0">
                <a:latin typeface="Century Gothic"/>
              </a:rPr>
              <a:t> 2,461,052.00</a:t>
            </a:r>
            <a:endParaRPr lang="en-US">
              <a:effectLst/>
            </a:endParaRPr>
          </a:p>
          <a:p>
            <a:r>
              <a:rPr lang="en-US" b="1" dirty="0" err="1">
                <a:latin typeface="Century Gothic"/>
              </a:rPr>
              <a:t>Trabajo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planificado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en</a:t>
            </a:r>
            <a:r>
              <a:rPr lang="en-US" b="1" dirty="0">
                <a:latin typeface="Century Gothic"/>
              </a:rPr>
              <a:t> las </a:t>
            </a:r>
            <a:r>
              <a:rPr lang="en-US" b="1" dirty="0" err="1">
                <a:latin typeface="Century Gothic"/>
              </a:rPr>
              <a:t>próximas</a:t>
            </a:r>
            <a:r>
              <a:rPr lang="en-US" b="1" dirty="0">
                <a:latin typeface="Century Gothic"/>
              </a:rPr>
              <a:t> ~dos </a:t>
            </a:r>
            <a:r>
              <a:rPr lang="en-US" b="1" dirty="0" err="1">
                <a:latin typeface="Century Gothic"/>
              </a:rPr>
              <a:t>semanas</a:t>
            </a:r>
            <a:r>
              <a:rPr lang="en-US" sz="2800" kern="1200" dirty="0">
                <a:effectLst/>
                <a:latin typeface="Century Gothic"/>
              </a:rPr>
              <a:t>: </a:t>
            </a:r>
          </a:p>
          <a:p>
            <a:pPr lvl="1"/>
            <a:r>
              <a:rPr lang="en-US" sz="1600" dirty="0" err="1">
                <a:latin typeface="Century Gothic"/>
              </a:rPr>
              <a:t>Finalizar</a:t>
            </a:r>
            <a:r>
              <a:rPr lang="en-US" sz="1600" dirty="0">
                <a:latin typeface="Century Gothic"/>
              </a:rPr>
              <a:t> </a:t>
            </a:r>
            <a:r>
              <a:rPr lang="en-US" sz="1600" dirty="0" err="1">
                <a:latin typeface="Century Gothic"/>
              </a:rPr>
              <a:t>el</a:t>
            </a:r>
            <a:r>
              <a:rPr lang="en-US" sz="1600" dirty="0">
                <a:latin typeface="Century Gothic"/>
              </a:rPr>
              <a:t> </a:t>
            </a:r>
            <a:r>
              <a:rPr lang="en-US" sz="1600" dirty="0" err="1">
                <a:latin typeface="Century Gothic"/>
              </a:rPr>
              <a:t>diseño</a:t>
            </a:r>
            <a:r>
              <a:rPr lang="en-US" sz="1600" dirty="0">
                <a:latin typeface="Century Gothic"/>
              </a:rPr>
              <a:t> del </a:t>
            </a:r>
            <a:r>
              <a:rPr lang="en-US" sz="1600" dirty="0" err="1">
                <a:latin typeface="Century Gothic"/>
              </a:rPr>
              <a:t>edificio</a:t>
            </a:r>
            <a:r>
              <a:rPr lang="en-US" sz="1600" dirty="0">
                <a:latin typeface="Century Gothic"/>
              </a:rPr>
              <a:t> </a:t>
            </a:r>
            <a:r>
              <a:rPr lang="en-US" sz="1600" dirty="0" err="1">
                <a:latin typeface="Century Gothic"/>
              </a:rPr>
              <a:t>eBLL</a:t>
            </a:r>
            <a:r>
              <a:rPr lang="en-US" sz="1600" dirty="0">
                <a:latin typeface="Century Gothic"/>
              </a:rPr>
              <a:t>.</a:t>
            </a:r>
          </a:p>
          <a:p>
            <a:pPr lvl="1"/>
            <a:r>
              <a:rPr lang="en-US" sz="1600" dirty="0" err="1">
                <a:latin typeface="Century Gothic"/>
              </a:rPr>
              <a:t>Desarrollar</a:t>
            </a:r>
            <a:r>
              <a:rPr lang="en-US" sz="1600" dirty="0">
                <a:latin typeface="Century Gothic"/>
              </a:rPr>
              <a:t> un plan de </a:t>
            </a:r>
            <a:r>
              <a:rPr lang="en-US" sz="1600" dirty="0" err="1">
                <a:latin typeface="Century Gothic"/>
              </a:rPr>
              <a:t>participación</a:t>
            </a:r>
            <a:r>
              <a:rPr lang="en-US" sz="1600" dirty="0">
                <a:latin typeface="Century Gothic"/>
              </a:rPr>
              <a:t> y </a:t>
            </a:r>
            <a:r>
              <a:rPr lang="en-US" sz="1600" dirty="0" err="1">
                <a:latin typeface="Century Gothic"/>
              </a:rPr>
              <a:t>extensión</a:t>
            </a:r>
            <a:r>
              <a:rPr lang="en-US" sz="1600" dirty="0">
                <a:latin typeface="Century Gothic"/>
              </a:rPr>
              <a:t> </a:t>
            </a:r>
            <a:r>
              <a:rPr lang="en-US" sz="1600" dirty="0" err="1">
                <a:latin typeface="Century Gothic"/>
              </a:rPr>
              <a:t>comunitaria</a:t>
            </a:r>
            <a:r>
              <a:rPr lang="en-US" sz="1600" dirty="0">
                <a:latin typeface="Century Gothic"/>
              </a:rPr>
              <a:t> de </a:t>
            </a:r>
            <a:r>
              <a:rPr lang="en-US" sz="1600" dirty="0" err="1">
                <a:latin typeface="Century Gothic"/>
              </a:rPr>
              <a:t>diseño</a:t>
            </a:r>
            <a:r>
              <a:rPr lang="en-US" sz="1600" dirty="0">
                <a:latin typeface="Century Gothic"/>
              </a:rPr>
              <a:t> de </a:t>
            </a:r>
            <a:r>
              <a:rPr lang="en-US" sz="1600" dirty="0" err="1">
                <a:latin typeface="Century Gothic"/>
              </a:rPr>
              <a:t>edificios</a:t>
            </a:r>
            <a:r>
              <a:rPr lang="en-US" sz="1600" dirty="0">
                <a:latin typeface="Century Gothic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2732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4556E-9D88-7516-3915-58B10051E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Project 5: Basins of Relations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C6E04-4FB3-7CCB-BE57-67E654AF4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b="1" dirty="0" err="1">
                <a:latin typeface="Century Gothic"/>
              </a:rPr>
              <a:t>Trabajo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completado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desde</a:t>
            </a:r>
            <a:r>
              <a:rPr lang="en-US" b="1" dirty="0">
                <a:latin typeface="Century Gothic"/>
              </a:rPr>
              <a:t> la </a:t>
            </a:r>
            <a:r>
              <a:rPr lang="en-US" b="1" dirty="0" err="1">
                <a:latin typeface="Century Gothic"/>
              </a:rPr>
              <a:t>última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reunión</a:t>
            </a:r>
            <a:r>
              <a:rPr lang="en-US" sz="2800" b="1" kern="1200" dirty="0">
                <a:effectLst/>
                <a:latin typeface="Century Gothic"/>
              </a:rPr>
              <a:t>:</a:t>
            </a:r>
            <a:r>
              <a:rPr lang="en-US" b="1" dirty="0">
                <a:latin typeface="Century Gothic"/>
              </a:rPr>
              <a:t> </a:t>
            </a:r>
            <a:endParaRPr lang="en-US" dirty="0"/>
          </a:p>
          <a:p>
            <a:pPr lvl="1"/>
            <a:r>
              <a:rPr lang="en-US">
                <a:latin typeface="Century Gothic"/>
              </a:rPr>
              <a:t>Comenzamos nuestro nuevo Programa de Conservación de Agua, contratamos a un Gerente de Conservación de Agua.</a:t>
            </a:r>
            <a:endParaRPr lang="en-US"/>
          </a:p>
          <a:p>
            <a:pPr lvl="1"/>
            <a:r>
              <a:rPr lang="en-US" dirty="0">
                <a:latin typeface="Century Gothic"/>
              </a:rPr>
              <a:t>Se </a:t>
            </a:r>
            <a:r>
              <a:rPr lang="en-US" dirty="0" err="1">
                <a:latin typeface="Century Gothic"/>
              </a:rPr>
              <a:t>implementó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program de Basins of relations de </a:t>
            </a:r>
            <a:r>
              <a:rPr lang="en-US" dirty="0" err="1">
                <a:latin typeface="Century Gothic"/>
              </a:rPr>
              <a:t>otoño</a:t>
            </a:r>
            <a:r>
              <a:rPr lang="en-US" dirty="0">
                <a:latin typeface="Century Gothic"/>
              </a:rPr>
              <a:t> de 2023 y se </a:t>
            </a:r>
            <a:r>
              <a:rPr lang="en-US" dirty="0" err="1">
                <a:latin typeface="Century Gothic"/>
              </a:rPr>
              <a:t>graduaron</a:t>
            </a:r>
            <a:r>
              <a:rPr lang="en-US" dirty="0">
                <a:latin typeface="Century Gothic"/>
              </a:rPr>
              <a:t> 8 </a:t>
            </a:r>
            <a:r>
              <a:rPr lang="en-US" dirty="0" err="1">
                <a:latin typeface="Century Gothic"/>
              </a:rPr>
              <a:t>aprendices</a:t>
            </a:r>
            <a:r>
              <a:rPr lang="en-US" dirty="0">
                <a:latin typeface="Century Gothic"/>
              </a:rPr>
              <a:t> del </a:t>
            </a:r>
            <a:r>
              <a:rPr lang="en-US" dirty="0" err="1">
                <a:latin typeface="Century Gothic"/>
              </a:rPr>
              <a:t>programa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capacitación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intensiva</a:t>
            </a:r>
            <a:r>
              <a:rPr lang="en-US" dirty="0">
                <a:latin typeface="Century Gothic"/>
              </a:rPr>
              <a:t> de 15 </a:t>
            </a:r>
            <a:r>
              <a:rPr lang="en-US" dirty="0" err="1">
                <a:latin typeface="Century Gothic"/>
              </a:rPr>
              <a:t>semanas</a:t>
            </a:r>
            <a:r>
              <a:rPr lang="en-US" dirty="0">
                <a:latin typeface="Century Gothic"/>
              </a:rPr>
              <a:t>. </a:t>
            </a:r>
            <a:endParaRPr lang="en-US" dirty="0"/>
          </a:p>
          <a:p>
            <a:pPr lvl="1"/>
            <a:r>
              <a:rPr lang="en-US">
                <a:latin typeface="Century Gothic"/>
              </a:rPr>
              <a:t>Contraté a graduados excepcionales del programa para puestos permanentes en UT.</a:t>
            </a:r>
            <a:endParaRPr lang="en-US"/>
          </a:p>
          <a:p>
            <a:pPr lvl="1"/>
            <a:r>
              <a:rPr lang="en-US">
                <a:latin typeface="Century Gothic"/>
              </a:rPr>
              <a:t>Desarrollé acuerdos para propietarios de viviendas y un plan de divulgación para próximas instalaciones de aguas grises.</a:t>
            </a:r>
            <a:endParaRPr lang="en-US">
              <a:effectLst/>
            </a:endParaRPr>
          </a:p>
          <a:p>
            <a:r>
              <a:rPr lang="en-US" b="1">
                <a:latin typeface="Century Gothic"/>
              </a:rPr>
              <a:t>Gastos totales reportados a la fecha</a:t>
            </a:r>
            <a:r>
              <a:rPr lang="en-US" sz="2800" b="1" kern="1200">
                <a:effectLst/>
                <a:latin typeface="Century Gothic"/>
              </a:rPr>
              <a:t>: </a:t>
            </a:r>
            <a:r>
              <a:rPr lang="en-US" sz="2800" kern="1200">
                <a:effectLst/>
                <a:latin typeface="Century Gothic"/>
              </a:rPr>
              <a:t>$ </a:t>
            </a:r>
            <a:r>
              <a:rPr lang="en-US">
                <a:latin typeface="Century Gothic"/>
              </a:rPr>
              <a:t>95,687.93</a:t>
            </a:r>
            <a:endParaRPr lang="en-US">
              <a:effectLst/>
              <a:latin typeface="Century Gothic"/>
            </a:endParaRPr>
          </a:p>
          <a:p>
            <a:r>
              <a:rPr lang="en-US" b="1">
                <a:latin typeface="Century Gothic"/>
              </a:rPr>
              <a:t>Presupuesto restante</a:t>
            </a:r>
            <a:r>
              <a:rPr lang="en-US" sz="2800" b="1" kern="1200">
                <a:effectLst/>
                <a:latin typeface="Century Gothic"/>
              </a:rPr>
              <a:t>:</a:t>
            </a:r>
            <a:r>
              <a:rPr lang="en-US" sz="2800" kern="1200">
                <a:effectLst/>
                <a:latin typeface="Century Gothic"/>
              </a:rPr>
              <a:t> $</a:t>
            </a:r>
            <a:r>
              <a:rPr lang="en-US">
                <a:latin typeface="Century Gothic"/>
              </a:rPr>
              <a:t> 1,585,015.85 </a:t>
            </a:r>
            <a:endParaRPr lang="en-US">
              <a:effectLst/>
            </a:endParaRPr>
          </a:p>
          <a:p>
            <a:r>
              <a:rPr lang="en-US" b="1">
                <a:latin typeface="Century Gothic"/>
              </a:rPr>
              <a:t>Trabajo planificado en las próximas ~dos semanas:</a:t>
            </a:r>
            <a:r>
              <a:rPr lang="en-US">
                <a:latin typeface="Century Gothic"/>
              </a:rPr>
              <a:t> ¡Comenzando la instalación de sistemas de aguas grises desde la lavandería hasta el jardín para los y las propietarios de viviendas de Iron Triangle!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691DB8-F2A3-551D-4BEF-8B837A4B8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034" y="584451"/>
            <a:ext cx="2743200" cy="113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16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DC7D-D2D5-3AE2-6371-B2133310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Insertar Bosque</a:t>
            </a:r>
            <a:r>
              <a:rPr lang="en-US" baseline="0">
                <a:latin typeface="Century Gothic"/>
              </a:rPr>
              <a:t> del Barrio</a:t>
            </a:r>
            <a:endParaRPr lang="en-US">
              <a:latin typeface="Century Goth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0F80D-C16F-0176-FEC7-7B5AEC568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s" sz="2600" b="1">
                <a:solidFill>
                  <a:srgbClr val="202124"/>
                </a:solidFill>
                <a:latin typeface="Century Gothic"/>
              </a:rPr>
              <a:t>Trabajo completado desde la última reunión:</a:t>
            </a:r>
            <a:r>
              <a:rPr lang="en-US" b="1" dirty="0">
                <a:latin typeface="Century Gothic"/>
              </a:rPr>
              <a:t> </a:t>
            </a:r>
            <a:endParaRPr lang="en-US" dirty="0">
              <a:latin typeface="Century Gothic"/>
            </a:endParaRPr>
          </a:p>
          <a:p>
            <a:pPr lvl="1"/>
            <a:r>
              <a:rPr lang="es" sz="2100">
                <a:solidFill>
                  <a:srgbClr val="202124"/>
                </a:solidFill>
                <a:latin typeface="Century Gothic"/>
              </a:rPr>
              <a:t>Se redactó un plan de divulgación, un plan de plantación de árboles y se completaron 3 actividades de sondeo.</a:t>
            </a:r>
            <a:endParaRPr lang="en-US" sz="2000">
              <a:solidFill>
                <a:srgbClr val="000000"/>
              </a:solidFill>
              <a:latin typeface="Century Gothic"/>
            </a:endParaRPr>
          </a:p>
          <a:p>
            <a:pPr lvl="1"/>
            <a:r>
              <a:rPr lang="es" sz="2200">
                <a:solidFill>
                  <a:srgbClr val="202124"/>
                </a:solidFill>
                <a:latin typeface="Century Gothic"/>
              </a:rPr>
              <a:t>Se reunió con el departamento de Parques y Recreación de la ciudad para analizar las oportunidades de plantación de árboles</a:t>
            </a:r>
            <a:endParaRPr lang="en-US" sz="2000">
              <a:solidFill>
                <a:srgbClr val="000000"/>
              </a:solidFill>
              <a:latin typeface="Century Gothic"/>
            </a:endParaRPr>
          </a:p>
          <a:p>
            <a:pPr lvl="1"/>
            <a:r>
              <a:rPr lang="es" sz="2100">
                <a:solidFill>
                  <a:srgbClr val="202124"/>
                </a:solidFill>
                <a:latin typeface="Century Gothic"/>
              </a:rPr>
              <a:t>Contrató personal clave para el proyecto: ya hay 3 contrataciones​</a:t>
            </a:r>
            <a:endParaRPr lang="en-US" sz="2000">
              <a:latin typeface="Century Gothic"/>
            </a:endParaRPr>
          </a:p>
          <a:p>
            <a:pPr lvl="1"/>
            <a:r>
              <a:rPr lang="es" sz="2100" dirty="0">
                <a:solidFill>
                  <a:srgbClr val="202124"/>
                </a:solidFill>
                <a:latin typeface="Century Gothic"/>
              </a:rPr>
              <a:t>Áreas designadas para plantar árboles limpiadas y arrancadas (para el proyecto de coincidencia)</a:t>
            </a:r>
          </a:p>
          <a:p>
            <a:r>
              <a:rPr lang="en-US" b="1">
                <a:latin typeface="Century Gothic"/>
              </a:rPr>
              <a:t>Gastos totales reportados a la fecha</a:t>
            </a:r>
            <a:r>
              <a:rPr lang="en-US">
                <a:latin typeface="Century Gothic"/>
              </a:rPr>
              <a:t>: $ 40,606.11</a:t>
            </a:r>
          </a:p>
          <a:p>
            <a:r>
              <a:rPr lang="en-US" b="1">
                <a:latin typeface="Century Gothic"/>
              </a:rPr>
              <a:t>Presupuesto restante:</a:t>
            </a:r>
            <a:r>
              <a:rPr lang="en-US">
                <a:latin typeface="Century Gothic"/>
              </a:rPr>
              <a:t> $  1,047,406.64</a:t>
            </a:r>
          </a:p>
          <a:p>
            <a:r>
              <a:rPr lang="en-US" b="1">
                <a:latin typeface="Century Gothic"/>
              </a:rPr>
              <a:t>Trabajo planificado en las próximas ~dos semanas:</a:t>
            </a:r>
          </a:p>
          <a:p>
            <a:r>
              <a:rPr lang="en-US" sz="1800">
                <a:latin typeface="Century Gothic"/>
              </a:rPr>
              <a:t>Continuar con el escrutinio, trabajar con el personal del TCC para eliminar las tareas administrivas y continuar trabajando en el proyecto del partido. </a:t>
            </a:r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5CFA9-B2C9-FD5A-BF82-54C111CC8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103" y="163402"/>
            <a:ext cx="1751163" cy="17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02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0E6CA-2900-F5C5-BD4C-F321FE42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Proyecto</a:t>
            </a:r>
            <a:r>
              <a:rPr lang="en-US" dirty="0">
                <a:latin typeface="Century Gothic"/>
              </a:rPr>
              <a:t> 7: ADA Garden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BCA33-13DD-A60B-6176-9FAEF7738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b="1">
                <a:latin typeface="Century Gothic"/>
              </a:rPr>
              <a:t>W Trabajo completado desde la última reunión</a:t>
            </a:r>
            <a:r>
              <a:rPr lang="en-US" sz="2800" b="1" kern="1200">
                <a:effectLst/>
                <a:latin typeface="Century Gothic"/>
              </a:rPr>
              <a:t>: </a:t>
            </a:r>
            <a:endParaRPr lang="en-US" sz="2800">
              <a:effectLst/>
              <a:latin typeface="Century Gothic"/>
            </a:endParaRPr>
          </a:p>
          <a:p>
            <a:pPr lvl="1"/>
            <a:r>
              <a:rPr lang="en-US">
                <a:latin typeface="Century Gothic"/>
              </a:rPr>
              <a:t>Sesión final de comentarios sobre el diseño con el grupo demográfico objetivo para ajustar el diseño de jardines ADA</a:t>
            </a:r>
            <a:endParaRPr lang="en-US" dirty="0">
              <a:latin typeface="Century Gothic"/>
            </a:endParaRPr>
          </a:p>
          <a:p>
            <a:pPr lvl="1"/>
            <a:r>
              <a:rPr lang="en-US" dirty="0" err="1">
                <a:latin typeface="Century Gothic"/>
              </a:rPr>
              <a:t>Reunión</a:t>
            </a:r>
            <a:r>
              <a:rPr lang="en-US" dirty="0">
                <a:latin typeface="Century Gothic"/>
              </a:rPr>
              <a:t> previa a la </a:t>
            </a:r>
            <a:r>
              <a:rPr lang="en-US" dirty="0" err="1">
                <a:latin typeface="Century Gothic"/>
              </a:rPr>
              <a:t>solicitud</a:t>
            </a:r>
            <a:r>
              <a:rPr lang="en-US" dirty="0">
                <a:latin typeface="Century Gothic"/>
              </a:rPr>
              <a:t> con la ciudad de Richmond</a:t>
            </a:r>
          </a:p>
          <a:p>
            <a:pPr lvl="1"/>
            <a:r>
              <a:rPr lang="en-US" dirty="0" err="1">
                <a:latin typeface="Century Gothic"/>
              </a:rPr>
              <a:t>Recorrido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por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sition</a:t>
            </a:r>
            <a:r>
              <a:rPr lang="en-US" dirty="0">
                <a:latin typeface="Century Gothic"/>
              </a:rPr>
              <a:t> del </a:t>
            </a:r>
            <a:r>
              <a:rPr lang="en-US" dirty="0" err="1">
                <a:latin typeface="Century Gothic"/>
              </a:rPr>
              <a:t>jardín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propuesto</a:t>
            </a:r>
            <a:r>
              <a:rPr lang="en-US" dirty="0">
                <a:latin typeface="Century Gothic"/>
              </a:rPr>
              <a:t> con </a:t>
            </a:r>
            <a:r>
              <a:rPr lang="en-US" dirty="0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coordinador</a:t>
            </a:r>
            <a:r>
              <a:rPr lang="en-US" dirty="0">
                <a:latin typeface="Century Gothic"/>
              </a:rPr>
              <a:t> del </a:t>
            </a:r>
            <a:r>
              <a:rPr lang="en-US" dirty="0" err="1">
                <a:latin typeface="Century Gothic"/>
              </a:rPr>
              <a:t>proyecto</a:t>
            </a:r>
            <a:r>
              <a:rPr lang="en-US" dirty="0">
                <a:latin typeface="Century Gothic"/>
              </a:rPr>
              <a:t>, </a:t>
            </a:r>
            <a:r>
              <a:rPr lang="en-US" dirty="0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equipo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arquitectos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diseño</a:t>
            </a:r>
            <a:r>
              <a:rPr lang="en-US" dirty="0">
                <a:latin typeface="Century Gothic"/>
              </a:rPr>
              <a:t>, la ciudad de Richmond y </a:t>
            </a:r>
            <a:r>
              <a:rPr lang="en-US" dirty="0" err="1">
                <a:latin typeface="Century Gothic"/>
              </a:rPr>
              <a:t>los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ingenieros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eléctricos</a:t>
            </a:r>
            <a:r>
              <a:rPr lang="en-US" dirty="0">
                <a:latin typeface="Century Gothic"/>
              </a:rPr>
              <a:t>. </a:t>
            </a:r>
          </a:p>
          <a:p>
            <a:r>
              <a:rPr lang="en-US" b="1">
                <a:latin typeface="Century Gothic"/>
              </a:rPr>
              <a:t>Gastos totales reportados a la fecha</a:t>
            </a:r>
            <a:r>
              <a:rPr lang="en-US" sz="2800" kern="1200">
                <a:effectLst/>
                <a:latin typeface="Century Gothic"/>
              </a:rPr>
              <a:t>: $ 22,473.98</a:t>
            </a:r>
            <a:endParaRPr lang="en-US">
              <a:effectLst/>
              <a:highlight>
                <a:srgbClr val="C0C0C0"/>
              </a:highlight>
              <a:latin typeface="Century Gothic"/>
            </a:endParaRPr>
          </a:p>
          <a:p>
            <a:r>
              <a:rPr lang="en-US" b="1">
                <a:latin typeface="Century Gothic"/>
              </a:rPr>
              <a:t>Presupuesto restante</a:t>
            </a:r>
            <a:r>
              <a:rPr lang="en-US" sz="2800" kern="1200">
                <a:effectLst/>
                <a:latin typeface="Century Gothic"/>
              </a:rPr>
              <a:t>: $  932,570.02</a:t>
            </a:r>
            <a:endParaRPr lang="en-US">
              <a:effectLst/>
              <a:latin typeface="Century Gothic"/>
            </a:endParaRPr>
          </a:p>
          <a:p>
            <a:r>
              <a:rPr lang="en-US" b="1">
                <a:latin typeface="Century Gothic"/>
              </a:rPr>
              <a:t>Trabajo planificado en las próximas ~dos semanas</a:t>
            </a:r>
            <a:r>
              <a:rPr lang="en-US" sz="2800" kern="1200" dirty="0">
                <a:effectLst/>
                <a:latin typeface="Century Gothic"/>
              </a:rPr>
              <a:t>: </a:t>
            </a:r>
          </a:p>
          <a:p>
            <a:pPr lvl="1"/>
            <a:r>
              <a:rPr lang="en-US">
                <a:latin typeface="Century Gothic"/>
              </a:rPr>
              <a:t>Comience a redactar documentos de construcción.</a:t>
            </a:r>
          </a:p>
          <a:p>
            <a:pPr lvl="1"/>
            <a:r>
              <a:rPr lang="en-US">
                <a:latin typeface="Century Gothic"/>
              </a:rPr>
              <a:t>Preparar la presentación para la Junta de Revisión de Diseño.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89904-894B-C54C-ADCB-E33844C17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034" y="584451"/>
            <a:ext cx="2743200" cy="113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16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B60AB-2F2A-BDE0-3EA6-2F999F521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Proyecto 8: Orchard</a:t>
            </a:r>
            <a:r>
              <a:rPr lang="en-US" baseline="0">
                <a:latin typeface="Century Gothic"/>
              </a:rPr>
              <a:t> for ALL!</a:t>
            </a:r>
            <a:r>
              <a:rPr lang="en-US">
                <a:latin typeface="Century Gothic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99437-C77E-77AC-DEA3-841407238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b="1">
                <a:latin typeface="Century Gothic"/>
              </a:rPr>
              <a:t>Trabajo completado desde la última reunión:</a:t>
            </a:r>
            <a:r>
              <a:rPr lang="en-US" sz="2800" b="1" kern="1200">
                <a:effectLst/>
                <a:latin typeface="Century Gothic"/>
              </a:rPr>
              <a:t> </a:t>
            </a:r>
            <a:endParaRPr lang="en-US" sz="2800">
              <a:effectLst/>
              <a:latin typeface="Century Gothic"/>
            </a:endParaRPr>
          </a:p>
          <a:p>
            <a:pPr lvl="1"/>
            <a:r>
              <a:rPr lang="en-US">
                <a:latin typeface="Century Gothic"/>
              </a:rPr>
              <a:t>Realicé entrevistas para contratar un coordinador de Gleaners para expandir la OFA! Equipo.</a:t>
            </a:r>
          </a:p>
          <a:p>
            <a:pPr lvl="1"/>
            <a:r>
              <a:rPr lang="en-US">
                <a:latin typeface="Century Gothic"/>
              </a:rPr>
              <a:t>Obtuvimos 400</a:t>
            </a:r>
            <a:r>
              <a:rPr lang="en-US" dirty="0">
                <a:latin typeface="Century Gothic"/>
              </a:rPr>
              <a:t> </a:t>
            </a:r>
            <a:r>
              <a:rPr lang="en-US">
                <a:latin typeface="Century Gothic"/>
              </a:rPr>
              <a:t>árboles para nuestro sorteo annual de</a:t>
            </a:r>
            <a:r>
              <a:rPr lang="en-US" dirty="0">
                <a:latin typeface="Century Gothic"/>
              </a:rPr>
              <a:t> </a:t>
            </a:r>
            <a:r>
              <a:rPr lang="en-US">
                <a:latin typeface="Century Gothic"/>
              </a:rPr>
              <a:t>árboles frutales de Planting Justice.</a:t>
            </a:r>
            <a:endParaRPr lang="en-US" dirty="0"/>
          </a:p>
          <a:p>
            <a:pPr lvl="1"/>
            <a:r>
              <a:rPr lang="en-US">
                <a:latin typeface="Century Gothic"/>
              </a:rPr>
              <a:t>Se enviaron postales al área del proyecto para informarles sobre el sorteo annual de árboles frutales.</a:t>
            </a:r>
            <a:endParaRPr lang="en-US"/>
          </a:p>
          <a:p>
            <a:pPr lvl="1"/>
            <a:r>
              <a:rPr lang="en-US">
                <a:latin typeface="Century Gothic"/>
              </a:rPr>
              <a:t>Creó el plan de extensión del program Gleaners.</a:t>
            </a:r>
            <a:endParaRPr lang="en-US"/>
          </a:p>
          <a:p>
            <a:r>
              <a:rPr lang="en-US" b="1">
                <a:latin typeface="Century Gothic"/>
              </a:rPr>
              <a:t>Gastos totales reportados a la fecha</a:t>
            </a:r>
            <a:r>
              <a:rPr lang="en-US" kern="1200">
                <a:effectLst/>
                <a:latin typeface="Century Gothic"/>
              </a:rPr>
              <a:t>: $ 30,969.81</a:t>
            </a:r>
            <a:endParaRPr lang="en-US"/>
          </a:p>
          <a:p>
            <a:r>
              <a:rPr lang="en-US" b="1">
                <a:latin typeface="Century Gothic"/>
              </a:rPr>
              <a:t>Presupuesto restante</a:t>
            </a:r>
            <a:r>
              <a:rPr lang="en-US" sz="2800" b="1" kern="1200">
                <a:effectLst/>
                <a:latin typeface="Century Gothic"/>
              </a:rPr>
              <a:t>:</a:t>
            </a:r>
            <a:r>
              <a:rPr lang="en-US" sz="2800" kern="1200">
                <a:effectLst/>
                <a:latin typeface="Century Gothic"/>
              </a:rPr>
              <a:t> $  1,137,243.82</a:t>
            </a:r>
            <a:endParaRPr lang="en-US">
              <a:effectLst/>
              <a:latin typeface="Century Gothic"/>
            </a:endParaRPr>
          </a:p>
          <a:p>
            <a:r>
              <a:rPr lang="en-US" b="1">
                <a:latin typeface="Century Gothic"/>
              </a:rPr>
              <a:t>Trabajo planificado en las próximas ~dos semanas</a:t>
            </a:r>
            <a:r>
              <a:rPr lang="en-US" dirty="0">
                <a:latin typeface="Century Gothic"/>
              </a:rPr>
              <a:t>:</a:t>
            </a:r>
            <a:r>
              <a:rPr lang="en-US" sz="2800" kern="1200" dirty="0">
                <a:effectLst/>
                <a:latin typeface="Century Gothic"/>
              </a:rPr>
              <a:t> </a:t>
            </a:r>
            <a:endParaRPr lang="en-US" sz="2800" kern="1200" dirty="0">
              <a:latin typeface="Century Gothic"/>
            </a:endParaRPr>
          </a:p>
          <a:p>
            <a:pPr lvl="1"/>
            <a:r>
              <a:rPr lang="en-US">
                <a:latin typeface="Century Gothic"/>
              </a:rPr>
              <a:t>Organice el sexto sorteo annual de árboles frutales en Unity Park Plaza</a:t>
            </a:r>
          </a:p>
          <a:p>
            <a:pPr lvl="1"/>
            <a:r>
              <a:rPr lang="en-US">
                <a:latin typeface="Century Gothic"/>
              </a:rPr>
              <a:t>Contratar coordinador de Gleaners </a:t>
            </a:r>
            <a:endParaRPr lang="en-US"/>
          </a:p>
          <a:p>
            <a:pPr lvl="1"/>
            <a:r>
              <a:rPr lang="en-US">
                <a:latin typeface="Century Gothic"/>
              </a:rPr>
              <a:t>Comience a dar seguimiento a los destinatarios del Fruit Tree Giveaway Recipients -</a:t>
            </a:r>
            <a:r>
              <a:rPr lang="en-US" dirty="0">
                <a:latin typeface="Century Gothic"/>
              </a:rPr>
              <a:t># </a:t>
            </a:r>
            <a:endParaRPr lang="en-US" dirty="0"/>
          </a:p>
          <a:p>
            <a:pPr lvl="1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43595-8F48-62BD-C401-3BE1AC62E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034" y="584451"/>
            <a:ext cx="2743200" cy="113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33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8FD6-9A7D-C526-B98F-89D8E789E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Proyecto</a:t>
            </a:r>
            <a:r>
              <a:rPr lang="en-US" dirty="0">
                <a:latin typeface="Century Gothic"/>
              </a:rPr>
              <a:t> 9: Veggie Rx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B36C9-BEE6-346E-9921-46C1AFA9C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dirty="0" err="1">
                <a:latin typeface="Century Gothic"/>
              </a:rPr>
              <a:t>Trabajo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completado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desde</a:t>
            </a:r>
            <a:r>
              <a:rPr lang="en-US" b="1" dirty="0">
                <a:latin typeface="Century Gothic"/>
              </a:rPr>
              <a:t> la </a:t>
            </a:r>
            <a:r>
              <a:rPr lang="en-US" b="1" dirty="0" err="1">
                <a:latin typeface="Century Gothic"/>
              </a:rPr>
              <a:t>última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reunión</a:t>
            </a:r>
            <a:r>
              <a:rPr lang="en-US" sz="2800" b="1" kern="1200" dirty="0">
                <a:effectLst/>
                <a:latin typeface="Century Gothic"/>
              </a:rPr>
              <a:t>: </a:t>
            </a:r>
            <a:endParaRPr lang="en-US" sz="2800" dirty="0">
              <a:effectLst/>
              <a:latin typeface="Century Gothic"/>
            </a:endParaRPr>
          </a:p>
          <a:p>
            <a:pPr lvl="1"/>
            <a:r>
              <a:rPr lang="en-US" sz="1800" dirty="0" err="1">
                <a:latin typeface="Century Gothic"/>
              </a:rPr>
              <a:t>Comenzó</a:t>
            </a:r>
            <a:r>
              <a:rPr lang="en-US" sz="1800" dirty="0">
                <a:latin typeface="Century Gothic"/>
              </a:rPr>
              <a:t> </a:t>
            </a:r>
            <a:r>
              <a:rPr lang="en-US" sz="1800" dirty="0" err="1">
                <a:latin typeface="Century Gothic"/>
              </a:rPr>
              <a:t>el</a:t>
            </a:r>
            <a:r>
              <a:rPr lang="en-US" sz="1800" dirty="0">
                <a:latin typeface="Century Gothic"/>
              </a:rPr>
              <a:t> </a:t>
            </a:r>
            <a:r>
              <a:rPr lang="en-US" sz="1800" dirty="0" err="1">
                <a:latin typeface="Century Gothic"/>
              </a:rPr>
              <a:t>proceso</a:t>
            </a:r>
            <a:r>
              <a:rPr lang="en-US" sz="1800" dirty="0">
                <a:latin typeface="Century Gothic"/>
              </a:rPr>
              <a:t> de </a:t>
            </a:r>
            <a:r>
              <a:rPr lang="en-US" sz="1800" dirty="0" err="1">
                <a:latin typeface="Century Gothic"/>
              </a:rPr>
              <a:t>entrevista</a:t>
            </a:r>
            <a:r>
              <a:rPr lang="en-US" sz="1800" dirty="0">
                <a:latin typeface="Century Gothic"/>
              </a:rPr>
              <a:t> para </a:t>
            </a:r>
            <a:r>
              <a:rPr lang="en-US" sz="1800" dirty="0" err="1">
                <a:latin typeface="Century Gothic"/>
              </a:rPr>
              <a:t>el</a:t>
            </a:r>
            <a:r>
              <a:rPr lang="en-US" sz="1800" dirty="0">
                <a:latin typeface="Century Gothic"/>
              </a:rPr>
              <a:t> nuevo </a:t>
            </a:r>
            <a:r>
              <a:rPr lang="en-US" sz="1800" dirty="0" err="1">
                <a:latin typeface="Century Gothic"/>
              </a:rPr>
              <a:t>Gerente</a:t>
            </a:r>
            <a:r>
              <a:rPr lang="en-US" sz="1800" dirty="0">
                <a:latin typeface="Century Gothic"/>
              </a:rPr>
              <a:t> de Veggie Rx </a:t>
            </a:r>
          </a:p>
          <a:p>
            <a:pPr lvl="1"/>
            <a:r>
              <a:rPr lang="en-US" sz="1800" dirty="0">
                <a:latin typeface="Century Gothic"/>
              </a:rPr>
              <a:t>MOU </a:t>
            </a:r>
            <a:r>
              <a:rPr lang="en-US" sz="1800" dirty="0" err="1">
                <a:latin typeface="Century Gothic"/>
              </a:rPr>
              <a:t>refinado</a:t>
            </a:r>
            <a:r>
              <a:rPr lang="en-US" sz="1800" dirty="0">
                <a:latin typeface="Century Gothic"/>
              </a:rPr>
              <a:t> con Lifelong</a:t>
            </a:r>
          </a:p>
          <a:p>
            <a:pPr lvl="1"/>
            <a:r>
              <a:rPr lang="en-US" sz="1800" dirty="0" err="1">
                <a:latin typeface="Century Gothic"/>
              </a:rPr>
              <a:t>Establecer</a:t>
            </a:r>
            <a:r>
              <a:rPr lang="en-US" sz="1800" dirty="0">
                <a:latin typeface="Century Gothic"/>
              </a:rPr>
              <a:t> </a:t>
            </a:r>
            <a:r>
              <a:rPr lang="en-US" sz="1800" dirty="0" err="1">
                <a:latin typeface="Century Gothic"/>
              </a:rPr>
              <a:t>reuniones</a:t>
            </a:r>
            <a:r>
              <a:rPr lang="en-US" sz="1800" dirty="0">
                <a:latin typeface="Century Gothic"/>
              </a:rPr>
              <a:t> </a:t>
            </a:r>
            <a:r>
              <a:rPr lang="en-US" sz="1800" dirty="0" err="1">
                <a:latin typeface="Century Gothic"/>
              </a:rPr>
              <a:t>recurrentes</a:t>
            </a:r>
            <a:r>
              <a:rPr lang="en-US" sz="1800" dirty="0">
                <a:latin typeface="Century Gothic"/>
              </a:rPr>
              <a:t> </a:t>
            </a:r>
            <a:r>
              <a:rPr lang="en-US" sz="1800" dirty="0" err="1">
                <a:latin typeface="Century Gothic"/>
              </a:rPr>
              <a:t>dcon</a:t>
            </a:r>
            <a:r>
              <a:rPr lang="en-US" sz="1800" dirty="0">
                <a:latin typeface="Century Gothic"/>
              </a:rPr>
              <a:t> </a:t>
            </a:r>
            <a:r>
              <a:rPr lang="en-US" sz="1800" dirty="0" err="1">
                <a:latin typeface="Century Gothic"/>
              </a:rPr>
              <a:t>el</a:t>
            </a:r>
            <a:r>
              <a:rPr lang="en-US" sz="1800" dirty="0">
                <a:latin typeface="Century Gothic"/>
              </a:rPr>
              <a:t> </a:t>
            </a:r>
            <a:r>
              <a:rPr lang="en-US" sz="1800" dirty="0" err="1">
                <a:latin typeface="Century Gothic"/>
              </a:rPr>
              <a:t>equipo</a:t>
            </a:r>
            <a:r>
              <a:rPr lang="en-US" sz="1800" dirty="0">
                <a:latin typeface="Century Gothic"/>
              </a:rPr>
              <a:t> del </a:t>
            </a:r>
            <a:r>
              <a:rPr lang="en-US" sz="1800" dirty="0" err="1">
                <a:latin typeface="Century Gothic"/>
              </a:rPr>
              <a:t>proyecto</a:t>
            </a:r>
            <a:r>
              <a:rPr lang="en-US" sz="1800" dirty="0">
                <a:latin typeface="Century Gothic"/>
              </a:rPr>
              <a:t> para </a:t>
            </a:r>
            <a:r>
              <a:rPr lang="en-US" sz="1800" dirty="0" err="1">
                <a:latin typeface="Century Gothic"/>
              </a:rPr>
              <a:t>construir</a:t>
            </a:r>
            <a:r>
              <a:rPr lang="en-US" sz="1800" dirty="0">
                <a:latin typeface="Century Gothic"/>
              </a:rPr>
              <a:t> un </a:t>
            </a:r>
            <a:r>
              <a:rPr lang="en-US" sz="1800" dirty="0" err="1">
                <a:latin typeface="Century Gothic"/>
              </a:rPr>
              <a:t>camnio</a:t>
            </a:r>
            <a:r>
              <a:rPr lang="en-US" sz="1800" dirty="0">
                <a:latin typeface="Century Gothic"/>
              </a:rPr>
              <a:t> claro </a:t>
            </a:r>
            <a:r>
              <a:rPr lang="en-US" sz="1800" dirty="0" err="1">
                <a:latin typeface="Century Gothic"/>
              </a:rPr>
              <a:t>hacia</a:t>
            </a:r>
            <a:r>
              <a:rPr lang="en-US" sz="1800" dirty="0">
                <a:latin typeface="Century Gothic"/>
              </a:rPr>
              <a:t> la </a:t>
            </a:r>
            <a:r>
              <a:rPr lang="en-US" sz="1800" dirty="0" err="1">
                <a:latin typeface="Century Gothic"/>
              </a:rPr>
              <a:t>expansión</a:t>
            </a:r>
            <a:r>
              <a:rPr lang="en-US" sz="1800" dirty="0">
                <a:latin typeface="Century Gothic"/>
              </a:rPr>
              <a:t> hasta la meta de 200 </a:t>
            </a:r>
            <a:r>
              <a:rPr lang="en-US" sz="1800" dirty="0" err="1">
                <a:latin typeface="Century Gothic"/>
              </a:rPr>
              <a:t>destinatarios</a:t>
            </a:r>
            <a:r>
              <a:rPr lang="en-US" sz="1800" dirty="0">
                <a:latin typeface="Century Gothic"/>
              </a:rPr>
              <a:t> de </a:t>
            </a:r>
            <a:r>
              <a:rPr lang="en-US" sz="1800" dirty="0" err="1">
                <a:latin typeface="Century Gothic"/>
              </a:rPr>
              <a:t>bolsas</a:t>
            </a:r>
            <a:r>
              <a:rPr lang="en-US" sz="1800" dirty="0">
                <a:latin typeface="Century Gothic"/>
              </a:rPr>
              <a:t>. </a:t>
            </a:r>
          </a:p>
          <a:p>
            <a:r>
              <a:rPr lang="en-US" b="1" dirty="0" err="1">
                <a:latin typeface="Century Gothic"/>
              </a:rPr>
              <a:t>Gastos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totales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reportados</a:t>
            </a:r>
            <a:r>
              <a:rPr lang="en-US" b="1" dirty="0">
                <a:latin typeface="Century Gothic"/>
              </a:rPr>
              <a:t> a la </a:t>
            </a:r>
            <a:r>
              <a:rPr lang="en-US" b="1" dirty="0" err="1">
                <a:latin typeface="Century Gothic"/>
              </a:rPr>
              <a:t>fecha</a:t>
            </a:r>
            <a:r>
              <a:rPr lang="en-US" kern="1200" dirty="0">
                <a:effectLst/>
                <a:latin typeface="Century Gothic"/>
              </a:rPr>
              <a:t>: $ 18,007.88</a:t>
            </a:r>
            <a:endParaRPr lang="en-US" dirty="0"/>
          </a:p>
          <a:p>
            <a:r>
              <a:rPr lang="en-US" b="1" dirty="0" err="1">
                <a:latin typeface="Century Gothic"/>
              </a:rPr>
              <a:t>Presupuesto</a:t>
            </a:r>
            <a:r>
              <a:rPr lang="en-US" b="1" dirty="0">
                <a:latin typeface="Century Gothic"/>
              </a:rPr>
              <a:t> restante</a:t>
            </a:r>
            <a:r>
              <a:rPr lang="en-US" sz="2800" kern="1200" dirty="0">
                <a:effectLst/>
                <a:latin typeface="Century Gothic"/>
              </a:rPr>
              <a:t>: $  3,238,872.00</a:t>
            </a:r>
            <a:endParaRPr lang="en-US" dirty="0">
              <a:effectLst/>
              <a:latin typeface="Century Gothic"/>
            </a:endParaRPr>
          </a:p>
          <a:p>
            <a:r>
              <a:rPr lang="en-US" b="1" dirty="0" err="1">
                <a:latin typeface="Century Gothic"/>
              </a:rPr>
              <a:t>Trabajo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planificado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en</a:t>
            </a:r>
            <a:r>
              <a:rPr lang="en-US" b="1" dirty="0">
                <a:latin typeface="Century Gothic"/>
              </a:rPr>
              <a:t> las </a:t>
            </a:r>
            <a:r>
              <a:rPr lang="en-US" b="1" dirty="0" err="1">
                <a:latin typeface="Century Gothic"/>
              </a:rPr>
              <a:t>próximas</a:t>
            </a:r>
            <a:r>
              <a:rPr lang="en-US" b="1" dirty="0">
                <a:latin typeface="Century Gothic"/>
              </a:rPr>
              <a:t> ~dos </a:t>
            </a:r>
            <a:r>
              <a:rPr lang="en-US" b="1" dirty="0" err="1">
                <a:latin typeface="Century Gothic"/>
              </a:rPr>
              <a:t>semanas</a:t>
            </a:r>
            <a:r>
              <a:rPr lang="en-US" sz="2800" kern="1200" dirty="0">
                <a:effectLst/>
                <a:latin typeface="Century Gothic"/>
              </a:rPr>
              <a:t>: </a:t>
            </a:r>
          </a:p>
          <a:p>
            <a:pPr lvl="1"/>
            <a:r>
              <a:rPr lang="en-US" sz="1600" dirty="0">
                <a:latin typeface="Century Gothic"/>
                <a:cs typeface="Arial"/>
              </a:rPr>
              <a:t>Contrate y </a:t>
            </a:r>
            <a:r>
              <a:rPr lang="en-US" sz="1600" dirty="0" err="1">
                <a:latin typeface="Century Gothic"/>
                <a:cs typeface="Arial"/>
              </a:rPr>
              <a:t>comience</a:t>
            </a:r>
            <a:r>
              <a:rPr lang="en-US" sz="1600" dirty="0">
                <a:latin typeface="Century Gothic"/>
                <a:cs typeface="Arial"/>
              </a:rPr>
              <a:t> a </a:t>
            </a:r>
            <a:r>
              <a:rPr lang="en-US" sz="1600" dirty="0" err="1">
                <a:latin typeface="Century Gothic"/>
                <a:cs typeface="Arial"/>
              </a:rPr>
              <a:t>incorporar</a:t>
            </a:r>
            <a:r>
              <a:rPr lang="en-US" sz="1600" dirty="0">
                <a:latin typeface="Century Gothic"/>
                <a:cs typeface="Arial"/>
              </a:rPr>
              <a:t> y </a:t>
            </a:r>
            <a:r>
              <a:rPr lang="en-US" sz="1600" dirty="0" err="1">
                <a:latin typeface="Century Gothic"/>
                <a:cs typeface="Arial"/>
              </a:rPr>
              <a:t>capacitar</a:t>
            </a:r>
            <a:r>
              <a:rPr lang="en-US" sz="1600" dirty="0">
                <a:latin typeface="Century Gothic"/>
                <a:cs typeface="Arial"/>
              </a:rPr>
              <a:t> al nuevo </a:t>
            </a:r>
            <a:r>
              <a:rPr lang="en-US" sz="1600" dirty="0" err="1">
                <a:latin typeface="Century Gothic"/>
                <a:cs typeface="Arial"/>
              </a:rPr>
              <a:t>Gerente</a:t>
            </a:r>
            <a:r>
              <a:rPr lang="en-US" sz="1600" dirty="0">
                <a:latin typeface="Century Gothic"/>
                <a:cs typeface="Arial"/>
              </a:rPr>
              <a:t> de Proyecto Veggie Rx </a:t>
            </a:r>
          </a:p>
          <a:p>
            <a:pPr lvl="1"/>
            <a:r>
              <a:rPr lang="en-US" sz="1600" dirty="0" err="1">
                <a:latin typeface="Century Gothic"/>
                <a:cs typeface="Arial"/>
              </a:rPr>
              <a:t>Finalizar</a:t>
            </a:r>
            <a:r>
              <a:rPr lang="en-US" sz="1600" dirty="0">
                <a:latin typeface="Century Gothic"/>
                <a:cs typeface="Arial"/>
              </a:rPr>
              <a:t> la </a:t>
            </a:r>
            <a:r>
              <a:rPr lang="en-US" sz="1600" dirty="0" err="1">
                <a:latin typeface="Century Gothic"/>
                <a:cs typeface="Arial"/>
              </a:rPr>
              <a:t>facturación</a:t>
            </a:r>
            <a:r>
              <a:rPr lang="en-US" sz="1600" dirty="0">
                <a:latin typeface="Century Gothic"/>
                <a:cs typeface="Arial"/>
              </a:rPr>
              <a:t> y la </a:t>
            </a:r>
            <a:r>
              <a:rPr lang="en-US" sz="1600" dirty="0" err="1">
                <a:latin typeface="Century Gothic"/>
                <a:cs typeface="Arial"/>
              </a:rPr>
              <a:t>gestión</a:t>
            </a:r>
            <a:r>
              <a:rPr lang="en-US" sz="1600" dirty="0">
                <a:latin typeface="Century Gothic"/>
                <a:cs typeface="Arial"/>
              </a:rPr>
              <a:t> de </a:t>
            </a:r>
            <a:r>
              <a:rPr lang="en-US" sz="1600" dirty="0" err="1">
                <a:latin typeface="Century Gothic"/>
                <a:cs typeface="Arial"/>
              </a:rPr>
              <a:t>referencias</a:t>
            </a:r>
            <a:r>
              <a:rPr lang="en-US" sz="1600" dirty="0">
                <a:latin typeface="Century Gothic"/>
                <a:cs typeface="Arial"/>
              </a:rPr>
              <a:t> de </a:t>
            </a:r>
            <a:r>
              <a:rPr lang="en-US" sz="1600" dirty="0" err="1">
                <a:latin typeface="Century Gothic"/>
                <a:cs typeface="Arial"/>
              </a:rPr>
              <a:t>pacientes</a:t>
            </a:r>
            <a:endParaRPr lang="en-US" sz="1600">
              <a:latin typeface="Century Gothic"/>
              <a:cs typeface="Arial"/>
            </a:endParaRPr>
          </a:p>
          <a:p>
            <a:pPr lvl="1"/>
            <a:r>
              <a:rPr lang="en-US" sz="1600" dirty="0" err="1">
                <a:latin typeface="Century Gothic"/>
                <a:cs typeface="Arial"/>
              </a:rPr>
              <a:t>Finalizar</a:t>
            </a:r>
            <a:r>
              <a:rPr lang="en-US" sz="1600" dirty="0">
                <a:latin typeface="Century Gothic"/>
                <a:cs typeface="Arial"/>
              </a:rPr>
              <a:t> al </a:t>
            </a:r>
            <a:r>
              <a:rPr lang="en-US" sz="1600" dirty="0" err="1">
                <a:latin typeface="Century Gothic"/>
                <a:cs typeface="Arial"/>
              </a:rPr>
              <a:t>facturación</a:t>
            </a:r>
            <a:r>
              <a:rPr lang="en-US" sz="1600" dirty="0">
                <a:latin typeface="Century Gothic"/>
                <a:cs typeface="Arial"/>
              </a:rPr>
              <a:t> </a:t>
            </a:r>
            <a:r>
              <a:rPr lang="en-US" sz="1600" dirty="0" err="1">
                <a:latin typeface="Century Gothic"/>
                <a:cs typeface="Arial"/>
              </a:rPr>
              <a:t>retroactiva</a:t>
            </a:r>
            <a:r>
              <a:rPr lang="en-US" sz="1600" dirty="0">
                <a:latin typeface="Century Gothic"/>
                <a:cs typeface="Arial"/>
              </a:rPr>
              <a:t> de las facturas 1 y 2</a:t>
            </a:r>
          </a:p>
          <a:p>
            <a:pPr lvl="1"/>
            <a:r>
              <a:rPr lang="en-US" sz="1600" dirty="0">
                <a:latin typeface="Century Gothic"/>
                <a:cs typeface="Arial"/>
              </a:rPr>
              <a:t>Plantillas de </a:t>
            </a:r>
            <a:r>
              <a:rPr lang="en-US" sz="1600" dirty="0" err="1">
                <a:latin typeface="Century Gothic"/>
                <a:cs typeface="Arial"/>
              </a:rPr>
              <a:t>diseño</a:t>
            </a:r>
            <a:r>
              <a:rPr lang="en-US" sz="1600" dirty="0">
                <a:latin typeface="Century Gothic"/>
                <a:cs typeface="Arial"/>
              </a:rPr>
              <a:t> para </a:t>
            </a:r>
            <a:r>
              <a:rPr lang="en-US" sz="1600" dirty="0" err="1">
                <a:latin typeface="Century Gothic"/>
                <a:cs typeface="Arial"/>
              </a:rPr>
              <a:t>registros</a:t>
            </a:r>
            <a:r>
              <a:rPr lang="en-US" sz="1600" dirty="0">
                <a:latin typeface="Century Gothic"/>
                <a:cs typeface="Arial"/>
              </a:rPr>
              <a:t> de </a:t>
            </a:r>
            <a:r>
              <a:rPr lang="en-US" sz="1600" dirty="0" err="1">
                <a:latin typeface="Century Gothic"/>
                <a:cs typeface="Arial"/>
              </a:rPr>
              <a:t>distribución</a:t>
            </a:r>
            <a:r>
              <a:rPr lang="en-US" sz="1600" dirty="0">
                <a:latin typeface="Century Gothic"/>
                <a:cs typeface="Arial"/>
              </a:rPr>
              <a:t> </a:t>
            </a:r>
            <a:r>
              <a:rPr lang="en-US" sz="1600" dirty="0" err="1">
                <a:latin typeface="Century Gothic"/>
                <a:cs typeface="Arial"/>
              </a:rPr>
              <a:t>anuales</a:t>
            </a:r>
            <a:r>
              <a:rPr lang="en-US" sz="1600" dirty="0">
                <a:latin typeface="Century Gothic"/>
                <a:cs typeface="Arial"/>
              </a:rPr>
              <a:t> e </a:t>
            </a:r>
            <a:r>
              <a:rPr lang="en-US" sz="1600" dirty="0" err="1">
                <a:latin typeface="Century Gothic"/>
                <a:cs typeface="Arial"/>
              </a:rPr>
              <a:t>informes</a:t>
            </a:r>
            <a:r>
              <a:rPr lang="en-US" sz="1600" dirty="0">
                <a:latin typeface="Century Gothic"/>
                <a:cs typeface="Arial"/>
              </a:rPr>
              <a:t> de </a:t>
            </a:r>
            <a:r>
              <a:rPr lang="en-US" sz="1600" dirty="0" err="1">
                <a:latin typeface="Century Gothic"/>
                <a:cs typeface="Arial"/>
              </a:rPr>
              <a:t>adquisiciones</a:t>
            </a:r>
            <a:endParaRPr lang="en-US" sz="1600">
              <a:latin typeface="Century Gothic"/>
              <a:cs typeface="Arial"/>
            </a:endParaRPr>
          </a:p>
          <a:p>
            <a:pPr marL="457200" lvl="1" indent="0">
              <a:buNone/>
            </a:pPr>
            <a:endParaRPr lang="en-US" sz="1600" b="1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3D23B-C7BC-488A-2FF1-E10A4060F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034" y="584451"/>
            <a:ext cx="2743200" cy="113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5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7487-1179-57F1-4F7E-7F157D0B6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">
                <a:latin typeface="Century Gothic"/>
              </a:rPr>
              <a:t>Información de reuniones</a:t>
            </a:r>
            <a:endParaRPr lang="en-US">
              <a:latin typeface="Century Goth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3234-2FA7-41B3-98FD-B8F807BD3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b="1" dirty="0">
                <a:latin typeface="Century Gothic"/>
              </a:rPr>
              <a:t>Cada primer </a:t>
            </a:r>
            <a:r>
              <a:rPr lang="es-MX" b="1" dirty="0">
                <a:latin typeface="Century Gothic"/>
              </a:rPr>
              <a:t>Miércoles</a:t>
            </a:r>
            <a:r>
              <a:rPr lang="en-US" b="1" dirty="0">
                <a:latin typeface="Century Gothic"/>
              </a:rPr>
              <a:t> de </a:t>
            </a:r>
            <a:r>
              <a:rPr lang="en-US" b="1" dirty="0" err="1">
                <a:latin typeface="Century Gothic"/>
              </a:rPr>
              <a:t>mes</a:t>
            </a:r>
            <a:r>
              <a:rPr lang="en-US" b="1" dirty="0">
                <a:latin typeface="Century Gothic"/>
              </a:rPr>
              <a:t> </a:t>
            </a:r>
            <a:endParaRPr lang="es-MX" b="1" dirty="0">
              <a:latin typeface="Century Gothic"/>
            </a:endParaRPr>
          </a:p>
          <a:p>
            <a:endParaRPr lang="en-US" b="1">
              <a:latin typeface="Century Gothic"/>
            </a:endParaRPr>
          </a:p>
          <a:p>
            <a:r>
              <a:rPr lang="en-US" b="1" dirty="0">
                <a:latin typeface="Century Gothic"/>
              </a:rPr>
              <a:t>Asistencia </a:t>
            </a:r>
            <a:r>
              <a:rPr lang="en-US" b="1" dirty="0" err="1">
                <a:latin typeface="Century Gothic"/>
              </a:rPr>
              <a:t>en</a:t>
            </a:r>
            <a:r>
              <a:rPr lang="en-US" b="1" dirty="0">
                <a:latin typeface="Century Gothic"/>
              </a:rPr>
              <a:t> persona:</a:t>
            </a:r>
            <a:r>
              <a:rPr lang="en-US" dirty="0">
                <a:latin typeface="Century Gothic"/>
              </a:rPr>
              <a:t> Nevin Community Center, 598 Nevin Ave, Richmond, CA 94801</a:t>
            </a:r>
            <a:endParaRPr lang="en-US" dirty="0"/>
          </a:p>
          <a:p>
            <a:endParaRPr lang="en-US">
              <a:latin typeface="Century Gothic"/>
            </a:endParaRPr>
          </a:p>
          <a:p>
            <a:r>
              <a:rPr lang="en-US" b="1" dirty="0">
                <a:latin typeface="Century Gothic"/>
              </a:rPr>
              <a:t>Asistencia virtual:</a:t>
            </a:r>
            <a:r>
              <a:rPr lang="en-US" dirty="0">
                <a:latin typeface="Century Gothic"/>
              </a:rPr>
              <a:t> </a:t>
            </a:r>
            <a:r>
              <a:rPr lang="en-US" dirty="0">
                <a:latin typeface="Century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https://ci-richmond-ca-us.zoom.us/meeting/register/tjwrcu2ortgihtrlu`_bx5erd41g-jfk1epva</a:t>
            </a:r>
            <a:r>
              <a:rPr lang="en-US" dirty="0">
                <a:latin typeface="Century Gothic"/>
              </a:rPr>
              <a:t> </a:t>
            </a:r>
          </a:p>
          <a:p>
            <a:endParaRPr lang="en-US">
              <a:latin typeface="Century Gothic"/>
            </a:endParaRPr>
          </a:p>
          <a:p>
            <a:r>
              <a:rPr lang="en-US" b="1" dirty="0">
                <a:latin typeface="Century Gothic"/>
              </a:rPr>
              <a:t>Asistencia </a:t>
            </a:r>
            <a:r>
              <a:rPr lang="en-US" b="1" err="1">
                <a:latin typeface="Century Gothic"/>
              </a:rPr>
              <a:t>Telef</a:t>
            </a:r>
            <a:r>
              <a:rPr lang="es" b="1" err="1">
                <a:latin typeface="Century Gothic"/>
              </a:rPr>
              <a:t>ó</a:t>
            </a:r>
            <a:r>
              <a:rPr lang="en-US" b="1" err="1">
                <a:latin typeface="Century Gothic"/>
              </a:rPr>
              <a:t>nica</a:t>
            </a:r>
            <a:r>
              <a:rPr lang="en-US" sz="3300" b="1" dirty="0">
                <a:latin typeface="Century Gothic"/>
              </a:rPr>
              <a:t>: </a:t>
            </a:r>
            <a:r>
              <a:rPr lang="en-US" dirty="0">
                <a:latin typeface="Century Gothic"/>
              </a:rPr>
              <a:t>(669) 900-6833, or (669) 444-9171  Webinar ID: 976 6319 9451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8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624E0-1C7D-CD3B-87E5-DAB771E5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Insertar</a:t>
            </a:r>
            <a:r>
              <a:rPr lang="en-US" dirty="0">
                <a:latin typeface="Century Gothic"/>
              </a:rPr>
              <a:t> e-Bike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AAC9F-6CCB-F1CF-268B-9C54B378A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210"/>
            <a:ext cx="10515600" cy="459752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dirty="0" err="1">
                <a:latin typeface="Century Gothic"/>
              </a:rPr>
              <a:t>Trabajo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completado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desde</a:t>
            </a:r>
            <a:r>
              <a:rPr lang="en-US" b="1" dirty="0">
                <a:latin typeface="Century Gothic"/>
              </a:rPr>
              <a:t> la </a:t>
            </a:r>
            <a:r>
              <a:rPr lang="en-US" b="1" dirty="0" err="1">
                <a:latin typeface="Century Gothic"/>
              </a:rPr>
              <a:t>última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reunió</a:t>
            </a:r>
            <a:r>
              <a:rPr lang="en-US" sz="2800" b="1" kern="1200" dirty="0">
                <a:effectLst/>
                <a:latin typeface="Century Gothic"/>
              </a:rPr>
              <a:t>: </a:t>
            </a:r>
          </a:p>
          <a:p>
            <a:pPr marL="800100" lvl="1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>
                <a:latin typeface="Arial"/>
                <a:ea typeface="Times New Roman" panose="02020603050405020304" pitchFamily="18" charset="0"/>
                <a:cs typeface="Arial"/>
              </a:rPr>
              <a:t>Trabajo</a:t>
            </a:r>
            <a:r>
              <a:rPr lang="en-US" sz="1800" dirty="0"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1800" err="1">
                <a:latin typeface="Arial"/>
                <a:ea typeface="Times New Roman" panose="02020603050405020304" pitchFamily="18" charset="0"/>
                <a:cs typeface="Arial"/>
              </a:rPr>
              <a:t>conitnuo</a:t>
            </a:r>
            <a:r>
              <a:rPr lang="en-US" sz="1800" dirty="0">
                <a:latin typeface="Arial"/>
                <a:ea typeface="Times New Roman" panose="02020603050405020304" pitchFamily="18" charset="0"/>
                <a:cs typeface="Arial"/>
              </a:rPr>
              <a:t> con </a:t>
            </a:r>
            <a:r>
              <a:rPr lang="en-US" sz="1800" err="1">
                <a:latin typeface="Arial"/>
                <a:ea typeface="Times New Roman" panose="02020603050405020304" pitchFamily="18" charset="0"/>
                <a:cs typeface="Arial"/>
              </a:rPr>
              <a:t>organizaciones</a:t>
            </a:r>
            <a:r>
              <a:rPr lang="en-US" sz="1800" dirty="0"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1800" err="1">
                <a:latin typeface="Arial"/>
                <a:ea typeface="Times New Roman" panose="02020603050405020304" pitchFamily="18" charset="0"/>
                <a:cs typeface="Arial"/>
              </a:rPr>
              <a:t>comunitarias</a:t>
            </a:r>
            <a:endParaRPr lang="en-US" sz="1800" b="1" err="1">
              <a:latin typeface="Arial"/>
              <a:ea typeface="Times New Roman" panose="02020603050405020304" pitchFamily="18" charset="0"/>
              <a:cs typeface="Arial"/>
            </a:endParaRPr>
          </a:p>
          <a:p>
            <a:pPr marL="800100" lvl="1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 err="1">
                <a:latin typeface="Arial"/>
                <a:cs typeface="Arial"/>
              </a:rPr>
              <a:t>Lanzamiento</a:t>
            </a:r>
            <a:r>
              <a:rPr lang="en-US" sz="1800" dirty="0">
                <a:latin typeface="Arial"/>
                <a:cs typeface="Arial"/>
              </a:rPr>
              <a:t> del </a:t>
            </a:r>
            <a:r>
              <a:rPr lang="en-US" sz="1800" dirty="0" err="1">
                <a:latin typeface="Arial"/>
                <a:cs typeface="Arial"/>
              </a:rPr>
              <a:t>sistema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eBike</a:t>
            </a:r>
            <a:r>
              <a:rPr lang="en-US" sz="1800" dirty="0">
                <a:latin typeface="Arial"/>
                <a:cs typeface="Arial"/>
              </a:rPr>
              <a:t>/ </a:t>
            </a:r>
            <a:r>
              <a:rPr lang="en-US" sz="1800" dirty="0" err="1">
                <a:latin typeface="Arial"/>
                <a:cs typeface="Arial"/>
              </a:rPr>
              <a:t>Ceremonia</a:t>
            </a:r>
            <a:r>
              <a:rPr lang="en-US" sz="1800" dirty="0">
                <a:latin typeface="Arial"/>
                <a:cs typeface="Arial"/>
              </a:rPr>
              <a:t> de corte de </a:t>
            </a:r>
            <a:r>
              <a:rPr lang="en-US" sz="1800" dirty="0" err="1">
                <a:latin typeface="Arial"/>
                <a:cs typeface="Arial"/>
              </a:rPr>
              <a:t>listón</a:t>
            </a:r>
          </a:p>
          <a:p>
            <a:pPr marL="800100" lvl="1" indent="-342900">
              <a:lnSpc>
                <a:spcPct val="10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>
                <a:latin typeface="Arial"/>
                <a:ea typeface="Times New Roman" panose="02020603050405020304" pitchFamily="18" charset="0"/>
                <a:cs typeface="Arial"/>
              </a:rPr>
              <a:t>Personal contratado capcitado</a:t>
            </a:r>
          </a:p>
          <a:p>
            <a:pPr marL="800100" lvl="1" indent="-342900">
              <a:lnSpc>
                <a:spcPct val="10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>
                <a:latin typeface="Arial"/>
                <a:ea typeface="Times New Roman" panose="02020603050405020304" pitchFamily="18" charset="0"/>
                <a:cs typeface="Arial"/>
              </a:rPr>
              <a:t>En el proceso de contratación de un Community Manager para trabajar con las partes interesadas y la comunidad</a:t>
            </a:r>
          </a:p>
          <a:p>
            <a:pPr marL="800100" lvl="1" indent="-342900">
              <a:lnSpc>
                <a:spcPct val="10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>
                <a:latin typeface="Arial"/>
                <a:ea typeface="Times New Roman" panose="02020603050405020304" pitchFamily="18" charset="0"/>
                <a:cs typeface="Arial"/>
              </a:rPr>
              <a:t>Se completó un plan de participación y extensión comunitaria para su implementación.</a:t>
            </a:r>
          </a:p>
          <a:p>
            <a:pPr>
              <a:tabLst>
                <a:tab pos="457200" algn="l"/>
              </a:tabLst>
            </a:pPr>
            <a:r>
              <a:rPr lang="en-US" b="1">
                <a:latin typeface="Century Gothic"/>
                <a:cs typeface="Arial"/>
              </a:rPr>
              <a:t>Gastos totales reportados</a:t>
            </a:r>
            <a:r>
              <a:rPr lang="en-US" kern="1200" dirty="0">
                <a:effectLst/>
                <a:latin typeface="Century Gothic"/>
              </a:rPr>
              <a:t>: $</a:t>
            </a:r>
            <a:r>
              <a:rPr lang="en-US" dirty="0">
                <a:latin typeface="Century Gothic"/>
              </a:rPr>
              <a:t>1,094,375</a:t>
            </a:r>
            <a:endParaRPr lang="en-US" dirty="0"/>
          </a:p>
          <a:p>
            <a:r>
              <a:rPr lang="en-US" b="1">
                <a:latin typeface="Century Gothic"/>
              </a:rPr>
              <a:t>Presupuesto restante</a:t>
            </a:r>
            <a:r>
              <a:rPr lang="en-US" sz="2800" kern="1200">
                <a:effectLst/>
                <a:latin typeface="Century Gothic"/>
              </a:rPr>
              <a:t>: $</a:t>
            </a:r>
            <a:r>
              <a:rPr lang="en-US">
                <a:latin typeface="Century Gothic"/>
              </a:rPr>
              <a:t>3 million</a:t>
            </a:r>
            <a:endParaRPr lang="en-US">
              <a:effectLst/>
            </a:endParaRPr>
          </a:p>
          <a:p>
            <a:r>
              <a:rPr lang="en-US" b="1">
                <a:latin typeface="Century Gothic"/>
              </a:rPr>
              <a:t>Trabajo planificado en las próximas ~dos semanas</a:t>
            </a:r>
            <a:r>
              <a:rPr lang="en-US">
                <a:latin typeface="Century Gothic"/>
              </a:rPr>
              <a:t>: Colocar bicicletas adicionales en toda la ciudad en lugares identificados.</a:t>
            </a:r>
            <a:endParaRPr lang="en-US"/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AD4324A-8681-6D9C-8134-87891CDC8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278" y="228915"/>
            <a:ext cx="2743200" cy="15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14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57556-BA0B-4B89-4828-269139D1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Insertar CEP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93AE4-A224-2483-0955-6F85A00E0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b="1">
                <a:latin typeface="Century Gothic"/>
              </a:rPr>
              <a:t>Trabajo completado desde la última reunión</a:t>
            </a:r>
            <a:r>
              <a:rPr lang="en-US" sz="2800" b="1" kern="1200">
                <a:effectLst/>
                <a:latin typeface="Century Gothic"/>
              </a:rPr>
              <a:t>: 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>
                <a:latin typeface="Century Gothic"/>
              </a:rPr>
              <a:t>Comience a redactar el sitio web de Richmond Rising</a:t>
            </a:r>
          </a:p>
          <a:p>
            <a:pPr marL="800100" lvl="1" indent="-342900">
              <a:lnSpc>
                <a:spcPct val="114999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>
                <a:latin typeface="Century Gothic"/>
              </a:rPr>
              <a:t>Comience a redactar el plan de participación</a:t>
            </a:r>
            <a:endParaRPr lang="en-US"/>
          </a:p>
          <a:p>
            <a:pPr marL="800100" lvl="1" indent="-342900">
              <a:lnSpc>
                <a:spcPct val="114999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>
                <a:latin typeface="Century Gothic"/>
              </a:rPr>
              <a:t>Borrador de la descripción del puesto de Gerente de Youth Fellow</a:t>
            </a:r>
          </a:p>
          <a:p>
            <a:pPr marL="800100" lvl="1" indent="-342900">
              <a:lnSpc>
                <a:spcPct val="114999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>
                <a:latin typeface="Century Gothic"/>
              </a:rPr>
              <a:t>Borradores de documentos de informes anuales para becarios juveniles</a:t>
            </a:r>
            <a:endParaRPr lang="en-US"/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400">
                <a:latin typeface="Century Gothic"/>
              </a:rPr>
              <a:t>Registro de participación comunitaria de becarios jóvenes</a:t>
            </a:r>
          </a:p>
          <a:p>
            <a:pPr lvl="1"/>
            <a:r>
              <a:rPr lang="en-US">
                <a:latin typeface="Century Gothic"/>
              </a:rPr>
              <a:t>Y Resumen de participación comunitaria de los becarios Jóvenes</a:t>
            </a:r>
            <a:endParaRPr lang="en-US"/>
          </a:p>
          <a:p>
            <a:r>
              <a:rPr lang="en-US" b="1">
                <a:latin typeface="Century Gothic"/>
              </a:rPr>
              <a:t>Gastos totales reportados a la fecha</a:t>
            </a:r>
            <a:r>
              <a:rPr lang="en-US" kern="1200" dirty="0">
                <a:effectLst/>
                <a:latin typeface="Century Gothic"/>
              </a:rPr>
              <a:t>: $ 2,383.55</a:t>
            </a:r>
            <a:endParaRPr lang="en-US"/>
          </a:p>
          <a:p>
            <a:r>
              <a:rPr lang="en-US" b="1">
                <a:latin typeface="Century Gothic"/>
              </a:rPr>
              <a:t>Presupuesto restante</a:t>
            </a:r>
            <a:r>
              <a:rPr lang="en-US" sz="2800" kern="1200">
                <a:effectLst/>
                <a:latin typeface="Century Gothic"/>
              </a:rPr>
              <a:t>: $  2,563,649.18</a:t>
            </a:r>
          </a:p>
          <a:p>
            <a:r>
              <a:rPr lang="en-US" b="1">
                <a:latin typeface="Century Gothic"/>
              </a:rPr>
              <a:t>Trabajo planificado en las próximas ~dos semanas</a:t>
            </a:r>
            <a:r>
              <a:rPr lang="en-US" dirty="0">
                <a:latin typeface="Century Gothic"/>
              </a:rPr>
              <a:t>:</a:t>
            </a:r>
            <a:r>
              <a:rPr lang="en-US" sz="2800" kern="1200" dirty="0">
                <a:effectLst/>
                <a:latin typeface="Century Gothic"/>
              </a:rPr>
              <a:t> </a:t>
            </a:r>
            <a:endParaRPr lang="en-US" sz="2800" kern="1200" dirty="0">
              <a:latin typeface="Century Gothic"/>
            </a:endParaRPr>
          </a:p>
          <a:p>
            <a:pPr lvl="1"/>
            <a:r>
              <a:rPr lang="en-US">
                <a:latin typeface="Century Gothic"/>
              </a:rPr>
              <a:t>Finalizar el plan de Participación Comunitaria</a:t>
            </a:r>
            <a:endParaRPr lang="en-US"/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EFA6A02-53CF-2779-C82F-6E8EF1FE8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0" y="415698"/>
            <a:ext cx="2743200" cy="15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04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D0319-DCBD-1007-9FD2-EC1D73944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Insertar DAP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D4EF4-1049-DF5B-236C-A904B0AE7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b="1" dirty="0" err="1">
                <a:latin typeface="Century Gothic"/>
              </a:rPr>
              <a:t>Trabajo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completado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desde</a:t>
            </a:r>
            <a:r>
              <a:rPr lang="en-US" b="1" dirty="0">
                <a:latin typeface="Century Gothic"/>
              </a:rPr>
              <a:t> la </a:t>
            </a:r>
            <a:r>
              <a:rPr lang="en-US" b="1" dirty="0" err="1">
                <a:latin typeface="Century Gothic"/>
              </a:rPr>
              <a:t>última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reunión</a:t>
            </a:r>
            <a:r>
              <a:rPr lang="en-US" b="1" dirty="0">
                <a:latin typeface="Century Gothic"/>
              </a:rPr>
              <a:t>: </a:t>
            </a:r>
          </a:p>
          <a:p>
            <a:pPr lvl="1" indent="-342900"/>
            <a:r>
              <a:rPr lang="en-US" dirty="0" err="1">
                <a:latin typeface="Century Gothic"/>
              </a:rPr>
              <a:t>Borrador</a:t>
            </a:r>
            <a:r>
              <a:rPr lang="en-US" dirty="0">
                <a:latin typeface="Century Gothic"/>
              </a:rPr>
              <a:t> de la </a:t>
            </a:r>
            <a:r>
              <a:rPr lang="en-US" dirty="0" err="1">
                <a:latin typeface="Century Gothic"/>
              </a:rPr>
              <a:t>Guía</a:t>
            </a:r>
            <a:r>
              <a:rPr lang="en-US" dirty="0">
                <a:latin typeface="Century Gothic"/>
              </a:rPr>
              <a:t> ADU </a:t>
            </a:r>
            <a:r>
              <a:rPr lang="en-US" dirty="0" err="1">
                <a:latin typeface="Century Gothic"/>
              </a:rPr>
              <a:t>completado</a:t>
            </a:r>
            <a:r>
              <a:rPr lang="en-US" dirty="0">
                <a:latin typeface="Century Gothic"/>
              </a:rPr>
              <a:t>; </a:t>
            </a:r>
            <a:r>
              <a:rPr lang="en-US" dirty="0" err="1">
                <a:latin typeface="Century Gothic"/>
              </a:rPr>
              <a:t>presentado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en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taller de ADU </a:t>
            </a:r>
            <a:r>
              <a:rPr lang="en-US" dirty="0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28 de </a:t>
            </a:r>
            <a:r>
              <a:rPr lang="en-US" dirty="0" err="1">
                <a:latin typeface="Century Gothic"/>
              </a:rPr>
              <a:t>Febrero</a:t>
            </a:r>
            <a:r>
              <a:rPr lang="en-US" dirty="0">
                <a:latin typeface="Century Gothic"/>
              </a:rPr>
              <a:t> de 2024</a:t>
            </a:r>
          </a:p>
          <a:p>
            <a:pPr lvl="1" indent="-342900"/>
            <a:r>
              <a:rPr lang="en-US" dirty="0">
                <a:latin typeface="Century Gothic"/>
              </a:rPr>
              <a:t>Se </a:t>
            </a:r>
            <a:r>
              <a:rPr lang="en-US" dirty="0" err="1">
                <a:latin typeface="Century Gothic"/>
              </a:rPr>
              <a:t>completó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marco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políticas</a:t>
            </a:r>
            <a:r>
              <a:rPr lang="en-US" dirty="0">
                <a:latin typeface="Century Gothic"/>
              </a:rPr>
              <a:t> de tierras </a:t>
            </a:r>
            <a:r>
              <a:rPr lang="en-US" dirty="0" err="1">
                <a:latin typeface="Century Gothic"/>
              </a:rPr>
              <a:t>públicas</a:t>
            </a:r>
            <a:r>
              <a:rPr lang="en-US" dirty="0">
                <a:latin typeface="Century Gothic"/>
              </a:rPr>
              <a:t>; </a:t>
            </a:r>
            <a:r>
              <a:rPr lang="en-US" dirty="0" err="1">
                <a:latin typeface="Century Gothic"/>
              </a:rPr>
              <a:t>presentado</a:t>
            </a:r>
            <a:r>
              <a:rPr lang="en-US" dirty="0">
                <a:latin typeface="Century Gothic"/>
              </a:rPr>
              <a:t> al </a:t>
            </a:r>
            <a:r>
              <a:rPr lang="en-US" dirty="0" err="1">
                <a:latin typeface="Century Gothic"/>
              </a:rPr>
              <a:t>Ayuntamiento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5 de Marzo de 2024</a:t>
            </a:r>
          </a:p>
          <a:p>
            <a:pPr lvl="1" indent="-342900"/>
            <a:r>
              <a:rPr lang="en-US" dirty="0">
                <a:latin typeface="Century Gothic"/>
              </a:rPr>
              <a:t>Se </a:t>
            </a:r>
            <a:r>
              <a:rPr lang="en-US" dirty="0" err="1">
                <a:latin typeface="Century Gothic"/>
              </a:rPr>
              <a:t>obtuvo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financiación</a:t>
            </a:r>
            <a:r>
              <a:rPr lang="en-US" dirty="0">
                <a:latin typeface="Century Gothic"/>
              </a:rPr>
              <a:t> ARPA para la </a:t>
            </a:r>
            <a:r>
              <a:rPr lang="en-US" dirty="0" err="1">
                <a:latin typeface="Century Gothic"/>
              </a:rPr>
              <a:t>campaña</a:t>
            </a:r>
            <a:r>
              <a:rPr lang="en-US" dirty="0">
                <a:latin typeface="Century Gothic"/>
              </a:rPr>
              <a:t> local y </a:t>
            </a:r>
            <a:r>
              <a:rPr lang="en-US" dirty="0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programa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piloto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mejora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fachadas</a:t>
            </a:r>
            <a:endParaRPr lang="en-US" dirty="0">
              <a:latin typeface="Century Gothic"/>
            </a:endParaRPr>
          </a:p>
          <a:p>
            <a:pPr lvl="1" indent="-342900"/>
            <a:r>
              <a:rPr lang="en-US" dirty="0">
                <a:latin typeface="Century Gothic"/>
              </a:rPr>
              <a:t>Taller ADU </a:t>
            </a:r>
            <a:r>
              <a:rPr lang="en-US" dirty="0" err="1">
                <a:latin typeface="Century Gothic"/>
              </a:rPr>
              <a:t>realizado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28 de </a:t>
            </a:r>
            <a:r>
              <a:rPr lang="en-US" dirty="0" err="1">
                <a:latin typeface="Century Gothic"/>
              </a:rPr>
              <a:t>Febrero</a:t>
            </a:r>
            <a:endParaRPr lang="en-US" dirty="0">
              <a:latin typeface="Century Gothic"/>
            </a:endParaRPr>
          </a:p>
          <a:p>
            <a:r>
              <a:rPr lang="en-US" b="1" dirty="0" err="1">
                <a:latin typeface="Century Gothic"/>
              </a:rPr>
              <a:t>Gastos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totales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reportados</a:t>
            </a:r>
            <a:r>
              <a:rPr lang="en-US" b="1" dirty="0">
                <a:latin typeface="Century Gothic"/>
              </a:rPr>
              <a:t> a la </a:t>
            </a:r>
            <a:r>
              <a:rPr lang="en-US" b="1" dirty="0" err="1">
                <a:latin typeface="Century Gothic"/>
              </a:rPr>
              <a:t>fecha</a:t>
            </a:r>
            <a:r>
              <a:rPr lang="en-US" b="1" dirty="0">
                <a:latin typeface="Century Gothic"/>
              </a:rPr>
              <a:t>:</a:t>
            </a:r>
            <a:r>
              <a:rPr lang="en-US" dirty="0">
                <a:latin typeface="Century Gothic"/>
              </a:rPr>
              <a:t> $44,160.54</a:t>
            </a:r>
          </a:p>
          <a:p>
            <a:r>
              <a:rPr lang="en-US" b="1" dirty="0" err="1">
                <a:latin typeface="Century Gothic"/>
              </a:rPr>
              <a:t>Resupuesto</a:t>
            </a:r>
            <a:r>
              <a:rPr lang="en-US" b="1" dirty="0">
                <a:latin typeface="Century Gothic"/>
              </a:rPr>
              <a:t> restante</a:t>
            </a:r>
            <a:r>
              <a:rPr lang="en-US" sz="2800" kern="1200" dirty="0">
                <a:effectLst/>
                <a:latin typeface="Century Gothic"/>
              </a:rPr>
              <a:t>: $ </a:t>
            </a:r>
            <a:r>
              <a:rPr lang="en-US" dirty="0">
                <a:latin typeface="Century Gothic"/>
              </a:rPr>
              <a:t>637,475.08</a:t>
            </a:r>
            <a:endParaRPr lang="en-US" dirty="0">
              <a:effectLst/>
              <a:latin typeface="Century Gothic"/>
            </a:endParaRPr>
          </a:p>
          <a:p>
            <a:r>
              <a:rPr lang="en-US" b="1" dirty="0" err="1">
                <a:latin typeface="Century Gothic"/>
              </a:rPr>
              <a:t>Trabajo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planificado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en</a:t>
            </a:r>
            <a:r>
              <a:rPr lang="en-US" b="1" dirty="0">
                <a:latin typeface="Century Gothic"/>
              </a:rPr>
              <a:t> las </a:t>
            </a:r>
            <a:r>
              <a:rPr lang="en-US" b="1" dirty="0" err="1">
                <a:latin typeface="Century Gothic"/>
              </a:rPr>
              <a:t>próximas</a:t>
            </a:r>
            <a:r>
              <a:rPr lang="en-US" b="1" dirty="0">
                <a:latin typeface="Century Gothic"/>
              </a:rPr>
              <a:t> ~dos </a:t>
            </a:r>
            <a:r>
              <a:rPr lang="en-US" b="1" dirty="0" err="1">
                <a:latin typeface="Century Gothic"/>
              </a:rPr>
              <a:t>semanas</a:t>
            </a:r>
            <a:r>
              <a:rPr lang="en-US" dirty="0">
                <a:latin typeface="Century Gothic"/>
              </a:rPr>
              <a:t>:</a:t>
            </a:r>
          </a:p>
          <a:p>
            <a:pPr lvl="1"/>
            <a:r>
              <a:rPr lang="en-US" dirty="0" err="1">
                <a:latin typeface="Century Gothic"/>
              </a:rPr>
              <a:t>Perfeccione</a:t>
            </a:r>
            <a:r>
              <a:rPr lang="en-US" dirty="0">
                <a:latin typeface="Century Gothic"/>
              </a:rPr>
              <a:t> la </a:t>
            </a:r>
            <a:r>
              <a:rPr lang="en-US" dirty="0" err="1">
                <a:latin typeface="Century Gothic"/>
              </a:rPr>
              <a:t>Guía</a:t>
            </a:r>
            <a:r>
              <a:rPr lang="en-US" dirty="0">
                <a:latin typeface="Century Gothic"/>
              </a:rPr>
              <a:t> de ADU e </a:t>
            </a:r>
            <a:r>
              <a:rPr lang="en-US" dirty="0" err="1">
                <a:latin typeface="Century Gothic"/>
              </a:rPr>
              <a:t>incorpore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los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comentarios</a:t>
            </a:r>
            <a:r>
              <a:rPr lang="en-US" dirty="0">
                <a:latin typeface="Century Gothic"/>
              </a:rPr>
              <a:t> del Taller de ADU</a:t>
            </a:r>
            <a:r>
              <a:rPr lang="en-US" sz="2200" dirty="0">
                <a:latin typeface="Century Gothic"/>
              </a:rPr>
              <a:t>.</a:t>
            </a:r>
            <a:endParaRPr lang="en-US" dirty="0"/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EA65A86-A925-EF3A-6F3B-595373FF2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522" y="303257"/>
            <a:ext cx="2743200" cy="15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63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BAA5E-F60E-7BF3-7FE1-69A4449C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WDEOP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D3420-5DC4-5698-CC25-2AB787C68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Century Gothic"/>
              </a:rPr>
              <a:t>Trabajo completado desde la última reunión: N/A</a:t>
            </a:r>
            <a:endParaRPr lang="en-US" sz="2800">
              <a:effectLst/>
            </a:endParaRPr>
          </a:p>
          <a:p>
            <a:r>
              <a:rPr lang="en-US" b="1">
                <a:latin typeface="Century Gothic"/>
              </a:rPr>
              <a:t>Gastos totales reportados a la fecha</a:t>
            </a:r>
            <a:r>
              <a:rPr lang="en-US" sz="2800" kern="1200" dirty="0">
                <a:effectLst/>
                <a:latin typeface="Century Gothic"/>
              </a:rPr>
              <a:t>: $</a:t>
            </a:r>
            <a:r>
              <a:rPr lang="en-US" dirty="0">
                <a:latin typeface="Century Gothic"/>
              </a:rPr>
              <a:t> 4,430.20</a:t>
            </a:r>
            <a:endParaRPr lang="en-US" dirty="0">
              <a:effectLst/>
            </a:endParaRPr>
          </a:p>
          <a:p>
            <a:r>
              <a:rPr lang="en-US" b="1">
                <a:latin typeface="Century Gothic"/>
              </a:rPr>
              <a:t>Presupuesto restante</a:t>
            </a:r>
            <a:r>
              <a:rPr lang="en-US" sz="2800" kern="1200">
                <a:effectLst/>
                <a:latin typeface="Century Gothic"/>
              </a:rPr>
              <a:t>: $  1,429,377.54</a:t>
            </a:r>
            <a:endParaRPr lang="en-US">
              <a:effectLst/>
              <a:latin typeface="Century Gothic"/>
            </a:endParaRPr>
          </a:p>
          <a:p>
            <a:r>
              <a:rPr lang="en-US" b="1">
                <a:latin typeface="Century Gothic"/>
              </a:rPr>
              <a:t>Trabajo planificado en las próximas ~dos semanas</a:t>
            </a:r>
            <a:r>
              <a:rPr lang="en-US">
                <a:latin typeface="Century Gothic"/>
              </a:rPr>
              <a:t>: </a:t>
            </a:r>
          </a:p>
          <a:p>
            <a:pPr lvl="1" indent="-342900"/>
            <a:r>
              <a:rPr lang="en-US">
                <a:latin typeface="Century Gothic"/>
              </a:rPr>
              <a:t>Revisar las solicitudes de empleo para contratar un nuevo miembro del personal.</a:t>
            </a:r>
          </a:p>
          <a:p>
            <a:pPr lvl="1" indent="-342900"/>
            <a:r>
              <a:rPr lang="en-US">
                <a:latin typeface="Century Gothic"/>
              </a:rPr>
              <a:t>Identificar otra ubicación en el área de TCC para implementar el program de capacitación.</a:t>
            </a:r>
            <a:endParaRPr lang="en-US" dirty="0"/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8521C23-FEA1-F3FF-0DC9-D90638F9F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961" y="266086"/>
            <a:ext cx="2743200" cy="15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52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2A546-2B8D-CCAB-C7F6-F846D4000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Insertar</a:t>
            </a:r>
            <a:r>
              <a:rPr lang="en-US" dirty="0">
                <a:latin typeface="Century Gothic"/>
              </a:rPr>
              <a:t> ITP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4854F-1D53-280B-CFD7-D2654B8BC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884"/>
            <a:ext cx="10515600" cy="478407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 dirty="0">
                <a:latin typeface="Century Gothic"/>
              </a:rPr>
              <a:t>Trabajo completado </a:t>
            </a:r>
            <a:r>
              <a:rPr lang="en-US" b="1" dirty="0" err="1">
                <a:latin typeface="Century Gothic"/>
              </a:rPr>
              <a:t>desde</a:t>
            </a:r>
            <a:r>
              <a:rPr lang="en-US" b="1" dirty="0">
                <a:latin typeface="Century Gothic"/>
              </a:rPr>
              <a:t> la </a:t>
            </a:r>
            <a:r>
              <a:rPr lang="en-US" b="1" dirty="0" err="1">
                <a:latin typeface="Century Gothic"/>
              </a:rPr>
              <a:t>última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reunión</a:t>
            </a:r>
            <a:r>
              <a:rPr lang="en-US" sz="2800" b="1" kern="1200" dirty="0">
                <a:effectLst/>
                <a:latin typeface="Century Gothic"/>
              </a:rPr>
              <a:t>: </a:t>
            </a:r>
            <a:endParaRPr lang="en-US" sz="2800" dirty="0">
              <a:effectLst/>
              <a:latin typeface="Century Gothic"/>
            </a:endParaRPr>
          </a:p>
          <a:p>
            <a:pPr lvl="1"/>
            <a:r>
              <a:rPr lang="en-US" dirty="0" err="1">
                <a:latin typeface="Century Gothic"/>
              </a:rPr>
              <a:t>Redacción</a:t>
            </a:r>
            <a:r>
              <a:rPr lang="en-US" dirty="0">
                <a:latin typeface="Century Gothic"/>
              </a:rPr>
              <a:t> continua de </a:t>
            </a:r>
            <a:r>
              <a:rPr lang="en-US" dirty="0" err="1">
                <a:latin typeface="Century Gothic"/>
              </a:rPr>
              <a:t>evaluación</a:t>
            </a:r>
            <a:r>
              <a:rPr lang="en-US" dirty="0">
                <a:latin typeface="Century Gothic"/>
              </a:rPr>
              <a:t> y plan de </a:t>
            </a:r>
            <a:r>
              <a:rPr lang="en-US" dirty="0" err="1">
                <a:latin typeface="Century Gothic"/>
              </a:rPr>
              <a:t>seguimiento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indicadores</a:t>
            </a:r>
            <a:r>
              <a:rPr lang="en-US" dirty="0">
                <a:latin typeface="Century Gothic"/>
              </a:rPr>
              <a:t>. </a:t>
            </a:r>
          </a:p>
          <a:p>
            <a:pPr lvl="1"/>
            <a:r>
              <a:rPr lang="en-US" dirty="0">
                <a:latin typeface="Century Gothic"/>
              </a:rPr>
              <a:t>Herramientas de </a:t>
            </a:r>
            <a:r>
              <a:rPr lang="en-US" dirty="0" err="1">
                <a:latin typeface="Century Gothic"/>
              </a:rPr>
              <a:t>informes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desarrolladas</a:t>
            </a:r>
            <a:r>
              <a:rPr lang="en-US" dirty="0">
                <a:latin typeface="Century Gothic"/>
              </a:rPr>
              <a:t> para </a:t>
            </a:r>
            <a:r>
              <a:rPr lang="en-US" dirty="0" err="1">
                <a:latin typeface="Century Gothic"/>
              </a:rPr>
              <a:t>recopilación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datos</a:t>
            </a:r>
            <a:r>
              <a:rPr lang="en-US" dirty="0">
                <a:latin typeface="Century Gothic"/>
              </a:rPr>
              <a:t>. </a:t>
            </a:r>
          </a:p>
          <a:p>
            <a:pPr lvl="1"/>
            <a:r>
              <a:rPr lang="en-US" dirty="0">
                <a:latin typeface="Century Gothic"/>
              </a:rPr>
              <a:t>Datos de </a:t>
            </a:r>
            <a:r>
              <a:rPr lang="en-US" dirty="0" err="1">
                <a:latin typeface="Century Gothic"/>
              </a:rPr>
              <a:t>referencia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recopilados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en</a:t>
            </a:r>
            <a:r>
              <a:rPr lang="en-US" dirty="0">
                <a:latin typeface="Century Gothic"/>
              </a:rPr>
              <a:t> Richmond. </a:t>
            </a:r>
          </a:p>
          <a:p>
            <a:r>
              <a:rPr lang="en-US" b="1" dirty="0" err="1">
                <a:latin typeface="Century Gothic"/>
              </a:rPr>
              <a:t>Gastos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totales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reportados</a:t>
            </a:r>
            <a:r>
              <a:rPr lang="en-US" b="1" dirty="0">
                <a:latin typeface="Century Gothic"/>
              </a:rPr>
              <a:t> a la </a:t>
            </a:r>
            <a:r>
              <a:rPr lang="en-US" b="1" dirty="0" err="1">
                <a:latin typeface="Century Gothic"/>
              </a:rPr>
              <a:t>fecha</a:t>
            </a:r>
            <a:r>
              <a:rPr lang="en-US" sz="2800" kern="1200" dirty="0">
                <a:effectLst/>
                <a:latin typeface="Century Gothic"/>
              </a:rPr>
              <a:t>: $ </a:t>
            </a:r>
            <a:r>
              <a:rPr lang="en-US" dirty="0">
                <a:latin typeface="Century Gothic"/>
              </a:rPr>
              <a:t>90,000</a:t>
            </a:r>
            <a:endParaRPr lang="en-US" dirty="0">
              <a:effectLst/>
            </a:endParaRPr>
          </a:p>
          <a:p>
            <a:r>
              <a:rPr lang="en-US" b="1" dirty="0" err="1">
                <a:latin typeface="Century Gothic"/>
              </a:rPr>
              <a:t>Presupuesto</a:t>
            </a:r>
            <a:r>
              <a:rPr lang="en-US" b="1" dirty="0">
                <a:latin typeface="Century Gothic"/>
              </a:rPr>
              <a:t> restante</a:t>
            </a:r>
            <a:r>
              <a:rPr lang="en-US" sz="2800" kern="1200" dirty="0">
                <a:effectLst/>
                <a:latin typeface="Century Gothic"/>
              </a:rPr>
              <a:t>: $  </a:t>
            </a:r>
            <a:r>
              <a:rPr lang="en-US" dirty="0">
                <a:latin typeface="Century Gothic"/>
              </a:rPr>
              <a:t>980,000.00</a:t>
            </a:r>
            <a:endParaRPr lang="en-US" dirty="0">
              <a:effectLst/>
            </a:endParaRPr>
          </a:p>
          <a:p>
            <a:r>
              <a:rPr lang="en-US" b="1" err="1">
                <a:latin typeface="Century Gothic"/>
              </a:rPr>
              <a:t>Trabajo</a:t>
            </a:r>
            <a:r>
              <a:rPr lang="en-US" b="1" dirty="0">
                <a:latin typeface="Century Gothic"/>
              </a:rPr>
              <a:t> </a:t>
            </a:r>
            <a:r>
              <a:rPr lang="en-US" b="1" err="1">
                <a:latin typeface="Century Gothic"/>
              </a:rPr>
              <a:t>planificado</a:t>
            </a:r>
            <a:r>
              <a:rPr lang="en-US" b="1" dirty="0">
                <a:latin typeface="Century Gothic"/>
              </a:rPr>
              <a:t> </a:t>
            </a:r>
            <a:r>
              <a:rPr lang="en-US" b="1" err="1">
                <a:latin typeface="Century Gothic"/>
              </a:rPr>
              <a:t>en</a:t>
            </a:r>
            <a:r>
              <a:rPr lang="en-US" b="1" dirty="0">
                <a:latin typeface="Century Gothic"/>
              </a:rPr>
              <a:t> las </a:t>
            </a:r>
            <a:r>
              <a:rPr lang="en-US" b="1" err="1">
                <a:latin typeface="Century Gothic"/>
              </a:rPr>
              <a:t>próximas</a:t>
            </a:r>
            <a:r>
              <a:rPr lang="en-US" b="1" dirty="0">
                <a:latin typeface="Century Gothic"/>
              </a:rPr>
              <a:t> ~dos </a:t>
            </a:r>
            <a:r>
              <a:rPr lang="en-US" b="1" err="1">
                <a:latin typeface="Century Gothic"/>
              </a:rPr>
              <a:t>semanas</a:t>
            </a:r>
            <a:r>
              <a:rPr lang="en-US" sz="2800" b="1" kern="1200" dirty="0">
                <a:effectLst/>
                <a:latin typeface="Century Gothic"/>
              </a:rPr>
              <a:t>: </a:t>
            </a:r>
            <a:endParaRPr lang="en-US" sz="2800" kern="1200">
              <a:effectLst/>
              <a:latin typeface="Century Gothic"/>
            </a:endParaRPr>
          </a:p>
          <a:p>
            <a:pPr lvl="1">
              <a:spcAft>
                <a:spcPts val="600"/>
              </a:spcAft>
            </a:pPr>
            <a:r>
              <a:rPr lang="en-US" err="1">
                <a:latin typeface="Century Gothic"/>
              </a:rPr>
              <a:t>Compartir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borrador</a:t>
            </a:r>
            <a:r>
              <a:rPr lang="en-US" dirty="0">
                <a:latin typeface="Century Gothic"/>
              </a:rPr>
              <a:t> del plan de </a:t>
            </a:r>
            <a:r>
              <a:rPr lang="en-US" err="1">
                <a:latin typeface="Century Gothic"/>
              </a:rPr>
              <a:t>evaluación</a:t>
            </a:r>
            <a:r>
              <a:rPr lang="en-US" dirty="0">
                <a:latin typeface="Century Gothic"/>
              </a:rPr>
              <a:t> y </a:t>
            </a:r>
            <a:r>
              <a:rPr lang="en-US" err="1">
                <a:latin typeface="Century Gothic"/>
              </a:rPr>
              <a:t>seguimiento</a:t>
            </a:r>
            <a:r>
              <a:rPr lang="en-US" dirty="0">
                <a:latin typeface="Century Gothic"/>
              </a:rPr>
              <a:t> de </a:t>
            </a:r>
            <a:r>
              <a:rPr lang="en-US" err="1">
                <a:latin typeface="Century Gothic"/>
              </a:rPr>
              <a:t>indicadores</a:t>
            </a:r>
            <a:r>
              <a:rPr lang="en-US" dirty="0">
                <a:latin typeface="Century Gothic"/>
              </a:rPr>
              <a:t> para </a:t>
            </a:r>
            <a:r>
              <a:rPr lang="en-US" err="1">
                <a:latin typeface="Century Gothic"/>
              </a:rPr>
              <a:t>recibir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comentarios</a:t>
            </a:r>
            <a:endParaRPr lang="en-US">
              <a:latin typeface="Century Gothic"/>
            </a:endParaRPr>
          </a:p>
          <a:p>
            <a:pPr lvl="1">
              <a:spcAft>
                <a:spcPts val="600"/>
              </a:spcAft>
            </a:pPr>
            <a:r>
              <a:rPr lang="en-US" err="1">
                <a:latin typeface="Century Gothic"/>
              </a:rPr>
              <a:t>Programar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reuniones</a:t>
            </a:r>
            <a:r>
              <a:rPr lang="en-US" dirty="0">
                <a:latin typeface="Century Gothic"/>
              </a:rPr>
              <a:t> con </a:t>
            </a:r>
            <a:r>
              <a:rPr lang="en-US" err="1">
                <a:latin typeface="Century Gothic"/>
              </a:rPr>
              <a:t>los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socios</a:t>
            </a:r>
            <a:r>
              <a:rPr lang="en-US" dirty="0">
                <a:latin typeface="Century Gothic"/>
              </a:rPr>
              <a:t> del </a:t>
            </a:r>
            <a:r>
              <a:rPr lang="en-US" err="1">
                <a:latin typeface="Century Gothic"/>
              </a:rPr>
              <a:t>proyecto</a:t>
            </a:r>
            <a:r>
              <a:rPr lang="en-US" dirty="0">
                <a:latin typeface="Century Gothic"/>
              </a:rPr>
              <a:t> para </a:t>
            </a:r>
            <a:r>
              <a:rPr lang="en-US" err="1">
                <a:latin typeface="Century Gothic"/>
              </a:rPr>
              <a:t>discutir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proceso</a:t>
            </a:r>
            <a:r>
              <a:rPr lang="en-US" dirty="0">
                <a:latin typeface="Century Gothic"/>
              </a:rPr>
              <a:t> de </a:t>
            </a:r>
            <a:r>
              <a:rPr lang="en-US" err="1">
                <a:latin typeface="Century Gothic"/>
              </a:rPr>
              <a:t>recopliación</a:t>
            </a:r>
            <a:r>
              <a:rPr lang="en-US" dirty="0">
                <a:latin typeface="Century Gothic"/>
              </a:rPr>
              <a:t> de </a:t>
            </a:r>
            <a:r>
              <a:rPr lang="en-US" err="1">
                <a:latin typeface="Century Gothic"/>
              </a:rPr>
              <a:t>datos</a:t>
            </a:r>
            <a:r>
              <a:rPr lang="en-US" dirty="0">
                <a:latin typeface="Century Gothic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143229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2A546-2B8D-CCAB-C7F6-F846D4000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Insertar</a:t>
            </a:r>
            <a:r>
              <a:rPr lang="en-US" dirty="0">
                <a:latin typeface="Century Gothic"/>
              </a:rPr>
              <a:t> ITP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4854F-1D53-280B-CFD7-D2654B8BC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b="1" dirty="0" err="1">
                <a:latin typeface="Century Gothic"/>
              </a:rPr>
              <a:t>Trabajo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completado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desde</a:t>
            </a:r>
            <a:r>
              <a:rPr lang="en-US" b="1" dirty="0">
                <a:latin typeface="Century Gothic"/>
              </a:rPr>
              <a:t> la </a:t>
            </a:r>
            <a:r>
              <a:rPr lang="en-US" b="1" dirty="0" err="1">
                <a:latin typeface="Century Gothic"/>
              </a:rPr>
              <a:t>última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reuinión</a:t>
            </a:r>
            <a:r>
              <a:rPr lang="en-US" sz="2800" b="1" kern="1200" dirty="0">
                <a:effectLst/>
                <a:latin typeface="Century Gothic"/>
              </a:rPr>
              <a:t>: </a:t>
            </a:r>
            <a:endParaRPr lang="en-US" sz="2800" dirty="0">
              <a:effectLst/>
              <a:latin typeface="Century Gothic"/>
            </a:endParaRPr>
          </a:p>
          <a:p>
            <a:pPr lvl="1"/>
            <a:r>
              <a:rPr lang="en-US" err="1">
                <a:latin typeface="Century Gothic"/>
              </a:rPr>
              <a:t>Redacción</a:t>
            </a:r>
            <a:r>
              <a:rPr lang="en-US" dirty="0">
                <a:latin typeface="Century Gothic"/>
              </a:rPr>
              <a:t> continua de </a:t>
            </a:r>
            <a:r>
              <a:rPr lang="en-US" err="1">
                <a:latin typeface="Century Gothic"/>
              </a:rPr>
              <a:t>evaluación</a:t>
            </a:r>
            <a:r>
              <a:rPr lang="en-US" dirty="0">
                <a:latin typeface="Century Gothic"/>
              </a:rPr>
              <a:t> y plan de </a:t>
            </a:r>
            <a:r>
              <a:rPr lang="en-US" err="1">
                <a:latin typeface="Century Gothic"/>
              </a:rPr>
              <a:t>seguimiento</a:t>
            </a:r>
            <a:r>
              <a:rPr lang="en-US" dirty="0">
                <a:latin typeface="Century Gothic"/>
              </a:rPr>
              <a:t> de </a:t>
            </a:r>
            <a:r>
              <a:rPr lang="en-US" err="1">
                <a:latin typeface="Century Gothic"/>
              </a:rPr>
              <a:t>indicadores</a:t>
            </a:r>
            <a:r>
              <a:rPr lang="en-US" dirty="0">
                <a:latin typeface="Century Gothic"/>
              </a:rPr>
              <a:t>.</a:t>
            </a:r>
          </a:p>
          <a:p>
            <a:pPr lvl="1"/>
            <a:r>
              <a:rPr lang="en-US" dirty="0">
                <a:latin typeface="Century Gothic"/>
              </a:rPr>
              <a:t>Herramientas de </a:t>
            </a:r>
            <a:r>
              <a:rPr lang="en-US" dirty="0" err="1">
                <a:latin typeface="Century Gothic"/>
              </a:rPr>
              <a:t>informes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desarrolladas</a:t>
            </a:r>
            <a:r>
              <a:rPr lang="en-US" dirty="0">
                <a:latin typeface="Century Gothic"/>
              </a:rPr>
              <a:t> para la </a:t>
            </a:r>
            <a:r>
              <a:rPr lang="en-US" dirty="0" err="1">
                <a:latin typeface="Century Gothic"/>
              </a:rPr>
              <a:t>recoliación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datos</a:t>
            </a:r>
            <a:r>
              <a:rPr lang="en-US" dirty="0">
                <a:latin typeface="Century Gothic"/>
              </a:rPr>
              <a:t>: hoja de Google para </a:t>
            </a:r>
            <a:r>
              <a:rPr lang="en-US" dirty="0" err="1">
                <a:latin typeface="Century Gothic"/>
              </a:rPr>
              <a:t>eventos</a:t>
            </a:r>
            <a:r>
              <a:rPr lang="en-US" dirty="0">
                <a:latin typeface="Century Gothic"/>
              </a:rPr>
              <a:t>, </a:t>
            </a:r>
            <a:r>
              <a:rPr lang="en-US" dirty="0" err="1">
                <a:latin typeface="Century Gothic"/>
              </a:rPr>
              <a:t>participación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comunitaria</a:t>
            </a:r>
            <a:r>
              <a:rPr lang="en-US" dirty="0">
                <a:latin typeface="Century Gothic"/>
              </a:rPr>
              <a:t>, etc.</a:t>
            </a:r>
          </a:p>
          <a:p>
            <a:pPr lvl="1"/>
            <a:r>
              <a:rPr lang="en-US" dirty="0" err="1">
                <a:latin typeface="Century Gothic"/>
              </a:rPr>
              <a:t>También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insumos</a:t>
            </a:r>
            <a:r>
              <a:rPr lang="en-US" dirty="0">
                <a:latin typeface="Century Gothic"/>
              </a:rPr>
              <a:t> para CARB </a:t>
            </a:r>
            <a:r>
              <a:rPr lang="en-US" dirty="0" err="1">
                <a:latin typeface="Century Gothic"/>
              </a:rPr>
              <a:t>ahorro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agua</a:t>
            </a:r>
            <a:r>
              <a:rPr lang="en-US" dirty="0">
                <a:latin typeface="Century Gothic"/>
              </a:rPr>
              <a:t>, </a:t>
            </a:r>
            <a:r>
              <a:rPr lang="en-US" dirty="0" err="1">
                <a:latin typeface="Century Gothic"/>
              </a:rPr>
              <a:t>energía</a:t>
            </a:r>
            <a:r>
              <a:rPr lang="en-US" dirty="0">
                <a:latin typeface="Century Gothic"/>
              </a:rPr>
              <a:t>, </a:t>
            </a:r>
            <a:r>
              <a:rPr lang="en-US" dirty="0" err="1">
                <a:latin typeface="Century Gothic"/>
              </a:rPr>
              <a:t>cobertura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árboles</a:t>
            </a:r>
            <a:r>
              <a:rPr lang="en-US" dirty="0">
                <a:latin typeface="Century Gothic"/>
              </a:rPr>
              <a:t>, </a:t>
            </a:r>
            <a:r>
              <a:rPr lang="en-US" dirty="0" err="1">
                <a:latin typeface="Century Gothic"/>
              </a:rPr>
              <a:t>uso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bicicletas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eléctricas</a:t>
            </a:r>
            <a:r>
              <a:rPr lang="en-US" dirty="0">
                <a:latin typeface="Century Gothic"/>
              </a:rPr>
              <a:t>, etc. </a:t>
            </a:r>
          </a:p>
          <a:p>
            <a:pPr lvl="1"/>
            <a:r>
              <a:rPr lang="en-US" dirty="0">
                <a:latin typeface="Century Gothic"/>
              </a:rPr>
              <a:t>Datos de </a:t>
            </a:r>
            <a:r>
              <a:rPr lang="en-US" dirty="0" err="1">
                <a:latin typeface="Century Gothic"/>
              </a:rPr>
              <a:t>referencia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recopilados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en</a:t>
            </a:r>
            <a:r>
              <a:rPr lang="en-US" dirty="0">
                <a:latin typeface="Century Gothic"/>
              </a:rPr>
              <a:t> Richmond</a:t>
            </a:r>
          </a:p>
          <a:p>
            <a:r>
              <a:rPr lang="en-US" b="1" dirty="0" err="1">
                <a:latin typeface="Century Gothic"/>
              </a:rPr>
              <a:t>Gastos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totales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reportados</a:t>
            </a:r>
            <a:r>
              <a:rPr lang="en-US" b="1" dirty="0">
                <a:latin typeface="Century Gothic"/>
              </a:rPr>
              <a:t> a la </a:t>
            </a:r>
            <a:r>
              <a:rPr lang="en-US" b="1" dirty="0" err="1">
                <a:latin typeface="Century Gothic"/>
              </a:rPr>
              <a:t>fecha</a:t>
            </a:r>
            <a:r>
              <a:rPr lang="en-US" sz="2800" kern="1200" dirty="0">
                <a:effectLst/>
                <a:latin typeface="Century Gothic"/>
              </a:rPr>
              <a:t>: $ </a:t>
            </a:r>
            <a:r>
              <a:rPr lang="en-US" dirty="0">
                <a:latin typeface="Century Gothic"/>
              </a:rPr>
              <a:t>90,000</a:t>
            </a:r>
            <a:endParaRPr lang="en-US" dirty="0">
              <a:effectLst/>
            </a:endParaRPr>
          </a:p>
          <a:p>
            <a:r>
              <a:rPr lang="en-US" b="1" dirty="0" err="1">
                <a:latin typeface="Century Gothic"/>
              </a:rPr>
              <a:t>Presupuesto</a:t>
            </a:r>
            <a:r>
              <a:rPr lang="en-US" b="1" dirty="0">
                <a:latin typeface="Century Gothic"/>
              </a:rPr>
              <a:t> restante</a:t>
            </a:r>
            <a:r>
              <a:rPr lang="en-US" dirty="0">
                <a:latin typeface="Century Gothic"/>
              </a:rPr>
              <a:t>:</a:t>
            </a:r>
            <a:r>
              <a:rPr lang="en-US" sz="2800" kern="1200" dirty="0">
                <a:effectLst/>
                <a:latin typeface="Century Gothic"/>
              </a:rPr>
              <a:t> $  </a:t>
            </a:r>
            <a:r>
              <a:rPr lang="en-US" dirty="0">
                <a:latin typeface="Century Gothic"/>
              </a:rPr>
              <a:t>980,000.00</a:t>
            </a:r>
            <a:endParaRPr lang="en-US" dirty="0">
              <a:effectLst/>
            </a:endParaRPr>
          </a:p>
          <a:p>
            <a:r>
              <a:rPr lang="en-US" b="1" err="1">
                <a:latin typeface="Century Gothic"/>
              </a:rPr>
              <a:t>Trabajo</a:t>
            </a:r>
            <a:r>
              <a:rPr lang="en-US" b="1" dirty="0">
                <a:latin typeface="Century Gothic"/>
              </a:rPr>
              <a:t> </a:t>
            </a:r>
            <a:r>
              <a:rPr lang="en-US" b="1" err="1">
                <a:latin typeface="Century Gothic"/>
              </a:rPr>
              <a:t>planificado</a:t>
            </a:r>
            <a:r>
              <a:rPr lang="en-US" b="1" dirty="0">
                <a:latin typeface="Century Gothic"/>
              </a:rPr>
              <a:t> </a:t>
            </a:r>
            <a:r>
              <a:rPr lang="en-US" b="1" err="1">
                <a:latin typeface="Century Gothic"/>
              </a:rPr>
              <a:t>en</a:t>
            </a:r>
            <a:r>
              <a:rPr lang="en-US" b="1" dirty="0">
                <a:latin typeface="Century Gothic"/>
              </a:rPr>
              <a:t> las </a:t>
            </a:r>
            <a:r>
              <a:rPr lang="en-US" b="1" err="1">
                <a:latin typeface="Century Gothic"/>
              </a:rPr>
              <a:t>próximas</a:t>
            </a:r>
            <a:r>
              <a:rPr lang="en-US" b="1" dirty="0">
                <a:latin typeface="Century Gothic"/>
              </a:rPr>
              <a:t> ~dos </a:t>
            </a:r>
            <a:r>
              <a:rPr lang="en-US" b="1" err="1">
                <a:latin typeface="Century Gothic"/>
              </a:rPr>
              <a:t>semanas</a:t>
            </a:r>
            <a:r>
              <a:rPr lang="en-US" sz="2800" kern="1200" dirty="0">
                <a:effectLst/>
                <a:latin typeface="Century Gothic"/>
              </a:rPr>
              <a:t>: </a:t>
            </a:r>
            <a:endParaRPr lang="en-US" sz="2800" kern="1200">
              <a:effectLst/>
              <a:latin typeface="Century Gothic"/>
            </a:endParaRPr>
          </a:p>
          <a:p>
            <a:pPr lvl="1">
              <a:spcAft>
                <a:spcPts val="600"/>
              </a:spcAft>
            </a:pPr>
            <a:r>
              <a:rPr lang="en-US" dirty="0" err="1">
                <a:latin typeface="Century Gothic"/>
              </a:rPr>
              <a:t>Compartir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borrador</a:t>
            </a:r>
            <a:r>
              <a:rPr lang="en-US" dirty="0">
                <a:latin typeface="Century Gothic"/>
              </a:rPr>
              <a:t> del plan de </a:t>
            </a:r>
            <a:r>
              <a:rPr lang="en-US" dirty="0" err="1">
                <a:latin typeface="Century Gothic"/>
              </a:rPr>
              <a:t>evaluación</a:t>
            </a:r>
            <a:r>
              <a:rPr lang="en-US" dirty="0">
                <a:latin typeface="Century Gothic"/>
              </a:rPr>
              <a:t> y </a:t>
            </a:r>
            <a:r>
              <a:rPr lang="en-US" dirty="0" err="1">
                <a:latin typeface="Century Gothic"/>
              </a:rPr>
              <a:t>seguimiento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indicadores</a:t>
            </a:r>
            <a:r>
              <a:rPr lang="en-US" dirty="0">
                <a:latin typeface="Century Gothic"/>
              </a:rPr>
              <a:t> para </a:t>
            </a:r>
            <a:r>
              <a:rPr lang="en-US" dirty="0" err="1">
                <a:latin typeface="Century Gothic"/>
              </a:rPr>
              <a:t>recivir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comentarios</a:t>
            </a:r>
          </a:p>
          <a:p>
            <a:pPr lvl="1">
              <a:spcAft>
                <a:spcPts val="600"/>
              </a:spcAft>
            </a:pPr>
            <a:r>
              <a:rPr lang="en-US" dirty="0" err="1">
                <a:latin typeface="Century Gothic"/>
              </a:rPr>
              <a:t>Programar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reuniones</a:t>
            </a:r>
            <a:r>
              <a:rPr lang="en-US" dirty="0">
                <a:latin typeface="Century Gothic"/>
              </a:rPr>
              <a:t> con </a:t>
            </a:r>
            <a:r>
              <a:rPr lang="en-US" dirty="0" err="1">
                <a:latin typeface="Century Gothic"/>
              </a:rPr>
              <a:t>los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sociso</a:t>
            </a:r>
            <a:r>
              <a:rPr lang="en-US" dirty="0">
                <a:latin typeface="Century Gothic"/>
              </a:rPr>
              <a:t> del </a:t>
            </a:r>
            <a:r>
              <a:rPr lang="en-US" dirty="0" err="1">
                <a:latin typeface="Century Gothic"/>
              </a:rPr>
              <a:t>proyecto</a:t>
            </a:r>
            <a:r>
              <a:rPr lang="en-US" dirty="0">
                <a:latin typeface="Century Gothic"/>
              </a:rPr>
              <a:t> para </a:t>
            </a:r>
            <a:r>
              <a:rPr lang="en-US" dirty="0" err="1">
                <a:latin typeface="Century Gothic"/>
              </a:rPr>
              <a:t>discutir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proceso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recoplicaion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datos</a:t>
            </a:r>
            <a:r>
              <a:rPr lang="en-US" dirty="0">
                <a:latin typeface="Century Gothic"/>
              </a:rPr>
              <a:t>.</a:t>
            </a:r>
          </a:p>
        </p:txBody>
      </p:sp>
      <p:pic>
        <p:nvPicPr>
          <p:cNvPr id="4" name="Imagen 3" descr="Berkeley Logos">
            <a:extLst>
              <a:ext uri="{FF2B5EF4-FFF2-40B4-BE49-F238E27FC236}">
                <a16:creationId xmlns:a16="http://schemas.microsoft.com/office/drawing/2014/main" id="{26A85B62-B0D6-2143-CDFA-BB9F9EBB3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694" y="269011"/>
            <a:ext cx="3626002" cy="103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54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F166-70D7-141E-09C6-0481C71C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>
                <a:latin typeface="Century Gothic"/>
              </a:rPr>
              <a:t>Informes</a:t>
            </a:r>
            <a:r>
              <a:rPr lang="en-US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sobre</a:t>
            </a:r>
            <a:r>
              <a:rPr lang="en-US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preguntas</a:t>
            </a:r>
            <a:r>
              <a:rPr lang="en-US">
                <a:latin typeface="Century Gothic"/>
              </a:rPr>
              <a:t> y </a:t>
            </a:r>
            <a:r>
              <a:rPr lang="en-US" err="1">
                <a:latin typeface="Century Gothic"/>
              </a:rPr>
              <a:t>comentarios</a:t>
            </a:r>
            <a:r>
              <a:rPr lang="en-US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recibidos</a:t>
            </a:r>
            <a:r>
              <a:rPr lang="en-US">
                <a:latin typeface="Century Gothic"/>
              </a:rPr>
              <a:t> de la comunidad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3B07D-C24B-6606-69C3-9BC14919F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Century Gothic"/>
              </a:rPr>
              <a:t>Informar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sobre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cualquier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pregunta</a:t>
            </a:r>
            <a:r>
              <a:rPr lang="en-US" dirty="0">
                <a:latin typeface="Century Gothic"/>
              </a:rPr>
              <a:t> de la </a:t>
            </a:r>
            <a:r>
              <a:rPr lang="en-US" dirty="0" err="1">
                <a:latin typeface="Century Gothic"/>
              </a:rPr>
              <a:t>comunidad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recibido</a:t>
            </a:r>
            <a:r>
              <a:rPr lang="en-US" dirty="0">
                <a:latin typeface="Century Gothic"/>
              </a:rPr>
              <a:t>, </a:t>
            </a:r>
            <a:r>
              <a:rPr lang="en-US" dirty="0" err="1">
                <a:latin typeface="Century Gothic"/>
              </a:rPr>
              <a:t>incluidas</a:t>
            </a:r>
            <a:r>
              <a:rPr lang="en-US" dirty="0">
                <a:latin typeface="Century Gothic"/>
              </a:rPr>
              <a:t> las </a:t>
            </a:r>
            <a:r>
              <a:rPr lang="en-US" dirty="0" err="1">
                <a:latin typeface="Century Gothic"/>
              </a:rPr>
              <a:t>respuestas</a:t>
            </a:r>
            <a:r>
              <a:rPr lang="en-US" dirty="0">
                <a:latin typeface="Century Gothic"/>
              </a:rPr>
              <a:t>.</a:t>
            </a:r>
          </a:p>
          <a:p>
            <a:pPr marL="0" indent="0">
              <a:buNone/>
            </a:pPr>
            <a:endParaRPr lang="en-US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52163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4177C-CA36-D8F3-258D-61C66F260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2178" cy="1325563"/>
          </a:xfrm>
        </p:spPr>
        <p:txBody>
          <a:bodyPr/>
          <a:lstStyle/>
          <a:p>
            <a:r>
              <a:rPr lang="en-US" err="1">
                <a:latin typeface="Century Gothic"/>
              </a:rPr>
              <a:t>Comprometer</a:t>
            </a:r>
            <a:r>
              <a:rPr lang="en-US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temas</a:t>
            </a:r>
            <a:r>
              <a:rPr lang="en-US">
                <a:latin typeface="Century Gothic"/>
              </a:rPr>
              <a:t> de </a:t>
            </a:r>
            <a:r>
              <a:rPr lang="en-US" err="1">
                <a:latin typeface="Century Gothic"/>
              </a:rPr>
              <a:t>negocios</a:t>
            </a:r>
            <a:r>
              <a:rPr lang="en-US">
                <a:latin typeface="Century Gothic"/>
              </a:rPr>
              <a:t> para </a:t>
            </a:r>
            <a:r>
              <a:rPr lang="en-US" err="1">
                <a:latin typeface="Century Gothic"/>
              </a:rPr>
              <a:t>discusión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AEB6C-ACD3-26EB-AD84-0F48364CF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err="1">
                <a:latin typeface="Century Gothic"/>
              </a:rPr>
              <a:t>Procedimientos</a:t>
            </a:r>
            <a:r>
              <a:rPr lang="en-US" dirty="0">
                <a:latin typeface="Century Gothic"/>
              </a:rPr>
              <a:t> de </a:t>
            </a:r>
            <a:r>
              <a:rPr lang="en-US" err="1">
                <a:latin typeface="Century Gothic"/>
              </a:rPr>
              <a:t>gobernanza</a:t>
            </a:r>
            <a:endParaRPr lang="en-US" dirty="0" err="1">
              <a:latin typeface="Century Gothic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Century Gothic"/>
              </a:rPr>
              <a:t>Funciones</a:t>
            </a:r>
            <a:r>
              <a:rPr lang="en-US" dirty="0">
                <a:latin typeface="Century Gothic"/>
              </a:rPr>
              <a:t> y </a:t>
            </a:r>
            <a:r>
              <a:rPr lang="en-US" dirty="0" err="1">
                <a:latin typeface="Century Gothic"/>
              </a:rPr>
              <a:t>responsabilidades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los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miembros</a:t>
            </a:r>
            <a:r>
              <a:rPr lang="en-US" dirty="0">
                <a:latin typeface="Century Gothic"/>
              </a:rPr>
              <a:t> del </a:t>
            </a:r>
            <a:r>
              <a:rPr lang="en-US" dirty="0" err="1">
                <a:latin typeface="Century Gothic"/>
              </a:rPr>
              <a:t>comité</a:t>
            </a:r>
          </a:p>
          <a:p>
            <a:pPr marL="514350" indent="-514350">
              <a:buAutoNum type="arabicPeriod"/>
            </a:pPr>
            <a:r>
              <a:rPr lang="en-US" err="1">
                <a:latin typeface="Century Gothic"/>
              </a:rPr>
              <a:t>Prioridades</a:t>
            </a:r>
            <a:r>
              <a:rPr lang="en-US" dirty="0">
                <a:latin typeface="Century Gothic"/>
              </a:rPr>
              <a:t> clave del </a:t>
            </a:r>
            <a:r>
              <a:rPr lang="en-US" err="1">
                <a:latin typeface="Century Gothic"/>
              </a:rPr>
              <a:t>comité</a:t>
            </a:r>
            <a:endParaRPr lang="en-US" dirty="0" err="1"/>
          </a:p>
          <a:p>
            <a:pPr marL="514350" indent="-514350">
              <a:buAutoNum type="arabicPeriod"/>
            </a:pPr>
            <a:r>
              <a:rPr lang="en-US" err="1">
                <a:latin typeface="Century Gothic"/>
              </a:rPr>
              <a:t>Proceso</a:t>
            </a:r>
            <a:r>
              <a:rPr lang="en-US" dirty="0">
                <a:latin typeface="Century Gothic"/>
              </a:rPr>
              <a:t> de </a:t>
            </a:r>
            <a:r>
              <a:rPr lang="en-US" err="1">
                <a:latin typeface="Century Gothic"/>
              </a:rPr>
              <a:t>nominación</a:t>
            </a:r>
            <a:r>
              <a:rPr lang="en-US" dirty="0">
                <a:latin typeface="Century Gothic"/>
              </a:rPr>
              <a:t> para </a:t>
            </a:r>
            <a:r>
              <a:rPr lang="en-US" err="1">
                <a:latin typeface="Century Gothic"/>
              </a:rPr>
              <a:t>escaños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comunitarios</a:t>
            </a:r>
            <a:endParaRPr lang="en-US" err="1"/>
          </a:p>
          <a:p>
            <a:pPr marL="514350" indent="-514350">
              <a:buAutoNum type="arabicPeriod"/>
            </a:pPr>
            <a:r>
              <a:rPr lang="en-US" dirty="0" err="1">
                <a:latin typeface="Century Gothic"/>
              </a:rPr>
              <a:t>Planificación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pública</a:t>
            </a:r>
            <a:r>
              <a:rPr lang="en-US" dirty="0">
                <a:latin typeface="Century Gothic"/>
              </a:rPr>
              <a:t> del </a:t>
            </a:r>
            <a:r>
              <a:rPr lang="en-US" dirty="0" err="1">
                <a:latin typeface="Century Gothic"/>
              </a:rPr>
              <a:t>inicio</a:t>
            </a:r>
            <a:r>
              <a:rPr lang="en-US" dirty="0">
                <a:latin typeface="Century Gothic"/>
              </a:rPr>
              <a:t> (</a:t>
            </a:r>
            <a:r>
              <a:rPr lang="en-US" dirty="0" err="1">
                <a:latin typeface="Century Gothic"/>
              </a:rPr>
              <a:t>evento</a:t>
            </a:r>
            <a:r>
              <a:rPr lang="en-US" dirty="0">
                <a:latin typeface="Century Gothic"/>
              </a:rPr>
              <a:t> del Día de la Tierra: 20 de </a:t>
            </a:r>
            <a:r>
              <a:rPr lang="en-US" dirty="0" err="1">
                <a:latin typeface="Century Gothic"/>
              </a:rPr>
              <a:t>abril</a:t>
            </a:r>
            <a:r>
              <a:rPr lang="en-US" dirty="0">
                <a:latin typeface="Century Gothic"/>
              </a:rPr>
              <a:t> de 2024)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61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23ED-2DB0-3816-99DC-7965AAF6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Century Gothic"/>
              </a:rPr>
              <a:t>Procedimientos</a:t>
            </a:r>
            <a:r>
              <a:rPr lang="en-US">
                <a:latin typeface="Century Gothic"/>
              </a:rPr>
              <a:t> de </a:t>
            </a:r>
            <a:r>
              <a:rPr lang="en-US" err="1">
                <a:latin typeface="Century Gothic"/>
              </a:rPr>
              <a:t>gobernanza</a:t>
            </a:r>
            <a:r>
              <a:rPr lang="en-US">
                <a:latin typeface="Century Gothic"/>
              </a:rPr>
              <a:t>: reglas de orden de Rosenberg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96F51-80E9-5D28-1071-B067F3D46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34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s" sz="2300" b="1" dirty="0">
                <a:solidFill>
                  <a:srgbClr val="202124"/>
                </a:solidFill>
                <a:latin typeface="Arial"/>
                <a:cs typeface="Arial"/>
              </a:rPr>
              <a:t>Requisitos de quórum.</a:t>
            </a:r>
            <a:r>
              <a:rPr lang="es" sz="2300" dirty="0">
                <a:solidFill>
                  <a:srgbClr val="202124"/>
                </a:solidFill>
                <a:latin typeface="Arial"/>
                <a:cs typeface="Arial"/>
              </a:rPr>
              <a:t> Mayoría del comité: 4/7</a:t>
            </a:r>
            <a:endParaRPr lang="en-US">
              <a:latin typeface="Arial"/>
              <a:cs typeface="Arial"/>
            </a:endParaRPr>
          </a:p>
          <a:p>
            <a:r>
              <a:rPr lang="es" sz="2300" b="1" dirty="0">
                <a:solidFill>
                  <a:srgbClr val="202124"/>
                </a:solidFill>
                <a:latin typeface="Arial"/>
                <a:cs typeface="Arial"/>
              </a:rPr>
              <a:t>Cada tema de discusión requiere el siguiente formato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Informe que </a:t>
            </a:r>
            <a:r>
              <a:rPr lang="en-US" dirty="0" err="1">
                <a:latin typeface="Arial"/>
                <a:cs typeface="Arial"/>
              </a:rPr>
              <a:t>incluye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recomendaciones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Technical clarifications </a:t>
            </a:r>
            <a:r>
              <a:rPr lang="en-US" dirty="0" err="1">
                <a:latin typeface="Arial"/>
                <a:cs typeface="Arial"/>
              </a:rPr>
              <a:t>Aclaraciones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técnicas</a:t>
            </a:r>
          </a:p>
          <a:p>
            <a:pPr lvl="1"/>
            <a:r>
              <a:rPr lang="en-US" dirty="0" err="1">
                <a:latin typeface="Arial"/>
                <a:cs typeface="Arial"/>
              </a:rPr>
              <a:t>Oportunidad</a:t>
            </a:r>
            <a:r>
              <a:rPr lang="en-US" dirty="0">
                <a:latin typeface="Arial"/>
                <a:cs typeface="Arial"/>
              </a:rPr>
              <a:t> para </a:t>
            </a:r>
            <a:r>
              <a:rPr lang="en-US" dirty="0" err="1">
                <a:latin typeface="Arial"/>
                <a:cs typeface="Arial"/>
              </a:rPr>
              <a:t>comentarios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públicos</a:t>
            </a:r>
          </a:p>
          <a:p>
            <a:pPr lvl="1"/>
            <a:r>
              <a:rPr lang="en-US" dirty="0" err="1">
                <a:latin typeface="Arial"/>
                <a:cs typeface="Arial"/>
              </a:rPr>
              <a:t>ISi</a:t>
            </a:r>
            <a:r>
              <a:rPr lang="en-US" dirty="0">
                <a:latin typeface="Arial"/>
                <a:cs typeface="Arial"/>
              </a:rPr>
              <a:t> se </a:t>
            </a:r>
            <a:r>
              <a:rPr lang="en-US" dirty="0" err="1">
                <a:latin typeface="Arial"/>
                <a:cs typeface="Arial"/>
              </a:rPr>
              <a:t>debe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tomar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decisión</a:t>
            </a:r>
            <a:r>
              <a:rPr lang="en-US" dirty="0">
                <a:latin typeface="Arial"/>
                <a:cs typeface="Arial"/>
              </a:rPr>
              <a:t>: </a:t>
            </a:r>
          </a:p>
          <a:p>
            <a:pPr lvl="2"/>
            <a:r>
              <a:rPr lang="en-US" dirty="0" err="1">
                <a:latin typeface="Arial"/>
                <a:cs typeface="Arial"/>
              </a:rPr>
              <a:t>Movimiento</a:t>
            </a:r>
          </a:p>
          <a:p>
            <a:pPr lvl="2"/>
            <a:r>
              <a:rPr lang="en-US" dirty="0">
                <a:latin typeface="Arial"/>
                <a:cs typeface="Arial"/>
              </a:rPr>
              <a:t>Segundo</a:t>
            </a:r>
          </a:p>
          <a:p>
            <a:pPr lvl="2"/>
            <a:r>
              <a:rPr lang="en-US" dirty="0" err="1">
                <a:latin typeface="Arial"/>
                <a:cs typeface="Arial"/>
              </a:rPr>
              <a:t>Repetir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el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movimiento</a:t>
            </a:r>
          </a:p>
          <a:p>
            <a:pPr lvl="2"/>
            <a:r>
              <a:rPr lang="en-US" dirty="0" err="1">
                <a:latin typeface="Arial"/>
                <a:cs typeface="Arial"/>
              </a:rPr>
              <a:t>Discusión</a:t>
            </a:r>
            <a:r>
              <a:rPr lang="en-US" dirty="0">
                <a:latin typeface="Arial"/>
                <a:cs typeface="Arial"/>
              </a:rPr>
              <a:t> del </a:t>
            </a:r>
            <a:r>
              <a:rPr lang="en-US" dirty="0" err="1">
                <a:latin typeface="Arial"/>
                <a:cs typeface="Arial"/>
              </a:rPr>
              <a:t>comité</a:t>
            </a:r>
          </a:p>
          <a:p>
            <a:pPr lvl="2"/>
            <a:r>
              <a:rPr lang="en-US" dirty="0" err="1">
                <a:latin typeface="Arial"/>
                <a:cs typeface="Arial"/>
              </a:rPr>
              <a:t>Votar</a:t>
            </a:r>
          </a:p>
          <a:p>
            <a:pPr lvl="2"/>
            <a:r>
              <a:rPr lang="en-US" dirty="0" err="1">
                <a:latin typeface="Arial"/>
                <a:cs typeface="Arial"/>
              </a:rPr>
              <a:t>Annuncie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el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resultado</a:t>
            </a:r>
            <a:r>
              <a:rPr lang="en-US" dirty="0">
                <a:latin typeface="Arial"/>
                <a:cs typeface="Arial"/>
              </a:rPr>
              <a:t> de la </a:t>
            </a:r>
            <a:r>
              <a:rPr lang="en-US" dirty="0" err="1">
                <a:latin typeface="Arial"/>
                <a:cs typeface="Arial"/>
              </a:rPr>
              <a:t>votación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nombre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quién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votó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en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minoría</a:t>
            </a:r>
            <a:r>
              <a:rPr lang="en-US" dirty="0">
                <a:latin typeface="Arial"/>
                <a:cs typeface="Arial"/>
              </a:rPr>
              <a:t>) y </a:t>
            </a:r>
            <a:r>
              <a:rPr lang="en-US" dirty="0" err="1">
                <a:latin typeface="Arial"/>
                <a:cs typeface="Arial"/>
              </a:rPr>
              <a:t>qué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acción</a:t>
            </a:r>
            <a:r>
              <a:rPr lang="en-US" dirty="0">
                <a:latin typeface="Arial"/>
                <a:cs typeface="Arial"/>
              </a:rPr>
              <a:t>  (</a:t>
            </a:r>
            <a:r>
              <a:rPr lang="en-US" dirty="0" err="1">
                <a:latin typeface="Arial"/>
                <a:cs typeface="Arial"/>
              </a:rPr>
              <a:t>si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corresponde</a:t>
            </a:r>
            <a:r>
              <a:rPr lang="en-US" dirty="0">
                <a:latin typeface="Arial"/>
                <a:cs typeface="Arial"/>
              </a:rPr>
              <a:t>) </a:t>
            </a:r>
            <a:r>
              <a:rPr lang="en-US" dirty="0" err="1">
                <a:latin typeface="Arial"/>
                <a:cs typeface="Arial"/>
              </a:rPr>
              <a:t>tomará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el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comité</a:t>
            </a:r>
          </a:p>
        </p:txBody>
      </p:sp>
    </p:spTree>
    <p:extLst>
      <p:ext uri="{BB962C8B-B14F-4D97-AF65-F5344CB8AC3E}">
        <p14:creationId xmlns:p14="http://schemas.microsoft.com/office/powerpoint/2010/main" val="3870361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24C7D-BA36-AEBD-3F82-B196DDFA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Funciones y responsabilidades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7ADEF-F67B-AD77-109F-894047158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>
                <a:latin typeface="Century Gothic"/>
              </a:rPr>
              <a:t>CEl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comité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tendrá</a:t>
            </a:r>
            <a:r>
              <a:rPr lang="en-US" dirty="0">
                <a:latin typeface="Century Gothic"/>
              </a:rPr>
              <a:t> al </a:t>
            </a:r>
            <a:r>
              <a:rPr lang="en-US" dirty="0" err="1">
                <a:latin typeface="Century Gothic"/>
              </a:rPr>
              <a:t>menos</a:t>
            </a:r>
            <a:r>
              <a:rPr lang="en-US" dirty="0">
                <a:latin typeface="Century Gothic"/>
              </a:rPr>
              <a:t> 14 </a:t>
            </a:r>
            <a:r>
              <a:rPr lang="en-US" dirty="0" err="1">
                <a:latin typeface="Century Gothic"/>
              </a:rPr>
              <a:t>miembros</a:t>
            </a:r>
            <a:endParaRPr lang="en-US" dirty="0" err="1"/>
          </a:p>
          <a:p>
            <a:pPr lvl="1"/>
            <a:r>
              <a:rPr lang="en-US" b="1" dirty="0">
                <a:latin typeface="Century Gothic"/>
              </a:rPr>
              <a:t>Un </a:t>
            </a:r>
            <a:r>
              <a:rPr lang="en-US" dirty="0" err="1">
                <a:latin typeface="Century Gothic"/>
              </a:rPr>
              <a:t>líder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proyecto</a:t>
            </a:r>
            <a:r>
              <a:rPr lang="en-US" dirty="0">
                <a:latin typeface="Century Gothic"/>
              </a:rPr>
              <a:t> para </a:t>
            </a:r>
            <a:r>
              <a:rPr lang="en-US" dirty="0" err="1">
                <a:latin typeface="Century Gothic"/>
              </a:rPr>
              <a:t>cada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una</a:t>
            </a:r>
            <a:r>
              <a:rPr lang="en-US" dirty="0">
                <a:latin typeface="Century Gothic"/>
              </a:rPr>
              <a:t> de las seis </a:t>
            </a:r>
            <a:r>
              <a:rPr lang="en-US" dirty="0" err="1">
                <a:latin typeface="Century Gothic"/>
              </a:rPr>
              <a:t>organizaciones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asociadas</a:t>
            </a:r>
            <a:endParaRPr lang="en-US" dirty="0">
              <a:latin typeface="Century Gothic"/>
            </a:endParaRPr>
          </a:p>
          <a:p>
            <a:pPr lvl="1"/>
            <a:r>
              <a:rPr lang="en-US" b="1" dirty="0">
                <a:latin typeface="Century Gothic"/>
              </a:rPr>
              <a:t>Dos</a:t>
            </a:r>
            <a:r>
              <a:rPr lang="en-US" dirty="0">
                <a:latin typeface="Century Gothic"/>
              </a:rPr>
              <a:t> y </a:t>
            </a:r>
            <a:r>
              <a:rPr lang="en-US" err="1">
                <a:latin typeface="Century Gothic"/>
              </a:rPr>
              <a:t>jóvenes</a:t>
            </a:r>
            <a:r>
              <a:rPr lang="en-US" dirty="0">
                <a:latin typeface="Century Gothic"/>
              </a:rPr>
              <a:t> de 16 a 24 </a:t>
            </a:r>
            <a:r>
              <a:rPr lang="en-US" err="1">
                <a:latin typeface="Century Gothic"/>
              </a:rPr>
              <a:t>años</a:t>
            </a:r>
            <a:r>
              <a:rPr lang="en-US" dirty="0">
                <a:latin typeface="Century Gothic"/>
              </a:rPr>
              <a:t> de la </a:t>
            </a:r>
            <a:r>
              <a:rPr lang="en-US" err="1">
                <a:latin typeface="Century Gothic"/>
              </a:rPr>
              <a:t>cohorte</a:t>
            </a:r>
            <a:r>
              <a:rPr lang="en-US" dirty="0">
                <a:latin typeface="Century Gothic"/>
              </a:rPr>
              <a:t> de </a:t>
            </a:r>
            <a:r>
              <a:rPr lang="en-US" err="1">
                <a:latin typeface="Century Gothic"/>
              </a:rPr>
              <a:t>jóvenes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compañeros</a:t>
            </a:r>
            <a:endParaRPr lang="en-US" dirty="0" err="1">
              <a:latin typeface="Century Gothic"/>
            </a:endParaRPr>
          </a:p>
          <a:p>
            <a:pPr lvl="1"/>
            <a:r>
              <a:rPr lang="en-US" dirty="0">
                <a:latin typeface="Century Gothic"/>
              </a:rPr>
              <a:t>De </a:t>
            </a:r>
            <a:r>
              <a:rPr lang="en-US" b="1" dirty="0" err="1">
                <a:latin typeface="Century Gothic"/>
              </a:rPr>
              <a:t>tres</a:t>
            </a:r>
            <a:r>
              <a:rPr lang="en-US" dirty="0">
                <a:latin typeface="Century Gothic"/>
              </a:rPr>
              <a:t> a </a:t>
            </a:r>
            <a:r>
              <a:rPr lang="en-US" b="1" dirty="0">
                <a:latin typeface="Century Gothic"/>
              </a:rPr>
              <a:t>seis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escaños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serán</a:t>
            </a:r>
            <a:r>
              <a:rPr lang="en-US" dirty="0">
                <a:latin typeface="Century Gothic"/>
              </a:rPr>
              <a:t> "</a:t>
            </a:r>
            <a:r>
              <a:rPr lang="en-US" dirty="0" err="1">
                <a:latin typeface="Century Gothic"/>
              </a:rPr>
              <a:t>escaños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comunitarios</a:t>
            </a:r>
            <a:r>
              <a:rPr lang="en-US" dirty="0">
                <a:latin typeface="Century Gothic"/>
              </a:rPr>
              <a:t>"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entury Gothic"/>
              </a:rPr>
              <a:t>Deben ser </a:t>
            </a:r>
            <a:r>
              <a:rPr lang="en-US" dirty="0" err="1">
                <a:latin typeface="Century Gothic"/>
              </a:rPr>
              <a:t>residentes</a:t>
            </a:r>
            <a:r>
              <a:rPr lang="en-US" dirty="0">
                <a:latin typeface="Century Gothic"/>
              </a:rPr>
              <a:t> o personas que </a:t>
            </a:r>
            <a:r>
              <a:rPr lang="en-US" dirty="0" err="1">
                <a:latin typeface="Century Gothic"/>
              </a:rPr>
              <a:t>operan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una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empresa</a:t>
            </a:r>
            <a:r>
              <a:rPr lang="en-US" dirty="0">
                <a:latin typeface="Century Gothic"/>
              </a:rPr>
              <a:t> u </a:t>
            </a:r>
            <a:r>
              <a:rPr lang="en-US" dirty="0" err="1">
                <a:latin typeface="Century Gothic"/>
              </a:rPr>
              <a:t>organización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en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área</a:t>
            </a:r>
            <a:r>
              <a:rPr lang="en-US" dirty="0">
                <a:latin typeface="Century Gothic"/>
              </a:rPr>
              <a:t> del </a:t>
            </a:r>
            <a:r>
              <a:rPr lang="en-US" dirty="0" err="1">
                <a:latin typeface="Century Gothic"/>
              </a:rPr>
              <a:t>proyecto</a:t>
            </a:r>
            <a:r>
              <a:rPr lang="en-US" dirty="0">
                <a:latin typeface="Century Gothic"/>
              </a:rPr>
              <a:t>.</a:t>
            </a:r>
            <a:endParaRPr lang="en-US" dirty="0"/>
          </a:p>
          <a:p>
            <a:pPr lvl="2"/>
            <a:r>
              <a:rPr lang="en-US" dirty="0" err="1">
                <a:latin typeface="Century Gothic"/>
              </a:rPr>
              <a:t>También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dede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reflejar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cada</a:t>
            </a:r>
            <a:r>
              <a:rPr lang="en-US" dirty="0">
                <a:latin typeface="Century Gothic"/>
              </a:rPr>
              <a:t> uno de </a:t>
            </a:r>
            <a:r>
              <a:rPr lang="en-US" dirty="0" err="1">
                <a:latin typeface="Century Gothic"/>
              </a:rPr>
              <a:t>los</a:t>
            </a:r>
            <a:r>
              <a:rPr lang="en-US" dirty="0">
                <a:latin typeface="Century Gothic"/>
              </a:rPr>
              <a:t> barrios del </a:t>
            </a:r>
            <a:r>
              <a:rPr lang="en-US" dirty="0" err="1">
                <a:latin typeface="Century Gothic"/>
              </a:rPr>
              <a:t>área</a:t>
            </a:r>
            <a:r>
              <a:rPr lang="en-US" dirty="0">
                <a:latin typeface="Century Gothic"/>
              </a:rPr>
              <a:t> del </a:t>
            </a:r>
            <a:r>
              <a:rPr lang="en-US" dirty="0" err="1">
                <a:latin typeface="Century Gothic"/>
              </a:rPr>
              <a:t>proyecto</a:t>
            </a:r>
            <a:r>
              <a:rPr lang="en-US" dirty="0">
                <a:latin typeface="Century Gothic"/>
              </a:rPr>
              <a:t>.</a:t>
            </a:r>
          </a:p>
          <a:p>
            <a:r>
              <a:rPr lang="en-US" dirty="0">
                <a:latin typeface="Century Gothic"/>
              </a:rPr>
              <a:t>No </a:t>
            </a:r>
            <a:r>
              <a:rPr lang="en-US" dirty="0" err="1">
                <a:latin typeface="Century Gothic"/>
              </a:rPr>
              <a:t>más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tres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ausencias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injustificadas</a:t>
            </a:r>
            <a:endParaRPr lang="en-US">
              <a:latin typeface="Century Gothic"/>
            </a:endParaRPr>
          </a:p>
          <a:p>
            <a:r>
              <a:rPr lang="en-US" dirty="0" err="1">
                <a:latin typeface="Century Gothic"/>
              </a:rPr>
              <a:t>Acuerdos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comunitarios</a:t>
            </a:r>
            <a:endParaRPr lang="en-US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9899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7487-1179-57F1-4F7E-7F157D0B6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Pase de lista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3234-2FA7-41B3-98FD-B8F807BD3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/>
              </a:rPr>
              <a:t>L</a:t>
            </a:r>
            <a:r>
              <a:rPr lang="es" dirty="0">
                <a:latin typeface="Century Gothic"/>
              </a:rPr>
              <a:t>í</a:t>
            </a:r>
            <a:r>
              <a:rPr lang="en-US" dirty="0">
                <a:latin typeface="Century Gothic"/>
              </a:rPr>
              <a:t>der de </a:t>
            </a:r>
            <a:r>
              <a:rPr lang="en-US" dirty="0" err="1">
                <a:latin typeface="Century Gothic"/>
              </a:rPr>
              <a:t>proyecto</a:t>
            </a:r>
            <a:r>
              <a:rPr lang="en-US" dirty="0">
                <a:latin typeface="Century Gothic"/>
              </a:rPr>
              <a:t> para City of Richmond</a:t>
            </a:r>
          </a:p>
          <a:p>
            <a:r>
              <a:rPr lang="en-US" dirty="0">
                <a:latin typeface="Century Gothic"/>
              </a:rPr>
              <a:t>L</a:t>
            </a:r>
            <a:r>
              <a:rPr lang="es" dirty="0">
                <a:latin typeface="Century Gothic"/>
              </a:rPr>
              <a:t>í</a:t>
            </a:r>
            <a:r>
              <a:rPr lang="en-US" dirty="0">
                <a:latin typeface="Century Gothic"/>
              </a:rPr>
              <a:t>der de </a:t>
            </a:r>
            <a:r>
              <a:rPr lang="en-US" dirty="0" err="1">
                <a:latin typeface="Century Gothic"/>
              </a:rPr>
              <a:t>proyecto</a:t>
            </a:r>
            <a:r>
              <a:rPr lang="en-US" dirty="0">
                <a:latin typeface="Century Gothic"/>
              </a:rPr>
              <a:t> para Grid Alternatives</a:t>
            </a:r>
            <a:endParaRPr lang="en-US" dirty="0"/>
          </a:p>
          <a:p>
            <a:r>
              <a:rPr lang="en-US" dirty="0">
                <a:latin typeface="Century Gothic"/>
              </a:rPr>
              <a:t>L</a:t>
            </a:r>
            <a:r>
              <a:rPr lang="es" dirty="0">
                <a:latin typeface="Century Gothic"/>
              </a:rPr>
              <a:t>í</a:t>
            </a:r>
            <a:r>
              <a:rPr lang="en-US" dirty="0">
                <a:latin typeface="Century Gothic"/>
              </a:rPr>
              <a:t>der de </a:t>
            </a:r>
            <a:r>
              <a:rPr lang="en-US" dirty="0" err="1">
                <a:latin typeface="Century Gothic"/>
              </a:rPr>
              <a:t>proyecto</a:t>
            </a:r>
            <a:r>
              <a:rPr lang="en-US" dirty="0">
                <a:latin typeface="Century Gothic"/>
              </a:rPr>
              <a:t> para Groundwork Richmond</a:t>
            </a:r>
            <a:endParaRPr lang="en-US" dirty="0"/>
          </a:p>
          <a:p>
            <a:r>
              <a:rPr lang="en-US" dirty="0">
                <a:latin typeface="Century Gothic"/>
              </a:rPr>
              <a:t>L</a:t>
            </a:r>
            <a:r>
              <a:rPr lang="es" dirty="0">
                <a:latin typeface="Century Gothic"/>
              </a:rPr>
              <a:t>í</a:t>
            </a:r>
            <a:r>
              <a:rPr lang="en-US" dirty="0">
                <a:latin typeface="Century Gothic"/>
              </a:rPr>
              <a:t>der de </a:t>
            </a:r>
            <a:r>
              <a:rPr lang="en-US" dirty="0" err="1">
                <a:latin typeface="Century Gothic"/>
              </a:rPr>
              <a:t>proyecto</a:t>
            </a:r>
            <a:r>
              <a:rPr lang="en-US" dirty="0">
                <a:latin typeface="Century Gothic"/>
              </a:rPr>
              <a:t> para Rich City Rides</a:t>
            </a:r>
            <a:endParaRPr lang="en-US" dirty="0"/>
          </a:p>
          <a:p>
            <a:r>
              <a:rPr lang="en-US" dirty="0">
                <a:latin typeface="Century Gothic"/>
              </a:rPr>
              <a:t>L</a:t>
            </a:r>
            <a:r>
              <a:rPr lang="es" dirty="0">
                <a:latin typeface="Century Gothic"/>
              </a:rPr>
              <a:t>í</a:t>
            </a:r>
            <a:r>
              <a:rPr lang="en-US" dirty="0">
                <a:latin typeface="Century Gothic"/>
              </a:rPr>
              <a:t>der de </a:t>
            </a:r>
            <a:r>
              <a:rPr lang="en-US" dirty="0" err="1">
                <a:latin typeface="Century Gothic"/>
              </a:rPr>
              <a:t>proyecto</a:t>
            </a:r>
            <a:r>
              <a:rPr lang="en-US" dirty="0">
                <a:latin typeface="Century Gothic"/>
              </a:rPr>
              <a:t> para Public Land</a:t>
            </a:r>
            <a:endParaRPr lang="en-US" dirty="0"/>
          </a:p>
          <a:p>
            <a:r>
              <a:rPr lang="en-US" dirty="0">
                <a:latin typeface="Century Gothic"/>
              </a:rPr>
              <a:t>L</a:t>
            </a:r>
            <a:r>
              <a:rPr lang="es" dirty="0">
                <a:latin typeface="Century Gothic"/>
              </a:rPr>
              <a:t>í</a:t>
            </a:r>
            <a:r>
              <a:rPr lang="en-US" dirty="0">
                <a:latin typeface="Century Gothic"/>
              </a:rPr>
              <a:t>der de </a:t>
            </a:r>
            <a:r>
              <a:rPr lang="en-US" dirty="0" err="1">
                <a:latin typeface="Century Gothic"/>
              </a:rPr>
              <a:t>proyecto</a:t>
            </a:r>
            <a:r>
              <a:rPr lang="en-US" dirty="0">
                <a:latin typeface="Century Gothic"/>
              </a:rPr>
              <a:t> para UC Berkeley</a:t>
            </a:r>
          </a:p>
          <a:p>
            <a:r>
              <a:rPr lang="en-US" dirty="0">
                <a:latin typeface="Century Gothic"/>
              </a:rPr>
              <a:t>L</a:t>
            </a:r>
            <a:r>
              <a:rPr lang="es" dirty="0">
                <a:latin typeface="Century Gothic"/>
              </a:rPr>
              <a:t>í</a:t>
            </a:r>
            <a:r>
              <a:rPr lang="en-US" dirty="0">
                <a:latin typeface="Century Gothic"/>
              </a:rPr>
              <a:t>der de </a:t>
            </a:r>
            <a:r>
              <a:rPr lang="en-US" dirty="0" err="1">
                <a:latin typeface="Century Gothic"/>
              </a:rPr>
              <a:t>proyecto</a:t>
            </a:r>
            <a:r>
              <a:rPr lang="en-US" dirty="0">
                <a:latin typeface="Century Gothic"/>
              </a:rPr>
              <a:t> para Urban Tilth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78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24C7D-BA36-AEBD-3F82-B196DDFA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Acuerdos comunitarios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7ADEF-F67B-AD77-109F-894047158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13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82880">
              <a:spcBef>
                <a:spcPts val="400"/>
              </a:spcBef>
              <a:spcAft>
                <a:spcPts val="300"/>
              </a:spcAft>
            </a:pPr>
            <a:r>
              <a:rPr lang="en-US" sz="1600" dirty="0">
                <a:latin typeface="Arial"/>
                <a:cs typeface="Arial"/>
              </a:rPr>
              <a:t>Nos </a:t>
            </a:r>
            <a:r>
              <a:rPr lang="en-US" sz="1600" dirty="0" err="1">
                <a:latin typeface="Arial"/>
                <a:cs typeface="Arial"/>
              </a:rPr>
              <a:t>cuidamos</a:t>
            </a:r>
            <a:r>
              <a:rPr lang="en-US" sz="1600" dirty="0">
                <a:latin typeface="Arial"/>
                <a:cs typeface="Arial"/>
              </a:rPr>
              <a:t>: </a:t>
            </a:r>
            <a:r>
              <a:rPr lang="en-US" sz="1600" dirty="0" err="1">
                <a:latin typeface="Arial"/>
                <a:cs typeface="Arial"/>
              </a:rPr>
              <a:t>estiramos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comemos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bebemos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vamos</a:t>
            </a:r>
            <a:r>
              <a:rPr lang="en-US" sz="1600" dirty="0">
                <a:latin typeface="Arial"/>
                <a:cs typeface="Arial"/>
              </a:rPr>
              <a:t> al </a:t>
            </a:r>
            <a:r>
              <a:rPr lang="en-US" sz="1600" dirty="0" err="1">
                <a:latin typeface="Arial"/>
                <a:cs typeface="Arial"/>
              </a:rPr>
              <a:t>baño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descansamos</a:t>
            </a:r>
            <a:r>
              <a:rPr lang="en-US" sz="1600" dirty="0">
                <a:latin typeface="Arial"/>
                <a:cs typeface="Arial"/>
              </a:rPr>
              <a:t>, etc. </a:t>
            </a:r>
            <a:endParaRPr lang="es-ES" sz="1600" dirty="0"/>
          </a:p>
          <a:p>
            <a:pPr marL="182880">
              <a:spcBef>
                <a:spcPts val="400"/>
              </a:spcBef>
              <a:spcAft>
                <a:spcPts val="300"/>
              </a:spcAft>
            </a:pPr>
            <a:r>
              <a:rPr lang="en-US" sz="1600" dirty="0" err="1">
                <a:latin typeface="Arial"/>
                <a:cs typeface="Arial"/>
              </a:rPr>
              <a:t>Somos</a:t>
            </a:r>
            <a:r>
              <a:rPr lang="en-US" sz="1600" dirty="0">
                <a:latin typeface="Arial"/>
                <a:cs typeface="Arial"/>
              </a:rPr>
              <a:t> curiosos, </a:t>
            </a:r>
            <a:r>
              <a:rPr lang="en-US" sz="1600" dirty="0" err="1">
                <a:latin typeface="Arial"/>
                <a:cs typeface="Arial"/>
              </a:rPr>
              <a:t>abiertos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respuetuosos</a:t>
            </a:r>
            <a:r>
              <a:rPr lang="en-US" sz="1600" dirty="0">
                <a:latin typeface="Arial"/>
                <a:cs typeface="Arial"/>
              </a:rPr>
              <a:t> de las </a:t>
            </a:r>
            <a:r>
              <a:rPr lang="en-US" sz="1600" dirty="0" err="1">
                <a:latin typeface="Arial"/>
                <a:cs typeface="Arial"/>
              </a:rPr>
              <a:t>opiniones</a:t>
            </a:r>
            <a:r>
              <a:rPr lang="en-US" sz="1600" dirty="0">
                <a:latin typeface="Arial"/>
                <a:cs typeface="Arial"/>
              </a:rPr>
              <a:t> y </a:t>
            </a:r>
            <a:r>
              <a:rPr lang="en-US" sz="1600" dirty="0" err="1">
                <a:latin typeface="Arial"/>
                <a:cs typeface="Arial"/>
              </a:rPr>
              <a:t>perspectivas</a:t>
            </a:r>
            <a:r>
              <a:rPr lang="en-US" sz="1600" dirty="0">
                <a:latin typeface="Arial"/>
                <a:cs typeface="Arial"/>
              </a:rPr>
              <a:t> de </a:t>
            </a:r>
            <a:r>
              <a:rPr lang="en-US" sz="1600" dirty="0" err="1">
                <a:latin typeface="Arial"/>
                <a:cs typeface="Arial"/>
              </a:rPr>
              <a:t>los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demás</a:t>
            </a:r>
            <a:r>
              <a:rPr lang="en-US" sz="1600" dirty="0">
                <a:latin typeface="Arial"/>
                <a:cs typeface="Arial"/>
              </a:rPr>
              <a:t>. </a:t>
            </a:r>
          </a:p>
          <a:p>
            <a:pPr marL="182880">
              <a:spcBef>
                <a:spcPts val="400"/>
              </a:spcBef>
              <a:spcAft>
                <a:spcPts val="300"/>
              </a:spcAft>
            </a:pPr>
            <a:r>
              <a:rPr lang="en-US" sz="1600" dirty="0" err="1">
                <a:latin typeface="Arial"/>
                <a:cs typeface="Arial"/>
              </a:rPr>
              <a:t>Venimos</a:t>
            </a:r>
            <a:r>
              <a:rPr lang="en-US" sz="1600" dirty="0">
                <a:latin typeface="Arial"/>
                <a:cs typeface="Arial"/>
              </a:rPr>
              <a:t> con la </a:t>
            </a:r>
            <a:r>
              <a:rPr lang="en-US" sz="1600" dirty="0" err="1">
                <a:latin typeface="Arial"/>
                <a:cs typeface="Arial"/>
              </a:rPr>
              <a:t>menter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abierta</a:t>
            </a:r>
            <a:r>
              <a:rPr lang="en-US" sz="1600" dirty="0">
                <a:latin typeface="Arial"/>
                <a:cs typeface="Arial"/>
              </a:rPr>
              <a:t> y </a:t>
            </a:r>
            <a:r>
              <a:rPr lang="en-US" sz="1600" dirty="0" err="1">
                <a:latin typeface="Arial"/>
                <a:cs typeface="Arial"/>
              </a:rPr>
              <a:t>evitamos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juzgar</a:t>
            </a:r>
            <a:r>
              <a:rPr lang="en-US" sz="1600" dirty="0">
                <a:latin typeface="Arial"/>
                <a:cs typeface="Arial"/>
              </a:rPr>
              <a:t> a </a:t>
            </a:r>
            <a:r>
              <a:rPr lang="en-US" sz="1600" dirty="0" err="1">
                <a:latin typeface="Arial"/>
                <a:cs typeface="Arial"/>
              </a:rPr>
              <a:t>otras</a:t>
            </a:r>
            <a:r>
              <a:rPr lang="en-US" sz="1600" dirty="0">
                <a:latin typeface="Arial"/>
                <a:cs typeface="Arial"/>
              </a:rPr>
              <a:t> personas.</a:t>
            </a:r>
          </a:p>
          <a:p>
            <a:pPr marL="182880">
              <a:spcBef>
                <a:spcPts val="400"/>
              </a:spcBef>
              <a:spcAft>
                <a:spcPts val="300"/>
              </a:spcAft>
            </a:pPr>
            <a:r>
              <a:rPr lang="en-US" sz="1600" dirty="0">
                <a:latin typeface="Arial"/>
                <a:cs typeface="Arial"/>
              </a:rPr>
              <a:t>Damos </a:t>
            </a:r>
            <a:r>
              <a:rPr lang="en-US" sz="1600" err="1">
                <a:latin typeface="Arial"/>
                <a:cs typeface="Arial"/>
              </a:rPr>
              <a:t>el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beneficio</a:t>
            </a:r>
            <a:r>
              <a:rPr lang="en-US" sz="1600" dirty="0">
                <a:latin typeface="Arial"/>
                <a:cs typeface="Arial"/>
              </a:rPr>
              <a:t> de la </a:t>
            </a:r>
            <a:r>
              <a:rPr lang="en-US" sz="1600" err="1">
                <a:latin typeface="Arial"/>
                <a:cs typeface="Arial"/>
              </a:rPr>
              <a:t>duda</a:t>
            </a:r>
            <a:r>
              <a:rPr lang="en-US" sz="1600" dirty="0">
                <a:latin typeface="Arial"/>
                <a:cs typeface="Arial"/>
              </a:rPr>
              <a:t> y </a:t>
            </a:r>
            <a:r>
              <a:rPr lang="en-US" sz="1600" err="1">
                <a:latin typeface="Arial"/>
                <a:cs typeface="Arial"/>
              </a:rPr>
              <a:t>hacemos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preguntas</a:t>
            </a:r>
            <a:r>
              <a:rPr lang="en-US" sz="1600" dirty="0">
                <a:latin typeface="Arial"/>
                <a:cs typeface="Arial"/>
              </a:rPr>
              <a:t>. </a:t>
            </a:r>
          </a:p>
          <a:p>
            <a:pPr marL="182880">
              <a:spcBef>
                <a:spcPts val="400"/>
              </a:spcBef>
              <a:spcAft>
                <a:spcPts val="300"/>
              </a:spcAft>
            </a:pPr>
            <a:r>
              <a:rPr lang="en-US" sz="1600" dirty="0">
                <a:latin typeface="Arial"/>
                <a:cs typeface="Arial"/>
              </a:rPr>
              <a:t>No </a:t>
            </a:r>
            <a:r>
              <a:rPr lang="en-US" sz="1600" dirty="0" err="1">
                <a:latin typeface="Arial"/>
                <a:cs typeface="Arial"/>
              </a:rPr>
              <a:t>hablamos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en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nombre</a:t>
            </a:r>
            <a:r>
              <a:rPr lang="en-US" sz="1600" dirty="0">
                <a:latin typeface="Arial"/>
                <a:cs typeface="Arial"/>
              </a:rPr>
              <a:t> de </a:t>
            </a:r>
            <a:r>
              <a:rPr lang="en-US" sz="1600" dirty="0" err="1">
                <a:latin typeface="Arial"/>
                <a:cs typeface="Arial"/>
              </a:rPr>
              <a:t>otros</a:t>
            </a:r>
            <a:r>
              <a:rPr lang="en-US" sz="1600" dirty="0">
                <a:latin typeface="Arial"/>
                <a:cs typeface="Arial"/>
              </a:rPr>
              <a:t> sin </a:t>
            </a:r>
            <a:r>
              <a:rPr lang="en-US" sz="1600" dirty="0" err="1">
                <a:latin typeface="Arial"/>
                <a:cs typeface="Arial"/>
              </a:rPr>
              <a:t>permiso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explícito</a:t>
            </a:r>
            <a:r>
              <a:rPr lang="en-US" sz="1600" dirty="0">
                <a:latin typeface="Arial"/>
                <a:cs typeface="Arial"/>
              </a:rPr>
              <a:t> y no </a:t>
            </a:r>
            <a:r>
              <a:rPr lang="en-US" sz="1600" dirty="0" err="1">
                <a:latin typeface="Arial"/>
                <a:cs typeface="Arial"/>
              </a:rPr>
              <a:t>compartimos</a:t>
            </a:r>
            <a:r>
              <a:rPr lang="en-US" sz="1600" dirty="0">
                <a:latin typeface="Arial"/>
                <a:cs typeface="Arial"/>
              </a:rPr>
              <a:t> algo que se </a:t>
            </a:r>
            <a:r>
              <a:rPr lang="en-US" sz="1600" dirty="0" err="1">
                <a:latin typeface="Arial"/>
                <a:cs typeface="Arial"/>
              </a:rPr>
              <a:t>nos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haya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comunicado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en</a:t>
            </a:r>
            <a:r>
              <a:rPr lang="en-US" sz="1600" dirty="0">
                <a:latin typeface="Arial"/>
                <a:cs typeface="Arial"/>
              </a:rPr>
              <a:t> un </a:t>
            </a:r>
            <a:r>
              <a:rPr lang="en-US" sz="1600" dirty="0" err="1">
                <a:latin typeface="Arial"/>
                <a:cs typeface="Arial"/>
              </a:rPr>
              <a:t>espacio</a:t>
            </a:r>
            <a:r>
              <a:rPr lang="en-US" sz="1600" dirty="0">
                <a:latin typeface="Arial"/>
                <a:cs typeface="Arial"/>
              </a:rPr>
              <a:t> privado o </a:t>
            </a:r>
            <a:r>
              <a:rPr lang="en-US" sz="1600" dirty="0" err="1">
                <a:latin typeface="Arial"/>
                <a:cs typeface="Arial"/>
              </a:rPr>
              <a:t>seguro</a:t>
            </a:r>
            <a:r>
              <a:rPr lang="en-US" sz="1600" dirty="0">
                <a:latin typeface="Arial"/>
                <a:cs typeface="Arial"/>
              </a:rPr>
              <a:t>.</a:t>
            </a:r>
          </a:p>
          <a:p>
            <a:pPr marL="182880">
              <a:spcBef>
                <a:spcPts val="400"/>
              </a:spcBef>
              <a:spcAft>
                <a:spcPts val="300"/>
              </a:spcAft>
            </a:pPr>
            <a:r>
              <a:rPr lang="en-US" sz="1600" dirty="0" err="1">
                <a:latin typeface="Arial"/>
                <a:cs typeface="Arial"/>
              </a:rPr>
              <a:t>Usamos</a:t>
            </a:r>
            <a:r>
              <a:rPr lang="en-US" sz="1600" dirty="0">
                <a:latin typeface="Arial"/>
                <a:cs typeface="Arial"/>
              </a:rPr>
              <a:t> un </a:t>
            </a:r>
            <a:r>
              <a:rPr lang="en-US" sz="1600" dirty="0" err="1">
                <a:latin typeface="Arial"/>
                <a:cs typeface="Arial"/>
              </a:rPr>
              <a:t>micrófono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una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voz</a:t>
            </a:r>
            <a:r>
              <a:rPr lang="en-US" sz="1600" dirty="0">
                <a:latin typeface="Arial"/>
                <a:cs typeface="Arial"/>
              </a:rPr>
              <a:t> a la </a:t>
            </a:r>
            <a:r>
              <a:rPr lang="en-US" sz="1600" dirty="0" err="1">
                <a:latin typeface="Arial"/>
                <a:cs typeface="Arial"/>
              </a:rPr>
              <a:t>vez</a:t>
            </a:r>
            <a:r>
              <a:rPr lang="en-US" sz="1600" dirty="0">
                <a:latin typeface="Arial"/>
                <a:cs typeface="Arial"/>
              </a:rPr>
              <a:t>.</a:t>
            </a:r>
          </a:p>
          <a:p>
            <a:pPr marL="182880">
              <a:spcBef>
                <a:spcPts val="400"/>
              </a:spcBef>
              <a:spcAft>
                <a:spcPts val="300"/>
              </a:spcAft>
            </a:pPr>
            <a:r>
              <a:rPr lang="en-US" sz="1600" dirty="0">
                <a:latin typeface="Arial"/>
                <a:cs typeface="Arial"/>
              </a:rPr>
              <a:t>Tome </a:t>
            </a:r>
            <a:r>
              <a:rPr lang="en-US" sz="1600" err="1">
                <a:latin typeface="Arial"/>
                <a:cs typeface="Arial"/>
              </a:rPr>
              <a:t>espacio</a:t>
            </a:r>
            <a:r>
              <a:rPr lang="en-US" sz="1600" dirty="0">
                <a:latin typeface="Arial"/>
                <a:cs typeface="Arial"/>
              </a:rPr>
              <a:t>/ Haga </a:t>
            </a:r>
            <a:r>
              <a:rPr lang="en-US" sz="1600" err="1">
                <a:latin typeface="Arial"/>
                <a:cs typeface="Arial"/>
              </a:rPr>
              <a:t>espacio</a:t>
            </a:r>
            <a:r>
              <a:rPr lang="en-US" sz="1600" dirty="0">
                <a:latin typeface="Arial"/>
                <a:cs typeface="Arial"/>
              </a:rPr>
              <a:t>: </a:t>
            </a:r>
            <a:r>
              <a:rPr lang="en-US" sz="1600" err="1">
                <a:latin typeface="Arial"/>
                <a:cs typeface="Arial"/>
              </a:rPr>
              <a:t>si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normalmente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estamos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callados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nos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desafiamos</a:t>
            </a:r>
            <a:r>
              <a:rPr lang="en-US" sz="1600" dirty="0">
                <a:latin typeface="Arial"/>
                <a:cs typeface="Arial"/>
              </a:rPr>
              <a:t> a </a:t>
            </a:r>
            <a:r>
              <a:rPr lang="en-US" sz="1600" err="1">
                <a:latin typeface="Arial"/>
                <a:cs typeface="Arial"/>
              </a:rPr>
              <a:t>tomar</a:t>
            </a:r>
            <a:r>
              <a:rPr lang="en-US" sz="1600" dirty="0">
                <a:latin typeface="Arial"/>
                <a:cs typeface="Arial"/>
              </a:rPr>
              <a:t> mas </a:t>
            </a:r>
            <a:r>
              <a:rPr lang="en-US" sz="1600" err="1">
                <a:latin typeface="Arial"/>
                <a:cs typeface="Arial"/>
              </a:rPr>
              <a:t>espacio</a:t>
            </a:r>
            <a:r>
              <a:rPr lang="en-US" sz="1600" dirty="0">
                <a:latin typeface="Arial"/>
                <a:cs typeface="Arial"/>
              </a:rPr>
              <a:t>, y </a:t>
            </a:r>
            <a:r>
              <a:rPr lang="en-US" sz="1600" err="1">
                <a:latin typeface="Arial"/>
                <a:cs typeface="Arial"/>
              </a:rPr>
              <a:t>si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normalmente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hablamos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mucho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err="1">
                <a:latin typeface="Arial"/>
                <a:cs typeface="Arial"/>
              </a:rPr>
              <a:t>somos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conscientes</a:t>
            </a:r>
            <a:r>
              <a:rPr lang="en-US" sz="1600" dirty="0">
                <a:latin typeface="Arial"/>
                <a:cs typeface="Arial"/>
              </a:rPr>
              <a:t> de </a:t>
            </a:r>
            <a:r>
              <a:rPr lang="en-US" sz="1600" err="1">
                <a:latin typeface="Arial"/>
                <a:cs typeface="Arial"/>
              </a:rPr>
              <a:t>dejar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espacio</a:t>
            </a:r>
            <a:r>
              <a:rPr lang="en-US" sz="1600" dirty="0">
                <a:latin typeface="Arial"/>
                <a:cs typeface="Arial"/>
              </a:rPr>
              <a:t> para voces </a:t>
            </a:r>
            <a:r>
              <a:rPr lang="en-US" sz="1600" err="1">
                <a:latin typeface="Arial"/>
                <a:cs typeface="Arial"/>
              </a:rPr>
              <a:t>más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bajas</a:t>
            </a:r>
            <a:r>
              <a:rPr lang="en-US" sz="1600" dirty="0">
                <a:latin typeface="Arial"/>
                <a:cs typeface="Arial"/>
              </a:rPr>
              <a:t>.</a:t>
            </a:r>
          </a:p>
          <a:p>
            <a:pPr marL="182880">
              <a:spcBef>
                <a:spcPts val="400"/>
              </a:spcBef>
              <a:spcAft>
                <a:spcPts val="300"/>
              </a:spcAft>
            </a:pPr>
            <a:r>
              <a:rPr lang="en-US" sz="1600" dirty="0" err="1">
                <a:latin typeface="Arial"/>
                <a:cs typeface="Arial"/>
              </a:rPr>
              <a:t>Evitamos</a:t>
            </a:r>
            <a:r>
              <a:rPr lang="en-US" sz="1600" dirty="0">
                <a:latin typeface="Arial"/>
                <a:cs typeface="Arial"/>
              </a:rPr>
              <a:t> la </a:t>
            </a:r>
            <a:r>
              <a:rPr lang="en-US" sz="1600" dirty="0" err="1">
                <a:latin typeface="Arial"/>
                <a:cs typeface="Arial"/>
              </a:rPr>
              <a:t>jerga</a:t>
            </a:r>
            <a:r>
              <a:rPr lang="en-US" sz="1600" dirty="0">
                <a:latin typeface="Arial"/>
                <a:cs typeface="Arial"/>
              </a:rPr>
              <a:t>, las </a:t>
            </a:r>
            <a:r>
              <a:rPr lang="en-US" sz="1600" dirty="0" err="1">
                <a:latin typeface="Arial"/>
                <a:cs typeface="Arial"/>
              </a:rPr>
              <a:t>siglas</a:t>
            </a:r>
            <a:r>
              <a:rPr lang="en-US" sz="1600" dirty="0">
                <a:latin typeface="Arial"/>
                <a:cs typeface="Arial"/>
              </a:rPr>
              <a:t> y </a:t>
            </a:r>
            <a:r>
              <a:rPr lang="en-US" sz="1600" dirty="0" err="1">
                <a:latin typeface="Arial"/>
                <a:cs typeface="Arial"/>
              </a:rPr>
              <a:t>el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lenguaje</a:t>
            </a:r>
            <a:r>
              <a:rPr lang="en-US" sz="1600" dirty="0">
                <a:latin typeface="Arial"/>
                <a:cs typeface="Arial"/>
              </a:rPr>
              <a:t> de la </a:t>
            </a:r>
            <a:r>
              <a:rPr lang="en-US" sz="1600" dirty="0" err="1">
                <a:latin typeface="Arial"/>
                <a:cs typeface="Arial"/>
              </a:rPr>
              <a:t>industria</a:t>
            </a:r>
            <a:r>
              <a:rPr lang="en-US" sz="1600" dirty="0">
                <a:latin typeface="Arial"/>
                <a:cs typeface="Arial"/>
              </a:rPr>
              <a:t>: </a:t>
            </a:r>
            <a:r>
              <a:rPr lang="en-US" sz="1600" dirty="0" err="1">
                <a:latin typeface="Arial"/>
                <a:cs typeface="Arial"/>
              </a:rPr>
              <a:t>utilizamos</a:t>
            </a:r>
            <a:r>
              <a:rPr lang="en-US" sz="1600" dirty="0">
                <a:latin typeface="Arial"/>
                <a:cs typeface="Arial"/>
              </a:rPr>
              <a:t> un </a:t>
            </a:r>
            <a:r>
              <a:rPr lang="en-US" sz="1600" dirty="0" err="1">
                <a:latin typeface="Arial"/>
                <a:cs typeface="Arial"/>
              </a:rPr>
              <a:t>lenguaje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inclusivo</a:t>
            </a:r>
            <a:r>
              <a:rPr lang="en-US" sz="1600" dirty="0">
                <a:latin typeface="Arial"/>
                <a:cs typeface="Arial"/>
              </a:rPr>
              <a:t> que sea </a:t>
            </a:r>
            <a:r>
              <a:rPr lang="en-US" sz="1600" dirty="0" err="1">
                <a:latin typeface="Arial"/>
                <a:cs typeface="Arial"/>
              </a:rPr>
              <a:t>accesible</a:t>
            </a:r>
            <a:r>
              <a:rPr lang="en-US" sz="1600" dirty="0">
                <a:latin typeface="Arial"/>
                <a:cs typeface="Arial"/>
              </a:rPr>
              <a:t> para personas con </a:t>
            </a:r>
            <a:r>
              <a:rPr lang="en-US" sz="1600" dirty="0" err="1">
                <a:latin typeface="Arial"/>
                <a:cs typeface="Arial"/>
              </a:rPr>
              <a:t>distintos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conocimientos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internos</a:t>
            </a:r>
            <a:r>
              <a:rPr lang="en-US" sz="1600" dirty="0">
                <a:latin typeface="Arial"/>
                <a:cs typeface="Arial"/>
              </a:rPr>
              <a:t>.</a:t>
            </a:r>
          </a:p>
          <a:p>
            <a:pPr marL="182880">
              <a:spcBef>
                <a:spcPts val="400"/>
              </a:spcBef>
              <a:spcAft>
                <a:spcPts val="300"/>
              </a:spcAft>
            </a:pPr>
            <a:r>
              <a:rPr lang="en-US" sz="1600" dirty="0" err="1">
                <a:latin typeface="Arial"/>
                <a:cs typeface="Arial"/>
              </a:rPr>
              <a:t>Hablamos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desde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nuestra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experiencia</a:t>
            </a:r>
            <a:r>
              <a:rPr lang="en-US" sz="1600" dirty="0">
                <a:latin typeface="Arial"/>
                <a:cs typeface="Arial"/>
              </a:rPr>
              <a:t>: </a:t>
            </a:r>
            <a:r>
              <a:rPr lang="en-US" sz="1600" dirty="0" err="1">
                <a:latin typeface="Arial"/>
                <a:cs typeface="Arial"/>
              </a:rPr>
              <a:t>utilice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declaraciones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en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primera</a:t>
            </a:r>
            <a:r>
              <a:rPr lang="en-US" sz="1600" dirty="0">
                <a:latin typeface="Arial"/>
                <a:cs typeface="Arial"/>
              </a:rPr>
              <a:t> persona, </a:t>
            </a:r>
            <a:r>
              <a:rPr lang="en-US" sz="1600" dirty="0" err="1">
                <a:latin typeface="Arial"/>
                <a:cs typeface="Arial"/>
              </a:rPr>
              <a:t>en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lugar</a:t>
            </a:r>
            <a:r>
              <a:rPr lang="en-US" sz="1600" dirty="0">
                <a:latin typeface="Arial"/>
                <a:cs typeface="Arial"/>
              </a:rPr>
              <a:t> de </a:t>
            </a:r>
            <a:r>
              <a:rPr lang="en-US" sz="1600" dirty="0" err="1">
                <a:latin typeface="Arial"/>
                <a:cs typeface="Arial"/>
              </a:rPr>
              <a:t>generalizaciones</a:t>
            </a:r>
            <a:r>
              <a:rPr lang="en-US" sz="1600" dirty="0">
                <a:latin typeface="Arial"/>
                <a:cs typeface="Arial"/>
              </a:rPr>
              <a:t>.</a:t>
            </a:r>
          </a:p>
          <a:p>
            <a:pPr marL="182880">
              <a:spcBef>
                <a:spcPts val="400"/>
              </a:spcBef>
              <a:spcAft>
                <a:spcPts val="300"/>
              </a:spcAft>
            </a:pPr>
            <a:r>
              <a:rPr lang="en-US" sz="1600" dirty="0" err="1">
                <a:latin typeface="Arial"/>
                <a:cs typeface="Arial"/>
              </a:rPr>
              <a:t>Desafiamos</a:t>
            </a:r>
            <a:r>
              <a:rPr lang="en-US" sz="1600" dirty="0">
                <a:latin typeface="Arial"/>
                <a:cs typeface="Arial"/>
              </a:rPr>
              <a:t> las </a:t>
            </a:r>
            <a:r>
              <a:rPr lang="en-US" sz="1600" dirty="0" err="1">
                <a:latin typeface="Arial"/>
                <a:cs typeface="Arial"/>
              </a:rPr>
              <a:t>suposiciones</a:t>
            </a:r>
            <a:r>
              <a:rPr lang="en-US" sz="1600" dirty="0">
                <a:latin typeface="Arial"/>
                <a:cs typeface="Arial"/>
              </a:rPr>
              <a:t>.</a:t>
            </a:r>
          </a:p>
          <a:p>
            <a:pPr marL="182880">
              <a:spcBef>
                <a:spcPts val="400"/>
              </a:spcBef>
              <a:spcAft>
                <a:spcPts val="300"/>
              </a:spcAft>
            </a:pPr>
            <a:r>
              <a:rPr lang="en-US" sz="1600" dirty="0" err="1">
                <a:latin typeface="Arial"/>
                <a:cs typeface="Arial"/>
              </a:rPr>
              <a:t>Somos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conscientes</a:t>
            </a:r>
            <a:r>
              <a:rPr lang="en-US" sz="1600" dirty="0">
                <a:latin typeface="Arial"/>
                <a:cs typeface="Arial"/>
              </a:rPr>
              <a:t> de la </a:t>
            </a:r>
            <a:r>
              <a:rPr lang="en-US" sz="1600" dirty="0" err="1">
                <a:latin typeface="Arial"/>
                <a:cs typeface="Arial"/>
              </a:rPr>
              <a:t>intención</a:t>
            </a:r>
            <a:r>
              <a:rPr lang="en-US" sz="1600" dirty="0">
                <a:latin typeface="Arial"/>
                <a:cs typeface="Arial"/>
              </a:rPr>
              <a:t> versus </a:t>
            </a:r>
            <a:r>
              <a:rPr lang="en-US" sz="1600" dirty="0" err="1">
                <a:latin typeface="Arial"/>
                <a:cs typeface="Arial"/>
              </a:rPr>
              <a:t>el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impacto</a:t>
            </a:r>
            <a:r>
              <a:rPr lang="en-US" sz="1600" dirty="0">
                <a:latin typeface="Arial"/>
                <a:cs typeface="Arial"/>
              </a:rPr>
              <a:t>: no </a:t>
            </a:r>
            <a:r>
              <a:rPr lang="en-US" sz="1600" dirty="0" err="1">
                <a:latin typeface="Arial"/>
                <a:cs typeface="Arial"/>
              </a:rPr>
              <a:t>importa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nuestra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intención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somos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responsables</a:t>
            </a:r>
            <a:r>
              <a:rPr lang="en-US" sz="1600" dirty="0">
                <a:latin typeface="Arial"/>
                <a:cs typeface="Arial"/>
              </a:rPr>
              <a:t> de </a:t>
            </a:r>
            <a:r>
              <a:rPr lang="en-US" sz="1600" dirty="0" err="1">
                <a:latin typeface="Arial"/>
                <a:cs typeface="Arial"/>
              </a:rPr>
              <a:t>nuestro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impacto</a:t>
            </a:r>
            <a:r>
              <a:rPr lang="en-US" sz="1600" dirty="0">
                <a:latin typeface="Arial"/>
                <a:cs typeface="Arial"/>
              </a:rPr>
              <a:t>.</a:t>
            </a:r>
          </a:p>
          <a:p>
            <a:pPr marL="182880">
              <a:spcBef>
                <a:spcPts val="400"/>
              </a:spcBef>
              <a:spcAft>
                <a:spcPts val="300"/>
              </a:spcAft>
            </a:pPr>
            <a:r>
              <a:rPr lang="en-US" sz="1600" dirty="0">
                <a:latin typeface="Arial"/>
                <a:cs typeface="Arial"/>
              </a:rPr>
              <a:t>Juntos </a:t>
            </a:r>
            <a:r>
              <a:rPr lang="en-US" sz="1600" dirty="0" err="1">
                <a:latin typeface="Arial"/>
                <a:cs typeface="Arial"/>
              </a:rPr>
              <a:t>sabemos</a:t>
            </a:r>
            <a:r>
              <a:rPr lang="en-US" sz="1600" dirty="0">
                <a:latin typeface="Arial"/>
                <a:cs typeface="Arial"/>
              </a:rPr>
              <a:t> </a:t>
            </a:r>
            <a:r>
              <a:rPr lang="en-US" sz="1600" dirty="0" err="1">
                <a:latin typeface="Arial"/>
                <a:cs typeface="Arial"/>
              </a:rPr>
              <a:t>mucho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nadie</a:t>
            </a:r>
            <a:r>
              <a:rPr lang="en-US" sz="1600" dirty="0">
                <a:latin typeface="Arial"/>
                <a:cs typeface="Arial"/>
              </a:rPr>
              <a:t> lo sabe </a:t>
            </a:r>
            <a:r>
              <a:rPr lang="en-US" sz="1600" dirty="0" err="1">
                <a:latin typeface="Arial"/>
                <a:cs typeface="Arial"/>
              </a:rPr>
              <a:t>todo</a:t>
            </a:r>
            <a:endParaRPr lang="en-US" sz="1600" dirty="0">
              <a:latin typeface="Arial"/>
              <a:cs typeface="Arial"/>
            </a:endParaRPr>
          </a:p>
          <a:p>
            <a:endParaRPr lang="en-US" sz="1100">
              <a:latin typeface="Arial"/>
              <a:cs typeface="Arial"/>
            </a:endParaRPr>
          </a:p>
          <a:p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4766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8124-3CD2-09CC-7B77-988CA4E1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Nombramientos de oficiales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E5853-9D8B-9DD5-0F8A-34586521A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/>
              </a:rPr>
              <a:t>Se require un </a:t>
            </a:r>
            <a:r>
              <a:rPr lang="en-US" dirty="0" err="1">
                <a:latin typeface="Century Gothic"/>
              </a:rPr>
              <a:t>voto</a:t>
            </a:r>
            <a:r>
              <a:rPr lang="en-US" dirty="0">
                <a:latin typeface="Century Gothic"/>
              </a:rPr>
              <a:t> de dos tercios para </a:t>
            </a:r>
            <a:r>
              <a:rPr lang="en-US" dirty="0" err="1">
                <a:latin typeface="Century Gothic"/>
              </a:rPr>
              <a:t>nombrar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los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siguientes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puestos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Oficiales</a:t>
            </a:r>
            <a:r>
              <a:rPr lang="en-US" dirty="0">
                <a:latin typeface="Century Gothic"/>
              </a:rPr>
              <a:t> (</a:t>
            </a:r>
            <a:r>
              <a:rPr lang="en-US" dirty="0" err="1">
                <a:latin typeface="Century Gothic"/>
              </a:rPr>
              <a:t>período</a:t>
            </a:r>
            <a:r>
              <a:rPr lang="en-US" dirty="0">
                <a:latin typeface="Century Gothic"/>
              </a:rPr>
              <a:t> de dos </a:t>
            </a:r>
            <a:r>
              <a:rPr lang="en-US" dirty="0" err="1">
                <a:latin typeface="Century Gothic"/>
              </a:rPr>
              <a:t>años</a:t>
            </a:r>
            <a:r>
              <a:rPr lang="en-US" dirty="0">
                <a:latin typeface="Century Gothic"/>
              </a:rPr>
              <a:t>): </a:t>
            </a:r>
            <a:endParaRPr lang="en-US" dirty="0"/>
          </a:p>
          <a:p>
            <a:pPr lvl="1"/>
            <a:r>
              <a:rPr lang="en-US" dirty="0">
                <a:latin typeface="Century Gothic"/>
              </a:rPr>
              <a:t>Presidente</a:t>
            </a:r>
            <a:endParaRPr lang="en-US" dirty="0"/>
          </a:p>
          <a:p>
            <a:pPr lvl="1"/>
            <a:r>
              <a:rPr lang="en-US" dirty="0">
                <a:latin typeface="Century Gothic"/>
              </a:rPr>
              <a:t>Co-Presidente</a:t>
            </a:r>
            <a:endParaRPr lang="en-US" dirty="0"/>
          </a:p>
          <a:p>
            <a:pPr lvl="1"/>
            <a:r>
              <a:rPr lang="en-US" dirty="0" err="1">
                <a:latin typeface="Century Gothic"/>
              </a:rPr>
              <a:t>Secretaria</a:t>
            </a:r>
            <a:endParaRPr lang="en-US" dirty="0" err="1"/>
          </a:p>
          <a:p>
            <a:r>
              <a:rPr lang="en-US" dirty="0" err="1">
                <a:latin typeface="Century Gothic"/>
              </a:rPr>
              <a:t>Responsabilidades</a:t>
            </a:r>
            <a:r>
              <a:rPr lang="en-US" dirty="0">
                <a:latin typeface="Century Gothic"/>
              </a:rPr>
              <a:t>: </a:t>
            </a:r>
            <a:r>
              <a:rPr lang="en-US" dirty="0" err="1">
                <a:latin typeface="Century Gothic"/>
              </a:rPr>
              <a:t>convocar</a:t>
            </a:r>
            <a:r>
              <a:rPr lang="en-US" dirty="0">
                <a:latin typeface="Century Gothic"/>
              </a:rPr>
              <a:t> y </a:t>
            </a:r>
            <a:r>
              <a:rPr lang="en-US" dirty="0" err="1">
                <a:latin typeface="Century Gothic"/>
              </a:rPr>
              <a:t>presidir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reuniones</a:t>
            </a:r>
            <a:r>
              <a:rPr lang="en-US" dirty="0">
                <a:latin typeface="Century Gothic"/>
              </a:rPr>
              <a:t>, </a:t>
            </a:r>
            <a:r>
              <a:rPr lang="en-US" dirty="0" err="1">
                <a:latin typeface="Century Gothic"/>
              </a:rPr>
              <a:t>distribuir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actas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reuniones</a:t>
            </a:r>
          </a:p>
          <a:p>
            <a:r>
              <a:rPr lang="en-US" dirty="0" err="1">
                <a:latin typeface="Century Gothic"/>
              </a:rPr>
              <a:t>Responsabilidades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adicionales</a:t>
            </a:r>
            <a:r>
              <a:rPr lang="en-US" dirty="0">
                <a:latin typeface="Century Gothic"/>
              </a:rPr>
              <a:t> que se </a:t>
            </a:r>
            <a:r>
              <a:rPr lang="en-US" dirty="0" err="1">
                <a:latin typeface="Century Gothic"/>
              </a:rPr>
              <a:t>discutirán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como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parte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desarrollo</a:t>
            </a:r>
            <a:r>
              <a:rPr lang="en-US" dirty="0">
                <a:latin typeface="Century Gothic"/>
              </a:rPr>
              <a:t> y </a:t>
            </a:r>
            <a:r>
              <a:rPr lang="en-US" dirty="0" err="1">
                <a:latin typeface="Century Gothic"/>
              </a:rPr>
              <a:t>adopción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los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estatutuos</a:t>
            </a:r>
            <a:r>
              <a:rPr lang="en-US" dirty="0">
                <a:latin typeface="Century Gothic"/>
              </a:rPr>
              <a:t> del CSC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91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BA228-7846-2DD2-1ABF-35AE1864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>
                <a:latin typeface="Century Gothic"/>
              </a:rPr>
              <a:t>Designar</a:t>
            </a:r>
            <a:r>
              <a:rPr lang="en-US">
                <a:latin typeface="Century Gothic"/>
              </a:rPr>
              <a:t> un </a:t>
            </a:r>
            <a:r>
              <a:rPr lang="en-US" err="1">
                <a:latin typeface="Century Gothic"/>
              </a:rPr>
              <a:t>comité</a:t>
            </a:r>
            <a:r>
              <a:rPr lang="en-US">
                <a:latin typeface="Century Gothic"/>
              </a:rPr>
              <a:t> especial para redactar los procedimientos, objetivos y vision del CSC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DE9A5-4FDA-A538-E563-59C5FFC7E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Century Gothic"/>
              </a:rPr>
              <a:t>Designe</a:t>
            </a:r>
            <a:r>
              <a:rPr lang="en-US" dirty="0">
                <a:latin typeface="Century Gothic"/>
              </a:rPr>
              <a:t> al </a:t>
            </a:r>
            <a:r>
              <a:rPr lang="en-US" dirty="0" err="1">
                <a:latin typeface="Century Gothic"/>
              </a:rPr>
              <a:t>menos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cinco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miembros</a:t>
            </a:r>
            <a:r>
              <a:rPr lang="en-US" dirty="0">
                <a:latin typeface="Century Gothic"/>
              </a:rPr>
              <a:t> para </a:t>
            </a:r>
            <a:r>
              <a:rPr lang="en-US" dirty="0" err="1">
                <a:latin typeface="Century Gothic"/>
              </a:rPr>
              <a:t>revisar</a:t>
            </a:r>
            <a:r>
              <a:rPr lang="en-US" dirty="0">
                <a:latin typeface="Century Gothic"/>
              </a:rPr>
              <a:t> y </a:t>
            </a:r>
            <a:r>
              <a:rPr lang="en-US" dirty="0" err="1">
                <a:latin typeface="Century Gothic"/>
              </a:rPr>
              <a:t>hacer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recomendaciones</a:t>
            </a:r>
            <a:r>
              <a:rPr lang="en-US" dirty="0">
                <a:latin typeface="Century Gothic"/>
              </a:rPr>
              <a:t> para la </a:t>
            </a:r>
            <a:r>
              <a:rPr lang="en-US" dirty="0" err="1">
                <a:latin typeface="Century Gothic"/>
              </a:rPr>
              <a:t>adopción</a:t>
            </a:r>
            <a:r>
              <a:rPr lang="en-US" dirty="0">
                <a:latin typeface="Century Gothic"/>
              </a:rPr>
              <a:t> del CSC:</a:t>
            </a:r>
          </a:p>
          <a:p>
            <a:pPr lvl="1"/>
            <a:r>
              <a:rPr lang="en-US" dirty="0" err="1">
                <a:latin typeface="Century Gothic"/>
              </a:rPr>
              <a:t>Estatutos</a:t>
            </a:r>
            <a:r>
              <a:rPr lang="en-US" dirty="0">
                <a:latin typeface="Century Gothic"/>
              </a:rPr>
              <a:t> (</a:t>
            </a:r>
            <a:r>
              <a:rPr lang="en-US" dirty="0" err="1">
                <a:latin typeface="Century Gothic"/>
              </a:rPr>
              <a:t>borrador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circulado</a:t>
            </a:r>
            <a:r>
              <a:rPr lang="en-US" dirty="0">
                <a:latin typeface="Century Gothic"/>
              </a:rPr>
              <a:t>)</a:t>
            </a:r>
          </a:p>
          <a:p>
            <a:pPr lvl="1"/>
            <a:r>
              <a:rPr lang="en-US" dirty="0" err="1">
                <a:latin typeface="Century Gothic"/>
              </a:rPr>
              <a:t>Prioridades</a:t>
            </a:r>
            <a:r>
              <a:rPr lang="en-US" dirty="0">
                <a:latin typeface="Century Gothic"/>
              </a:rPr>
              <a:t> clave</a:t>
            </a:r>
            <a:endParaRPr lang="en-US" dirty="0"/>
          </a:p>
          <a:p>
            <a:pPr lvl="1"/>
            <a:r>
              <a:rPr lang="en-US" dirty="0" err="1">
                <a:latin typeface="Century Gothic"/>
              </a:rPr>
              <a:t>Declaración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objetivos</a:t>
            </a:r>
            <a:r>
              <a:rPr lang="en-US" dirty="0">
                <a:latin typeface="Century Gothic"/>
              </a:rPr>
              <a:t> y </a:t>
            </a:r>
            <a:r>
              <a:rPr lang="en-US" dirty="0" err="1">
                <a:latin typeface="Century Gothic"/>
              </a:rPr>
              <a:t>visión</a:t>
            </a:r>
            <a:endParaRPr lang="en-US" dirty="0" err="1"/>
          </a:p>
          <a:p>
            <a:r>
              <a:rPr lang="en-US" dirty="0">
                <a:latin typeface="Century Gothic"/>
              </a:rPr>
              <a:t>Se </a:t>
            </a:r>
            <a:r>
              <a:rPr lang="en-US" dirty="0" err="1">
                <a:latin typeface="Century Gothic"/>
              </a:rPr>
              <a:t>finalizará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en</a:t>
            </a:r>
            <a:r>
              <a:rPr lang="en-US" dirty="0">
                <a:latin typeface="Century Gothic"/>
              </a:rPr>
              <a:t> la tercera reunión del CSC</a:t>
            </a:r>
          </a:p>
        </p:txBody>
      </p:sp>
    </p:spTree>
    <p:extLst>
      <p:ext uri="{BB962C8B-B14F-4D97-AF65-F5344CB8AC3E}">
        <p14:creationId xmlns:p14="http://schemas.microsoft.com/office/powerpoint/2010/main" val="3710664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251D2-0D6B-D98D-FA80-0572875D1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Century Gothic"/>
              </a:rPr>
              <a:t>Nominación</a:t>
            </a:r>
            <a:r>
              <a:rPr lang="en-US">
                <a:latin typeface="Century Gothic"/>
              </a:rPr>
              <a:t> de </a:t>
            </a:r>
            <a:r>
              <a:rPr lang="en-US" err="1">
                <a:latin typeface="Century Gothic"/>
              </a:rPr>
              <a:t>escaños</a:t>
            </a:r>
            <a:r>
              <a:rPr lang="en-US">
                <a:latin typeface="Century Gothic"/>
              </a:rPr>
              <a:t> comunitarios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9FA2B-15FF-393F-FB52-541F5E39A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/>
              </a:rPr>
              <a:t>Se </a:t>
            </a:r>
            <a:r>
              <a:rPr lang="en-US" dirty="0" err="1">
                <a:latin typeface="Century Gothic"/>
              </a:rPr>
              <a:t>distribuyó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borrador</a:t>
            </a:r>
            <a:r>
              <a:rPr lang="en-US" dirty="0">
                <a:latin typeface="Century Gothic"/>
              </a:rPr>
              <a:t> del </a:t>
            </a:r>
            <a:r>
              <a:rPr lang="en-US" dirty="0" err="1">
                <a:latin typeface="Century Gothic"/>
              </a:rPr>
              <a:t>formulario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nominación</a:t>
            </a:r>
            <a:r>
              <a:rPr lang="en-US" dirty="0">
                <a:latin typeface="Century Gothic"/>
              </a:rPr>
              <a:t>.</a:t>
            </a:r>
            <a:endParaRPr lang="en-US" dirty="0" err="1"/>
          </a:p>
          <a:p>
            <a:r>
              <a:rPr lang="en-US" dirty="0">
                <a:latin typeface="Century Gothic"/>
              </a:rPr>
              <a:t>No El proceso de nominación estara abierto a </a:t>
            </a:r>
            <a:r>
              <a:rPr lang="en-US" dirty="0" err="1">
                <a:latin typeface="Century Gothic"/>
              </a:rPr>
              <a:t>todos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los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miembros</a:t>
            </a:r>
            <a:r>
              <a:rPr lang="en-US" dirty="0">
                <a:latin typeface="Century Gothic"/>
              </a:rPr>
              <a:t> del </a:t>
            </a:r>
            <a:r>
              <a:rPr lang="en-US" dirty="0" err="1">
                <a:latin typeface="Century Gothic"/>
              </a:rPr>
              <a:t>público</a:t>
            </a:r>
            <a:r>
              <a:rPr lang="en-US" dirty="0">
                <a:latin typeface="Century Gothic"/>
              </a:rPr>
              <a:t> que </a:t>
            </a:r>
            <a:r>
              <a:rPr lang="en-US" dirty="0" err="1">
                <a:latin typeface="Century Gothic"/>
              </a:rPr>
              <a:t>vivian</a:t>
            </a:r>
            <a:r>
              <a:rPr lang="en-US" dirty="0">
                <a:latin typeface="Century Gothic"/>
              </a:rPr>
              <a:t> o </a:t>
            </a:r>
            <a:r>
              <a:rPr lang="en-US" dirty="0" err="1">
                <a:latin typeface="Century Gothic"/>
              </a:rPr>
              <a:t>representne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una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organización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ubicada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dentro</a:t>
            </a:r>
            <a:r>
              <a:rPr lang="en-US" dirty="0">
                <a:latin typeface="Century Gothic"/>
              </a:rPr>
              <a:t> del </a:t>
            </a:r>
            <a:r>
              <a:rPr lang="en-US" dirty="0" err="1">
                <a:latin typeface="Century Gothic"/>
              </a:rPr>
              <a:t>Área</a:t>
            </a:r>
            <a:r>
              <a:rPr lang="en-US" dirty="0">
                <a:latin typeface="Century Gothic"/>
              </a:rPr>
              <a:t> del Proyecto.</a:t>
            </a:r>
            <a:endParaRPr lang="en-US" dirty="0"/>
          </a:p>
          <a:p>
            <a:r>
              <a:rPr lang="en-US" dirty="0">
                <a:latin typeface="Century Gothic"/>
              </a:rPr>
              <a:t>Los </a:t>
            </a:r>
            <a:r>
              <a:rPr lang="en-US" dirty="0" err="1">
                <a:latin typeface="Century Gothic"/>
              </a:rPr>
              <a:t>miembros</a:t>
            </a:r>
            <a:r>
              <a:rPr lang="en-US" dirty="0">
                <a:latin typeface="Century Gothic"/>
              </a:rPr>
              <a:t> de la </a:t>
            </a:r>
            <a:r>
              <a:rPr lang="en-US" dirty="0" err="1">
                <a:latin typeface="Century Gothic"/>
              </a:rPr>
              <a:t>comunidad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pueden</a:t>
            </a:r>
            <a:r>
              <a:rPr lang="en-US" dirty="0">
                <a:latin typeface="Century Gothic"/>
              </a:rPr>
              <a:t> ser </a:t>
            </a:r>
            <a:r>
              <a:rPr lang="en-US" dirty="0" err="1">
                <a:latin typeface="Century Gothic"/>
              </a:rPr>
              <a:t>nominados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por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si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mismos</a:t>
            </a:r>
            <a:r>
              <a:rPr lang="en-US" dirty="0">
                <a:latin typeface="Century Gothic"/>
              </a:rPr>
              <a:t> o </a:t>
            </a:r>
            <a:r>
              <a:rPr lang="en-US" dirty="0" err="1">
                <a:latin typeface="Century Gothic"/>
              </a:rPr>
              <a:t>por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otra</a:t>
            </a:r>
            <a:r>
              <a:rPr lang="en-US" dirty="0">
                <a:latin typeface="Century Gothic"/>
              </a:rPr>
              <a:t> persona.</a:t>
            </a:r>
            <a:endParaRPr lang="en-US" dirty="0"/>
          </a:p>
          <a:p>
            <a:r>
              <a:rPr lang="en-US" dirty="0">
                <a:latin typeface="Century Gothic"/>
              </a:rPr>
              <a:t>CSC </a:t>
            </a:r>
            <a:r>
              <a:rPr lang="en-US" dirty="0" err="1">
                <a:latin typeface="Century Gothic"/>
              </a:rPr>
              <a:t>designará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escaños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comunitarios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por</a:t>
            </a:r>
            <a:r>
              <a:rPr lang="en-US" dirty="0">
                <a:latin typeface="Century Gothic"/>
              </a:rPr>
              <a:t> dos tercios de </a:t>
            </a:r>
            <a:r>
              <a:rPr lang="en-US" dirty="0" err="1">
                <a:latin typeface="Century Gothic"/>
              </a:rPr>
              <a:t>los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votos</a:t>
            </a:r>
            <a:r>
              <a:rPr lang="en-US" dirty="0">
                <a:latin typeface="Century Gothic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15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3884-1032-929D-4FD7-5DA4B9AB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Century Gothic"/>
              </a:rPr>
              <a:t>Planificación</a:t>
            </a:r>
            <a:r>
              <a:rPr lang="en-US">
                <a:latin typeface="Century Gothic"/>
              </a:rPr>
              <a:t> del </a:t>
            </a:r>
            <a:r>
              <a:rPr lang="en-US" err="1">
                <a:latin typeface="Century Gothic"/>
              </a:rPr>
              <a:t>lanzamiento</a:t>
            </a:r>
            <a:r>
              <a:rPr lang="en-US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público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3101A-620A-27A4-4EBE-DAE54F7F8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Century Gothic"/>
              </a:rPr>
              <a:t>Evento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público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inauguración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previsto</a:t>
            </a:r>
            <a:r>
              <a:rPr lang="en-US" dirty="0">
                <a:latin typeface="Century Gothic"/>
              </a:rPr>
              <a:t> para </a:t>
            </a:r>
            <a:r>
              <a:rPr lang="en-US" dirty="0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Día de la Tierra (20 de </a:t>
            </a:r>
            <a:r>
              <a:rPr lang="en-US" dirty="0" err="1">
                <a:latin typeface="Century Gothic"/>
              </a:rPr>
              <a:t>abril</a:t>
            </a:r>
            <a:r>
              <a:rPr lang="en-US" dirty="0">
                <a:latin typeface="Century Gothic"/>
              </a:rPr>
              <a:t>) </a:t>
            </a:r>
            <a:endParaRPr lang="en-US" dirty="0"/>
          </a:p>
          <a:p>
            <a:r>
              <a:rPr lang="en-US" dirty="0" err="1">
                <a:latin typeface="Century Gothic"/>
              </a:rPr>
              <a:t>Presentar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logotipo</a:t>
            </a:r>
            <a:r>
              <a:rPr lang="en-US" dirty="0">
                <a:latin typeface="Century Gothic"/>
              </a:rPr>
              <a:t> final de Richmond Rising</a:t>
            </a:r>
          </a:p>
          <a:p>
            <a:r>
              <a:rPr lang="en-US" dirty="0" err="1">
                <a:latin typeface="Century Gothic"/>
              </a:rPr>
              <a:t>Revisar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borrador</a:t>
            </a:r>
            <a:r>
              <a:rPr lang="en-US" dirty="0">
                <a:latin typeface="Century Gothic"/>
              </a:rPr>
              <a:t> del </a:t>
            </a:r>
            <a:r>
              <a:rPr lang="en-US" dirty="0" err="1">
                <a:latin typeface="Century Gothic"/>
              </a:rPr>
              <a:t>anuncio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publicitario</a:t>
            </a:r>
            <a:r>
              <a:rPr lang="en-US" dirty="0">
                <a:latin typeface="Century Gothic"/>
              </a:rPr>
              <a:t> del </a:t>
            </a:r>
            <a:r>
              <a:rPr lang="en-US" dirty="0" err="1">
                <a:latin typeface="Century Gothic"/>
              </a:rPr>
              <a:t>evento</a:t>
            </a:r>
            <a:endParaRPr lang="en-US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8907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1C297B9-BA47-F22B-0CB9-2886075B2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450" y="-185854"/>
            <a:ext cx="7501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30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DFA3DCB-7459-EC29-8A17-262F858DA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523" y="0"/>
            <a:ext cx="7164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95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F9BF704-0909-0B46-D345-FF2D615F3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441" y="0"/>
            <a:ext cx="5877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7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5AC175-315E-5361-6E51-38DEE9657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728" y="0"/>
            <a:ext cx="6808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64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606B18-7C11-C071-DF76-209D63050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5C2B9-A6AF-7B9F-807D-BA003E878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Century Gothic"/>
              </a:rPr>
              <a:t>Anuncion</a:t>
            </a:r>
            <a:r>
              <a:rPr lang="en-US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publicitario</a:t>
            </a:r>
            <a:r>
              <a:rPr lang="en-US">
                <a:latin typeface="Century Gothic"/>
              </a:rPr>
              <a:t> del </a:t>
            </a:r>
            <a:r>
              <a:rPr lang="en-US" err="1">
                <a:latin typeface="Century Gothic"/>
              </a:rPr>
              <a:t>evento</a:t>
            </a:r>
            <a:endParaRPr lang="es-ES" err="1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A8265F2-3FF1-E260-5C9D-AA4EDA178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2780" y="1463210"/>
            <a:ext cx="7917561" cy="5131923"/>
          </a:xfrm>
        </p:spPr>
      </p:pic>
      <p:pic>
        <p:nvPicPr>
          <p:cNvPr id="4" name="Picture 7" descr="A logo for a community&#10;&#10;Description automatically generated">
            <a:extLst>
              <a:ext uri="{FF2B5EF4-FFF2-40B4-BE49-F238E27FC236}">
                <a16:creationId xmlns:a16="http://schemas.microsoft.com/office/drawing/2014/main" id="{E6A9D463-E2EB-FAB7-3E86-9AA92D5BE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294068"/>
            <a:ext cx="1551709" cy="15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5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37575-EF5B-CE90-BADF-B49D0392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03" y="-2104"/>
            <a:ext cx="11138309" cy="1325563"/>
          </a:xfrm>
        </p:spPr>
        <p:txBody>
          <a:bodyPr/>
          <a:lstStyle/>
          <a:p>
            <a:r>
              <a:rPr lang="es-MX">
                <a:latin typeface="Century Gothic"/>
              </a:rPr>
              <a:t>Reconocimiento</a:t>
            </a:r>
            <a:r>
              <a:rPr lang="en-US">
                <a:latin typeface="Century Gothic"/>
              </a:rPr>
              <a:t> de </a:t>
            </a:r>
            <a:r>
              <a:rPr lang="es-MX">
                <a:latin typeface="Century Gothic"/>
              </a:rPr>
              <a:t>Territorios</a:t>
            </a:r>
            <a:r>
              <a:rPr lang="en-US">
                <a:latin typeface="Century Gothic"/>
              </a:rPr>
              <a:t> </a:t>
            </a:r>
            <a:r>
              <a:rPr lang="es-MX">
                <a:latin typeface="Century Gothic"/>
              </a:rPr>
              <a:t>Indigenas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C482C-7CB5-5FDD-7359-B31E33801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296" y="1213182"/>
            <a:ext cx="10515600" cy="55335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/>
            <a:r>
              <a:rPr lang="es-MX" sz="2200" dirty="0">
                <a:latin typeface="Century Gothic"/>
                <a:cs typeface="Arial"/>
              </a:rPr>
              <a:t>Richmond </a:t>
            </a:r>
            <a:r>
              <a:rPr lang="es-MX" sz="2200" err="1">
                <a:latin typeface="Century Gothic"/>
                <a:cs typeface="Arial"/>
              </a:rPr>
              <a:t>Rising</a:t>
            </a:r>
            <a:r>
              <a:rPr lang="es-MX" sz="2200" dirty="0">
                <a:latin typeface="Century Gothic"/>
                <a:cs typeface="Arial"/>
              </a:rPr>
              <a:t> busca fortalecer la economía, mejorar la salud pública y el medio ambiente, particularmente en los vecindarios del </a:t>
            </a:r>
            <a:r>
              <a:rPr lang="es-MX" sz="2200" err="1">
                <a:latin typeface="Century Gothic"/>
                <a:cs typeface="Arial"/>
              </a:rPr>
              <a:t>Iron</a:t>
            </a:r>
            <a:r>
              <a:rPr lang="es-MX" sz="2200" dirty="0">
                <a:latin typeface="Century Gothic"/>
                <a:cs typeface="Arial"/>
              </a:rPr>
              <a:t> </a:t>
            </a:r>
            <a:r>
              <a:rPr lang="es-MX" sz="2200" err="1">
                <a:latin typeface="Century Gothic"/>
                <a:cs typeface="Arial"/>
              </a:rPr>
              <a:t>Triangle</a:t>
            </a:r>
            <a:r>
              <a:rPr lang="es-MX" sz="2200" dirty="0">
                <a:latin typeface="Century Gothic"/>
                <a:cs typeface="Arial"/>
              </a:rPr>
              <a:t>, Santa Fe y Coronado, lo hacemos con la conciencia de que ocupamos territorio no cedido de </a:t>
            </a:r>
            <a:r>
              <a:rPr lang="es-MX" sz="2200" err="1">
                <a:latin typeface="Century Gothic"/>
                <a:cs typeface="Arial"/>
              </a:rPr>
              <a:t>Huichin</a:t>
            </a:r>
            <a:r>
              <a:rPr lang="es-MX" sz="2200" dirty="0">
                <a:latin typeface="Century Gothic"/>
                <a:cs typeface="Arial"/>
              </a:rPr>
              <a:t> y </a:t>
            </a:r>
            <a:r>
              <a:rPr lang="es-MX" sz="2200" err="1">
                <a:latin typeface="Century Gothic"/>
                <a:cs typeface="Arial"/>
              </a:rPr>
              <a:t>Karkin</a:t>
            </a:r>
            <a:r>
              <a:rPr lang="es-MX" sz="2200" dirty="0">
                <a:latin typeface="Century Gothic"/>
                <a:cs typeface="Arial"/>
              </a:rPr>
              <a:t> </a:t>
            </a:r>
            <a:r>
              <a:rPr lang="es-MX" sz="2200" err="1">
                <a:latin typeface="Century Gothic"/>
                <a:cs typeface="Arial"/>
              </a:rPr>
              <a:t>Ohlone</a:t>
            </a:r>
            <a:r>
              <a:rPr lang="es-MX" sz="2200" dirty="0">
                <a:latin typeface="Century Gothic"/>
                <a:cs typeface="Arial"/>
              </a:rPr>
              <a:t>.</a:t>
            </a:r>
            <a:endParaRPr lang="en-US" sz="2200">
              <a:latin typeface="Century Gothic"/>
              <a:cs typeface="Arial"/>
            </a:endParaRPr>
          </a:p>
          <a:p>
            <a:pPr marL="285750" indent="-285750"/>
            <a:r>
              <a:rPr lang="es-MX" sz="2200" dirty="0">
                <a:latin typeface="Century Gothic"/>
                <a:cs typeface="Arial"/>
              </a:rPr>
              <a:t>Reconocemos que el robo de tierras de los territorios indígenas y el desmantelamiento de la soberanía indígena se hicieron para avanzar en la colonización.</a:t>
            </a:r>
            <a:endParaRPr lang="en-US" sz="2200">
              <a:latin typeface="Century Gothic"/>
              <a:cs typeface="Arial"/>
            </a:endParaRPr>
          </a:p>
          <a:p>
            <a:pPr marL="285750" indent="-285750"/>
            <a:r>
              <a:rPr lang="es-MX" sz="2200" dirty="0">
                <a:latin typeface="Century Gothic"/>
                <a:cs typeface="Arial"/>
              </a:rPr>
              <a:t>Reconocemos que el capitalismo y la supremacía blanca son ramas de la colonización que han persistido a lo largo de cientos de años de opresión, están vivas hoy y contribuyen a impedir que las personas negras, las personas indígenas y todas las demás personas de color prosperen.</a:t>
            </a:r>
            <a:endParaRPr lang="en-US" sz="2200">
              <a:latin typeface="Century Gothic"/>
              <a:cs typeface="Arial"/>
            </a:endParaRPr>
          </a:p>
          <a:p>
            <a:pPr marL="285750" indent="-285750"/>
            <a:r>
              <a:rPr lang="es-MX" sz="2200" dirty="0">
                <a:latin typeface="Century Gothic"/>
                <a:cs typeface="Arial"/>
              </a:rPr>
              <a:t>Reconocemos además que la economía política y las instituciones sociales de este país se construyeron a partir del trabajo forzoso de las personas africanas en tierras robadas mediante secuestros violentos y sistemáticos en sus países de origen y esclavitud durante cientos de años.</a:t>
            </a:r>
            <a:endParaRPr lang="en-US" sz="2200" dirty="0">
              <a:latin typeface="Century Gothic"/>
            </a:endParaRPr>
          </a:p>
          <a:p>
            <a:pPr>
              <a:lnSpc>
                <a:spcPct val="110000"/>
              </a:lnSpc>
            </a:pPr>
            <a:endParaRPr lang="en-US" sz="20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144570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606B18-7C11-C071-DF76-209D63050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5C2B9-A6AF-7B9F-807D-BA003E878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88"/>
            <a:ext cx="10515600" cy="1325563"/>
          </a:xfrm>
        </p:spPr>
        <p:txBody>
          <a:bodyPr/>
          <a:lstStyle/>
          <a:p>
            <a:r>
              <a:rPr lang="en-US" err="1">
                <a:latin typeface="Century Gothic"/>
              </a:rPr>
              <a:t>Anuncio</a:t>
            </a:r>
            <a:r>
              <a:rPr lang="en-US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Publicitario</a:t>
            </a:r>
            <a:r>
              <a:rPr lang="en-US">
                <a:latin typeface="Century Gothic"/>
              </a:rPr>
              <a:t> del </a:t>
            </a:r>
            <a:r>
              <a:rPr lang="en-US" err="1">
                <a:latin typeface="Century Gothic"/>
              </a:rPr>
              <a:t>evento</a:t>
            </a:r>
            <a:endParaRPr lang="es-ES" err="1"/>
          </a:p>
        </p:txBody>
      </p:sp>
      <p:pic>
        <p:nvPicPr>
          <p:cNvPr id="4" name="Picture 7" descr="A logo for a community&#10;&#10;Description automatically generated">
            <a:extLst>
              <a:ext uri="{FF2B5EF4-FFF2-40B4-BE49-F238E27FC236}">
                <a16:creationId xmlns:a16="http://schemas.microsoft.com/office/drawing/2014/main" id="{E6A9D463-E2EB-FAB7-3E86-9AA92D5BE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294068"/>
            <a:ext cx="1551709" cy="1551709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7BEDE1B-E0BA-DE28-F189-F359E76B6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9286" y="1271772"/>
            <a:ext cx="8136670" cy="5206264"/>
          </a:xfrm>
        </p:spPr>
      </p:pic>
    </p:spTree>
    <p:extLst>
      <p:ext uri="{BB962C8B-B14F-4D97-AF65-F5344CB8AC3E}">
        <p14:creationId xmlns:p14="http://schemas.microsoft.com/office/powerpoint/2010/main" val="41608693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06B18-7C11-C071-DF76-209D63050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5C2B9-A6AF-7B9F-807D-BA003E878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6958" cy="1339940"/>
          </a:xfrm>
        </p:spPr>
        <p:txBody>
          <a:bodyPr/>
          <a:lstStyle/>
          <a:p>
            <a:r>
              <a:rPr lang="en-US">
                <a:latin typeface="Century Gothic"/>
              </a:rPr>
              <a:t>Solicitudes de agenda para la próxima reunión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190E8-3AFE-3745-2B8F-6EBF38DF6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Century Gothic"/>
              </a:rPr>
              <a:t>Discusión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los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temas</a:t>
            </a:r>
            <a:r>
              <a:rPr lang="en-US" dirty="0">
                <a:latin typeface="Century Gothic"/>
              </a:rPr>
              <a:t> que se </a:t>
            </a:r>
            <a:r>
              <a:rPr lang="en-US" dirty="0" err="1">
                <a:latin typeface="Century Gothic"/>
              </a:rPr>
              <a:t>tratarán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en</a:t>
            </a:r>
            <a:r>
              <a:rPr lang="en-US" dirty="0">
                <a:latin typeface="Century Gothic"/>
              </a:rPr>
              <a:t> la </a:t>
            </a:r>
            <a:r>
              <a:rPr lang="en-US" dirty="0" err="1">
                <a:latin typeface="Century Gothic"/>
              </a:rPr>
              <a:t>próxima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reunión</a:t>
            </a:r>
            <a:r>
              <a:rPr lang="en-US" dirty="0">
                <a:latin typeface="Century Gothic"/>
              </a:rPr>
              <a:t> del CSC</a:t>
            </a:r>
            <a:endParaRPr lang="en-US" dirty="0"/>
          </a:p>
        </p:txBody>
      </p:sp>
      <p:pic>
        <p:nvPicPr>
          <p:cNvPr id="4" name="Picture 7" descr="A logo for a community&#10;&#10;Description automatically generated">
            <a:extLst>
              <a:ext uri="{FF2B5EF4-FFF2-40B4-BE49-F238E27FC236}">
                <a16:creationId xmlns:a16="http://schemas.microsoft.com/office/drawing/2014/main" id="{E6A9D463-E2EB-FAB7-3E86-9AA92D5BE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294068"/>
            <a:ext cx="1551709" cy="15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479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AB428-54AC-1D23-EDC3-331947BD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Anuncios generales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828E1-8C41-7938-90E5-0CA0EB420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>
                <a:latin typeface="Century Gothic"/>
              </a:rPr>
              <a:t>Se anima a </a:t>
            </a:r>
            <a:r>
              <a:rPr lang="en-US" sz="3000" dirty="0" err="1">
                <a:latin typeface="Century Gothic"/>
              </a:rPr>
              <a:t>los</a:t>
            </a:r>
            <a:r>
              <a:rPr lang="en-US" sz="3000" dirty="0">
                <a:latin typeface="Century Gothic"/>
              </a:rPr>
              <a:t> </a:t>
            </a:r>
            <a:r>
              <a:rPr lang="en-US" sz="3000" dirty="0" err="1">
                <a:latin typeface="Century Gothic"/>
              </a:rPr>
              <a:t>miembros</a:t>
            </a:r>
            <a:r>
              <a:rPr lang="en-US" sz="3000" dirty="0">
                <a:latin typeface="Century Gothic"/>
              </a:rPr>
              <a:t> del CSC, </a:t>
            </a:r>
            <a:r>
              <a:rPr lang="en-US" sz="3000" dirty="0" err="1">
                <a:latin typeface="Century Gothic"/>
              </a:rPr>
              <a:t>miembros</a:t>
            </a:r>
            <a:r>
              <a:rPr lang="en-US" sz="3000" dirty="0">
                <a:latin typeface="Century Gothic"/>
              </a:rPr>
              <a:t> del </a:t>
            </a:r>
            <a:r>
              <a:rPr lang="en-US" sz="3000" dirty="0" err="1">
                <a:latin typeface="Century Gothic"/>
              </a:rPr>
              <a:t>público</a:t>
            </a:r>
            <a:r>
              <a:rPr lang="en-US" sz="3000" dirty="0">
                <a:latin typeface="Century Gothic"/>
              </a:rPr>
              <a:t> y </a:t>
            </a:r>
            <a:r>
              <a:rPr lang="en-US" sz="3000" dirty="0" err="1">
                <a:latin typeface="Century Gothic"/>
              </a:rPr>
              <a:t>otros</a:t>
            </a:r>
            <a:r>
              <a:rPr lang="en-US" sz="3000" dirty="0">
                <a:latin typeface="Century Gothic"/>
              </a:rPr>
              <a:t> </a:t>
            </a:r>
            <a:r>
              <a:rPr lang="en-US" sz="3000" dirty="0" err="1">
                <a:latin typeface="Century Gothic"/>
              </a:rPr>
              <a:t>socios</a:t>
            </a:r>
            <a:r>
              <a:rPr lang="en-US" sz="3000" dirty="0">
                <a:latin typeface="Century Gothic"/>
              </a:rPr>
              <a:t> u </a:t>
            </a:r>
            <a:r>
              <a:rPr lang="en-US" sz="3000" dirty="0" err="1">
                <a:latin typeface="Century Gothic"/>
              </a:rPr>
              <a:t>organizaciones</a:t>
            </a:r>
            <a:r>
              <a:rPr lang="en-US" sz="3000" dirty="0">
                <a:latin typeface="Century Gothic"/>
              </a:rPr>
              <a:t> a </a:t>
            </a:r>
            <a:r>
              <a:rPr lang="en-US" sz="3000" dirty="0" err="1">
                <a:latin typeface="Century Gothic"/>
              </a:rPr>
              <a:t>compartir</a:t>
            </a:r>
            <a:r>
              <a:rPr lang="en-US" sz="3000" dirty="0">
                <a:latin typeface="Century Gothic"/>
              </a:rPr>
              <a:t> </a:t>
            </a:r>
            <a:r>
              <a:rPr lang="en-US" sz="3000" dirty="0" err="1">
                <a:latin typeface="Century Gothic"/>
              </a:rPr>
              <a:t>información</a:t>
            </a:r>
            <a:r>
              <a:rPr lang="en-US" sz="3000" dirty="0">
                <a:latin typeface="Century Gothic"/>
              </a:rPr>
              <a:t> o </a:t>
            </a:r>
            <a:r>
              <a:rPr lang="en-US" sz="3000" dirty="0" err="1">
                <a:latin typeface="Century Gothic"/>
              </a:rPr>
              <a:t>anuncios</a:t>
            </a:r>
            <a:r>
              <a:rPr lang="en-US" sz="3000" dirty="0">
                <a:latin typeface="Century Gothic"/>
              </a:rPr>
              <a:t> </a:t>
            </a:r>
            <a:r>
              <a:rPr lang="en-US" sz="3000" dirty="0" err="1">
                <a:latin typeface="Century Gothic"/>
              </a:rPr>
              <a:t>relacionados</a:t>
            </a:r>
            <a:r>
              <a:rPr lang="en-US" sz="3000" dirty="0">
                <a:latin typeface="Century Gothic"/>
              </a:rPr>
              <a:t> con </a:t>
            </a:r>
            <a:r>
              <a:rPr lang="en-US" sz="3000" dirty="0" err="1">
                <a:latin typeface="Century Gothic"/>
              </a:rPr>
              <a:t>los</a:t>
            </a:r>
            <a:r>
              <a:rPr lang="en-US" sz="3000" dirty="0">
                <a:latin typeface="Century Gothic"/>
              </a:rPr>
              <a:t> </a:t>
            </a:r>
            <a:r>
              <a:rPr lang="en-US" sz="3000" dirty="0" err="1">
                <a:latin typeface="Century Gothic"/>
              </a:rPr>
              <a:t>próximos</a:t>
            </a:r>
            <a:r>
              <a:rPr lang="en-US" sz="3000" dirty="0">
                <a:latin typeface="Century Gothic"/>
              </a:rPr>
              <a:t> </a:t>
            </a:r>
            <a:r>
              <a:rPr lang="en-US" sz="3000" dirty="0" err="1">
                <a:latin typeface="Century Gothic"/>
              </a:rPr>
              <a:t>eventos</a:t>
            </a:r>
            <a:r>
              <a:rPr lang="en-US" sz="3000" dirty="0">
                <a:latin typeface="Century Gothic"/>
              </a:rPr>
              <a:t>, </a:t>
            </a:r>
            <a:r>
              <a:rPr lang="en-US" sz="3000" dirty="0" err="1">
                <a:latin typeface="Century Gothic"/>
              </a:rPr>
              <a:t>proyectos</a:t>
            </a:r>
            <a:r>
              <a:rPr lang="en-US" sz="3000" dirty="0">
                <a:latin typeface="Century Gothic"/>
              </a:rPr>
              <a:t> o </a:t>
            </a:r>
            <a:r>
              <a:rPr lang="en-US" sz="3000" dirty="0" err="1">
                <a:latin typeface="Century Gothic"/>
              </a:rPr>
              <a:t>programas</a:t>
            </a:r>
            <a:r>
              <a:rPr lang="en-US" sz="3000" dirty="0">
                <a:latin typeface="Century Gothic"/>
              </a:rPr>
              <a:t> </a:t>
            </a:r>
            <a:r>
              <a:rPr lang="en-US" sz="3000" dirty="0" err="1">
                <a:latin typeface="Century Gothic"/>
              </a:rPr>
              <a:t>en</a:t>
            </a:r>
            <a:r>
              <a:rPr lang="en-US" sz="3000" dirty="0">
                <a:latin typeface="Century Gothic"/>
              </a:rPr>
              <a:t> </a:t>
            </a:r>
            <a:r>
              <a:rPr lang="en-US" sz="3000" dirty="0" err="1">
                <a:latin typeface="Century Gothic"/>
              </a:rPr>
              <a:t>el</a:t>
            </a:r>
            <a:r>
              <a:rPr lang="en-US" sz="3000" dirty="0">
                <a:latin typeface="Century Gothic"/>
              </a:rPr>
              <a:t> Proyecto.</a:t>
            </a:r>
          </a:p>
        </p:txBody>
      </p:sp>
      <p:pic>
        <p:nvPicPr>
          <p:cNvPr id="4" name="Picture 7" descr="A logo for a community&#10;&#10;Description automatically generated">
            <a:extLst>
              <a:ext uri="{FF2B5EF4-FFF2-40B4-BE49-F238E27FC236}">
                <a16:creationId xmlns:a16="http://schemas.microsoft.com/office/drawing/2014/main" id="{ABED7BA2-7177-80A5-C1CD-91914131A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294068"/>
            <a:ext cx="1551709" cy="15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267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DDBB4-2276-4857-9A37-A279D8A4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7563"/>
            <a:ext cx="10515600" cy="3862874"/>
          </a:xfrm>
        </p:spPr>
        <p:txBody>
          <a:bodyPr>
            <a:normAutofit fontScale="90000"/>
          </a:bodyPr>
          <a:lstStyle/>
          <a:p>
            <a:pPr algn="ctr"/>
            <a:br>
              <a:rPr lang="es" sz="2100" b="0">
                <a:latin typeface="Consolas"/>
              </a:rPr>
            </a:br>
            <a:br>
              <a:rPr lang="es" sz="2100" b="0">
                <a:latin typeface="Consolas"/>
              </a:rPr>
            </a:br>
            <a:br>
              <a:rPr lang="es" sz="2100" b="0">
                <a:latin typeface="Consolas"/>
              </a:rPr>
            </a:br>
            <a:br>
              <a:rPr lang="es" sz="2100" b="0">
                <a:latin typeface="Consolas"/>
              </a:rPr>
            </a:br>
            <a:br>
              <a:rPr lang="es" sz="2100" b="0">
                <a:latin typeface="Consolas"/>
              </a:rPr>
            </a:br>
            <a:br>
              <a:rPr lang="es" sz="2100" b="0">
                <a:latin typeface="Consolas"/>
              </a:rPr>
            </a:br>
            <a:br>
              <a:rPr lang="es" sz="4000">
                <a:latin typeface="Century Gothic"/>
              </a:rPr>
            </a:br>
            <a:r>
              <a:rPr lang="es" sz="4000">
                <a:latin typeface="Century Gothic"/>
              </a:rPr>
              <a:t>Se levantó la sesión.​
​
¡Gracias! ​</a:t>
            </a:r>
            <a:endParaRPr lang="en-US" sz="4000">
              <a:latin typeface="Century Gothic"/>
            </a:endParaRPr>
          </a:p>
          <a:p>
            <a:pPr algn="ctr"/>
            <a:br>
              <a:rPr lang="en-US" dirty="0"/>
            </a:br>
            <a:endParaRPr lang="en-US" dirty="0"/>
          </a:p>
          <a:p>
            <a:pPr algn="ctr"/>
            <a:endParaRPr lang="en-US" dirty="0"/>
          </a:p>
        </p:txBody>
      </p:sp>
      <p:pic>
        <p:nvPicPr>
          <p:cNvPr id="3" name="Picture 7" descr="A logo for a community&#10;&#10;Description automatically generated">
            <a:extLst>
              <a:ext uri="{FF2B5EF4-FFF2-40B4-BE49-F238E27FC236}">
                <a16:creationId xmlns:a16="http://schemas.microsoft.com/office/drawing/2014/main" id="{05646C63-8F20-77F1-8F42-0BA6683CD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294068"/>
            <a:ext cx="1551709" cy="15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563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1E4B7A-8112-6C42-A220-587442ED8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15020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err="1">
                <a:solidFill>
                  <a:srgbClr val="174A7D"/>
                </a:solidFill>
                <a:latin typeface="Century Gothic"/>
                <a:ea typeface="+mj-ea"/>
                <a:cs typeface="+mj-cs"/>
              </a:rPr>
              <a:t>Reunión</a:t>
            </a:r>
            <a:r>
              <a:rPr lang="en-US" sz="2800" b="1" dirty="0">
                <a:solidFill>
                  <a:srgbClr val="174A7D"/>
                </a:solidFill>
                <a:latin typeface="Century Gothic"/>
                <a:ea typeface="+mj-ea"/>
                <a:cs typeface="+mj-cs"/>
              </a:rPr>
              <a:t> del </a:t>
            </a:r>
            <a:r>
              <a:rPr lang="en-US" sz="2800" b="1" err="1">
                <a:solidFill>
                  <a:srgbClr val="174A7D"/>
                </a:solidFill>
                <a:latin typeface="Century Gothic"/>
                <a:ea typeface="+mj-ea"/>
                <a:cs typeface="+mj-cs"/>
              </a:rPr>
              <a:t>Comité</a:t>
            </a:r>
            <a:r>
              <a:rPr lang="en-US" sz="2800" b="1" dirty="0">
                <a:solidFill>
                  <a:srgbClr val="174A7D"/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n-US" sz="2800" b="1" err="1">
                <a:solidFill>
                  <a:srgbClr val="174A7D"/>
                </a:solidFill>
                <a:latin typeface="Century Gothic"/>
                <a:ea typeface="+mj-ea"/>
                <a:cs typeface="+mj-cs"/>
              </a:rPr>
              <a:t>Colaborativo</a:t>
            </a:r>
            <a:r>
              <a:rPr lang="en-US" sz="2800" b="1" dirty="0">
                <a:solidFill>
                  <a:srgbClr val="174A7D"/>
                </a:solidFill>
                <a:latin typeface="Century Gothic"/>
                <a:ea typeface="+mj-ea"/>
                <a:cs typeface="+mj-cs"/>
              </a:rPr>
              <a:t> de Partes </a:t>
            </a:r>
            <a:r>
              <a:rPr lang="en-US" sz="2800" b="1" err="1">
                <a:solidFill>
                  <a:srgbClr val="174A7D"/>
                </a:solidFill>
                <a:latin typeface="Century Gothic"/>
                <a:ea typeface="+mj-ea"/>
                <a:cs typeface="+mj-cs"/>
              </a:rPr>
              <a:t>Interesadas</a:t>
            </a:r>
            <a:r>
              <a:rPr lang="en-US" sz="2800" b="1" dirty="0">
                <a:solidFill>
                  <a:srgbClr val="174A7D"/>
                </a:solidFill>
                <a:latin typeface="Century Gothic"/>
                <a:ea typeface="+mj-ea"/>
                <a:cs typeface="+mj-cs"/>
              </a:rPr>
              <a:t> (CSC) de Richmond Rising </a:t>
            </a:r>
            <a:endParaRPr lang="en-US" sz="2800" b="1" dirty="0">
              <a:solidFill>
                <a:srgbClr val="174A7D"/>
              </a:solidFill>
              <a:ea typeface="+mj-ea"/>
              <a:cs typeface="+mj-cs"/>
            </a:endParaRPr>
          </a:p>
          <a:p>
            <a:r>
              <a:rPr lang="en-US" sz="2800" b="1" dirty="0">
                <a:solidFill>
                  <a:srgbClr val="174A7D"/>
                </a:solidFill>
                <a:latin typeface="Century Gothic"/>
                <a:ea typeface="+mj-ea"/>
                <a:cs typeface="+mj-cs"/>
              </a:rPr>
              <a:t>March 6, 2024</a:t>
            </a:r>
          </a:p>
          <a:p>
            <a:endParaRPr lang="en-US" sz="2800" b="1">
              <a:solidFill>
                <a:srgbClr val="174A7D"/>
              </a:solidFill>
              <a:ea typeface="+mj-ea"/>
              <a:cs typeface="+mj-cs"/>
            </a:endParaRPr>
          </a:p>
        </p:txBody>
      </p:sp>
      <p:pic>
        <p:nvPicPr>
          <p:cNvPr id="1028" name="Picture 4" descr="Richmond Rising Logos">
            <a:extLst>
              <a:ext uri="{FF2B5EF4-FFF2-40B4-BE49-F238E27FC236}">
                <a16:creationId xmlns:a16="http://schemas.microsoft.com/office/drawing/2014/main" id="{05FC44D1-E986-7921-F68D-A2F6CDB96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72023"/>
            <a:ext cx="109918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2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37575-EF5B-CE90-BADF-B49D0392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56" y="365125"/>
            <a:ext cx="11924889" cy="1358337"/>
          </a:xfrm>
        </p:spPr>
        <p:txBody>
          <a:bodyPr>
            <a:normAutofit fontScale="90000"/>
          </a:bodyPr>
          <a:lstStyle/>
          <a:p>
            <a:r>
              <a:rPr lang="es-MX" sz="5100"/>
              <a:t>Reconocimiento</a:t>
            </a:r>
            <a:r>
              <a:rPr lang="en-US" sz="5100"/>
              <a:t> de </a:t>
            </a:r>
            <a:r>
              <a:rPr lang="es-MX" sz="5100"/>
              <a:t>Territorios</a:t>
            </a:r>
            <a:r>
              <a:rPr lang="en-US" sz="5100"/>
              <a:t> </a:t>
            </a:r>
            <a:r>
              <a:rPr lang="es-MX" sz="5100"/>
              <a:t>Indigenas</a:t>
            </a:r>
            <a:endParaRPr lang="en-US" sz="5100" b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C482C-7CB5-5FDD-7359-B31E33801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031"/>
            <a:ext cx="10515600" cy="45257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/>
            <a:r>
              <a:rPr lang="es-MX" sz="2400" dirty="0">
                <a:latin typeface="Century Gothic"/>
                <a:cs typeface="Arial"/>
              </a:rPr>
              <a:t>Reconocemos además la explotación de las comunidades de personas inmigrantes y refugiadas, ya que regularmente se utilizan formas modernas de mano de obra barata y desechable en tierras robadas.</a:t>
            </a:r>
            <a:endParaRPr lang="en-US" sz="2400">
              <a:latin typeface="Century Gothic"/>
              <a:cs typeface="Arial"/>
            </a:endParaRPr>
          </a:p>
          <a:p>
            <a:pPr marL="342900" indent="-342900"/>
            <a:r>
              <a:rPr lang="es-MX" sz="2400" dirty="0">
                <a:latin typeface="Century Gothic"/>
                <a:cs typeface="Arial"/>
              </a:rPr>
              <a:t>Por lo tanto, reconocemos que hemos sido impactados y perjudicados por estas historias y experiencias impuestas a nuestros antepasados y comunidades. Elevamos aún más la lucha compartida entre personas negras, indígenas y personas de color.</a:t>
            </a:r>
            <a:endParaRPr lang="en-US" sz="2400">
              <a:latin typeface="Century Gothic"/>
              <a:cs typeface="Arial"/>
            </a:endParaRPr>
          </a:p>
          <a:p>
            <a:pPr marL="342900" indent="-342900"/>
            <a:r>
              <a:rPr lang="es-MX" sz="2400" dirty="0">
                <a:latin typeface="Century Gothic"/>
                <a:cs typeface="Arial"/>
              </a:rPr>
              <a:t>También reconocemos que los pueblos indígenas continúan viviendo aquí, administrando la tierra y resistiendo el colonialismo.</a:t>
            </a:r>
            <a:endParaRPr lang="en-US" sz="2400">
              <a:latin typeface="Century Gothic"/>
              <a:cs typeface="Arial"/>
            </a:endParaRPr>
          </a:p>
          <a:p>
            <a:pPr marL="342900" indent="-342900"/>
            <a:r>
              <a:rPr lang="es-MX" sz="2400" dirty="0">
                <a:latin typeface="Century Gothic"/>
                <a:cs typeface="Arial"/>
              </a:rPr>
              <a:t>Concluimos que nuestro reconocimiento de la Tierra es una declaración y un proceso activo y en evolución. Requiere que reconozcamos las injusticias históricas y nos invita a ser participantes activos en nuestra curación colectiva.</a:t>
            </a:r>
            <a:endParaRPr lang="en-US" sz="2400" dirty="0">
              <a:latin typeface="Century Gothic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05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2902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37575-EF5B-CE90-BADF-B49D0392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Richmond Rising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C482C-7CB5-5FDD-7359-B31E33801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86" y="1541023"/>
            <a:ext cx="1099299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Century Gothic"/>
              </a:rPr>
              <a:t>La ciudad de Richmond y 6 </a:t>
            </a:r>
            <a:r>
              <a:rPr lang="en-US" err="1">
                <a:latin typeface="Century Gothic"/>
              </a:rPr>
              <a:t>organizaciones</a:t>
            </a:r>
            <a:r>
              <a:rPr lang="en-US" dirty="0">
                <a:latin typeface="Century Gothic"/>
              </a:rPr>
              <a:t> locales (</a:t>
            </a:r>
            <a:r>
              <a:rPr lang="en-US" err="1">
                <a:latin typeface="Century Gothic"/>
              </a:rPr>
              <a:t>conocidas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en</a:t>
            </a:r>
            <a:r>
              <a:rPr lang="en-US" dirty="0">
                <a:latin typeface="Century Gothic"/>
              </a:rPr>
              <a:t> conjunto </a:t>
            </a:r>
            <a:r>
              <a:rPr lang="en-US" err="1">
                <a:latin typeface="Century Gothic"/>
              </a:rPr>
              <a:t>como</a:t>
            </a:r>
            <a:r>
              <a:rPr lang="en-US" dirty="0">
                <a:latin typeface="Century Gothic"/>
              </a:rPr>
              <a:t> "Richmond Rising") </a:t>
            </a:r>
            <a:r>
              <a:rPr lang="en-US" err="1">
                <a:latin typeface="Century Gothic"/>
              </a:rPr>
              <a:t>recibieron</a:t>
            </a:r>
            <a:r>
              <a:rPr lang="en-US" dirty="0">
                <a:latin typeface="Century Gothic"/>
              </a:rPr>
              <a:t> $35 </a:t>
            </a:r>
            <a:r>
              <a:rPr lang="en-US" err="1">
                <a:latin typeface="Century Gothic"/>
              </a:rPr>
              <a:t>millones</a:t>
            </a:r>
            <a:r>
              <a:rPr lang="en-US" dirty="0">
                <a:latin typeface="Century Gothic"/>
              </a:rPr>
              <a:t> para </a:t>
            </a:r>
            <a:r>
              <a:rPr lang="en-US" err="1">
                <a:latin typeface="Century Gothic"/>
              </a:rPr>
              <a:t>brindar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beneficios</a:t>
            </a:r>
            <a:r>
              <a:rPr lang="en-US" dirty="0">
                <a:latin typeface="Century Gothic"/>
              </a:rPr>
              <a:t> de </a:t>
            </a:r>
            <a:r>
              <a:rPr lang="en-US" err="1">
                <a:latin typeface="Century Gothic"/>
              </a:rPr>
              <a:t>salud</a:t>
            </a:r>
            <a:r>
              <a:rPr lang="en-US" dirty="0">
                <a:latin typeface="Century Gothic"/>
              </a:rPr>
              <a:t>, </a:t>
            </a:r>
            <a:r>
              <a:rPr lang="en-US" err="1">
                <a:latin typeface="Century Gothic"/>
              </a:rPr>
              <a:t>económicos</a:t>
            </a:r>
            <a:r>
              <a:rPr lang="en-US" dirty="0">
                <a:latin typeface="Century Gothic"/>
              </a:rPr>
              <a:t> y </a:t>
            </a:r>
            <a:r>
              <a:rPr lang="en-US" err="1">
                <a:latin typeface="Century Gothic"/>
              </a:rPr>
              <a:t>ambientales</a:t>
            </a:r>
            <a:r>
              <a:rPr lang="en-US">
                <a:latin typeface="Century Gothic"/>
              </a:rPr>
              <a:t> al Barrios Iron Triangle, Santa Fe y Coronado.</a:t>
            </a:r>
            <a:endParaRPr lang="en-US"/>
          </a:p>
          <a:p>
            <a:pPr>
              <a:lnSpc>
                <a:spcPct val="120000"/>
              </a:lnSpc>
            </a:pPr>
            <a:r>
              <a:rPr lang="en-US" dirty="0">
                <a:latin typeface="Century Gothic"/>
              </a:rPr>
              <a:t> Richmond Rising </a:t>
            </a:r>
            <a:r>
              <a:rPr lang="en-US" err="1">
                <a:latin typeface="Century Gothic"/>
              </a:rPr>
              <a:t>cuenta</a:t>
            </a:r>
            <a:r>
              <a:rPr lang="en-US" dirty="0">
                <a:latin typeface="Century Gothic"/>
              </a:rPr>
              <a:t> con </a:t>
            </a:r>
            <a:r>
              <a:rPr lang="en-US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apoyo</a:t>
            </a:r>
            <a:r>
              <a:rPr lang="en-US" dirty="0">
                <a:latin typeface="Century Gothic"/>
              </a:rPr>
              <a:t> del </a:t>
            </a:r>
            <a:r>
              <a:rPr lang="en-US" err="1">
                <a:latin typeface="Century Gothic"/>
              </a:rPr>
              <a:t>Programa</a:t>
            </a:r>
            <a:r>
              <a:rPr lang="en-US" dirty="0">
                <a:latin typeface="Century Gothic"/>
              </a:rPr>
              <a:t> de </a:t>
            </a:r>
            <a:r>
              <a:rPr lang="en-US" err="1">
                <a:latin typeface="Century Gothic"/>
              </a:rPr>
              <a:t>Comunidades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Climáticas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Transformadoras</a:t>
            </a:r>
            <a:r>
              <a:rPr lang="en-US" dirty="0">
                <a:latin typeface="Century Gothic"/>
              </a:rPr>
              <a:t> del Consejo de </a:t>
            </a:r>
            <a:r>
              <a:rPr lang="en-US" err="1">
                <a:latin typeface="Century Gothic"/>
              </a:rPr>
              <a:t>Crecimiento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Estratégico</a:t>
            </a:r>
            <a:r>
              <a:rPr lang="en-US" dirty="0">
                <a:latin typeface="Century Gothic"/>
              </a:rPr>
              <a:t> de California.</a:t>
            </a:r>
            <a:endParaRPr lang="en-US" dirty="0"/>
          </a:p>
        </p:txBody>
      </p:sp>
      <p:pic>
        <p:nvPicPr>
          <p:cNvPr id="1026" name="Picture 2" descr="Richmond Rising Logos">
            <a:extLst>
              <a:ext uri="{FF2B5EF4-FFF2-40B4-BE49-F238E27FC236}">
                <a16:creationId xmlns:a16="http://schemas.microsoft.com/office/drawing/2014/main" id="{1C9D8E36-88EF-D05A-1728-068739121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0" b="23942"/>
          <a:stretch/>
        </p:blipFill>
        <p:spPr bwMode="auto">
          <a:xfrm>
            <a:off x="719424" y="5964774"/>
            <a:ext cx="10991850" cy="65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80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DD580-ADB6-412A-52EA-2F023F39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>
                <a:latin typeface="Century Gothic"/>
              </a:rPr>
              <a:t>Comité</a:t>
            </a:r>
            <a:r>
              <a:rPr lang="en-US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Colaborativo</a:t>
            </a:r>
            <a:r>
              <a:rPr lang="en-US">
                <a:latin typeface="Century Gothic"/>
              </a:rPr>
              <a:t> de Partes Interesadas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82328-90EF-6E4C-2AC0-F83390C5F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86181" cy="489211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err="1">
                <a:latin typeface="Century Gothic"/>
              </a:rPr>
              <a:t>Proporciona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orientación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sobre</a:t>
            </a:r>
            <a:r>
              <a:rPr lang="en-US" dirty="0">
                <a:latin typeface="Century Gothic"/>
              </a:rPr>
              <a:t> la </a:t>
            </a:r>
            <a:r>
              <a:rPr lang="en-US" err="1">
                <a:latin typeface="Century Gothic"/>
              </a:rPr>
              <a:t>implementación</a:t>
            </a:r>
            <a:r>
              <a:rPr lang="en-US" dirty="0">
                <a:latin typeface="Century Gothic"/>
              </a:rPr>
              <a:t> del </a:t>
            </a:r>
            <a:r>
              <a:rPr lang="en-US" err="1">
                <a:latin typeface="Century Gothic"/>
              </a:rPr>
              <a:t>proyecto</a:t>
            </a:r>
            <a:r>
              <a:rPr lang="en-US" dirty="0">
                <a:latin typeface="Century Gothic"/>
              </a:rPr>
              <a:t> y </a:t>
            </a:r>
            <a:r>
              <a:rPr lang="en-US" err="1">
                <a:latin typeface="Century Gothic"/>
              </a:rPr>
              <a:t>nos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hace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responsables</a:t>
            </a:r>
            <a:r>
              <a:rPr lang="en-US" dirty="0">
                <a:latin typeface="Century Gothic"/>
              </a:rPr>
              <a:t> de </a:t>
            </a:r>
            <a:r>
              <a:rPr lang="en-US" err="1">
                <a:latin typeface="Century Gothic"/>
              </a:rPr>
              <a:t>alcanzar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nuestros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objetivos</a:t>
            </a:r>
            <a:r>
              <a:rPr lang="en-US" dirty="0">
                <a:latin typeface="Century Gothic"/>
              </a:rPr>
              <a:t>.</a:t>
            </a:r>
            <a:endParaRPr lang="en-US" dirty="0"/>
          </a:p>
          <a:p>
            <a:r>
              <a:rPr lang="en-US" err="1">
                <a:latin typeface="Century Gothic"/>
              </a:rPr>
              <a:t>Puede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hacer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recomendaciones</a:t>
            </a:r>
            <a:r>
              <a:rPr lang="en-US" dirty="0">
                <a:latin typeface="Century Gothic"/>
              </a:rPr>
              <a:t>, </a:t>
            </a:r>
            <a:r>
              <a:rPr lang="en-US" err="1">
                <a:latin typeface="Century Gothic"/>
              </a:rPr>
              <a:t>brindar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aportes</a:t>
            </a:r>
            <a:r>
              <a:rPr lang="en-US" dirty="0">
                <a:latin typeface="Century Gothic"/>
              </a:rPr>
              <a:t> y </a:t>
            </a:r>
            <a:r>
              <a:rPr lang="en-US" err="1">
                <a:latin typeface="Century Gothic"/>
              </a:rPr>
              <a:t>ayudar</a:t>
            </a:r>
            <a:r>
              <a:rPr lang="en-US" dirty="0">
                <a:latin typeface="Century Gothic"/>
              </a:rPr>
              <a:t> a </a:t>
            </a:r>
            <a:r>
              <a:rPr lang="en-US" err="1">
                <a:latin typeface="Century Gothic"/>
              </a:rPr>
              <a:t>los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líderes</a:t>
            </a:r>
            <a:r>
              <a:rPr lang="en-US" dirty="0">
                <a:latin typeface="Century Gothic"/>
              </a:rPr>
              <a:t> de </a:t>
            </a:r>
            <a:r>
              <a:rPr lang="en-US" err="1">
                <a:latin typeface="Century Gothic"/>
              </a:rPr>
              <a:t>proyecto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en</a:t>
            </a:r>
            <a:r>
              <a:rPr lang="en-US" dirty="0">
                <a:latin typeface="Century Gothic"/>
              </a:rPr>
              <a:t> la </a:t>
            </a:r>
            <a:r>
              <a:rPr lang="en-US" err="1">
                <a:latin typeface="Century Gothic"/>
              </a:rPr>
              <a:t>implementación</a:t>
            </a:r>
            <a:r>
              <a:rPr lang="en-US" dirty="0">
                <a:latin typeface="Century Gothic"/>
              </a:rPr>
              <a:t> de las </a:t>
            </a:r>
            <a:r>
              <a:rPr lang="en-US" err="1">
                <a:latin typeface="Century Gothic"/>
              </a:rPr>
              <a:t>actividades</a:t>
            </a:r>
            <a:r>
              <a:rPr lang="en-US" dirty="0">
                <a:latin typeface="Century Gothic"/>
              </a:rPr>
              <a:t> del </a:t>
            </a:r>
            <a:r>
              <a:rPr lang="en-US" err="1">
                <a:latin typeface="Century Gothic"/>
              </a:rPr>
              <a:t>proyecto</a:t>
            </a:r>
            <a:r>
              <a:rPr lang="en-US" dirty="0">
                <a:latin typeface="Century Gothic"/>
              </a:rPr>
              <a:t>.</a:t>
            </a:r>
            <a:endParaRPr lang="en-US" dirty="0"/>
          </a:p>
          <a:p>
            <a:r>
              <a:rPr lang="en-US" dirty="0">
                <a:latin typeface="Century Gothic"/>
              </a:rPr>
              <a:t>No </a:t>
            </a:r>
            <a:r>
              <a:rPr lang="en-US" dirty="0" err="1">
                <a:latin typeface="Century Gothic"/>
              </a:rPr>
              <a:t>tiene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autoridad</a:t>
            </a:r>
            <a:r>
              <a:rPr lang="en-US" dirty="0">
                <a:latin typeface="Century Gothic"/>
              </a:rPr>
              <a:t> para </a:t>
            </a:r>
            <a:r>
              <a:rPr lang="en-US" dirty="0" err="1">
                <a:latin typeface="Century Gothic"/>
              </a:rPr>
              <a:t>tomar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decisiones</a:t>
            </a:r>
            <a:r>
              <a:rPr lang="en-US" dirty="0">
                <a:latin typeface="Century Gothic"/>
              </a:rPr>
              <a:t> finales</a:t>
            </a:r>
            <a:endParaRPr lang="en-US" dirty="0"/>
          </a:p>
          <a:p>
            <a:r>
              <a:rPr lang="en-US" dirty="0">
                <a:latin typeface="Century Gothic"/>
              </a:rPr>
              <a:t>Los </a:t>
            </a:r>
            <a:r>
              <a:rPr lang="en-US" err="1">
                <a:latin typeface="Century Gothic"/>
              </a:rPr>
              <a:t>líderes</a:t>
            </a:r>
            <a:r>
              <a:rPr lang="en-US" dirty="0">
                <a:latin typeface="Century Gothic"/>
              </a:rPr>
              <a:t> de </a:t>
            </a:r>
            <a:r>
              <a:rPr lang="en-US" err="1">
                <a:latin typeface="Century Gothic"/>
              </a:rPr>
              <a:t>proyecto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deben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considerar</a:t>
            </a:r>
            <a:r>
              <a:rPr lang="en-US" dirty="0">
                <a:latin typeface="Century Gothic"/>
              </a:rPr>
              <a:t> las </a:t>
            </a:r>
            <a:r>
              <a:rPr lang="en-US" err="1">
                <a:latin typeface="Century Gothic"/>
              </a:rPr>
              <a:t>recomendaciones</a:t>
            </a:r>
            <a:r>
              <a:rPr lang="en-US" dirty="0">
                <a:latin typeface="Century Gothic"/>
              </a:rPr>
              <a:t> del </a:t>
            </a:r>
            <a:r>
              <a:rPr lang="en-US" err="1">
                <a:latin typeface="Century Gothic"/>
              </a:rPr>
              <a:t>Comité</a:t>
            </a:r>
            <a:r>
              <a:rPr lang="en-US" dirty="0">
                <a:latin typeface="Century Gothic"/>
              </a:rPr>
              <a:t> y del </a:t>
            </a:r>
            <a:r>
              <a:rPr lang="en-US" err="1">
                <a:latin typeface="Century Gothic"/>
              </a:rPr>
              <a:t>público</a:t>
            </a:r>
            <a:r>
              <a:rPr lang="en-US" dirty="0">
                <a:latin typeface="Century Gothic"/>
              </a:rPr>
              <a:t>.</a:t>
            </a:r>
            <a:endParaRPr lang="en-US" dirty="0"/>
          </a:p>
          <a:p>
            <a:r>
              <a:rPr lang="en-US" dirty="0">
                <a:latin typeface="Century Gothic"/>
              </a:rPr>
              <a:t>No </a:t>
            </a:r>
            <a:r>
              <a:rPr lang="en-US" dirty="0" err="1">
                <a:latin typeface="Century Gothic"/>
              </a:rPr>
              <a:t>tiene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autoridad</a:t>
            </a:r>
            <a:r>
              <a:rPr lang="en-US" dirty="0">
                <a:latin typeface="Century Gothic"/>
              </a:rPr>
              <a:t> para </a:t>
            </a:r>
            <a:r>
              <a:rPr lang="en-US" dirty="0" err="1">
                <a:latin typeface="Century Gothic"/>
              </a:rPr>
              <a:t>tomar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decisiones</a:t>
            </a:r>
            <a:r>
              <a:rPr lang="en-US" dirty="0">
                <a:latin typeface="Century Gothic"/>
              </a:rPr>
              <a:t> finales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>
                <a:latin typeface="Century Gothic"/>
              </a:rPr>
              <a:t>Todos </a:t>
            </a:r>
            <a:r>
              <a:rPr lang="en-US" err="1">
                <a:latin typeface="Century Gothic"/>
              </a:rPr>
              <a:t>los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proyectos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deben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considerar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seriamente</a:t>
            </a:r>
            <a:r>
              <a:rPr lang="en-US">
                <a:latin typeface="Century Gothic"/>
              </a:rPr>
              <a:t> las </a:t>
            </a:r>
            <a:r>
              <a:rPr lang="en-US" err="1">
                <a:latin typeface="Century Gothic"/>
              </a:rPr>
              <a:t>recomendaciones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proporcionadas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por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Comité</a:t>
            </a:r>
            <a:r>
              <a:rPr lang="en-US">
                <a:latin typeface="Century Gothic"/>
              </a:rPr>
              <a:t> y la </a:t>
            </a:r>
            <a:r>
              <a:rPr lang="en-US" err="1">
                <a:latin typeface="Century Gothic"/>
              </a:rPr>
              <a:t>comunidad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pública</a:t>
            </a:r>
            <a:r>
              <a:rPr lang="en-US">
                <a:latin typeface="Century Gothic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5EEA1-647B-23E9-5846-E6FB7ED25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DD417-12E5-314C-FF42-604E2AEC6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>
                <a:latin typeface="Century Gothic"/>
              </a:rPr>
              <a:t>Comentario</a:t>
            </a:r>
            <a:r>
              <a:rPr lang="en-US">
                <a:latin typeface="Century Gothic"/>
              </a:rPr>
              <a:t> Público: Puntos que no </a:t>
            </a:r>
            <a:r>
              <a:rPr lang="en-US" err="1">
                <a:latin typeface="Century Gothic"/>
              </a:rPr>
              <a:t>están</a:t>
            </a:r>
            <a:r>
              <a:rPr lang="en-US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en</a:t>
            </a:r>
            <a:r>
              <a:rPr lang="en-US">
                <a:latin typeface="Century Gothic"/>
              </a:rPr>
              <a:t> la agenda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A7D52-561D-D532-EF25-E78044ABA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latin typeface="Century Gothic"/>
            </a:endParaRPr>
          </a:p>
          <a:p>
            <a:r>
              <a:rPr lang="en-US" dirty="0">
                <a:latin typeface="Century Gothic"/>
              </a:rPr>
              <a:t>Este es </a:t>
            </a:r>
            <a:r>
              <a:rPr lang="en-US" dirty="0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espacio</a:t>
            </a:r>
            <a:r>
              <a:rPr lang="en-US" dirty="0">
                <a:latin typeface="Century Gothic"/>
              </a:rPr>
              <a:t> para que </a:t>
            </a:r>
            <a:r>
              <a:rPr lang="en-US" dirty="0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público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proporcione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comentarios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públicos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sobre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temas</a:t>
            </a:r>
            <a:r>
              <a:rPr lang="en-US" dirty="0">
                <a:latin typeface="Century Gothic"/>
              </a:rPr>
              <a:t> que no </a:t>
            </a:r>
            <a:r>
              <a:rPr lang="en-US" dirty="0" err="1">
                <a:latin typeface="Century Gothic"/>
              </a:rPr>
              <a:t>están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incluidos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en</a:t>
            </a:r>
            <a:r>
              <a:rPr lang="en-US" dirty="0">
                <a:latin typeface="Century Gothic"/>
              </a:rPr>
              <a:t> la agenda.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82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D8578-1D34-F1D1-E313-212002BF6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entury Gothic"/>
              </a:rPr>
              <a:t>Informes</a:t>
            </a:r>
            <a:r>
              <a:rPr lang="en-US" dirty="0">
                <a:latin typeface="Century Gothic"/>
              </a:rPr>
              <a:t> de Estado </a:t>
            </a:r>
            <a:r>
              <a:rPr lang="en-US">
                <a:latin typeface="Century Gothic"/>
              </a:rPr>
              <a:t>del</a:t>
            </a:r>
            <a:r>
              <a:rPr lang="en-US" dirty="0">
                <a:latin typeface="Century Gothic"/>
              </a:rPr>
              <a:t> Proyecto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5A066-564C-6758-A406-94CB72795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/>
              </a:rPr>
              <a:t>Cada socio </a:t>
            </a:r>
            <a:r>
              <a:rPr lang="en-US" dirty="0" err="1">
                <a:latin typeface="Century Gothic"/>
              </a:rPr>
              <a:t>compartirá</a:t>
            </a:r>
            <a:r>
              <a:rPr lang="en-US" dirty="0">
                <a:latin typeface="Century Gothic"/>
              </a:rPr>
              <a:t> las </a:t>
            </a:r>
            <a:r>
              <a:rPr lang="en-US" dirty="0" err="1">
                <a:latin typeface="Century Gothic"/>
              </a:rPr>
              <a:t>finanzas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actualizadas</a:t>
            </a:r>
            <a:r>
              <a:rPr lang="en-US" dirty="0">
                <a:latin typeface="Century Gothic"/>
              </a:rPr>
              <a:t> y </a:t>
            </a:r>
            <a:r>
              <a:rPr lang="en-US" dirty="0" err="1">
                <a:latin typeface="Century Gothic"/>
              </a:rPr>
              <a:t>los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gastos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subvención</a:t>
            </a:r>
            <a:r>
              <a:rPr lang="en-US" dirty="0">
                <a:latin typeface="Century Gothic"/>
              </a:rPr>
              <a:t> hasta la </a:t>
            </a:r>
            <a:r>
              <a:rPr lang="en-US" dirty="0" err="1">
                <a:latin typeface="Century Gothic"/>
              </a:rPr>
              <a:t>fecha</a:t>
            </a:r>
            <a:r>
              <a:rPr lang="en-US" dirty="0">
                <a:latin typeface="Century Gothic"/>
              </a:rPr>
              <a:t> para </a:t>
            </a:r>
            <a:r>
              <a:rPr lang="en-US" dirty="0" err="1">
                <a:latin typeface="Century Gothic"/>
              </a:rPr>
              <a:t>cada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proyecto</a:t>
            </a:r>
            <a:r>
              <a:rPr lang="en-US" dirty="0">
                <a:latin typeface="Century Gothic"/>
              </a:rPr>
              <a:t> y </a:t>
            </a:r>
            <a:r>
              <a:rPr lang="en-US" dirty="0" err="1">
                <a:latin typeface="Century Gothic"/>
              </a:rPr>
              <a:t>esto</a:t>
            </a:r>
            <a:r>
              <a:rPr lang="en-US" dirty="0">
                <a:latin typeface="Century Gothic"/>
              </a:rPr>
              <a:t> se </a:t>
            </a:r>
            <a:r>
              <a:rPr lang="en-US" dirty="0" err="1">
                <a:latin typeface="Century Gothic"/>
              </a:rPr>
              <a:t>compartirá</a:t>
            </a:r>
            <a:r>
              <a:rPr lang="en-US" dirty="0">
                <a:latin typeface="Century Gothic"/>
              </a:rPr>
              <a:t> con </a:t>
            </a:r>
            <a:r>
              <a:rPr lang="en-US" dirty="0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Comité</a:t>
            </a:r>
            <a:r>
              <a:rPr lang="en-US" dirty="0">
                <a:latin typeface="Century Gothic"/>
              </a:rPr>
              <a:t> y </a:t>
            </a:r>
            <a:r>
              <a:rPr lang="en-US" dirty="0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público</a:t>
            </a:r>
            <a:r>
              <a:rPr lang="en-US" dirty="0">
                <a:latin typeface="Century Gothic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0103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7E725607D9D043AD40E246EEB77CE5" ma:contentTypeVersion="15" ma:contentTypeDescription="Create a new document." ma:contentTypeScope="" ma:versionID="6030369c3edfededa17df536af9fc204">
  <xsd:schema xmlns:xsd="http://www.w3.org/2001/XMLSchema" xmlns:xs="http://www.w3.org/2001/XMLSchema" xmlns:p="http://schemas.microsoft.com/office/2006/metadata/properties" xmlns:ns2="d34ea9b1-8df3-4388-a70b-d9a9a79f894f" xmlns:ns3="92a62f3e-00e8-4b77-a16c-75051e2004fc" targetNamespace="http://schemas.microsoft.com/office/2006/metadata/properties" ma:root="true" ma:fieldsID="7fb16da2f412e4db8ef5f79830f1ed83" ns2:_="" ns3:_="">
    <xsd:import namespace="d34ea9b1-8df3-4388-a70b-d9a9a79f894f"/>
    <xsd:import namespace="92a62f3e-00e8-4b77-a16c-75051e2004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4ea9b1-8df3-4388-a70b-d9a9a79f89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561a65c6-c5a0-4fb1-810b-35a0311376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a62f3e-00e8-4b77-a16c-75051e2004f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b787d3f-827b-4d06-bd27-b5eb578dd6c3}" ma:internalName="TaxCatchAll" ma:showField="CatchAllData" ma:web="92a62f3e-00e8-4b77-a16c-75051e2004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a62f3e-00e8-4b77-a16c-75051e2004fc" xsi:nil="true"/>
    <lcf76f155ced4ddcb4097134ff3c332f xmlns="d34ea9b1-8df3-4388-a70b-d9a9a79f894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667F1B-4C5A-427D-BB11-D7AD65D23C0B}">
  <ds:schemaRefs>
    <ds:schemaRef ds:uri="92a62f3e-00e8-4b77-a16c-75051e2004fc"/>
    <ds:schemaRef ds:uri="d34ea9b1-8df3-4388-a70b-d9a9a79f89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41D5668-1E1A-40DC-9E1F-F42A69839056}">
  <ds:schemaRefs>
    <ds:schemaRef ds:uri="4fa5df05-bb6e-46ee-adcd-109f2d9b86f7"/>
    <ds:schemaRef ds:uri="92a62f3e-00e8-4b77-a16c-75051e2004fc"/>
    <ds:schemaRef ds:uri="d34ea9b1-8df3-4388-a70b-d9a9a79f894f"/>
    <ds:schemaRef ds:uri="ea476680-a346-4a62-9826-5e3805e23d9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429BC20-572B-433A-A662-96EF485129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2642</Words>
  <Application>Microsoft Office PowerPoint</Application>
  <PresentationFormat>Widescreen</PresentationFormat>
  <Paragraphs>291</Paragraphs>
  <Slides>44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Información de reuniones</vt:lpstr>
      <vt:lpstr>Pase de lista </vt:lpstr>
      <vt:lpstr>Reconocimiento de Territorios Indigenas</vt:lpstr>
      <vt:lpstr>Reconocimiento de Territorios Indigenas </vt:lpstr>
      <vt:lpstr>Richmond Rising </vt:lpstr>
      <vt:lpstr>Comité Colaborativo de Partes Interesadas</vt:lpstr>
      <vt:lpstr>Comentario Público: Puntos que no están en la agenda</vt:lpstr>
      <vt:lpstr>Informes de Estado del Proyecto</vt:lpstr>
      <vt:lpstr>Insertar Beneficiario </vt:lpstr>
      <vt:lpstr>Insertar NCS</vt:lpstr>
      <vt:lpstr>Insertar RWT</vt:lpstr>
      <vt:lpstr>Insertar Resilient Homes</vt:lpstr>
      <vt:lpstr>Insertar eBLL</vt:lpstr>
      <vt:lpstr>Project 5: Basins of Relations</vt:lpstr>
      <vt:lpstr>Insertar Bosque del Barrio</vt:lpstr>
      <vt:lpstr>Proyecto 7: ADA Garden</vt:lpstr>
      <vt:lpstr>Proyecto 8: Orchard for ALL! </vt:lpstr>
      <vt:lpstr>Proyecto 9: Veggie Rx </vt:lpstr>
      <vt:lpstr>Insertar e-Bike Share</vt:lpstr>
      <vt:lpstr>Insertar CEP</vt:lpstr>
      <vt:lpstr>Insertar DAP</vt:lpstr>
      <vt:lpstr>WDEOP</vt:lpstr>
      <vt:lpstr>Insertar ITP</vt:lpstr>
      <vt:lpstr>Insertar ITP</vt:lpstr>
      <vt:lpstr>Informes sobre preguntas y comentarios recibidos de la comunidad</vt:lpstr>
      <vt:lpstr>Comprometer temas de negocios para discusión</vt:lpstr>
      <vt:lpstr>Procedimientos de gobernanza: reglas de orden de Rosenberg</vt:lpstr>
      <vt:lpstr>Funciones y responsabilidades</vt:lpstr>
      <vt:lpstr>Acuerdos comunitarios</vt:lpstr>
      <vt:lpstr>Nombramientos de oficiales</vt:lpstr>
      <vt:lpstr>Designar un comité especial para redactar los procedimientos, objetivos y vision del CSC</vt:lpstr>
      <vt:lpstr>Nominación de escaños comunitarios</vt:lpstr>
      <vt:lpstr>Planificación del lanzamiento público</vt:lpstr>
      <vt:lpstr>PowerPoint Presentation</vt:lpstr>
      <vt:lpstr>PowerPoint Presentation</vt:lpstr>
      <vt:lpstr>PowerPoint Presentation</vt:lpstr>
      <vt:lpstr>PowerPoint Presentation</vt:lpstr>
      <vt:lpstr>Anuncion publicitario del evento</vt:lpstr>
      <vt:lpstr>Anuncio Publicitario del evento</vt:lpstr>
      <vt:lpstr>Solicitudes de agenda para la próxima reunión</vt:lpstr>
      <vt:lpstr>Anuncios generales</vt:lpstr>
      <vt:lpstr>       Se levantó la sesión.​
​
¡Gracias! ​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Richmond Rising</dc:title>
  <dc:creator>Matias</dc:creator>
  <cp:lastModifiedBy>Matias Eusterbrock</cp:lastModifiedBy>
  <cp:revision>1426</cp:revision>
  <dcterms:created xsi:type="dcterms:W3CDTF">2024-02-07T18:33:58Z</dcterms:created>
  <dcterms:modified xsi:type="dcterms:W3CDTF">2024-06-17T23:26:34Z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9360697-266a-4563-acd5-eba284ec2b76_Enabled">
    <vt:lpwstr>true</vt:lpwstr>
  </property>
  <property fmtid="{D5CDD505-2E9C-101B-9397-08002B2CF9AE}" pid="3" name="MSIP_Label_b9360697-266a-4563-acd5-eba284ec2b76_SetDate">
    <vt:lpwstr>2024-02-07T18:45:57Z</vt:lpwstr>
  </property>
  <property fmtid="{D5CDD505-2E9C-101B-9397-08002B2CF9AE}" pid="4" name="MSIP_Label_b9360697-266a-4563-acd5-eba284ec2b76_Method">
    <vt:lpwstr>Standard</vt:lpwstr>
  </property>
  <property fmtid="{D5CDD505-2E9C-101B-9397-08002B2CF9AE}" pid="5" name="MSIP_Label_b9360697-266a-4563-acd5-eba284ec2b76_Name">
    <vt:lpwstr>defa4170-0d19-0005-0004-bc88714345d2</vt:lpwstr>
  </property>
  <property fmtid="{D5CDD505-2E9C-101B-9397-08002B2CF9AE}" pid="6" name="MSIP_Label_b9360697-266a-4563-acd5-eba284ec2b76_SiteId">
    <vt:lpwstr>8ab93658-f71f-4926-b380-e0da1d18115a</vt:lpwstr>
  </property>
  <property fmtid="{D5CDD505-2E9C-101B-9397-08002B2CF9AE}" pid="7" name="MSIP_Label_b9360697-266a-4563-acd5-eba284ec2b76_ActionId">
    <vt:lpwstr>599c1c78-2559-446f-9b13-6e4f2e00204f</vt:lpwstr>
  </property>
  <property fmtid="{D5CDD505-2E9C-101B-9397-08002B2CF9AE}" pid="8" name="MSIP_Label_b9360697-266a-4563-acd5-eba284ec2b76_ContentBits">
    <vt:lpwstr>0</vt:lpwstr>
  </property>
  <property fmtid="{D5CDD505-2E9C-101B-9397-08002B2CF9AE}" pid="9" name="ContentTypeId">
    <vt:lpwstr>0x010100B07E725607D9D043AD40E246EEB77CE5</vt:lpwstr>
  </property>
  <property fmtid="{D5CDD505-2E9C-101B-9397-08002B2CF9AE}" pid="10" name="MediaServiceImageTags">
    <vt:lpwstr/>
  </property>
</Properties>
</file>