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4"/>
  </p:sldMasterIdLst>
  <p:notesMasterIdLst>
    <p:notesMasterId r:id="rId68"/>
  </p:notesMasterIdLst>
  <p:handoutMasterIdLst>
    <p:handoutMasterId r:id="rId69"/>
  </p:handoutMasterIdLst>
  <p:sldIdLst>
    <p:sldId id="274" r:id="rId5"/>
    <p:sldId id="351" r:id="rId6"/>
    <p:sldId id="350" r:id="rId7"/>
    <p:sldId id="352" r:id="rId8"/>
    <p:sldId id="355" r:id="rId9"/>
    <p:sldId id="353" r:id="rId10"/>
    <p:sldId id="354" r:id="rId11"/>
    <p:sldId id="327" r:id="rId12"/>
    <p:sldId id="387" r:id="rId13"/>
    <p:sldId id="356" r:id="rId14"/>
    <p:sldId id="358" r:id="rId15"/>
    <p:sldId id="357" r:id="rId16"/>
    <p:sldId id="359" r:id="rId17"/>
    <p:sldId id="361" r:id="rId18"/>
    <p:sldId id="360" r:id="rId19"/>
    <p:sldId id="362" r:id="rId20"/>
    <p:sldId id="363" r:id="rId21"/>
    <p:sldId id="364" r:id="rId22"/>
    <p:sldId id="365" r:id="rId23"/>
    <p:sldId id="366" r:id="rId24"/>
    <p:sldId id="367" r:id="rId25"/>
    <p:sldId id="368" r:id="rId26"/>
    <p:sldId id="369" r:id="rId27"/>
    <p:sldId id="370" r:id="rId28"/>
    <p:sldId id="371" r:id="rId29"/>
    <p:sldId id="372" r:id="rId30"/>
    <p:sldId id="373" r:id="rId31"/>
    <p:sldId id="388" r:id="rId32"/>
    <p:sldId id="257" r:id="rId33"/>
    <p:sldId id="258" r:id="rId34"/>
    <p:sldId id="263" r:id="rId35"/>
    <p:sldId id="260" r:id="rId36"/>
    <p:sldId id="261" r:id="rId37"/>
    <p:sldId id="262" r:id="rId38"/>
    <p:sldId id="389" r:id="rId39"/>
    <p:sldId id="344" r:id="rId40"/>
    <p:sldId id="390" r:id="rId41"/>
    <p:sldId id="345" r:id="rId42"/>
    <p:sldId id="339" r:id="rId43"/>
    <p:sldId id="346" r:id="rId44"/>
    <p:sldId id="347" r:id="rId45"/>
    <p:sldId id="349" r:id="rId46"/>
    <p:sldId id="348" r:id="rId47"/>
    <p:sldId id="391" r:id="rId48"/>
    <p:sldId id="392" r:id="rId49"/>
    <p:sldId id="393" r:id="rId50"/>
    <p:sldId id="394" r:id="rId51"/>
    <p:sldId id="297" r:id="rId52"/>
    <p:sldId id="340" r:id="rId53"/>
    <p:sldId id="395" r:id="rId54"/>
    <p:sldId id="396" r:id="rId55"/>
    <p:sldId id="397" r:id="rId56"/>
    <p:sldId id="398" r:id="rId57"/>
    <p:sldId id="336" r:id="rId58"/>
    <p:sldId id="399" r:id="rId59"/>
    <p:sldId id="400" r:id="rId60"/>
    <p:sldId id="401" r:id="rId61"/>
    <p:sldId id="402" r:id="rId62"/>
    <p:sldId id="403" r:id="rId63"/>
    <p:sldId id="380" r:id="rId64"/>
    <p:sldId id="381" r:id="rId65"/>
    <p:sldId id="386" r:id="rId66"/>
    <p:sldId id="291" r:id="rId67"/>
  </p:sldIdLst>
  <p:sldSz cx="12192000" cy="6858000"/>
  <p:notesSz cx="6950075" cy="92360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5569"/>
    <a:srgbClr val="9DD8D7"/>
    <a:srgbClr val="00AFAD"/>
    <a:srgbClr val="F4E7BC"/>
    <a:srgbClr val="EEA887"/>
    <a:srgbClr val="DF5E52"/>
    <a:srgbClr val="2F4071"/>
    <a:srgbClr val="88C9D5"/>
    <a:srgbClr val="D2DD83"/>
    <a:srgbClr val="368CA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47BAD8E-6043-EE4D-A31D-62185EDB1BE5}" v="135" dt="2024-07-26T23:22:22.45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40" d="100"/>
          <a:sy n="40" d="100"/>
        </p:scale>
        <p:origin x="56" y="552"/>
      </p:cViewPr>
      <p:guideLst>
        <p:guide orient="horz" pos="2160"/>
        <p:guide pos="384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microsoft.com/office/2016/11/relationships/changesInfo" Target="changesInfos/changesInfo1.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handoutMaster" Target="handoutMasters/handoutMaster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presProps" Target="presProps.xml"/><Relationship Id="rId75"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 Type="http://schemas.openxmlformats.org/officeDocument/2006/relationships/slide" Target="slides/slide3.xml"/><Relationship Id="rId71"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stefanny Casas" userId="S::estefanny_casas@ci.richmond.ca.us::796659cb-7610-4077-9d87-b024fc421425" providerId="AD" clId="Web-{EAAB8FC3-1C2D-3DC1-FFF5-571014B08540}"/>
    <pc:docChg chg="modSld">
      <pc:chgData name="Estefanny Casas" userId="S::estefanny_casas@ci.richmond.ca.us::796659cb-7610-4077-9d87-b024fc421425" providerId="AD" clId="Web-{EAAB8FC3-1C2D-3DC1-FFF5-571014B08540}" dt="2024-07-09T17:38:33.183" v="9" actId="20577"/>
      <pc:docMkLst>
        <pc:docMk/>
      </pc:docMkLst>
      <pc:sldChg chg="modSp">
        <pc:chgData name="Estefanny Casas" userId="S::estefanny_casas@ci.richmond.ca.us::796659cb-7610-4077-9d87-b024fc421425" providerId="AD" clId="Web-{EAAB8FC3-1C2D-3DC1-FFF5-571014B08540}" dt="2024-07-09T17:37:16.433" v="4" actId="20577"/>
        <pc:sldMkLst>
          <pc:docMk/>
          <pc:sldMk cId="2459958468" sldId="359"/>
        </pc:sldMkLst>
        <pc:spChg chg="mod">
          <ac:chgData name="Estefanny Casas" userId="S::estefanny_casas@ci.richmond.ca.us::796659cb-7610-4077-9d87-b024fc421425" providerId="AD" clId="Web-{EAAB8FC3-1C2D-3DC1-FFF5-571014B08540}" dt="2024-07-09T17:37:16.433" v="4" actId="20577"/>
          <ac:spMkLst>
            <pc:docMk/>
            <pc:sldMk cId="2459958468" sldId="359"/>
            <ac:spMk id="3" creationId="{62EB8AE9-3C7F-654E-7F1F-06EFCE53551B}"/>
          </ac:spMkLst>
        </pc:spChg>
      </pc:sldChg>
      <pc:sldChg chg="modSp">
        <pc:chgData name="Estefanny Casas" userId="S::estefanny_casas@ci.richmond.ca.us::796659cb-7610-4077-9d87-b024fc421425" providerId="AD" clId="Web-{EAAB8FC3-1C2D-3DC1-FFF5-571014B08540}" dt="2024-07-09T17:38:33.183" v="9" actId="20577"/>
        <pc:sldMkLst>
          <pc:docMk/>
          <pc:sldMk cId="1730085481" sldId="361"/>
        </pc:sldMkLst>
        <pc:spChg chg="mod">
          <ac:chgData name="Estefanny Casas" userId="S::estefanny_casas@ci.richmond.ca.us::796659cb-7610-4077-9d87-b024fc421425" providerId="AD" clId="Web-{EAAB8FC3-1C2D-3DC1-FFF5-571014B08540}" dt="2024-07-09T17:38:33.183" v="9" actId="20577"/>
          <ac:spMkLst>
            <pc:docMk/>
            <pc:sldMk cId="1730085481" sldId="361"/>
            <ac:spMk id="3" creationId="{62EB8AE9-3C7F-654E-7F1F-06EFCE53551B}"/>
          </ac:spMkLst>
        </pc:spChg>
      </pc:sldChg>
    </pc:docChg>
  </pc:docChgLst>
  <pc:docChgLst>
    <pc:chgData name="Estefanny Casas" userId="S::estefanny_casas@ci.richmond.ca.us::796659cb-7610-4077-9d87-b024fc421425" providerId="AD" clId="Web-{A52E469D-894D-98E5-676B-22C74D22A904}"/>
    <pc:docChg chg="addSld">
      <pc:chgData name="Estefanny Casas" userId="S::estefanny_casas@ci.richmond.ca.us::796659cb-7610-4077-9d87-b024fc421425" providerId="AD" clId="Web-{A52E469D-894D-98E5-676B-22C74D22A904}" dt="2024-07-17T17:21:52.642" v="25"/>
      <pc:docMkLst>
        <pc:docMk/>
      </pc:docMkLst>
      <pc:sldChg chg="add">
        <pc:chgData name="Estefanny Casas" userId="S::estefanny_casas@ci.richmond.ca.us::796659cb-7610-4077-9d87-b024fc421425" providerId="AD" clId="Web-{A52E469D-894D-98E5-676B-22C74D22A904}" dt="2024-07-17T17:17:05.698" v="13"/>
        <pc:sldMkLst>
          <pc:docMk/>
          <pc:sldMk cId="528932469" sldId="297"/>
        </pc:sldMkLst>
      </pc:sldChg>
      <pc:sldChg chg="add">
        <pc:chgData name="Estefanny Casas" userId="S::estefanny_casas@ci.richmond.ca.us::796659cb-7610-4077-9d87-b024fc421425" providerId="AD" clId="Web-{A52E469D-894D-98E5-676B-22C74D22A904}" dt="2024-07-17T17:19:07.435" v="19"/>
        <pc:sldMkLst>
          <pc:docMk/>
          <pc:sldMk cId="3682115004" sldId="336"/>
        </pc:sldMkLst>
      </pc:sldChg>
      <pc:sldChg chg="add">
        <pc:chgData name="Estefanny Casas" userId="S::estefanny_casas@ci.richmond.ca.us::796659cb-7610-4077-9d87-b024fc421425" providerId="AD" clId="Web-{A52E469D-894D-98E5-676B-22C74D22A904}" dt="2024-07-17T17:14:16.491" v="4"/>
        <pc:sldMkLst>
          <pc:docMk/>
          <pc:sldMk cId="989535350" sldId="339"/>
        </pc:sldMkLst>
      </pc:sldChg>
      <pc:sldChg chg="add">
        <pc:chgData name="Estefanny Casas" userId="S::estefanny_casas@ci.richmond.ca.us::796659cb-7610-4077-9d87-b024fc421425" providerId="AD" clId="Web-{A52E469D-894D-98E5-676B-22C74D22A904}" dt="2024-07-17T17:17:13.292" v="14"/>
        <pc:sldMkLst>
          <pc:docMk/>
          <pc:sldMk cId="4232675189" sldId="340"/>
        </pc:sldMkLst>
      </pc:sldChg>
      <pc:sldChg chg="add">
        <pc:chgData name="Estefanny Casas" userId="S::estefanny_casas@ci.richmond.ca.us::796659cb-7610-4077-9d87-b024fc421425" providerId="AD" clId="Web-{A52E469D-894D-98E5-676B-22C74D22A904}" dt="2024-07-17T17:12:57.833" v="1"/>
        <pc:sldMkLst>
          <pc:docMk/>
          <pc:sldMk cId="2594654475" sldId="344"/>
        </pc:sldMkLst>
      </pc:sldChg>
      <pc:sldChg chg="add">
        <pc:chgData name="Estefanny Casas" userId="S::estefanny_casas@ci.richmond.ca.us::796659cb-7610-4077-9d87-b024fc421425" providerId="AD" clId="Web-{A52E469D-894D-98E5-676B-22C74D22A904}" dt="2024-07-17T17:14:04.835" v="3"/>
        <pc:sldMkLst>
          <pc:docMk/>
          <pc:sldMk cId="13624295" sldId="345"/>
        </pc:sldMkLst>
      </pc:sldChg>
      <pc:sldChg chg="add">
        <pc:chgData name="Estefanny Casas" userId="S::estefanny_casas@ci.richmond.ca.us::796659cb-7610-4077-9d87-b024fc421425" providerId="AD" clId="Web-{A52E469D-894D-98E5-676B-22C74D22A904}" dt="2024-07-17T17:14:24.554" v="5"/>
        <pc:sldMkLst>
          <pc:docMk/>
          <pc:sldMk cId="1679441260" sldId="346"/>
        </pc:sldMkLst>
      </pc:sldChg>
      <pc:sldChg chg="add">
        <pc:chgData name="Estefanny Casas" userId="S::estefanny_casas@ci.richmond.ca.us::796659cb-7610-4077-9d87-b024fc421425" providerId="AD" clId="Web-{A52E469D-894D-98E5-676B-22C74D22A904}" dt="2024-07-17T17:14:57.023" v="6"/>
        <pc:sldMkLst>
          <pc:docMk/>
          <pc:sldMk cId="1503154992" sldId="347"/>
        </pc:sldMkLst>
      </pc:sldChg>
      <pc:sldChg chg="add">
        <pc:chgData name="Estefanny Casas" userId="S::estefanny_casas@ci.richmond.ca.us::796659cb-7610-4077-9d87-b024fc421425" providerId="AD" clId="Web-{A52E469D-894D-98E5-676B-22C74D22A904}" dt="2024-07-17T17:15:45.462" v="8"/>
        <pc:sldMkLst>
          <pc:docMk/>
          <pc:sldMk cId="1303009890" sldId="348"/>
        </pc:sldMkLst>
      </pc:sldChg>
      <pc:sldChg chg="add">
        <pc:chgData name="Estefanny Casas" userId="S::estefanny_casas@ci.richmond.ca.us::796659cb-7610-4077-9d87-b024fc421425" providerId="AD" clId="Web-{A52E469D-894D-98E5-676B-22C74D22A904}" dt="2024-07-17T17:15:26.477" v="7"/>
        <pc:sldMkLst>
          <pc:docMk/>
          <pc:sldMk cId="3071667279" sldId="349"/>
        </pc:sldMkLst>
      </pc:sldChg>
      <pc:sldChg chg="add">
        <pc:chgData name="Estefanny Casas" userId="S::estefanny_casas@ci.richmond.ca.us::796659cb-7610-4077-9d87-b024fc421425" providerId="AD" clId="Web-{A52E469D-894D-98E5-676B-22C74D22A904}" dt="2024-07-17T17:21:52.642" v="25"/>
        <pc:sldMkLst>
          <pc:docMk/>
          <pc:sldMk cId="2124013327" sldId="381"/>
        </pc:sldMkLst>
      </pc:sldChg>
      <pc:sldChg chg="add">
        <pc:chgData name="Estefanny Casas" userId="S::estefanny_casas@ci.richmond.ca.us::796659cb-7610-4077-9d87-b024fc421425" providerId="AD" clId="Web-{A52E469D-894D-98E5-676B-22C74D22A904}" dt="2024-07-17T17:12:45.536" v="0"/>
        <pc:sldMkLst>
          <pc:docMk/>
          <pc:sldMk cId="1463095182" sldId="389"/>
        </pc:sldMkLst>
      </pc:sldChg>
      <pc:sldChg chg="add">
        <pc:chgData name="Estefanny Casas" userId="S::estefanny_casas@ci.richmond.ca.us::796659cb-7610-4077-9d87-b024fc421425" providerId="AD" clId="Web-{A52E469D-894D-98E5-676B-22C74D22A904}" dt="2024-07-17T17:13:44.256" v="2"/>
        <pc:sldMkLst>
          <pc:docMk/>
          <pc:sldMk cId="3295301022" sldId="390"/>
        </pc:sldMkLst>
      </pc:sldChg>
      <pc:sldChg chg="add">
        <pc:chgData name="Estefanny Casas" userId="S::estefanny_casas@ci.richmond.ca.us::796659cb-7610-4077-9d87-b024fc421425" providerId="AD" clId="Web-{A52E469D-894D-98E5-676B-22C74D22A904}" dt="2024-07-17T17:16:15.478" v="9"/>
        <pc:sldMkLst>
          <pc:docMk/>
          <pc:sldMk cId="1713044185" sldId="391"/>
        </pc:sldMkLst>
      </pc:sldChg>
      <pc:sldChg chg="add">
        <pc:chgData name="Estefanny Casas" userId="S::estefanny_casas@ci.richmond.ca.us::796659cb-7610-4077-9d87-b024fc421425" providerId="AD" clId="Web-{A52E469D-894D-98E5-676B-22C74D22A904}" dt="2024-07-17T17:16:38.823" v="10"/>
        <pc:sldMkLst>
          <pc:docMk/>
          <pc:sldMk cId="3054068469" sldId="392"/>
        </pc:sldMkLst>
      </pc:sldChg>
      <pc:sldChg chg="add">
        <pc:chgData name="Estefanny Casas" userId="S::estefanny_casas@ci.richmond.ca.us::796659cb-7610-4077-9d87-b024fc421425" providerId="AD" clId="Web-{A52E469D-894D-98E5-676B-22C74D22A904}" dt="2024-07-17T17:16:47.823" v="11"/>
        <pc:sldMkLst>
          <pc:docMk/>
          <pc:sldMk cId="3283393715" sldId="393"/>
        </pc:sldMkLst>
      </pc:sldChg>
      <pc:sldChg chg="add">
        <pc:chgData name="Estefanny Casas" userId="S::estefanny_casas@ci.richmond.ca.us::796659cb-7610-4077-9d87-b024fc421425" providerId="AD" clId="Web-{A52E469D-894D-98E5-676B-22C74D22A904}" dt="2024-07-17T17:16:57.042" v="12"/>
        <pc:sldMkLst>
          <pc:docMk/>
          <pc:sldMk cId="76234520" sldId="394"/>
        </pc:sldMkLst>
      </pc:sldChg>
      <pc:sldChg chg="add">
        <pc:chgData name="Estefanny Casas" userId="S::estefanny_casas@ci.richmond.ca.us::796659cb-7610-4077-9d87-b024fc421425" providerId="AD" clId="Web-{A52E469D-894D-98E5-676B-22C74D22A904}" dt="2024-07-17T17:17:40.871" v="15"/>
        <pc:sldMkLst>
          <pc:docMk/>
          <pc:sldMk cId="205461201" sldId="395"/>
        </pc:sldMkLst>
      </pc:sldChg>
      <pc:sldChg chg="add">
        <pc:chgData name="Estefanny Casas" userId="S::estefanny_casas@ci.richmond.ca.us::796659cb-7610-4077-9d87-b024fc421425" providerId="AD" clId="Web-{A52E469D-894D-98E5-676B-22C74D22A904}" dt="2024-07-17T17:17:50.043" v="16"/>
        <pc:sldMkLst>
          <pc:docMk/>
          <pc:sldMk cId="2949818818" sldId="396"/>
        </pc:sldMkLst>
      </pc:sldChg>
      <pc:sldChg chg="add">
        <pc:chgData name="Estefanny Casas" userId="S::estefanny_casas@ci.richmond.ca.us::796659cb-7610-4077-9d87-b024fc421425" providerId="AD" clId="Web-{A52E469D-894D-98E5-676B-22C74D22A904}" dt="2024-07-17T17:18:29.434" v="17"/>
        <pc:sldMkLst>
          <pc:docMk/>
          <pc:sldMk cId="3393568887" sldId="397"/>
        </pc:sldMkLst>
      </pc:sldChg>
      <pc:sldChg chg="add">
        <pc:chgData name="Estefanny Casas" userId="S::estefanny_casas@ci.richmond.ca.us::796659cb-7610-4077-9d87-b024fc421425" providerId="AD" clId="Web-{A52E469D-894D-98E5-676B-22C74D22A904}" dt="2024-07-17T17:18:49.919" v="18"/>
        <pc:sldMkLst>
          <pc:docMk/>
          <pc:sldMk cId="1722935347" sldId="398"/>
        </pc:sldMkLst>
      </pc:sldChg>
      <pc:sldChg chg="add">
        <pc:chgData name="Estefanny Casas" userId="S::estefanny_casas@ci.richmond.ca.us::796659cb-7610-4077-9d87-b024fc421425" providerId="AD" clId="Web-{A52E469D-894D-98E5-676B-22C74D22A904}" dt="2024-07-17T17:20:03.921" v="20"/>
        <pc:sldMkLst>
          <pc:docMk/>
          <pc:sldMk cId="1093551493" sldId="399"/>
        </pc:sldMkLst>
      </pc:sldChg>
      <pc:sldChg chg="add">
        <pc:chgData name="Estefanny Casas" userId="S::estefanny_casas@ci.richmond.ca.us::796659cb-7610-4077-9d87-b024fc421425" providerId="AD" clId="Web-{A52E469D-894D-98E5-676B-22C74D22A904}" dt="2024-07-17T17:21:03.203" v="21"/>
        <pc:sldMkLst>
          <pc:docMk/>
          <pc:sldMk cId="3495792600" sldId="400"/>
        </pc:sldMkLst>
      </pc:sldChg>
      <pc:sldChg chg="add">
        <pc:chgData name="Estefanny Casas" userId="S::estefanny_casas@ci.richmond.ca.us::796659cb-7610-4077-9d87-b024fc421425" providerId="AD" clId="Web-{A52E469D-894D-98E5-676B-22C74D22A904}" dt="2024-07-17T17:21:11.641" v="22"/>
        <pc:sldMkLst>
          <pc:docMk/>
          <pc:sldMk cId="3596584813" sldId="401"/>
        </pc:sldMkLst>
      </pc:sldChg>
      <pc:sldChg chg="add">
        <pc:chgData name="Estefanny Casas" userId="S::estefanny_casas@ci.richmond.ca.us::796659cb-7610-4077-9d87-b024fc421425" providerId="AD" clId="Web-{A52E469D-894D-98E5-676B-22C74D22A904}" dt="2024-07-17T17:21:20.860" v="23"/>
        <pc:sldMkLst>
          <pc:docMk/>
          <pc:sldMk cId="4245772548" sldId="402"/>
        </pc:sldMkLst>
      </pc:sldChg>
      <pc:sldChg chg="add">
        <pc:chgData name="Estefanny Casas" userId="S::estefanny_casas@ci.richmond.ca.us::796659cb-7610-4077-9d87-b024fc421425" providerId="AD" clId="Web-{A52E469D-894D-98E5-676B-22C74D22A904}" dt="2024-07-17T17:21:28.829" v="24"/>
        <pc:sldMkLst>
          <pc:docMk/>
          <pc:sldMk cId="4222533581" sldId="403"/>
        </pc:sldMkLst>
      </pc:sldChg>
      <pc:sldMasterChg chg="addSldLayout">
        <pc:chgData name="Estefanny Casas" userId="S::estefanny_casas@ci.richmond.ca.us::796659cb-7610-4077-9d87-b024fc421425" providerId="AD" clId="Web-{A52E469D-894D-98E5-676B-22C74D22A904}" dt="2024-07-17T17:12:57.833" v="1"/>
        <pc:sldMasterMkLst>
          <pc:docMk/>
          <pc:sldMasterMk cId="0" sldId="2147483648"/>
        </pc:sldMasterMkLst>
        <pc:sldLayoutChg chg="add">
          <pc:chgData name="Estefanny Casas" userId="S::estefanny_casas@ci.richmond.ca.us::796659cb-7610-4077-9d87-b024fc421425" providerId="AD" clId="Web-{A52E469D-894D-98E5-676B-22C74D22A904}" dt="2024-07-17T17:12:57.833" v="1"/>
          <pc:sldLayoutMkLst>
            <pc:docMk/>
            <pc:sldMasterMk cId="0" sldId="2147483648"/>
            <pc:sldLayoutMk cId="355999593" sldId="2147483672"/>
          </pc:sldLayoutMkLst>
        </pc:sldLayoutChg>
      </pc:sldMasterChg>
    </pc:docChg>
  </pc:docChgLst>
  <pc:docChgLst>
    <pc:chgData name="Estefanny Casas" userId="796659cb-7610-4077-9d87-b024fc421425" providerId="ADAL" clId="{6F1C296D-6375-4AFA-84C6-16EE5A658449}"/>
    <pc:docChg chg="undo custSel modSld">
      <pc:chgData name="Estefanny Casas" userId="796659cb-7610-4077-9d87-b024fc421425" providerId="ADAL" clId="{6F1C296D-6375-4AFA-84C6-16EE5A658449}" dt="2024-07-18T00:10:42.973" v="535" actId="20577"/>
      <pc:docMkLst>
        <pc:docMk/>
      </pc:docMkLst>
      <pc:sldChg chg="modSp">
        <pc:chgData name="Estefanny Casas" userId="796659cb-7610-4077-9d87-b024fc421425" providerId="ADAL" clId="{6F1C296D-6375-4AFA-84C6-16EE5A658449}" dt="2024-07-17T18:26:33.526" v="100" actId="27636"/>
        <pc:sldMkLst>
          <pc:docMk/>
          <pc:sldMk cId="528932469" sldId="297"/>
        </pc:sldMkLst>
        <pc:spChg chg="mod">
          <ac:chgData name="Estefanny Casas" userId="796659cb-7610-4077-9d87-b024fc421425" providerId="ADAL" clId="{6F1C296D-6375-4AFA-84C6-16EE5A658449}" dt="2024-07-17T18:26:33.526" v="100" actId="27636"/>
          <ac:spMkLst>
            <pc:docMk/>
            <pc:sldMk cId="528932469" sldId="297"/>
            <ac:spMk id="2" creationId="{7B932AF9-A664-E5CE-B723-27CB9EFBADF4}"/>
          </ac:spMkLst>
        </pc:spChg>
        <pc:spChg chg="mod">
          <ac:chgData name="Estefanny Casas" userId="796659cb-7610-4077-9d87-b024fc421425" providerId="ADAL" clId="{6F1C296D-6375-4AFA-84C6-16EE5A658449}" dt="2024-07-17T18:26:17.246" v="98" actId="20577"/>
          <ac:spMkLst>
            <pc:docMk/>
            <pc:sldMk cId="528932469" sldId="297"/>
            <ac:spMk id="16" creationId="{B25B1780-37A5-4CD6-B99C-2742A9389FA3}"/>
          </ac:spMkLst>
        </pc:spChg>
        <pc:picChg chg="mod">
          <ac:chgData name="Estefanny Casas" userId="796659cb-7610-4077-9d87-b024fc421425" providerId="ADAL" clId="{6F1C296D-6375-4AFA-84C6-16EE5A658449}" dt="2024-07-17T18:25:58.823" v="95" actId="1076"/>
          <ac:picMkLst>
            <pc:docMk/>
            <pc:sldMk cId="528932469" sldId="297"/>
            <ac:picMk id="4" creationId="{7B0150D2-570B-80FC-A94C-D9968EF591DD}"/>
          </ac:picMkLst>
        </pc:picChg>
      </pc:sldChg>
      <pc:sldChg chg="modSp">
        <pc:chgData name="Estefanny Casas" userId="796659cb-7610-4077-9d87-b024fc421425" providerId="ADAL" clId="{6F1C296D-6375-4AFA-84C6-16EE5A658449}" dt="2024-07-17T22:40:51.275" v="360" actId="20577"/>
        <pc:sldMkLst>
          <pc:docMk/>
          <pc:sldMk cId="3682115004" sldId="336"/>
        </pc:sldMkLst>
        <pc:spChg chg="mod">
          <ac:chgData name="Estefanny Casas" userId="796659cb-7610-4077-9d87-b024fc421425" providerId="ADAL" clId="{6F1C296D-6375-4AFA-84C6-16EE5A658449}" dt="2024-07-17T22:40:51.275" v="360" actId="20577"/>
          <ac:spMkLst>
            <pc:docMk/>
            <pc:sldMk cId="3682115004" sldId="336"/>
            <ac:spMk id="10" creationId="{F63C510E-ECFE-4319-9E04-1C2C221E12D1}"/>
          </ac:spMkLst>
        </pc:spChg>
      </pc:sldChg>
      <pc:sldChg chg="modSp">
        <pc:chgData name="Estefanny Casas" userId="796659cb-7610-4077-9d87-b024fc421425" providerId="ADAL" clId="{6F1C296D-6375-4AFA-84C6-16EE5A658449}" dt="2024-07-17T17:52:48.514" v="58" actId="20577"/>
        <pc:sldMkLst>
          <pc:docMk/>
          <pc:sldMk cId="989535350" sldId="339"/>
        </pc:sldMkLst>
        <pc:spChg chg="mod">
          <ac:chgData name="Estefanny Casas" userId="796659cb-7610-4077-9d87-b024fc421425" providerId="ADAL" clId="{6F1C296D-6375-4AFA-84C6-16EE5A658449}" dt="2024-07-17T17:52:48.514" v="58" actId="20577"/>
          <ac:spMkLst>
            <pc:docMk/>
            <pc:sldMk cId="989535350" sldId="339"/>
            <ac:spMk id="4" creationId="{9342268F-810E-09B2-5B36-3F8A04B7824B}"/>
          </ac:spMkLst>
        </pc:spChg>
      </pc:sldChg>
      <pc:sldChg chg="modSp">
        <pc:chgData name="Estefanny Casas" userId="796659cb-7610-4077-9d87-b024fc421425" providerId="ADAL" clId="{6F1C296D-6375-4AFA-84C6-16EE5A658449}" dt="2024-07-17T18:32:58.196" v="187" actId="20577"/>
        <pc:sldMkLst>
          <pc:docMk/>
          <pc:sldMk cId="4232675189" sldId="340"/>
        </pc:sldMkLst>
        <pc:spChg chg="mod">
          <ac:chgData name="Estefanny Casas" userId="796659cb-7610-4077-9d87-b024fc421425" providerId="ADAL" clId="{6F1C296D-6375-4AFA-84C6-16EE5A658449}" dt="2024-07-17T18:31:39.569" v="178" actId="1076"/>
          <ac:spMkLst>
            <pc:docMk/>
            <pc:sldMk cId="4232675189" sldId="340"/>
            <ac:spMk id="2" creationId="{297CC5FC-B888-9B37-F9A8-1032F6242D80}"/>
          </ac:spMkLst>
        </pc:spChg>
        <pc:spChg chg="mod">
          <ac:chgData name="Estefanny Casas" userId="796659cb-7610-4077-9d87-b024fc421425" providerId="ADAL" clId="{6F1C296D-6375-4AFA-84C6-16EE5A658449}" dt="2024-07-17T18:27:19.899" v="102" actId="27636"/>
          <ac:spMkLst>
            <pc:docMk/>
            <pc:sldMk cId="4232675189" sldId="340"/>
            <ac:spMk id="3" creationId="{AB4AA499-08DB-4E67-502D-2B8CCBBE4202}"/>
          </ac:spMkLst>
        </pc:spChg>
        <pc:spChg chg="mod">
          <ac:chgData name="Estefanny Casas" userId="796659cb-7610-4077-9d87-b024fc421425" providerId="ADAL" clId="{6F1C296D-6375-4AFA-84C6-16EE5A658449}" dt="2024-07-17T18:32:58.196" v="187" actId="20577"/>
          <ac:spMkLst>
            <pc:docMk/>
            <pc:sldMk cId="4232675189" sldId="340"/>
            <ac:spMk id="4" creationId="{B6651067-4045-8508-DE63-30E65B32E284}"/>
          </ac:spMkLst>
        </pc:spChg>
        <pc:spChg chg="mod">
          <ac:chgData name="Estefanny Casas" userId="796659cb-7610-4077-9d87-b024fc421425" providerId="ADAL" clId="{6F1C296D-6375-4AFA-84C6-16EE5A658449}" dt="2024-07-17T18:29:32.297" v="163" actId="113"/>
          <ac:spMkLst>
            <pc:docMk/>
            <pc:sldMk cId="4232675189" sldId="340"/>
            <ac:spMk id="5" creationId="{716DE8D0-0D55-FE9E-941C-4D6B53AE4976}"/>
          </ac:spMkLst>
        </pc:spChg>
        <pc:spChg chg="mod">
          <ac:chgData name="Estefanny Casas" userId="796659cb-7610-4077-9d87-b024fc421425" providerId="ADAL" clId="{6F1C296D-6375-4AFA-84C6-16EE5A658449}" dt="2024-07-17T18:30:39.537" v="174" actId="20577"/>
          <ac:spMkLst>
            <pc:docMk/>
            <pc:sldMk cId="4232675189" sldId="340"/>
            <ac:spMk id="6" creationId="{998426FB-412A-6702-77F0-ABD918622623}"/>
          </ac:spMkLst>
        </pc:spChg>
        <pc:spChg chg="mod">
          <ac:chgData name="Estefanny Casas" userId="796659cb-7610-4077-9d87-b024fc421425" providerId="ADAL" clId="{6F1C296D-6375-4AFA-84C6-16EE5A658449}" dt="2024-07-17T18:28:25.552" v="157" actId="27636"/>
          <ac:spMkLst>
            <pc:docMk/>
            <pc:sldMk cId="4232675189" sldId="340"/>
            <ac:spMk id="10" creationId="{F63C510E-ECFE-4319-9E04-1C2C221E12D1}"/>
          </ac:spMkLst>
        </pc:spChg>
      </pc:sldChg>
      <pc:sldChg chg="modSp">
        <pc:chgData name="Estefanny Casas" userId="796659cb-7610-4077-9d87-b024fc421425" providerId="ADAL" clId="{6F1C296D-6375-4AFA-84C6-16EE5A658449}" dt="2024-07-17T17:33:50.755" v="3" actId="27636"/>
        <pc:sldMkLst>
          <pc:docMk/>
          <pc:sldMk cId="2594654475" sldId="344"/>
        </pc:sldMkLst>
        <pc:spChg chg="mod">
          <ac:chgData name="Estefanny Casas" userId="796659cb-7610-4077-9d87-b024fc421425" providerId="ADAL" clId="{6F1C296D-6375-4AFA-84C6-16EE5A658449}" dt="2024-07-17T17:33:50.755" v="3" actId="27636"/>
          <ac:spMkLst>
            <pc:docMk/>
            <pc:sldMk cId="2594654475" sldId="344"/>
            <ac:spMk id="16" creationId="{59C3BC4A-3080-F72E-FF63-ACA2B421E2CC}"/>
          </ac:spMkLst>
        </pc:spChg>
      </pc:sldChg>
      <pc:sldChg chg="modSp">
        <pc:chgData name="Estefanny Casas" userId="796659cb-7610-4077-9d87-b024fc421425" providerId="ADAL" clId="{6F1C296D-6375-4AFA-84C6-16EE5A658449}" dt="2024-07-17T17:50:39.870" v="48"/>
        <pc:sldMkLst>
          <pc:docMk/>
          <pc:sldMk cId="13624295" sldId="345"/>
        </pc:sldMkLst>
        <pc:spChg chg="mod">
          <ac:chgData name="Estefanny Casas" userId="796659cb-7610-4077-9d87-b024fc421425" providerId="ADAL" clId="{6F1C296D-6375-4AFA-84C6-16EE5A658449}" dt="2024-07-17T17:44:19.818" v="24" actId="27636"/>
          <ac:spMkLst>
            <pc:docMk/>
            <pc:sldMk cId="13624295" sldId="345"/>
            <ac:spMk id="3" creationId="{AB4AA499-08DB-4E67-502D-2B8CCBBE4202}"/>
          </ac:spMkLst>
        </pc:spChg>
        <pc:spChg chg="mod">
          <ac:chgData name="Estefanny Casas" userId="796659cb-7610-4077-9d87-b024fc421425" providerId="ADAL" clId="{6F1C296D-6375-4AFA-84C6-16EE5A658449}" dt="2024-07-17T17:48:17.555" v="36" actId="1076"/>
          <ac:spMkLst>
            <pc:docMk/>
            <pc:sldMk cId="13624295" sldId="345"/>
            <ac:spMk id="5" creationId="{716DE8D0-0D55-FE9E-941C-4D6B53AE4976}"/>
          </ac:spMkLst>
        </pc:spChg>
        <pc:spChg chg="mod">
          <ac:chgData name="Estefanny Casas" userId="796659cb-7610-4077-9d87-b024fc421425" providerId="ADAL" clId="{6F1C296D-6375-4AFA-84C6-16EE5A658449}" dt="2024-07-17T17:49:57.815" v="47" actId="1076"/>
          <ac:spMkLst>
            <pc:docMk/>
            <pc:sldMk cId="13624295" sldId="345"/>
            <ac:spMk id="6" creationId="{998426FB-412A-6702-77F0-ABD918622623}"/>
          </ac:spMkLst>
        </pc:spChg>
        <pc:spChg chg="mod">
          <ac:chgData name="Estefanny Casas" userId="796659cb-7610-4077-9d87-b024fc421425" providerId="ADAL" clId="{6F1C296D-6375-4AFA-84C6-16EE5A658449}" dt="2024-07-17T17:48:23.578" v="37" actId="1076"/>
          <ac:spMkLst>
            <pc:docMk/>
            <pc:sldMk cId="13624295" sldId="345"/>
            <ac:spMk id="10" creationId="{F63C510E-ECFE-4319-9E04-1C2C221E12D1}"/>
          </ac:spMkLst>
        </pc:spChg>
        <pc:spChg chg="mod">
          <ac:chgData name="Estefanny Casas" userId="796659cb-7610-4077-9d87-b024fc421425" providerId="ADAL" clId="{6F1C296D-6375-4AFA-84C6-16EE5A658449}" dt="2024-07-17T17:50:39.870" v="48"/>
          <ac:spMkLst>
            <pc:docMk/>
            <pc:sldMk cId="13624295" sldId="345"/>
            <ac:spMk id="13" creationId="{1377999D-7511-42F5-8679-8463D54A3546}"/>
          </ac:spMkLst>
        </pc:spChg>
      </pc:sldChg>
      <pc:sldChg chg="modSp">
        <pc:chgData name="Estefanny Casas" userId="796659cb-7610-4077-9d87-b024fc421425" providerId="ADAL" clId="{6F1C296D-6375-4AFA-84C6-16EE5A658449}" dt="2024-07-17T17:53:24.253" v="59"/>
        <pc:sldMkLst>
          <pc:docMk/>
          <pc:sldMk cId="1679441260" sldId="346"/>
        </pc:sldMkLst>
        <pc:spChg chg="mod">
          <ac:chgData name="Estefanny Casas" userId="796659cb-7610-4077-9d87-b024fc421425" providerId="ADAL" clId="{6F1C296D-6375-4AFA-84C6-16EE5A658449}" dt="2024-07-17T17:53:24.253" v="59"/>
          <ac:spMkLst>
            <pc:docMk/>
            <pc:sldMk cId="1679441260" sldId="346"/>
            <ac:spMk id="16" creationId="{59C3BC4A-3080-F72E-FF63-ACA2B421E2CC}"/>
          </ac:spMkLst>
        </pc:spChg>
      </pc:sldChg>
      <pc:sldChg chg="modSp">
        <pc:chgData name="Estefanny Casas" userId="796659cb-7610-4077-9d87-b024fc421425" providerId="ADAL" clId="{6F1C296D-6375-4AFA-84C6-16EE5A658449}" dt="2024-07-17T17:54:53.924" v="63" actId="255"/>
        <pc:sldMkLst>
          <pc:docMk/>
          <pc:sldMk cId="1503154992" sldId="347"/>
        </pc:sldMkLst>
        <pc:spChg chg="mod">
          <ac:chgData name="Estefanny Casas" userId="796659cb-7610-4077-9d87-b024fc421425" providerId="ADAL" clId="{6F1C296D-6375-4AFA-84C6-16EE5A658449}" dt="2024-07-17T17:54:53.924" v="63" actId="255"/>
          <ac:spMkLst>
            <pc:docMk/>
            <pc:sldMk cId="1503154992" sldId="347"/>
            <ac:spMk id="16" creationId="{59C3BC4A-3080-F72E-FF63-ACA2B421E2CC}"/>
          </ac:spMkLst>
        </pc:spChg>
      </pc:sldChg>
      <pc:sldChg chg="modSp">
        <pc:chgData name="Estefanny Casas" userId="796659cb-7610-4077-9d87-b024fc421425" providerId="ADAL" clId="{6F1C296D-6375-4AFA-84C6-16EE5A658449}" dt="2024-07-17T17:57:09.931" v="68" actId="27636"/>
        <pc:sldMkLst>
          <pc:docMk/>
          <pc:sldMk cId="1303009890" sldId="348"/>
        </pc:sldMkLst>
        <pc:spChg chg="mod">
          <ac:chgData name="Estefanny Casas" userId="796659cb-7610-4077-9d87-b024fc421425" providerId="ADAL" clId="{6F1C296D-6375-4AFA-84C6-16EE5A658449}" dt="2024-07-17T17:57:09.931" v="68" actId="27636"/>
          <ac:spMkLst>
            <pc:docMk/>
            <pc:sldMk cId="1303009890" sldId="348"/>
            <ac:spMk id="16" creationId="{59C3BC4A-3080-F72E-FF63-ACA2B421E2CC}"/>
          </ac:spMkLst>
        </pc:spChg>
      </pc:sldChg>
      <pc:sldChg chg="modSp">
        <pc:chgData name="Estefanny Casas" userId="796659cb-7610-4077-9d87-b024fc421425" providerId="ADAL" clId="{6F1C296D-6375-4AFA-84C6-16EE5A658449}" dt="2024-07-17T17:56:19.251" v="64"/>
        <pc:sldMkLst>
          <pc:docMk/>
          <pc:sldMk cId="3071667279" sldId="349"/>
        </pc:sldMkLst>
        <pc:spChg chg="mod">
          <ac:chgData name="Estefanny Casas" userId="796659cb-7610-4077-9d87-b024fc421425" providerId="ADAL" clId="{6F1C296D-6375-4AFA-84C6-16EE5A658449}" dt="2024-07-17T17:56:19.251" v="64"/>
          <ac:spMkLst>
            <pc:docMk/>
            <pc:sldMk cId="3071667279" sldId="349"/>
            <ac:spMk id="16" creationId="{59C3BC4A-3080-F72E-FF63-ACA2B421E2CC}"/>
          </ac:spMkLst>
        </pc:spChg>
      </pc:sldChg>
      <pc:sldChg chg="modSp">
        <pc:chgData name="Estefanny Casas" userId="796659cb-7610-4077-9d87-b024fc421425" providerId="ADAL" clId="{6F1C296D-6375-4AFA-84C6-16EE5A658449}" dt="2024-07-18T00:10:42.973" v="535" actId="20577"/>
        <pc:sldMkLst>
          <pc:docMk/>
          <pc:sldMk cId="2124013327" sldId="381"/>
        </pc:sldMkLst>
        <pc:spChg chg="mod">
          <ac:chgData name="Estefanny Casas" userId="796659cb-7610-4077-9d87-b024fc421425" providerId="ADAL" clId="{6F1C296D-6375-4AFA-84C6-16EE5A658449}" dt="2024-07-18T00:09:06.844" v="427"/>
          <ac:spMkLst>
            <pc:docMk/>
            <pc:sldMk cId="2124013327" sldId="381"/>
            <ac:spMk id="2" creationId="{0B653A10-04B5-8CFA-DC96-99D573FC2481}"/>
          </ac:spMkLst>
        </pc:spChg>
        <pc:spChg chg="mod">
          <ac:chgData name="Estefanny Casas" userId="796659cb-7610-4077-9d87-b024fc421425" providerId="ADAL" clId="{6F1C296D-6375-4AFA-84C6-16EE5A658449}" dt="2024-07-18T00:10:42.973" v="535" actId="20577"/>
          <ac:spMkLst>
            <pc:docMk/>
            <pc:sldMk cId="2124013327" sldId="381"/>
            <ac:spMk id="3" creationId="{302844EA-6507-867D-36EB-FB00F8365C4F}"/>
          </ac:spMkLst>
        </pc:spChg>
      </pc:sldChg>
      <pc:sldChg chg="modSp">
        <pc:chgData name="Estefanny Casas" userId="796659cb-7610-4077-9d87-b024fc421425" providerId="ADAL" clId="{6F1C296D-6375-4AFA-84C6-16EE5A658449}" dt="2024-07-17T17:42:34.514" v="22" actId="20577"/>
        <pc:sldMkLst>
          <pc:docMk/>
          <pc:sldMk cId="3295301022" sldId="390"/>
        </pc:sldMkLst>
        <pc:spChg chg="mod">
          <ac:chgData name="Estefanny Casas" userId="796659cb-7610-4077-9d87-b024fc421425" providerId="ADAL" clId="{6F1C296D-6375-4AFA-84C6-16EE5A658449}" dt="2024-07-17T17:42:34.514" v="22" actId="20577"/>
          <ac:spMkLst>
            <pc:docMk/>
            <pc:sldMk cId="3295301022" sldId="390"/>
            <ac:spMk id="2" creationId="{76AE85C8-04CD-B06F-9F4B-1502D5260B0F}"/>
          </ac:spMkLst>
        </pc:spChg>
        <pc:spChg chg="mod">
          <ac:chgData name="Estefanny Casas" userId="796659cb-7610-4077-9d87-b024fc421425" providerId="ADAL" clId="{6F1C296D-6375-4AFA-84C6-16EE5A658449}" dt="2024-07-17T17:41:07.119" v="8" actId="113"/>
          <ac:spMkLst>
            <pc:docMk/>
            <pc:sldMk cId="3295301022" sldId="390"/>
            <ac:spMk id="4" creationId="{B9FD3B23-7188-4301-67D1-D43F0E0B1F82}"/>
          </ac:spMkLst>
        </pc:spChg>
        <pc:spChg chg="mod">
          <ac:chgData name="Estefanny Casas" userId="796659cb-7610-4077-9d87-b024fc421425" providerId="ADAL" clId="{6F1C296D-6375-4AFA-84C6-16EE5A658449}" dt="2024-07-17T17:41:49.105" v="21" actId="20577"/>
          <ac:spMkLst>
            <pc:docMk/>
            <pc:sldMk cId="3295301022" sldId="390"/>
            <ac:spMk id="8" creationId="{752895E2-F887-CC33-7778-83AC1243CD1E}"/>
          </ac:spMkLst>
        </pc:spChg>
      </pc:sldChg>
      <pc:sldChg chg="modSp">
        <pc:chgData name="Estefanny Casas" userId="796659cb-7610-4077-9d87-b024fc421425" providerId="ADAL" clId="{6F1C296D-6375-4AFA-84C6-16EE5A658449}" dt="2024-07-17T17:59:28.578" v="70" actId="14100"/>
        <pc:sldMkLst>
          <pc:docMk/>
          <pc:sldMk cId="1713044185" sldId="391"/>
        </pc:sldMkLst>
        <pc:spChg chg="mod">
          <ac:chgData name="Estefanny Casas" userId="796659cb-7610-4077-9d87-b024fc421425" providerId="ADAL" clId="{6F1C296D-6375-4AFA-84C6-16EE5A658449}" dt="2024-07-17T17:59:28.578" v="70" actId="14100"/>
          <ac:spMkLst>
            <pc:docMk/>
            <pc:sldMk cId="1713044185" sldId="391"/>
            <ac:spMk id="16" creationId="{59C3BC4A-3080-F72E-FF63-ACA2B421E2CC}"/>
          </ac:spMkLst>
        </pc:spChg>
      </pc:sldChg>
      <pc:sldChg chg="modSp">
        <pc:chgData name="Estefanny Casas" userId="796659cb-7610-4077-9d87-b024fc421425" providerId="ADAL" clId="{6F1C296D-6375-4AFA-84C6-16EE5A658449}" dt="2024-07-17T18:05:31.381" v="71"/>
        <pc:sldMkLst>
          <pc:docMk/>
          <pc:sldMk cId="3054068469" sldId="392"/>
        </pc:sldMkLst>
        <pc:spChg chg="mod">
          <ac:chgData name="Estefanny Casas" userId="796659cb-7610-4077-9d87-b024fc421425" providerId="ADAL" clId="{6F1C296D-6375-4AFA-84C6-16EE5A658449}" dt="2024-07-17T18:05:31.381" v="71"/>
          <ac:spMkLst>
            <pc:docMk/>
            <pc:sldMk cId="3054068469" sldId="392"/>
            <ac:spMk id="16" creationId="{59C3BC4A-3080-F72E-FF63-ACA2B421E2CC}"/>
          </ac:spMkLst>
        </pc:spChg>
      </pc:sldChg>
      <pc:sldChg chg="modSp">
        <pc:chgData name="Estefanny Casas" userId="796659cb-7610-4077-9d87-b024fc421425" providerId="ADAL" clId="{6F1C296D-6375-4AFA-84C6-16EE5A658449}" dt="2024-07-17T18:19:32.173" v="82" actId="113"/>
        <pc:sldMkLst>
          <pc:docMk/>
          <pc:sldMk cId="3283393715" sldId="393"/>
        </pc:sldMkLst>
        <pc:spChg chg="mod">
          <ac:chgData name="Estefanny Casas" userId="796659cb-7610-4077-9d87-b024fc421425" providerId="ADAL" clId="{6F1C296D-6375-4AFA-84C6-16EE5A658449}" dt="2024-07-17T18:19:32.173" v="82" actId="113"/>
          <ac:spMkLst>
            <pc:docMk/>
            <pc:sldMk cId="3283393715" sldId="393"/>
            <ac:spMk id="8" creationId="{752895E2-F887-CC33-7778-83AC1243CD1E}"/>
          </ac:spMkLst>
        </pc:spChg>
      </pc:sldChg>
      <pc:sldChg chg="modSp">
        <pc:chgData name="Estefanny Casas" userId="796659cb-7610-4077-9d87-b024fc421425" providerId="ADAL" clId="{6F1C296D-6375-4AFA-84C6-16EE5A658449}" dt="2024-07-17T18:21:48.450" v="89"/>
        <pc:sldMkLst>
          <pc:docMk/>
          <pc:sldMk cId="76234520" sldId="394"/>
        </pc:sldMkLst>
        <pc:spChg chg="mod">
          <ac:chgData name="Estefanny Casas" userId="796659cb-7610-4077-9d87-b024fc421425" providerId="ADAL" clId="{6F1C296D-6375-4AFA-84C6-16EE5A658449}" dt="2024-07-17T18:21:48.450" v="89"/>
          <ac:spMkLst>
            <pc:docMk/>
            <pc:sldMk cId="76234520" sldId="394"/>
            <ac:spMk id="4" creationId="{9342268F-810E-09B2-5B36-3F8A04B7824B}"/>
          </ac:spMkLst>
        </pc:spChg>
      </pc:sldChg>
      <pc:sldChg chg="modSp">
        <pc:chgData name="Estefanny Casas" userId="796659cb-7610-4077-9d87-b024fc421425" providerId="ADAL" clId="{6F1C296D-6375-4AFA-84C6-16EE5A658449}" dt="2024-07-17T18:33:58.272" v="201" actId="27636"/>
        <pc:sldMkLst>
          <pc:docMk/>
          <pc:sldMk cId="205461201" sldId="395"/>
        </pc:sldMkLst>
        <pc:spChg chg="mod">
          <ac:chgData name="Estefanny Casas" userId="796659cb-7610-4077-9d87-b024fc421425" providerId="ADAL" clId="{6F1C296D-6375-4AFA-84C6-16EE5A658449}" dt="2024-07-17T18:33:37.373" v="197" actId="27636"/>
          <ac:spMkLst>
            <pc:docMk/>
            <pc:sldMk cId="205461201" sldId="395"/>
            <ac:spMk id="5" creationId="{69522FB0-F299-95FD-CD6B-368AB246235A}"/>
          </ac:spMkLst>
        </pc:spChg>
        <pc:spChg chg="mod">
          <ac:chgData name="Estefanny Casas" userId="796659cb-7610-4077-9d87-b024fc421425" providerId="ADAL" clId="{6F1C296D-6375-4AFA-84C6-16EE5A658449}" dt="2024-07-17T18:33:58.272" v="201" actId="27636"/>
          <ac:spMkLst>
            <pc:docMk/>
            <pc:sldMk cId="205461201" sldId="395"/>
            <ac:spMk id="8" creationId="{752895E2-F887-CC33-7778-83AC1243CD1E}"/>
          </ac:spMkLst>
        </pc:spChg>
      </pc:sldChg>
      <pc:sldChg chg="modSp">
        <pc:chgData name="Estefanny Casas" userId="796659cb-7610-4077-9d87-b024fc421425" providerId="ADAL" clId="{6F1C296D-6375-4AFA-84C6-16EE5A658449}" dt="2024-07-17T18:35:20.008" v="208" actId="20577"/>
        <pc:sldMkLst>
          <pc:docMk/>
          <pc:sldMk cId="2949818818" sldId="396"/>
        </pc:sldMkLst>
        <pc:spChg chg="mod">
          <ac:chgData name="Estefanny Casas" userId="796659cb-7610-4077-9d87-b024fc421425" providerId="ADAL" clId="{6F1C296D-6375-4AFA-84C6-16EE5A658449}" dt="2024-07-17T18:35:20.008" v="208" actId="20577"/>
          <ac:spMkLst>
            <pc:docMk/>
            <pc:sldMk cId="2949818818" sldId="396"/>
            <ac:spMk id="4" creationId="{9342268F-810E-09B2-5B36-3F8A04B7824B}"/>
          </ac:spMkLst>
        </pc:spChg>
      </pc:sldChg>
      <pc:sldChg chg="modSp">
        <pc:chgData name="Estefanny Casas" userId="796659cb-7610-4077-9d87-b024fc421425" providerId="ADAL" clId="{6F1C296D-6375-4AFA-84C6-16EE5A658449}" dt="2024-07-17T22:13:54.522" v="225" actId="20577"/>
        <pc:sldMkLst>
          <pc:docMk/>
          <pc:sldMk cId="3393568887" sldId="397"/>
        </pc:sldMkLst>
        <pc:spChg chg="mod">
          <ac:chgData name="Estefanny Casas" userId="796659cb-7610-4077-9d87-b024fc421425" providerId="ADAL" clId="{6F1C296D-6375-4AFA-84C6-16EE5A658449}" dt="2024-07-17T22:13:54.522" v="225" actId="20577"/>
          <ac:spMkLst>
            <pc:docMk/>
            <pc:sldMk cId="3393568887" sldId="397"/>
            <ac:spMk id="3" creationId="{62EB8AE9-3C7F-654E-7F1F-06EFCE53551B}"/>
          </ac:spMkLst>
        </pc:spChg>
        <pc:spChg chg="mod">
          <ac:chgData name="Estefanny Casas" userId="796659cb-7610-4077-9d87-b024fc421425" providerId="ADAL" clId="{6F1C296D-6375-4AFA-84C6-16EE5A658449}" dt="2024-07-17T22:12:27.155" v="209"/>
          <ac:spMkLst>
            <pc:docMk/>
            <pc:sldMk cId="3393568887" sldId="397"/>
            <ac:spMk id="4" creationId="{FD8140C1-CA8B-0CD5-5389-E96164AE3315}"/>
          </ac:spMkLst>
        </pc:spChg>
      </pc:sldChg>
      <pc:sldChg chg="modSp">
        <pc:chgData name="Estefanny Casas" userId="796659cb-7610-4077-9d87-b024fc421425" providerId="ADAL" clId="{6F1C296D-6375-4AFA-84C6-16EE5A658449}" dt="2024-07-17T22:40:35.744" v="342" actId="14100"/>
        <pc:sldMkLst>
          <pc:docMk/>
          <pc:sldMk cId="1722935347" sldId="398"/>
        </pc:sldMkLst>
        <pc:spChg chg="mod">
          <ac:chgData name="Estefanny Casas" userId="796659cb-7610-4077-9d87-b024fc421425" providerId="ADAL" clId="{6F1C296D-6375-4AFA-84C6-16EE5A658449}" dt="2024-07-17T22:14:27.256" v="227"/>
          <ac:spMkLst>
            <pc:docMk/>
            <pc:sldMk cId="1722935347" sldId="398"/>
            <ac:spMk id="3" creationId="{AB4AA499-08DB-4E67-502D-2B8CCBBE4202}"/>
          </ac:spMkLst>
        </pc:spChg>
        <pc:spChg chg="mod">
          <ac:chgData name="Estefanny Casas" userId="796659cb-7610-4077-9d87-b024fc421425" providerId="ADAL" clId="{6F1C296D-6375-4AFA-84C6-16EE5A658449}" dt="2024-07-17T22:19:51.402" v="339" actId="27636"/>
          <ac:spMkLst>
            <pc:docMk/>
            <pc:sldMk cId="1722935347" sldId="398"/>
            <ac:spMk id="5" creationId="{716DE8D0-0D55-FE9E-941C-4D6B53AE4976}"/>
          </ac:spMkLst>
        </pc:spChg>
        <pc:spChg chg="mod">
          <ac:chgData name="Estefanny Casas" userId="796659cb-7610-4077-9d87-b024fc421425" providerId="ADAL" clId="{6F1C296D-6375-4AFA-84C6-16EE5A658449}" dt="2024-07-17T22:40:35.744" v="342" actId="14100"/>
          <ac:spMkLst>
            <pc:docMk/>
            <pc:sldMk cId="1722935347" sldId="398"/>
            <ac:spMk id="6" creationId="{998426FB-412A-6702-77F0-ABD918622623}"/>
          </ac:spMkLst>
        </pc:spChg>
        <pc:spChg chg="mod">
          <ac:chgData name="Estefanny Casas" userId="796659cb-7610-4077-9d87-b024fc421425" providerId="ADAL" clId="{6F1C296D-6375-4AFA-84C6-16EE5A658449}" dt="2024-07-17T22:18:30.636" v="290" actId="20577"/>
          <ac:spMkLst>
            <pc:docMk/>
            <pc:sldMk cId="1722935347" sldId="398"/>
            <ac:spMk id="10" creationId="{F63C510E-ECFE-4319-9E04-1C2C221E12D1}"/>
          </ac:spMkLst>
        </pc:spChg>
      </pc:sldChg>
      <pc:sldChg chg="modSp">
        <pc:chgData name="Estefanny Casas" userId="796659cb-7610-4077-9d87-b024fc421425" providerId="ADAL" clId="{6F1C296D-6375-4AFA-84C6-16EE5A658449}" dt="2024-07-17T22:42:11.399" v="391" actId="20577"/>
        <pc:sldMkLst>
          <pc:docMk/>
          <pc:sldMk cId="1093551493" sldId="399"/>
        </pc:sldMkLst>
        <pc:spChg chg="mod">
          <ac:chgData name="Estefanny Casas" userId="796659cb-7610-4077-9d87-b024fc421425" providerId="ADAL" clId="{6F1C296D-6375-4AFA-84C6-16EE5A658449}" dt="2024-07-17T22:42:11.399" v="391" actId="20577"/>
          <ac:spMkLst>
            <pc:docMk/>
            <pc:sldMk cId="1093551493" sldId="399"/>
            <ac:spMk id="2" creationId="{F0F2CBF7-59D7-451D-E7E5-E9B2BA3B1A2B}"/>
          </ac:spMkLst>
        </pc:spChg>
      </pc:sldChg>
      <pc:sldChg chg="modSp">
        <pc:chgData name="Estefanny Casas" userId="796659cb-7610-4077-9d87-b024fc421425" providerId="ADAL" clId="{6F1C296D-6375-4AFA-84C6-16EE5A658449}" dt="2024-07-17T22:42:54.474" v="397" actId="27636"/>
        <pc:sldMkLst>
          <pc:docMk/>
          <pc:sldMk cId="3495792600" sldId="400"/>
        </pc:sldMkLst>
        <pc:spChg chg="mod">
          <ac:chgData name="Estefanny Casas" userId="796659cb-7610-4077-9d87-b024fc421425" providerId="ADAL" clId="{6F1C296D-6375-4AFA-84C6-16EE5A658449}" dt="2024-07-17T22:42:54.474" v="397" actId="27636"/>
          <ac:spMkLst>
            <pc:docMk/>
            <pc:sldMk cId="3495792600" sldId="400"/>
            <ac:spMk id="6" creationId="{1F99C3AC-959B-D275-96A4-7DEE38BD67CD}"/>
          </ac:spMkLst>
        </pc:spChg>
      </pc:sldChg>
      <pc:sldChg chg="modSp">
        <pc:chgData name="Estefanny Casas" userId="796659cb-7610-4077-9d87-b024fc421425" providerId="ADAL" clId="{6F1C296D-6375-4AFA-84C6-16EE5A658449}" dt="2024-07-17T22:46:00.175" v="407" actId="20577"/>
        <pc:sldMkLst>
          <pc:docMk/>
          <pc:sldMk cId="3596584813" sldId="401"/>
        </pc:sldMkLst>
        <pc:spChg chg="mod">
          <ac:chgData name="Estefanny Casas" userId="796659cb-7610-4077-9d87-b024fc421425" providerId="ADAL" clId="{6F1C296D-6375-4AFA-84C6-16EE5A658449}" dt="2024-07-17T22:46:00.175" v="407" actId="20577"/>
          <ac:spMkLst>
            <pc:docMk/>
            <pc:sldMk cId="3596584813" sldId="401"/>
            <ac:spMk id="3" creationId="{14F15298-ADBC-3108-1551-A1EECAA3784C}"/>
          </ac:spMkLst>
        </pc:spChg>
      </pc:sldChg>
      <pc:sldChg chg="modSp">
        <pc:chgData name="Estefanny Casas" userId="796659cb-7610-4077-9d87-b024fc421425" providerId="ADAL" clId="{6F1C296D-6375-4AFA-84C6-16EE5A658449}" dt="2024-07-17T22:49:20.558" v="417" actId="27636"/>
        <pc:sldMkLst>
          <pc:docMk/>
          <pc:sldMk cId="4245772548" sldId="402"/>
        </pc:sldMkLst>
        <pc:spChg chg="mod">
          <ac:chgData name="Estefanny Casas" userId="796659cb-7610-4077-9d87-b024fc421425" providerId="ADAL" clId="{6F1C296D-6375-4AFA-84C6-16EE5A658449}" dt="2024-07-17T22:49:20.558" v="417" actId="27636"/>
          <ac:spMkLst>
            <pc:docMk/>
            <pc:sldMk cId="4245772548" sldId="402"/>
            <ac:spMk id="3" creationId="{D5FA66B1-ECB2-612E-9E42-20FFBEB428D2}"/>
          </ac:spMkLst>
        </pc:spChg>
      </pc:sldChg>
      <pc:sldChg chg="modSp">
        <pc:chgData name="Estefanny Casas" userId="796659cb-7610-4077-9d87-b024fc421425" providerId="ADAL" clId="{6F1C296D-6375-4AFA-84C6-16EE5A658449}" dt="2024-07-17T22:49:49.194" v="426" actId="27636"/>
        <pc:sldMkLst>
          <pc:docMk/>
          <pc:sldMk cId="4222533581" sldId="403"/>
        </pc:sldMkLst>
        <pc:spChg chg="mod">
          <ac:chgData name="Estefanny Casas" userId="796659cb-7610-4077-9d87-b024fc421425" providerId="ADAL" clId="{6F1C296D-6375-4AFA-84C6-16EE5A658449}" dt="2024-07-17T22:49:49.194" v="426" actId="27636"/>
          <ac:spMkLst>
            <pc:docMk/>
            <pc:sldMk cId="4222533581" sldId="403"/>
            <ac:spMk id="3" creationId="{66E32701-6C02-8DCA-40A8-C031C71A03E1}"/>
          </ac:spMkLst>
        </pc:spChg>
      </pc:sldChg>
    </pc:docChg>
  </pc:docChgLst>
  <pc:docChgLst>
    <pc:chgData name="Estefanny Casas" userId="796659cb-7610-4077-9d87-b024fc421425" providerId="ADAL" clId="{F9B1D9F0-E7D7-40A5-AA04-E874EB08B08C}"/>
    <pc:docChg chg="undo custSel addSld delSld modSld sldOrd">
      <pc:chgData name="Estefanny Casas" userId="796659cb-7610-4077-9d87-b024fc421425" providerId="ADAL" clId="{F9B1D9F0-E7D7-40A5-AA04-E874EB08B08C}" dt="2024-07-10T23:01:38.226" v="1090" actId="27636"/>
      <pc:docMkLst>
        <pc:docMk/>
      </pc:docMkLst>
      <pc:sldChg chg="modSp add">
        <pc:chgData name="Estefanny Casas" userId="796659cb-7610-4077-9d87-b024fc421425" providerId="ADAL" clId="{F9B1D9F0-E7D7-40A5-AA04-E874EB08B08C}" dt="2024-07-10T20:00:54.560" v="411" actId="20577"/>
        <pc:sldMkLst>
          <pc:docMk/>
          <pc:sldMk cId="0" sldId="257"/>
        </pc:sldMkLst>
        <pc:spChg chg="mod">
          <ac:chgData name="Estefanny Casas" userId="796659cb-7610-4077-9d87-b024fc421425" providerId="ADAL" clId="{F9B1D9F0-E7D7-40A5-AA04-E874EB08B08C}" dt="2024-07-10T20:00:54.560" v="411" actId="20577"/>
          <ac:spMkLst>
            <pc:docMk/>
            <pc:sldMk cId="0" sldId="257"/>
            <ac:spMk id="63" creationId="{00000000-0000-0000-0000-000000000000}"/>
          </ac:spMkLst>
        </pc:spChg>
      </pc:sldChg>
      <pc:sldChg chg="modSp add">
        <pc:chgData name="Estefanny Casas" userId="796659cb-7610-4077-9d87-b024fc421425" providerId="ADAL" clId="{F9B1D9F0-E7D7-40A5-AA04-E874EB08B08C}" dt="2024-07-10T20:49:08.469" v="1055" actId="20577"/>
        <pc:sldMkLst>
          <pc:docMk/>
          <pc:sldMk cId="0" sldId="258"/>
        </pc:sldMkLst>
        <pc:spChg chg="mod">
          <ac:chgData name="Estefanny Casas" userId="796659cb-7610-4077-9d87-b024fc421425" providerId="ADAL" clId="{F9B1D9F0-E7D7-40A5-AA04-E874EB08B08C}" dt="2024-07-10T20:49:08.469" v="1055" actId="20577"/>
          <ac:spMkLst>
            <pc:docMk/>
            <pc:sldMk cId="0" sldId="258"/>
            <ac:spMk id="68" creationId="{00000000-0000-0000-0000-000000000000}"/>
          </ac:spMkLst>
        </pc:spChg>
        <pc:spChg chg="mod">
          <ac:chgData name="Estefanny Casas" userId="796659cb-7610-4077-9d87-b024fc421425" providerId="ADAL" clId="{F9B1D9F0-E7D7-40A5-AA04-E874EB08B08C}" dt="2024-07-10T20:44:38.015" v="989"/>
          <ac:spMkLst>
            <pc:docMk/>
            <pc:sldMk cId="0" sldId="258"/>
            <ac:spMk id="69" creationId="{00000000-0000-0000-0000-000000000000}"/>
          </ac:spMkLst>
        </pc:spChg>
      </pc:sldChg>
      <pc:sldChg chg="modSp add ord">
        <pc:chgData name="Estefanny Casas" userId="796659cb-7610-4077-9d87-b024fc421425" providerId="ADAL" clId="{F9B1D9F0-E7D7-40A5-AA04-E874EB08B08C}" dt="2024-07-10T20:44:34.732" v="988"/>
        <pc:sldMkLst>
          <pc:docMk/>
          <pc:sldMk cId="0" sldId="260"/>
        </pc:sldMkLst>
        <pc:spChg chg="mod">
          <ac:chgData name="Estefanny Casas" userId="796659cb-7610-4077-9d87-b024fc421425" providerId="ADAL" clId="{F9B1D9F0-E7D7-40A5-AA04-E874EB08B08C}" dt="2024-07-10T20:44:19.101" v="987" actId="20577"/>
          <ac:spMkLst>
            <pc:docMk/>
            <pc:sldMk cId="0" sldId="260"/>
            <ac:spMk id="91" creationId="{00000000-0000-0000-0000-000000000000}"/>
          </ac:spMkLst>
        </pc:spChg>
        <pc:spChg chg="mod">
          <ac:chgData name="Estefanny Casas" userId="796659cb-7610-4077-9d87-b024fc421425" providerId="ADAL" clId="{F9B1D9F0-E7D7-40A5-AA04-E874EB08B08C}" dt="2024-07-10T20:44:34.732" v="988"/>
          <ac:spMkLst>
            <pc:docMk/>
            <pc:sldMk cId="0" sldId="260"/>
            <ac:spMk id="92" creationId="{00000000-0000-0000-0000-000000000000}"/>
          </ac:spMkLst>
        </pc:spChg>
      </pc:sldChg>
      <pc:sldChg chg="modSp add">
        <pc:chgData name="Estefanny Casas" userId="796659cb-7610-4077-9d87-b024fc421425" providerId="ADAL" clId="{F9B1D9F0-E7D7-40A5-AA04-E874EB08B08C}" dt="2024-07-10T20:39:29.088" v="900" actId="20577"/>
        <pc:sldMkLst>
          <pc:docMk/>
          <pc:sldMk cId="0" sldId="261"/>
        </pc:sldMkLst>
        <pc:spChg chg="mod">
          <ac:chgData name="Estefanny Casas" userId="796659cb-7610-4077-9d87-b024fc421425" providerId="ADAL" clId="{F9B1D9F0-E7D7-40A5-AA04-E874EB08B08C}" dt="2024-07-10T20:39:29.088" v="900" actId="20577"/>
          <ac:spMkLst>
            <pc:docMk/>
            <pc:sldMk cId="0" sldId="261"/>
            <ac:spMk id="97" creationId="{00000000-0000-0000-0000-000000000000}"/>
          </ac:spMkLst>
        </pc:spChg>
        <pc:spChg chg="mod">
          <ac:chgData name="Estefanny Casas" userId="796659cb-7610-4077-9d87-b024fc421425" providerId="ADAL" clId="{F9B1D9F0-E7D7-40A5-AA04-E874EB08B08C}" dt="2024-07-10T20:36:01.954" v="778"/>
          <ac:spMkLst>
            <pc:docMk/>
            <pc:sldMk cId="0" sldId="261"/>
            <ac:spMk id="98" creationId="{00000000-0000-0000-0000-000000000000}"/>
          </ac:spMkLst>
        </pc:spChg>
      </pc:sldChg>
      <pc:sldChg chg="modSp add">
        <pc:chgData name="Estefanny Casas" userId="796659cb-7610-4077-9d87-b024fc421425" providerId="ADAL" clId="{F9B1D9F0-E7D7-40A5-AA04-E874EB08B08C}" dt="2024-07-10T20:35:46.061" v="777" actId="20577"/>
        <pc:sldMkLst>
          <pc:docMk/>
          <pc:sldMk cId="0" sldId="262"/>
        </pc:sldMkLst>
        <pc:spChg chg="mod">
          <ac:chgData name="Estefanny Casas" userId="796659cb-7610-4077-9d87-b024fc421425" providerId="ADAL" clId="{F9B1D9F0-E7D7-40A5-AA04-E874EB08B08C}" dt="2024-07-10T20:35:46.061" v="777" actId="20577"/>
          <ac:spMkLst>
            <pc:docMk/>
            <pc:sldMk cId="0" sldId="262"/>
            <ac:spMk id="103" creationId="{00000000-0000-0000-0000-000000000000}"/>
          </ac:spMkLst>
        </pc:spChg>
        <pc:spChg chg="mod">
          <ac:chgData name="Estefanny Casas" userId="796659cb-7610-4077-9d87-b024fc421425" providerId="ADAL" clId="{F9B1D9F0-E7D7-40A5-AA04-E874EB08B08C}" dt="2024-07-10T20:33:34.995" v="700" actId="20577"/>
          <ac:spMkLst>
            <pc:docMk/>
            <pc:sldMk cId="0" sldId="262"/>
            <ac:spMk id="104" creationId="{00000000-0000-0000-0000-000000000000}"/>
          </ac:spMkLst>
        </pc:spChg>
      </pc:sldChg>
      <pc:sldChg chg="addSp delSp modSp add setBg">
        <pc:chgData name="Estefanny Casas" userId="796659cb-7610-4077-9d87-b024fc421425" providerId="ADAL" clId="{F9B1D9F0-E7D7-40A5-AA04-E874EB08B08C}" dt="2024-07-10T20:31:39.759" v="689" actId="20577"/>
        <pc:sldMkLst>
          <pc:docMk/>
          <pc:sldMk cId="2308318571" sldId="263"/>
        </pc:sldMkLst>
        <pc:spChg chg="mod">
          <ac:chgData name="Estefanny Casas" userId="796659cb-7610-4077-9d87-b024fc421425" providerId="ADAL" clId="{F9B1D9F0-E7D7-40A5-AA04-E874EB08B08C}" dt="2024-07-10T20:07:38.195" v="490" actId="20577"/>
          <ac:spMkLst>
            <pc:docMk/>
            <pc:sldMk cId="2308318571" sldId="263"/>
            <ac:spMk id="76" creationId="{00000000-0000-0000-0000-000000000000}"/>
          </ac:spMkLst>
        </pc:spChg>
        <pc:spChg chg="mod">
          <ac:chgData name="Estefanny Casas" userId="796659cb-7610-4077-9d87-b024fc421425" providerId="ADAL" clId="{F9B1D9F0-E7D7-40A5-AA04-E874EB08B08C}" dt="2024-07-10T20:11:04.498" v="658" actId="20577"/>
          <ac:spMkLst>
            <pc:docMk/>
            <pc:sldMk cId="2308318571" sldId="263"/>
            <ac:spMk id="78" creationId="{00000000-0000-0000-0000-000000000000}"/>
          </ac:spMkLst>
        </pc:spChg>
        <pc:spChg chg="mod">
          <ac:chgData name="Estefanny Casas" userId="796659cb-7610-4077-9d87-b024fc421425" providerId="ADAL" clId="{F9B1D9F0-E7D7-40A5-AA04-E874EB08B08C}" dt="2024-07-10T20:30:36.007" v="681" actId="255"/>
          <ac:spMkLst>
            <pc:docMk/>
            <pc:sldMk cId="2308318571" sldId="263"/>
            <ac:spMk id="79" creationId="{00000000-0000-0000-0000-000000000000}"/>
          </ac:spMkLst>
        </pc:spChg>
        <pc:spChg chg="mod">
          <ac:chgData name="Estefanny Casas" userId="796659cb-7610-4077-9d87-b024fc421425" providerId="ADAL" clId="{F9B1D9F0-E7D7-40A5-AA04-E874EB08B08C}" dt="2024-07-10T20:10:17.478" v="574" actId="20577"/>
          <ac:spMkLst>
            <pc:docMk/>
            <pc:sldMk cId="2308318571" sldId="263"/>
            <ac:spMk id="81" creationId="{00000000-0000-0000-0000-000000000000}"/>
          </ac:spMkLst>
        </pc:spChg>
        <pc:spChg chg="mod">
          <ac:chgData name="Estefanny Casas" userId="796659cb-7610-4077-9d87-b024fc421425" providerId="ADAL" clId="{F9B1D9F0-E7D7-40A5-AA04-E874EB08B08C}" dt="2024-07-10T20:21:53.716" v="672" actId="20577"/>
          <ac:spMkLst>
            <pc:docMk/>
            <pc:sldMk cId="2308318571" sldId="263"/>
            <ac:spMk id="82" creationId="{00000000-0000-0000-0000-000000000000}"/>
          </ac:spMkLst>
        </pc:spChg>
        <pc:spChg chg="mod">
          <ac:chgData name="Estefanny Casas" userId="796659cb-7610-4077-9d87-b024fc421425" providerId="ADAL" clId="{F9B1D9F0-E7D7-40A5-AA04-E874EB08B08C}" dt="2024-07-10T20:10:44.004" v="608" actId="20577"/>
          <ac:spMkLst>
            <pc:docMk/>
            <pc:sldMk cId="2308318571" sldId="263"/>
            <ac:spMk id="84" creationId="{00000000-0000-0000-0000-000000000000}"/>
          </ac:spMkLst>
        </pc:spChg>
        <pc:spChg chg="mod">
          <ac:chgData name="Estefanny Casas" userId="796659cb-7610-4077-9d87-b024fc421425" providerId="ADAL" clId="{F9B1D9F0-E7D7-40A5-AA04-E874EB08B08C}" dt="2024-07-10T20:28:05.412" v="675" actId="20577"/>
          <ac:spMkLst>
            <pc:docMk/>
            <pc:sldMk cId="2308318571" sldId="263"/>
            <ac:spMk id="85" creationId="{00000000-0000-0000-0000-000000000000}"/>
          </ac:spMkLst>
        </pc:spChg>
        <pc:spChg chg="mod">
          <ac:chgData name="Estefanny Casas" userId="796659cb-7610-4077-9d87-b024fc421425" providerId="ADAL" clId="{F9B1D9F0-E7D7-40A5-AA04-E874EB08B08C}" dt="2024-07-10T20:31:39.759" v="689" actId="20577"/>
          <ac:spMkLst>
            <pc:docMk/>
            <pc:sldMk cId="2308318571" sldId="263"/>
            <ac:spMk id="86" creationId="{00000000-0000-0000-0000-000000000000}"/>
          </ac:spMkLst>
        </pc:spChg>
        <pc:picChg chg="add del mod">
          <ac:chgData name="Estefanny Casas" userId="796659cb-7610-4077-9d87-b024fc421425" providerId="ADAL" clId="{F9B1D9F0-E7D7-40A5-AA04-E874EB08B08C}" dt="2024-07-10T20:02:37.224" v="423" actId="478"/>
          <ac:picMkLst>
            <pc:docMk/>
            <pc:sldMk cId="2308318571" sldId="263"/>
            <ac:picMk id="2" creationId="{EDA9D4FA-280B-4B09-914E-7C79A57325F8}"/>
          </ac:picMkLst>
        </pc:picChg>
      </pc:sldChg>
      <pc:sldChg chg="modSp">
        <pc:chgData name="Estefanny Casas" userId="796659cb-7610-4077-9d87-b024fc421425" providerId="ADAL" clId="{F9B1D9F0-E7D7-40A5-AA04-E874EB08B08C}" dt="2024-07-03T18:28:43.705" v="150" actId="27636"/>
        <pc:sldMkLst>
          <pc:docMk/>
          <pc:sldMk cId="3866118267" sldId="291"/>
        </pc:sldMkLst>
        <pc:spChg chg="mod">
          <ac:chgData name="Estefanny Casas" userId="796659cb-7610-4077-9d87-b024fc421425" providerId="ADAL" clId="{F9B1D9F0-E7D7-40A5-AA04-E874EB08B08C}" dt="2024-07-03T18:28:00.645" v="142" actId="27636"/>
          <ac:spMkLst>
            <pc:docMk/>
            <pc:sldMk cId="3866118267" sldId="291"/>
            <ac:spMk id="2" creationId="{F0F2CBF7-59D7-451D-E7E5-E9B2BA3B1A2B}"/>
          </ac:spMkLst>
        </pc:spChg>
        <pc:spChg chg="mod">
          <ac:chgData name="Estefanny Casas" userId="796659cb-7610-4077-9d87-b024fc421425" providerId="ADAL" clId="{F9B1D9F0-E7D7-40A5-AA04-E874EB08B08C}" dt="2024-07-03T18:28:43.705" v="150" actId="27636"/>
          <ac:spMkLst>
            <pc:docMk/>
            <pc:sldMk cId="3866118267" sldId="291"/>
            <ac:spMk id="5" creationId="{2B41AE78-55B1-78CE-E7AD-B3F52893818B}"/>
          </ac:spMkLst>
        </pc:spChg>
      </pc:sldChg>
      <pc:sldChg chg="modSp">
        <pc:chgData name="Estefanny Casas" userId="796659cb-7610-4077-9d87-b024fc421425" providerId="ADAL" clId="{F9B1D9F0-E7D7-40A5-AA04-E874EB08B08C}" dt="2024-07-10T19:34:24.024" v="317"/>
        <pc:sldMkLst>
          <pc:docMk/>
          <pc:sldMk cId="4105021240" sldId="357"/>
        </pc:sldMkLst>
        <pc:spChg chg="mod">
          <ac:chgData name="Estefanny Casas" userId="796659cb-7610-4077-9d87-b024fc421425" providerId="ADAL" clId="{F9B1D9F0-E7D7-40A5-AA04-E874EB08B08C}" dt="2024-07-10T19:34:24.024" v="317"/>
          <ac:spMkLst>
            <pc:docMk/>
            <pc:sldMk cId="4105021240" sldId="357"/>
            <ac:spMk id="3" creationId="{62EB8AE9-3C7F-654E-7F1F-06EFCE53551B}"/>
          </ac:spMkLst>
        </pc:spChg>
      </pc:sldChg>
      <pc:sldChg chg="modSp">
        <pc:chgData name="Estefanny Casas" userId="796659cb-7610-4077-9d87-b024fc421425" providerId="ADAL" clId="{F9B1D9F0-E7D7-40A5-AA04-E874EB08B08C}" dt="2024-07-10T19:29:45.825" v="309" actId="27636"/>
        <pc:sldMkLst>
          <pc:docMk/>
          <pc:sldMk cId="426285808" sldId="358"/>
        </pc:sldMkLst>
        <pc:spChg chg="mod">
          <ac:chgData name="Estefanny Casas" userId="796659cb-7610-4077-9d87-b024fc421425" providerId="ADAL" clId="{F9B1D9F0-E7D7-40A5-AA04-E874EB08B08C}" dt="2024-07-10T19:29:45.825" v="309" actId="27636"/>
          <ac:spMkLst>
            <pc:docMk/>
            <pc:sldMk cId="426285808" sldId="358"/>
            <ac:spMk id="3" creationId="{62EB8AE9-3C7F-654E-7F1F-06EFCE53551B}"/>
          </ac:spMkLst>
        </pc:spChg>
      </pc:sldChg>
      <pc:sldChg chg="modSp">
        <pc:chgData name="Estefanny Casas" userId="796659cb-7610-4077-9d87-b024fc421425" providerId="ADAL" clId="{F9B1D9F0-E7D7-40A5-AA04-E874EB08B08C}" dt="2024-07-09T18:14:46.762" v="298" actId="13926"/>
        <pc:sldMkLst>
          <pc:docMk/>
          <pc:sldMk cId="2459958468" sldId="359"/>
        </pc:sldMkLst>
        <pc:spChg chg="mod">
          <ac:chgData name="Estefanny Casas" userId="796659cb-7610-4077-9d87-b024fc421425" providerId="ADAL" clId="{F9B1D9F0-E7D7-40A5-AA04-E874EB08B08C}" dt="2024-07-09T18:14:46.762" v="298" actId="13926"/>
          <ac:spMkLst>
            <pc:docMk/>
            <pc:sldMk cId="2459958468" sldId="359"/>
            <ac:spMk id="3" creationId="{62EB8AE9-3C7F-654E-7F1F-06EFCE53551B}"/>
          </ac:spMkLst>
        </pc:spChg>
      </pc:sldChg>
      <pc:sldChg chg="modSp">
        <pc:chgData name="Estefanny Casas" userId="796659cb-7610-4077-9d87-b024fc421425" providerId="ADAL" clId="{F9B1D9F0-E7D7-40A5-AA04-E874EB08B08C}" dt="2024-07-10T19:41:39.734" v="331" actId="113"/>
        <pc:sldMkLst>
          <pc:docMk/>
          <pc:sldMk cId="75609733" sldId="360"/>
        </pc:sldMkLst>
        <pc:spChg chg="mod">
          <ac:chgData name="Estefanny Casas" userId="796659cb-7610-4077-9d87-b024fc421425" providerId="ADAL" clId="{F9B1D9F0-E7D7-40A5-AA04-E874EB08B08C}" dt="2024-07-10T19:41:39.734" v="331" actId="113"/>
          <ac:spMkLst>
            <pc:docMk/>
            <pc:sldMk cId="75609733" sldId="360"/>
            <ac:spMk id="3" creationId="{62EB8AE9-3C7F-654E-7F1F-06EFCE53551B}"/>
          </ac:spMkLst>
        </pc:spChg>
      </pc:sldChg>
      <pc:sldChg chg="modSp">
        <pc:chgData name="Estefanny Casas" userId="796659cb-7610-4077-9d87-b024fc421425" providerId="ADAL" clId="{F9B1D9F0-E7D7-40A5-AA04-E874EB08B08C}" dt="2024-07-10T19:41:13.033" v="330"/>
        <pc:sldMkLst>
          <pc:docMk/>
          <pc:sldMk cId="1730085481" sldId="361"/>
        </pc:sldMkLst>
        <pc:spChg chg="mod">
          <ac:chgData name="Estefanny Casas" userId="796659cb-7610-4077-9d87-b024fc421425" providerId="ADAL" clId="{F9B1D9F0-E7D7-40A5-AA04-E874EB08B08C}" dt="2024-07-10T19:41:13.033" v="330"/>
          <ac:spMkLst>
            <pc:docMk/>
            <pc:sldMk cId="1730085481" sldId="361"/>
            <ac:spMk id="3" creationId="{62EB8AE9-3C7F-654E-7F1F-06EFCE53551B}"/>
          </ac:spMkLst>
        </pc:spChg>
      </pc:sldChg>
      <pc:sldChg chg="modSp">
        <pc:chgData name="Estefanny Casas" userId="796659cb-7610-4077-9d87-b024fc421425" providerId="ADAL" clId="{F9B1D9F0-E7D7-40A5-AA04-E874EB08B08C}" dt="2024-07-09T18:14:31.040" v="295" actId="13926"/>
        <pc:sldMkLst>
          <pc:docMk/>
          <pc:sldMk cId="1246568473" sldId="362"/>
        </pc:sldMkLst>
        <pc:spChg chg="mod">
          <ac:chgData name="Estefanny Casas" userId="796659cb-7610-4077-9d87-b024fc421425" providerId="ADAL" clId="{F9B1D9F0-E7D7-40A5-AA04-E874EB08B08C}" dt="2024-07-09T18:14:31.040" v="295" actId="13926"/>
          <ac:spMkLst>
            <pc:docMk/>
            <pc:sldMk cId="1246568473" sldId="362"/>
            <ac:spMk id="3" creationId="{62EB8AE9-3C7F-654E-7F1F-06EFCE53551B}"/>
          </ac:spMkLst>
        </pc:spChg>
      </pc:sldChg>
      <pc:sldChg chg="modSp">
        <pc:chgData name="Estefanny Casas" userId="796659cb-7610-4077-9d87-b024fc421425" providerId="ADAL" clId="{F9B1D9F0-E7D7-40A5-AA04-E874EB08B08C}" dt="2024-07-10T19:42:31.174" v="332" actId="113"/>
        <pc:sldMkLst>
          <pc:docMk/>
          <pc:sldMk cId="19214237" sldId="363"/>
        </pc:sldMkLst>
        <pc:spChg chg="mod">
          <ac:chgData name="Estefanny Casas" userId="796659cb-7610-4077-9d87-b024fc421425" providerId="ADAL" clId="{F9B1D9F0-E7D7-40A5-AA04-E874EB08B08C}" dt="2024-07-10T19:42:31.174" v="332" actId="113"/>
          <ac:spMkLst>
            <pc:docMk/>
            <pc:sldMk cId="19214237" sldId="363"/>
            <ac:spMk id="3" creationId="{62EB8AE9-3C7F-654E-7F1F-06EFCE53551B}"/>
          </ac:spMkLst>
        </pc:spChg>
      </pc:sldChg>
      <pc:sldChg chg="modSp">
        <pc:chgData name="Estefanny Casas" userId="796659cb-7610-4077-9d87-b024fc421425" providerId="ADAL" clId="{F9B1D9F0-E7D7-40A5-AA04-E874EB08B08C}" dt="2024-07-09T18:14:21.267" v="293" actId="13926"/>
        <pc:sldMkLst>
          <pc:docMk/>
          <pc:sldMk cId="3536701632" sldId="364"/>
        </pc:sldMkLst>
        <pc:spChg chg="mod">
          <ac:chgData name="Estefanny Casas" userId="796659cb-7610-4077-9d87-b024fc421425" providerId="ADAL" clId="{F9B1D9F0-E7D7-40A5-AA04-E874EB08B08C}" dt="2024-07-09T18:14:21.267" v="293" actId="13926"/>
          <ac:spMkLst>
            <pc:docMk/>
            <pc:sldMk cId="3536701632" sldId="364"/>
            <ac:spMk id="3" creationId="{62EB8AE9-3C7F-654E-7F1F-06EFCE53551B}"/>
          </ac:spMkLst>
        </pc:spChg>
      </pc:sldChg>
      <pc:sldChg chg="modSp">
        <pc:chgData name="Estefanny Casas" userId="796659cb-7610-4077-9d87-b024fc421425" providerId="ADAL" clId="{F9B1D9F0-E7D7-40A5-AA04-E874EB08B08C}" dt="2024-07-09T18:14:14.545" v="292" actId="13926"/>
        <pc:sldMkLst>
          <pc:docMk/>
          <pc:sldMk cId="801964473" sldId="365"/>
        </pc:sldMkLst>
        <pc:spChg chg="mod">
          <ac:chgData name="Estefanny Casas" userId="796659cb-7610-4077-9d87-b024fc421425" providerId="ADAL" clId="{F9B1D9F0-E7D7-40A5-AA04-E874EB08B08C}" dt="2024-07-09T18:14:14.545" v="292" actId="13926"/>
          <ac:spMkLst>
            <pc:docMk/>
            <pc:sldMk cId="801964473" sldId="365"/>
            <ac:spMk id="3" creationId="{62EB8AE9-3C7F-654E-7F1F-06EFCE53551B}"/>
          </ac:spMkLst>
        </pc:spChg>
      </pc:sldChg>
      <pc:sldChg chg="modSp">
        <pc:chgData name="Estefanny Casas" userId="796659cb-7610-4077-9d87-b024fc421425" providerId="ADAL" clId="{F9B1D9F0-E7D7-40A5-AA04-E874EB08B08C}" dt="2024-07-09T18:14:09.250" v="291" actId="13926"/>
        <pc:sldMkLst>
          <pc:docMk/>
          <pc:sldMk cId="2250815403" sldId="366"/>
        </pc:sldMkLst>
        <pc:spChg chg="mod">
          <ac:chgData name="Estefanny Casas" userId="796659cb-7610-4077-9d87-b024fc421425" providerId="ADAL" clId="{F9B1D9F0-E7D7-40A5-AA04-E874EB08B08C}" dt="2024-07-09T18:14:09.250" v="291" actId="13926"/>
          <ac:spMkLst>
            <pc:docMk/>
            <pc:sldMk cId="2250815403" sldId="366"/>
            <ac:spMk id="3" creationId="{62EB8AE9-3C7F-654E-7F1F-06EFCE53551B}"/>
          </ac:spMkLst>
        </pc:spChg>
      </pc:sldChg>
      <pc:sldChg chg="modSp">
        <pc:chgData name="Estefanny Casas" userId="796659cb-7610-4077-9d87-b024fc421425" providerId="ADAL" clId="{F9B1D9F0-E7D7-40A5-AA04-E874EB08B08C}" dt="2024-07-10T23:01:38.226" v="1090" actId="27636"/>
        <pc:sldMkLst>
          <pc:docMk/>
          <pc:sldMk cId="2403369630" sldId="367"/>
        </pc:sldMkLst>
        <pc:spChg chg="mod">
          <ac:chgData name="Estefanny Casas" userId="796659cb-7610-4077-9d87-b024fc421425" providerId="ADAL" clId="{F9B1D9F0-E7D7-40A5-AA04-E874EB08B08C}" dt="2024-07-10T23:01:38.226" v="1090" actId="27636"/>
          <ac:spMkLst>
            <pc:docMk/>
            <pc:sldMk cId="2403369630" sldId="367"/>
            <ac:spMk id="3" creationId="{62EB8AE9-3C7F-654E-7F1F-06EFCE53551B}"/>
          </ac:spMkLst>
        </pc:spChg>
      </pc:sldChg>
      <pc:sldChg chg="modSp">
        <pc:chgData name="Estefanny Casas" userId="796659cb-7610-4077-9d87-b024fc421425" providerId="ADAL" clId="{F9B1D9F0-E7D7-40A5-AA04-E874EB08B08C}" dt="2024-07-10T23:00:22.914" v="1082"/>
        <pc:sldMkLst>
          <pc:docMk/>
          <pc:sldMk cId="3357556756" sldId="368"/>
        </pc:sldMkLst>
        <pc:spChg chg="mod">
          <ac:chgData name="Estefanny Casas" userId="796659cb-7610-4077-9d87-b024fc421425" providerId="ADAL" clId="{F9B1D9F0-E7D7-40A5-AA04-E874EB08B08C}" dt="2024-07-10T23:00:22.914" v="1082"/>
          <ac:spMkLst>
            <pc:docMk/>
            <pc:sldMk cId="3357556756" sldId="368"/>
            <ac:spMk id="3" creationId="{62EB8AE9-3C7F-654E-7F1F-06EFCE53551B}"/>
          </ac:spMkLst>
        </pc:spChg>
      </pc:sldChg>
      <pc:sldChg chg="modSp">
        <pc:chgData name="Estefanny Casas" userId="796659cb-7610-4077-9d87-b024fc421425" providerId="ADAL" clId="{F9B1D9F0-E7D7-40A5-AA04-E874EB08B08C}" dt="2024-07-10T22:59:47.815" v="1080" actId="5793"/>
        <pc:sldMkLst>
          <pc:docMk/>
          <pc:sldMk cId="1084912077" sldId="369"/>
        </pc:sldMkLst>
        <pc:spChg chg="mod">
          <ac:chgData name="Estefanny Casas" userId="796659cb-7610-4077-9d87-b024fc421425" providerId="ADAL" clId="{F9B1D9F0-E7D7-40A5-AA04-E874EB08B08C}" dt="2024-07-10T22:59:47.815" v="1080" actId="5793"/>
          <ac:spMkLst>
            <pc:docMk/>
            <pc:sldMk cId="1084912077" sldId="369"/>
            <ac:spMk id="3" creationId="{62EB8AE9-3C7F-654E-7F1F-06EFCE53551B}"/>
          </ac:spMkLst>
        </pc:spChg>
      </pc:sldChg>
      <pc:sldChg chg="modSp">
        <pc:chgData name="Estefanny Casas" userId="796659cb-7610-4077-9d87-b024fc421425" providerId="ADAL" clId="{F9B1D9F0-E7D7-40A5-AA04-E874EB08B08C}" dt="2024-07-10T22:58:38.878" v="1072" actId="113"/>
        <pc:sldMkLst>
          <pc:docMk/>
          <pc:sldMk cId="159060872" sldId="370"/>
        </pc:sldMkLst>
        <pc:spChg chg="mod">
          <ac:chgData name="Estefanny Casas" userId="796659cb-7610-4077-9d87-b024fc421425" providerId="ADAL" clId="{F9B1D9F0-E7D7-40A5-AA04-E874EB08B08C}" dt="2024-07-10T22:58:38.878" v="1072" actId="113"/>
          <ac:spMkLst>
            <pc:docMk/>
            <pc:sldMk cId="159060872" sldId="370"/>
            <ac:spMk id="3" creationId="{62EB8AE9-3C7F-654E-7F1F-06EFCE53551B}"/>
          </ac:spMkLst>
        </pc:spChg>
      </pc:sldChg>
      <pc:sldChg chg="modSp">
        <pc:chgData name="Estefanny Casas" userId="796659cb-7610-4077-9d87-b024fc421425" providerId="ADAL" clId="{F9B1D9F0-E7D7-40A5-AA04-E874EB08B08C}" dt="2024-07-10T19:54:43.021" v="354" actId="20577"/>
        <pc:sldMkLst>
          <pc:docMk/>
          <pc:sldMk cId="499757999" sldId="371"/>
        </pc:sldMkLst>
        <pc:spChg chg="mod">
          <ac:chgData name="Estefanny Casas" userId="796659cb-7610-4077-9d87-b024fc421425" providerId="ADAL" clId="{F9B1D9F0-E7D7-40A5-AA04-E874EB08B08C}" dt="2024-07-10T19:54:43.021" v="354" actId="20577"/>
          <ac:spMkLst>
            <pc:docMk/>
            <pc:sldMk cId="499757999" sldId="371"/>
            <ac:spMk id="3" creationId="{62EB8AE9-3C7F-654E-7F1F-06EFCE53551B}"/>
          </ac:spMkLst>
        </pc:spChg>
      </pc:sldChg>
      <pc:sldChg chg="modSp">
        <pc:chgData name="Estefanny Casas" userId="796659cb-7610-4077-9d87-b024fc421425" providerId="ADAL" clId="{F9B1D9F0-E7D7-40A5-AA04-E874EB08B08C}" dt="2024-07-03T18:23:34.424" v="120" actId="20577"/>
        <pc:sldMkLst>
          <pc:docMk/>
          <pc:sldMk cId="1830100184" sldId="372"/>
        </pc:sldMkLst>
        <pc:spChg chg="mod">
          <ac:chgData name="Estefanny Casas" userId="796659cb-7610-4077-9d87-b024fc421425" providerId="ADAL" clId="{F9B1D9F0-E7D7-40A5-AA04-E874EB08B08C}" dt="2024-07-03T18:23:34.424" v="120" actId="20577"/>
          <ac:spMkLst>
            <pc:docMk/>
            <pc:sldMk cId="1830100184" sldId="372"/>
            <ac:spMk id="2" creationId="{0B653A10-04B5-8CFA-DC96-99D573FC2481}"/>
          </ac:spMkLst>
        </pc:spChg>
        <pc:spChg chg="mod">
          <ac:chgData name="Estefanny Casas" userId="796659cb-7610-4077-9d87-b024fc421425" providerId="ADAL" clId="{F9B1D9F0-E7D7-40A5-AA04-E874EB08B08C}" dt="2024-07-03T18:22:50.702" v="93" actId="1076"/>
          <ac:spMkLst>
            <pc:docMk/>
            <pc:sldMk cId="1830100184" sldId="372"/>
            <ac:spMk id="3" creationId="{302844EA-6507-867D-36EB-FB00F8365C4F}"/>
          </ac:spMkLst>
        </pc:spChg>
      </pc:sldChg>
      <pc:sldChg chg="modSp">
        <pc:chgData name="Estefanny Casas" userId="796659cb-7610-4077-9d87-b024fc421425" providerId="ADAL" clId="{F9B1D9F0-E7D7-40A5-AA04-E874EB08B08C}" dt="2024-07-09T18:13:21.716" v="285" actId="255"/>
        <pc:sldMkLst>
          <pc:docMk/>
          <pc:sldMk cId="3787884324" sldId="373"/>
        </pc:sldMkLst>
        <pc:spChg chg="mod">
          <ac:chgData name="Estefanny Casas" userId="796659cb-7610-4077-9d87-b024fc421425" providerId="ADAL" clId="{F9B1D9F0-E7D7-40A5-AA04-E874EB08B08C}" dt="2024-07-09T18:13:21.716" v="285" actId="255"/>
          <ac:spMkLst>
            <pc:docMk/>
            <pc:sldMk cId="3787884324" sldId="373"/>
            <ac:spMk id="2" creationId="{0B653A10-04B5-8CFA-DC96-99D573FC2481}"/>
          </ac:spMkLst>
        </pc:spChg>
        <pc:spChg chg="mod">
          <ac:chgData name="Estefanny Casas" userId="796659cb-7610-4077-9d87-b024fc421425" providerId="ADAL" clId="{F9B1D9F0-E7D7-40A5-AA04-E874EB08B08C}" dt="2024-07-03T18:26:19.501" v="125" actId="1076"/>
          <ac:spMkLst>
            <pc:docMk/>
            <pc:sldMk cId="3787884324" sldId="373"/>
            <ac:spMk id="3" creationId="{302844EA-6507-867D-36EB-FB00F8365C4F}"/>
          </ac:spMkLst>
        </pc:spChg>
      </pc:sldChg>
      <pc:sldChg chg="modSp">
        <pc:chgData name="Estefanny Casas" userId="796659cb-7610-4077-9d87-b024fc421425" providerId="ADAL" clId="{F9B1D9F0-E7D7-40A5-AA04-E874EB08B08C}" dt="2024-07-03T18:27:00.509" v="131" actId="1076"/>
        <pc:sldMkLst>
          <pc:docMk/>
          <pc:sldMk cId="1362740277" sldId="380"/>
        </pc:sldMkLst>
        <pc:spChg chg="mod">
          <ac:chgData name="Estefanny Casas" userId="796659cb-7610-4077-9d87-b024fc421425" providerId="ADAL" clId="{F9B1D9F0-E7D7-40A5-AA04-E874EB08B08C}" dt="2024-07-03T18:27:00.509" v="131" actId="1076"/>
          <ac:spMkLst>
            <pc:docMk/>
            <pc:sldMk cId="1362740277" sldId="380"/>
            <ac:spMk id="3" creationId="{302844EA-6507-867D-36EB-FB00F8365C4F}"/>
          </ac:spMkLst>
        </pc:spChg>
      </pc:sldChg>
      <pc:sldChg chg="modSp">
        <pc:chgData name="Estefanny Casas" userId="796659cb-7610-4077-9d87-b024fc421425" providerId="ADAL" clId="{F9B1D9F0-E7D7-40A5-AA04-E874EB08B08C}" dt="2024-07-03T18:27:40.737" v="136"/>
        <pc:sldMkLst>
          <pc:docMk/>
          <pc:sldMk cId="1450018383" sldId="386"/>
        </pc:sldMkLst>
        <pc:spChg chg="mod">
          <ac:chgData name="Estefanny Casas" userId="796659cb-7610-4077-9d87-b024fc421425" providerId="ADAL" clId="{F9B1D9F0-E7D7-40A5-AA04-E874EB08B08C}" dt="2024-07-03T18:27:40.737" v="136"/>
          <ac:spMkLst>
            <pc:docMk/>
            <pc:sldMk cId="1450018383" sldId="386"/>
            <ac:spMk id="2" creationId="{0B653A10-04B5-8CFA-DC96-99D573FC2481}"/>
          </ac:spMkLst>
        </pc:spChg>
        <pc:spChg chg="mod">
          <ac:chgData name="Estefanny Casas" userId="796659cb-7610-4077-9d87-b024fc421425" providerId="ADAL" clId="{F9B1D9F0-E7D7-40A5-AA04-E874EB08B08C}" dt="2024-07-03T18:27:19.822" v="134"/>
          <ac:spMkLst>
            <pc:docMk/>
            <pc:sldMk cId="1450018383" sldId="386"/>
            <ac:spMk id="3" creationId="{302844EA-6507-867D-36EB-FB00F8365C4F}"/>
          </ac:spMkLst>
        </pc:spChg>
      </pc:sldChg>
      <pc:sldChg chg="modSp">
        <pc:chgData name="Estefanny Casas" userId="796659cb-7610-4077-9d87-b024fc421425" providerId="ADAL" clId="{F9B1D9F0-E7D7-40A5-AA04-E874EB08B08C}" dt="2024-07-10T19:57:24.760" v="406" actId="20577"/>
        <pc:sldMkLst>
          <pc:docMk/>
          <pc:sldMk cId="2047995120" sldId="388"/>
        </pc:sldMkLst>
        <pc:spChg chg="mod">
          <ac:chgData name="Estefanny Casas" userId="796659cb-7610-4077-9d87-b024fc421425" providerId="ADAL" clId="{F9B1D9F0-E7D7-40A5-AA04-E874EB08B08C}" dt="2024-07-10T19:57:24.760" v="406" actId="20577"/>
          <ac:spMkLst>
            <pc:docMk/>
            <pc:sldMk cId="2047995120" sldId="388"/>
            <ac:spMk id="2" creationId="{0B653A10-04B5-8CFA-DC96-99D573FC2481}"/>
          </ac:spMkLst>
        </pc:spChg>
        <pc:spChg chg="mod">
          <ac:chgData name="Estefanny Casas" userId="796659cb-7610-4077-9d87-b024fc421425" providerId="ADAL" clId="{F9B1D9F0-E7D7-40A5-AA04-E874EB08B08C}" dt="2024-07-10T19:56:11.035" v="399" actId="13926"/>
          <ac:spMkLst>
            <pc:docMk/>
            <pc:sldMk cId="2047995120" sldId="388"/>
            <ac:spMk id="3" creationId="{302844EA-6507-867D-36EB-FB00F8365C4F}"/>
          </ac:spMkLst>
        </pc:spChg>
      </pc:sldChg>
    </pc:docChg>
  </pc:docChgLst>
  <pc:docChgLst>
    <pc:chgData name="Estefanny Casas" userId="S::estefanny_casas@ci.richmond.ca.us::796659cb-7610-4077-9d87-b024fc421425" providerId="AD" clId="Web-{447BAD8E-6043-EE4D-A31D-62185EDB1BE5}"/>
    <pc:docChg chg="modSld">
      <pc:chgData name="Estefanny Casas" userId="S::estefanny_casas@ci.richmond.ca.us::796659cb-7610-4077-9d87-b024fc421425" providerId="AD" clId="Web-{447BAD8E-6043-EE4D-A31D-62185EDB1BE5}" dt="2024-07-26T23:22:22.450" v="133" actId="20577"/>
      <pc:docMkLst>
        <pc:docMk/>
      </pc:docMkLst>
      <pc:sldChg chg="modSp">
        <pc:chgData name="Estefanny Casas" userId="S::estefanny_casas@ci.richmond.ca.us::796659cb-7610-4077-9d87-b024fc421425" providerId="AD" clId="Web-{447BAD8E-6043-EE4D-A31D-62185EDB1BE5}" dt="2024-07-26T23:21:07.293" v="121" actId="20577"/>
        <pc:sldMkLst>
          <pc:docMk/>
          <pc:sldMk cId="2594654475" sldId="344"/>
        </pc:sldMkLst>
        <pc:spChg chg="mod">
          <ac:chgData name="Estefanny Casas" userId="S::estefanny_casas@ci.richmond.ca.us::796659cb-7610-4077-9d87-b024fc421425" providerId="AD" clId="Web-{447BAD8E-6043-EE4D-A31D-62185EDB1BE5}" dt="2024-07-26T23:21:07.293" v="121" actId="20577"/>
          <ac:spMkLst>
            <pc:docMk/>
            <pc:sldMk cId="2594654475" sldId="344"/>
            <ac:spMk id="16" creationId="{59C3BC4A-3080-F72E-FF63-ACA2B421E2CC}"/>
          </ac:spMkLst>
        </pc:spChg>
      </pc:sldChg>
      <pc:sldChg chg="modSp">
        <pc:chgData name="Estefanny Casas" userId="S::estefanny_casas@ci.richmond.ca.us::796659cb-7610-4077-9d87-b024fc421425" providerId="AD" clId="Web-{447BAD8E-6043-EE4D-A31D-62185EDB1BE5}" dt="2024-07-26T23:21:52.184" v="127" actId="20577"/>
        <pc:sldMkLst>
          <pc:docMk/>
          <pc:sldMk cId="3295301022" sldId="390"/>
        </pc:sldMkLst>
        <pc:spChg chg="mod">
          <ac:chgData name="Estefanny Casas" userId="S::estefanny_casas@ci.richmond.ca.us::796659cb-7610-4077-9d87-b024fc421425" providerId="AD" clId="Web-{447BAD8E-6043-EE4D-A31D-62185EDB1BE5}" dt="2024-07-26T23:21:52.184" v="127" actId="20577"/>
          <ac:spMkLst>
            <pc:docMk/>
            <pc:sldMk cId="3295301022" sldId="390"/>
            <ac:spMk id="5" creationId="{69522FB0-F299-95FD-CD6B-368AB246235A}"/>
          </ac:spMkLst>
        </pc:spChg>
      </pc:sldChg>
      <pc:sldChg chg="modSp">
        <pc:chgData name="Estefanny Casas" userId="S::estefanny_casas@ci.richmond.ca.us::796659cb-7610-4077-9d87-b024fc421425" providerId="AD" clId="Web-{447BAD8E-6043-EE4D-A31D-62185EDB1BE5}" dt="2024-07-26T23:22:22.450" v="133" actId="20577"/>
        <pc:sldMkLst>
          <pc:docMk/>
          <pc:sldMk cId="3283393715" sldId="393"/>
        </pc:sldMkLst>
        <pc:spChg chg="mod">
          <ac:chgData name="Estefanny Casas" userId="S::estefanny_casas@ci.richmond.ca.us::796659cb-7610-4077-9d87-b024fc421425" providerId="AD" clId="Web-{447BAD8E-6043-EE4D-A31D-62185EDB1BE5}" dt="2024-07-26T23:22:22.450" v="133" actId="20577"/>
          <ac:spMkLst>
            <pc:docMk/>
            <pc:sldMk cId="3283393715" sldId="393"/>
            <ac:spMk id="5" creationId="{69522FB0-F299-95FD-CD6B-368AB246235A}"/>
          </ac:spMkLst>
        </pc:spChg>
      </pc:sldChg>
    </pc:docChg>
  </pc:docChgLst>
  <pc:docChgLst>
    <pc:chgData name="Estefanny Casas" userId="S::estefanny_casas@ci.richmond.ca.us::796659cb-7610-4077-9d87-b024fc421425" providerId="AD" clId="Web-{50C306ED-9B3E-AB4B-876A-952FCB44A52A}"/>
    <pc:docChg chg="modSld">
      <pc:chgData name="Estefanny Casas" userId="S::estefanny_casas@ci.richmond.ca.us::796659cb-7610-4077-9d87-b024fc421425" providerId="AD" clId="Web-{50C306ED-9B3E-AB4B-876A-952FCB44A52A}" dt="2024-07-08T21:15:34.371" v="31" actId="20577"/>
      <pc:docMkLst>
        <pc:docMk/>
      </pc:docMkLst>
      <pc:sldChg chg="modSp">
        <pc:chgData name="Estefanny Casas" userId="S::estefanny_casas@ci.richmond.ca.us::796659cb-7610-4077-9d87-b024fc421425" providerId="AD" clId="Web-{50C306ED-9B3E-AB4B-876A-952FCB44A52A}" dt="2024-07-08T21:06:36.859" v="29" actId="20577"/>
        <pc:sldMkLst>
          <pc:docMk/>
          <pc:sldMk cId="2459958468" sldId="359"/>
        </pc:sldMkLst>
        <pc:spChg chg="mod">
          <ac:chgData name="Estefanny Casas" userId="S::estefanny_casas@ci.richmond.ca.us::796659cb-7610-4077-9d87-b024fc421425" providerId="AD" clId="Web-{50C306ED-9B3E-AB4B-876A-952FCB44A52A}" dt="2024-07-08T21:06:36.859" v="29" actId="20577"/>
          <ac:spMkLst>
            <pc:docMk/>
            <pc:sldMk cId="2459958468" sldId="359"/>
            <ac:spMk id="3" creationId="{62EB8AE9-3C7F-654E-7F1F-06EFCE53551B}"/>
          </ac:spMkLst>
        </pc:spChg>
      </pc:sldChg>
      <pc:sldChg chg="modSp">
        <pc:chgData name="Estefanny Casas" userId="S::estefanny_casas@ci.richmond.ca.us::796659cb-7610-4077-9d87-b024fc421425" providerId="AD" clId="Web-{50C306ED-9B3E-AB4B-876A-952FCB44A52A}" dt="2024-07-08T21:15:34.371" v="31" actId="20577"/>
        <pc:sldMkLst>
          <pc:docMk/>
          <pc:sldMk cId="1730085481" sldId="361"/>
        </pc:sldMkLst>
        <pc:spChg chg="mod">
          <ac:chgData name="Estefanny Casas" userId="S::estefanny_casas@ci.richmond.ca.us::796659cb-7610-4077-9d87-b024fc421425" providerId="AD" clId="Web-{50C306ED-9B3E-AB4B-876A-952FCB44A52A}" dt="2024-07-08T21:15:34.371" v="31" actId="20577"/>
          <ac:spMkLst>
            <pc:docMk/>
            <pc:sldMk cId="1730085481" sldId="361"/>
            <ac:spMk id="3" creationId="{62EB8AE9-3C7F-654E-7F1F-06EFCE53551B}"/>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15C0537-D5E7-4DEE-AC36-F00E41952CF4}"/>
              </a:ext>
            </a:extLst>
          </p:cNvPr>
          <p:cNvSpPr>
            <a:spLocks noGrp="1"/>
          </p:cNvSpPr>
          <p:nvPr>
            <p:ph type="hdr" sz="quarter"/>
          </p:nvPr>
        </p:nvSpPr>
        <p:spPr>
          <a:xfrm>
            <a:off x="0" y="0"/>
            <a:ext cx="3011488" cy="463550"/>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4A405329-2D1A-468F-8981-671516BD7298}"/>
              </a:ext>
            </a:extLst>
          </p:cNvPr>
          <p:cNvSpPr>
            <a:spLocks noGrp="1"/>
          </p:cNvSpPr>
          <p:nvPr>
            <p:ph type="dt" sz="quarter" idx="1"/>
          </p:nvPr>
        </p:nvSpPr>
        <p:spPr>
          <a:xfrm>
            <a:off x="3937000" y="0"/>
            <a:ext cx="3011488" cy="463550"/>
          </a:xfrm>
          <a:prstGeom prst="rect">
            <a:avLst/>
          </a:prstGeom>
        </p:spPr>
        <p:txBody>
          <a:bodyPr vert="horz" lIns="91440" tIns="45720" rIns="91440" bIns="45720" rtlCol="0"/>
          <a:lstStyle>
            <a:lvl1pPr algn="r">
              <a:defRPr sz="1200"/>
            </a:lvl1pPr>
          </a:lstStyle>
          <a:p>
            <a:fld id="{369B4BE2-E0A6-4433-BF31-2D60350DEB86}" type="datetimeFigureOut">
              <a:rPr lang="en-US" smtClean="0"/>
              <a:t>7/26/2024</a:t>
            </a:fld>
            <a:endParaRPr lang="en-US"/>
          </a:p>
        </p:txBody>
      </p:sp>
      <p:sp>
        <p:nvSpPr>
          <p:cNvPr id="4" name="Footer Placeholder 3">
            <a:extLst>
              <a:ext uri="{FF2B5EF4-FFF2-40B4-BE49-F238E27FC236}">
                <a16:creationId xmlns:a16="http://schemas.microsoft.com/office/drawing/2014/main" id="{548A05AD-06E6-44DF-ADD8-18E7F1DA482F}"/>
              </a:ext>
            </a:extLst>
          </p:cNvPr>
          <p:cNvSpPr>
            <a:spLocks noGrp="1"/>
          </p:cNvSpPr>
          <p:nvPr>
            <p:ph type="ftr" sz="quarter" idx="2"/>
          </p:nvPr>
        </p:nvSpPr>
        <p:spPr>
          <a:xfrm>
            <a:off x="0" y="8772525"/>
            <a:ext cx="3011488" cy="46355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62FC0160-A9D9-4349-93A1-CB300EC73D97}"/>
              </a:ext>
            </a:extLst>
          </p:cNvPr>
          <p:cNvSpPr>
            <a:spLocks noGrp="1"/>
          </p:cNvSpPr>
          <p:nvPr>
            <p:ph type="sldNum" sz="quarter" idx="3"/>
          </p:nvPr>
        </p:nvSpPr>
        <p:spPr>
          <a:xfrm>
            <a:off x="3937000" y="8772525"/>
            <a:ext cx="3011488" cy="463550"/>
          </a:xfrm>
          <a:prstGeom prst="rect">
            <a:avLst/>
          </a:prstGeom>
        </p:spPr>
        <p:txBody>
          <a:bodyPr vert="horz" lIns="91440" tIns="45720" rIns="91440" bIns="45720" rtlCol="0" anchor="b"/>
          <a:lstStyle>
            <a:lvl1pPr algn="r">
              <a:defRPr sz="1200"/>
            </a:lvl1pPr>
          </a:lstStyle>
          <a:p>
            <a:fld id="{49872304-F0A8-4F37-9F5B-01F98CFAB87B}" type="slidenum">
              <a:rPr lang="en-US" smtClean="0"/>
              <a:t>‹#›</a:t>
            </a:fld>
            <a:endParaRPr lang="en-US"/>
          </a:p>
        </p:txBody>
      </p:sp>
    </p:spTree>
    <p:extLst>
      <p:ext uri="{BB962C8B-B14F-4D97-AF65-F5344CB8AC3E}">
        <p14:creationId xmlns:p14="http://schemas.microsoft.com/office/powerpoint/2010/main" val="268077517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699" cy="463408"/>
          </a:xfrm>
          <a:prstGeom prst="rect">
            <a:avLst/>
          </a:prstGeom>
        </p:spPr>
        <p:txBody>
          <a:bodyPr vert="horz" lIns="92492" tIns="46246" rIns="92492" bIns="46246" rtlCol="0"/>
          <a:lstStyle>
            <a:lvl1pPr algn="l">
              <a:defRPr sz="1200"/>
            </a:lvl1pPr>
          </a:lstStyle>
          <a:p>
            <a:endParaRPr lang="en-US"/>
          </a:p>
        </p:txBody>
      </p:sp>
      <p:sp>
        <p:nvSpPr>
          <p:cNvPr id="3" name="Date Placeholder 2"/>
          <p:cNvSpPr>
            <a:spLocks noGrp="1"/>
          </p:cNvSpPr>
          <p:nvPr>
            <p:ph type="dt" idx="1"/>
          </p:nvPr>
        </p:nvSpPr>
        <p:spPr>
          <a:xfrm>
            <a:off x="3936768" y="0"/>
            <a:ext cx="3011699" cy="463408"/>
          </a:xfrm>
          <a:prstGeom prst="rect">
            <a:avLst/>
          </a:prstGeom>
        </p:spPr>
        <p:txBody>
          <a:bodyPr vert="horz" lIns="92492" tIns="46246" rIns="92492" bIns="46246" rtlCol="0"/>
          <a:lstStyle>
            <a:lvl1pPr algn="r">
              <a:defRPr sz="1200"/>
            </a:lvl1pPr>
          </a:lstStyle>
          <a:p>
            <a:fld id="{2DEBD47E-CF50-4C74-B220-3592D4C432E8}" type="datetimeFigureOut">
              <a:rPr lang="en-US" smtClean="0"/>
              <a:t>7/26/2024</a:t>
            </a:fld>
            <a:endParaRPr lang="en-US"/>
          </a:p>
        </p:txBody>
      </p:sp>
      <p:sp>
        <p:nvSpPr>
          <p:cNvPr id="4" name="Slide Image Placeholder 3"/>
          <p:cNvSpPr>
            <a:spLocks noGrp="1" noRot="1" noChangeAspect="1"/>
          </p:cNvSpPr>
          <p:nvPr>
            <p:ph type="sldImg" idx="2"/>
          </p:nvPr>
        </p:nvSpPr>
        <p:spPr>
          <a:xfrm>
            <a:off x="703263" y="1154113"/>
            <a:ext cx="5543550" cy="3117850"/>
          </a:xfrm>
          <a:prstGeom prst="rect">
            <a:avLst/>
          </a:prstGeom>
          <a:noFill/>
          <a:ln w="12700">
            <a:solidFill>
              <a:prstClr val="black"/>
            </a:solidFill>
          </a:ln>
        </p:spPr>
        <p:txBody>
          <a:bodyPr vert="horz" lIns="92492" tIns="46246" rIns="92492" bIns="46246" rtlCol="0" anchor="ctr"/>
          <a:lstStyle/>
          <a:p>
            <a:endParaRPr lang="en-US"/>
          </a:p>
        </p:txBody>
      </p:sp>
      <p:sp>
        <p:nvSpPr>
          <p:cNvPr id="5" name="Notes Placeholder 4"/>
          <p:cNvSpPr>
            <a:spLocks noGrp="1"/>
          </p:cNvSpPr>
          <p:nvPr>
            <p:ph type="body" sz="quarter" idx="3"/>
          </p:nvPr>
        </p:nvSpPr>
        <p:spPr>
          <a:xfrm>
            <a:off x="695008" y="4444861"/>
            <a:ext cx="5560060" cy="3636705"/>
          </a:xfrm>
          <a:prstGeom prst="rect">
            <a:avLst/>
          </a:prstGeom>
        </p:spPr>
        <p:txBody>
          <a:bodyPr vert="horz" lIns="92492" tIns="46246" rIns="92492" bIns="46246"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72669"/>
            <a:ext cx="3011699" cy="463407"/>
          </a:xfrm>
          <a:prstGeom prst="rect">
            <a:avLst/>
          </a:prstGeom>
        </p:spPr>
        <p:txBody>
          <a:bodyPr vert="horz" lIns="92492" tIns="46246" rIns="92492" bIns="46246" rtlCol="0" anchor="b"/>
          <a:lstStyle>
            <a:lvl1pPr algn="l">
              <a:defRPr sz="1200"/>
            </a:lvl1pPr>
          </a:lstStyle>
          <a:p>
            <a:endParaRPr lang="en-US"/>
          </a:p>
        </p:txBody>
      </p:sp>
      <p:sp>
        <p:nvSpPr>
          <p:cNvPr id="7" name="Slide Number Placeholder 6"/>
          <p:cNvSpPr>
            <a:spLocks noGrp="1"/>
          </p:cNvSpPr>
          <p:nvPr>
            <p:ph type="sldNum" sz="quarter" idx="5"/>
          </p:nvPr>
        </p:nvSpPr>
        <p:spPr>
          <a:xfrm>
            <a:off x="3936768" y="8772669"/>
            <a:ext cx="3011699" cy="463407"/>
          </a:xfrm>
          <a:prstGeom prst="rect">
            <a:avLst/>
          </a:prstGeom>
        </p:spPr>
        <p:txBody>
          <a:bodyPr vert="horz" lIns="92492" tIns="46246" rIns="92492" bIns="46246" rtlCol="0" anchor="b"/>
          <a:lstStyle>
            <a:lvl1pPr algn="r">
              <a:defRPr sz="1200"/>
            </a:lvl1pPr>
          </a:lstStyle>
          <a:p>
            <a:fld id="{F412A596-9714-4D38-A6E4-3B7AC7037CD2}" type="slidenum">
              <a:rPr lang="en-US" smtClean="0"/>
              <a:t>‹#›</a:t>
            </a:fld>
            <a:endParaRPr lang="en-US"/>
          </a:p>
        </p:txBody>
      </p:sp>
    </p:spTree>
    <p:extLst>
      <p:ext uri="{BB962C8B-B14F-4D97-AF65-F5344CB8AC3E}">
        <p14:creationId xmlns:p14="http://schemas.microsoft.com/office/powerpoint/2010/main" val="31461164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412A596-9714-4D38-A6E4-3B7AC7037CD2}" type="slidenum">
              <a:rPr lang="en-US" smtClean="0"/>
              <a:t>1</a:t>
            </a:fld>
            <a:endParaRPr lang="en-US"/>
          </a:p>
        </p:txBody>
      </p:sp>
    </p:spTree>
    <p:extLst>
      <p:ext uri="{BB962C8B-B14F-4D97-AF65-F5344CB8AC3E}">
        <p14:creationId xmlns:p14="http://schemas.microsoft.com/office/powerpoint/2010/main" val="14993740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412A596-9714-4D38-A6E4-3B7AC7037CD2}" type="slidenum">
              <a:rPr lang="en-US" smtClean="0"/>
              <a:t>16</a:t>
            </a:fld>
            <a:endParaRPr lang="en-US"/>
          </a:p>
        </p:txBody>
      </p:sp>
    </p:spTree>
    <p:extLst>
      <p:ext uri="{BB962C8B-B14F-4D97-AF65-F5344CB8AC3E}">
        <p14:creationId xmlns:p14="http://schemas.microsoft.com/office/powerpoint/2010/main" val="33644964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412A596-9714-4D38-A6E4-3B7AC7037CD2}" type="slidenum">
              <a:rPr lang="en-US" smtClean="0"/>
              <a:t>17</a:t>
            </a:fld>
            <a:endParaRPr lang="en-US"/>
          </a:p>
        </p:txBody>
      </p:sp>
    </p:spTree>
    <p:extLst>
      <p:ext uri="{BB962C8B-B14F-4D97-AF65-F5344CB8AC3E}">
        <p14:creationId xmlns:p14="http://schemas.microsoft.com/office/powerpoint/2010/main" val="2890852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412A596-9714-4D38-A6E4-3B7AC7037CD2}" type="slidenum">
              <a:rPr lang="en-US" smtClean="0"/>
              <a:t>18</a:t>
            </a:fld>
            <a:endParaRPr lang="en-US"/>
          </a:p>
        </p:txBody>
      </p:sp>
    </p:spTree>
    <p:extLst>
      <p:ext uri="{BB962C8B-B14F-4D97-AF65-F5344CB8AC3E}">
        <p14:creationId xmlns:p14="http://schemas.microsoft.com/office/powerpoint/2010/main" val="25629441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412A596-9714-4D38-A6E4-3B7AC7037CD2}" type="slidenum">
              <a:rPr lang="en-US" smtClean="0"/>
              <a:t>19</a:t>
            </a:fld>
            <a:endParaRPr lang="en-US"/>
          </a:p>
        </p:txBody>
      </p:sp>
    </p:spTree>
    <p:extLst>
      <p:ext uri="{BB962C8B-B14F-4D97-AF65-F5344CB8AC3E}">
        <p14:creationId xmlns:p14="http://schemas.microsoft.com/office/powerpoint/2010/main" val="7128820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412A596-9714-4D38-A6E4-3B7AC7037CD2}" type="slidenum">
              <a:rPr lang="en-US" smtClean="0"/>
              <a:t>20</a:t>
            </a:fld>
            <a:endParaRPr lang="en-US"/>
          </a:p>
        </p:txBody>
      </p:sp>
    </p:spTree>
    <p:extLst>
      <p:ext uri="{BB962C8B-B14F-4D97-AF65-F5344CB8AC3E}">
        <p14:creationId xmlns:p14="http://schemas.microsoft.com/office/powerpoint/2010/main" val="4245933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412A596-9714-4D38-A6E4-3B7AC7037CD2}" type="slidenum">
              <a:rPr lang="en-US" smtClean="0"/>
              <a:t>21</a:t>
            </a:fld>
            <a:endParaRPr lang="en-US"/>
          </a:p>
        </p:txBody>
      </p:sp>
    </p:spTree>
    <p:extLst>
      <p:ext uri="{BB962C8B-B14F-4D97-AF65-F5344CB8AC3E}">
        <p14:creationId xmlns:p14="http://schemas.microsoft.com/office/powerpoint/2010/main" val="17173077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412A596-9714-4D38-A6E4-3B7AC7037CD2}" type="slidenum">
              <a:rPr lang="en-US" smtClean="0"/>
              <a:t>22</a:t>
            </a:fld>
            <a:endParaRPr lang="en-US"/>
          </a:p>
        </p:txBody>
      </p:sp>
    </p:spTree>
    <p:extLst>
      <p:ext uri="{BB962C8B-B14F-4D97-AF65-F5344CB8AC3E}">
        <p14:creationId xmlns:p14="http://schemas.microsoft.com/office/powerpoint/2010/main" val="23570302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solidFill>
                  <a:srgbClr val="000000"/>
                </a:solidFill>
                <a:effectLst/>
                <a:latin typeface="Aptos" panose="020B0004020202020204" pitchFamily="34" charset="0"/>
                <a:ea typeface="Times New Roman" panose="02020603050405020304" pitchFamily="18" charset="0"/>
                <a:cs typeface="Aptos" panose="020B0004020202020204" pitchFamily="34" charset="0"/>
              </a:rPr>
              <a:t>The levying of taxes for DRPBID is applicable to many parcels in the downtown area. The money goes to improving the Downtown area and is also the budget for Richmond Main Street Initiative. </a:t>
            </a:r>
            <a:endParaRPr lang="en-US"/>
          </a:p>
        </p:txBody>
      </p:sp>
      <p:sp>
        <p:nvSpPr>
          <p:cNvPr id="4" name="Slide Number Placeholder 3"/>
          <p:cNvSpPr>
            <a:spLocks noGrp="1"/>
          </p:cNvSpPr>
          <p:nvPr>
            <p:ph type="sldNum" sz="quarter" idx="10"/>
          </p:nvPr>
        </p:nvSpPr>
        <p:spPr/>
        <p:txBody>
          <a:bodyPr/>
          <a:lstStyle/>
          <a:p>
            <a:fld id="{F412A596-9714-4D38-A6E4-3B7AC7037CD2}" type="slidenum">
              <a:rPr lang="en-US" smtClean="0"/>
              <a:t>23</a:t>
            </a:fld>
            <a:endParaRPr lang="en-US"/>
          </a:p>
        </p:txBody>
      </p:sp>
    </p:spTree>
    <p:extLst>
      <p:ext uri="{BB962C8B-B14F-4D97-AF65-F5344CB8AC3E}">
        <p14:creationId xmlns:p14="http://schemas.microsoft.com/office/powerpoint/2010/main" val="5814564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412A596-9714-4D38-A6E4-3B7AC7037CD2}" type="slidenum">
              <a:rPr lang="en-US" smtClean="0"/>
              <a:t>24</a:t>
            </a:fld>
            <a:endParaRPr lang="en-US"/>
          </a:p>
        </p:txBody>
      </p:sp>
    </p:spTree>
    <p:extLst>
      <p:ext uri="{BB962C8B-B14F-4D97-AF65-F5344CB8AC3E}">
        <p14:creationId xmlns:p14="http://schemas.microsoft.com/office/powerpoint/2010/main" val="10279196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412A596-9714-4D38-A6E4-3B7AC7037CD2}" type="slidenum">
              <a:rPr lang="en-US" smtClean="0"/>
              <a:t>25</a:t>
            </a:fld>
            <a:endParaRPr lang="en-US"/>
          </a:p>
        </p:txBody>
      </p:sp>
    </p:spTree>
    <p:extLst>
      <p:ext uri="{BB962C8B-B14F-4D97-AF65-F5344CB8AC3E}">
        <p14:creationId xmlns:p14="http://schemas.microsoft.com/office/powerpoint/2010/main" val="5086993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412A596-9714-4D38-A6E4-3B7AC7037CD2}" type="slidenum">
              <a:rPr lang="en-US" smtClean="0"/>
              <a:t>8</a:t>
            </a:fld>
            <a:endParaRPr lang="en-US"/>
          </a:p>
        </p:txBody>
      </p:sp>
    </p:spTree>
    <p:extLst>
      <p:ext uri="{BB962C8B-B14F-4D97-AF65-F5344CB8AC3E}">
        <p14:creationId xmlns:p14="http://schemas.microsoft.com/office/powerpoint/2010/main" val="281810285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
        <p:cNvGrpSpPr/>
        <p:nvPr/>
      </p:nvGrpSpPr>
      <p:grpSpPr>
        <a:xfrm>
          <a:off x="0" y="0"/>
          <a:ext cx="0" cy="0"/>
          <a:chOff x="0" y="0"/>
          <a:chExt cx="0" cy="0"/>
        </a:xfrm>
      </p:grpSpPr>
      <p:sp>
        <p:nvSpPr>
          <p:cNvPr id="50" name="Google Shape;50;g2e987d78619_0_44:notes"/>
          <p:cNvSpPr>
            <a:spLocks noGrp="1" noRot="1" noChangeAspect="1"/>
          </p:cNvSpPr>
          <p:nvPr>
            <p:ph type="sldImg" idx="2"/>
          </p:nvPr>
        </p:nvSpPr>
        <p:spPr>
          <a:xfrm>
            <a:off x="395288" y="692150"/>
            <a:ext cx="6159500" cy="34639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 name="Google Shape;51;g2e987d78619_0_44:notes"/>
          <p:cNvSpPr txBox="1">
            <a:spLocks noGrp="1"/>
          </p:cNvSpPr>
          <p:nvPr>
            <p:ph type="body" idx="1"/>
          </p:nvPr>
        </p:nvSpPr>
        <p:spPr>
          <a:xfrm>
            <a:off x="695007" y="4387136"/>
            <a:ext cx="5560200" cy="4156200"/>
          </a:xfrm>
          <a:prstGeom prst="rect">
            <a:avLst/>
          </a:prstGeom>
        </p:spPr>
        <p:txBody>
          <a:bodyPr spcFirstLastPara="1" wrap="square" lIns="92475" tIns="46225" rIns="92475" bIns="46225" anchor="t" anchorCtr="0">
            <a:noAutofit/>
          </a:bodyPr>
          <a:lstStyle/>
          <a:p>
            <a:pPr marL="0" lvl="0" indent="0" algn="l" rtl="0">
              <a:lnSpc>
                <a:spcPct val="115000"/>
              </a:lnSpc>
              <a:spcBef>
                <a:spcPts val="0"/>
              </a:spcBef>
              <a:spcAft>
                <a:spcPts val="0"/>
              </a:spcAft>
              <a:buClr>
                <a:schemeClr val="dk1"/>
              </a:buClr>
              <a:buSzPts val="1100"/>
              <a:buFont typeface="Arial"/>
              <a:buNone/>
            </a:pPr>
            <a:r>
              <a:rPr lang="en-US" sz="1100">
                <a:latin typeface="Roboto Light"/>
                <a:ea typeface="Roboto Light"/>
                <a:cs typeface="Roboto Light"/>
                <a:sym typeface="Roboto Light"/>
              </a:rPr>
              <a:t>For more than 10 years, GPG has worked with the City of Richmond Employment and Training (E&amp;T) Department to secure state and federal funding to support a range of workforce development projects and initiatives. This includes grant awards from the YouthBuild, Workforce Accelerator, Dislocated Worker, Brownfields Job Training, and other grant programs. In addition, GPG has supported the development of the Richmond Workforce Development Board (WDB) Local Plan. GPG has also assisted with the Contra Costa County WDB local plan and East Bay Regional Planning Unit’s regional plan. </a:t>
            </a:r>
            <a:endParaRPr sz="1100">
              <a:latin typeface="Roboto Light"/>
              <a:ea typeface="Roboto Light"/>
              <a:cs typeface="Roboto Light"/>
              <a:sym typeface="Roboto Light"/>
            </a:endParaRPr>
          </a:p>
          <a:p>
            <a:pPr marL="0" lvl="0" indent="0" algn="l" rtl="0">
              <a:lnSpc>
                <a:spcPct val="115000"/>
              </a:lnSpc>
              <a:spcBef>
                <a:spcPts val="1000"/>
              </a:spcBef>
              <a:spcAft>
                <a:spcPts val="0"/>
              </a:spcAft>
              <a:buClr>
                <a:schemeClr val="dk1"/>
              </a:buClr>
              <a:buSzPts val="1100"/>
              <a:buFont typeface="Arial"/>
              <a:buNone/>
            </a:pPr>
            <a:r>
              <a:rPr lang="en-US" sz="1100">
                <a:latin typeface="Roboto Light"/>
                <a:ea typeface="Roboto Light"/>
                <a:cs typeface="Roboto Light"/>
                <a:sym typeface="Roboto Light"/>
              </a:rPr>
              <a:t>More broadly, GPG brings extensive experience with community assessment and planning projects. This includes the development of community assessments for Head Start organizations and Local Child Care Planning Councils in various regions of California. In addition, GPG has developed Discovery Reports, containing data and analysis about a program or organization’s context, needs, and opportunities, as part of strategic planning processes for numerous public agencies and nonprofit organizations.</a:t>
            </a:r>
            <a:endParaRPr sz="1100">
              <a:latin typeface="Roboto Light"/>
              <a:ea typeface="Roboto Light"/>
              <a:cs typeface="Roboto Light"/>
              <a:sym typeface="Roboto Light"/>
            </a:endParaRPr>
          </a:p>
          <a:p>
            <a:pPr marL="0" lvl="0" indent="0" algn="l" rtl="0">
              <a:lnSpc>
                <a:spcPct val="115000"/>
              </a:lnSpc>
              <a:spcBef>
                <a:spcPts val="1000"/>
              </a:spcBef>
              <a:spcAft>
                <a:spcPts val="1000"/>
              </a:spcAft>
              <a:buNone/>
            </a:pPr>
            <a:r>
              <a:rPr lang="en-US" sz="1100">
                <a:latin typeface="Roboto Light"/>
                <a:ea typeface="Roboto Light"/>
                <a:cs typeface="Roboto Light"/>
                <a:sym typeface="Roboto Light"/>
              </a:rPr>
              <a:t>GPG is familiar with key state and federal data sources, including the U.S. Census Bureau, U.S. Department of Labor Bureau of Labor Statistics, California Employment Development Department, and more. </a:t>
            </a:r>
            <a:endParaRPr/>
          </a:p>
        </p:txBody>
      </p:sp>
      <p:sp>
        <p:nvSpPr>
          <p:cNvPr id="52" name="Google Shape;52;g2e987d78619_0_44:notes"/>
          <p:cNvSpPr txBox="1">
            <a:spLocks noGrp="1"/>
          </p:cNvSpPr>
          <p:nvPr>
            <p:ph type="sldNum" idx="12"/>
          </p:nvPr>
        </p:nvSpPr>
        <p:spPr>
          <a:xfrm>
            <a:off x="3936767" y="8772669"/>
            <a:ext cx="3011700" cy="461700"/>
          </a:xfrm>
          <a:prstGeom prst="rect">
            <a:avLst/>
          </a:prstGeom>
        </p:spPr>
        <p:txBody>
          <a:bodyPr spcFirstLastPara="1" wrap="square" lIns="92475" tIns="46225" rIns="92475" bIns="46225"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29</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g2e987d78619_0_7:notes"/>
          <p:cNvSpPr txBox="1">
            <a:spLocks noGrp="1"/>
          </p:cNvSpPr>
          <p:nvPr>
            <p:ph type="body" idx="1"/>
          </p:nvPr>
        </p:nvSpPr>
        <p:spPr>
          <a:xfrm>
            <a:off x="695008" y="4444861"/>
            <a:ext cx="5560200" cy="3636600"/>
          </a:xfrm>
          <a:prstGeom prst="rect">
            <a:avLst/>
          </a:prstGeom>
        </p:spPr>
        <p:txBody>
          <a:bodyPr spcFirstLastPara="1" wrap="square" lIns="92475" tIns="46225" rIns="92475" bIns="46225" anchor="t" anchorCtr="0">
            <a:noAutofit/>
          </a:bodyPr>
          <a:lstStyle/>
          <a:p>
            <a:pPr marL="0" lvl="0" indent="0" algn="l" rtl="0">
              <a:spcBef>
                <a:spcPts val="0"/>
              </a:spcBef>
              <a:spcAft>
                <a:spcPts val="0"/>
              </a:spcAft>
              <a:buNone/>
            </a:pPr>
            <a:endParaRPr/>
          </a:p>
        </p:txBody>
      </p:sp>
      <p:sp>
        <p:nvSpPr>
          <p:cNvPr id="66" name="Google Shape;66;g2e987d78619_0_7:notes"/>
          <p:cNvSpPr>
            <a:spLocks noGrp="1" noRot="1" noChangeAspect="1"/>
          </p:cNvSpPr>
          <p:nvPr>
            <p:ph type="sldImg" idx="2"/>
          </p:nvPr>
        </p:nvSpPr>
        <p:spPr>
          <a:xfrm>
            <a:off x="703263" y="1154113"/>
            <a:ext cx="5543550" cy="31178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Google Shape;71;g2e987d78619_0_76:notes"/>
          <p:cNvSpPr>
            <a:spLocks noGrp="1" noRot="1" noChangeAspect="1"/>
          </p:cNvSpPr>
          <p:nvPr>
            <p:ph type="sldImg" idx="2"/>
          </p:nvPr>
        </p:nvSpPr>
        <p:spPr>
          <a:xfrm>
            <a:off x="395288" y="692150"/>
            <a:ext cx="6159500" cy="34639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 name="Google Shape;72;g2e987d78619_0_76:notes"/>
          <p:cNvSpPr txBox="1">
            <a:spLocks noGrp="1"/>
          </p:cNvSpPr>
          <p:nvPr>
            <p:ph type="body" idx="1"/>
          </p:nvPr>
        </p:nvSpPr>
        <p:spPr>
          <a:xfrm>
            <a:off x="695007" y="4387136"/>
            <a:ext cx="5560200" cy="4156200"/>
          </a:xfrm>
          <a:prstGeom prst="rect">
            <a:avLst/>
          </a:prstGeom>
        </p:spPr>
        <p:txBody>
          <a:bodyPr spcFirstLastPara="1" wrap="square" lIns="92475" tIns="46225" rIns="92475" bIns="46225" anchor="t" anchorCtr="0">
            <a:noAutofit/>
          </a:bodyPr>
          <a:lstStyle/>
          <a:p>
            <a:pPr marL="0" lvl="0" indent="0" algn="l" rtl="0">
              <a:spcBef>
                <a:spcPts val="0"/>
              </a:spcBef>
              <a:spcAft>
                <a:spcPts val="0"/>
              </a:spcAft>
              <a:buNone/>
            </a:pPr>
            <a:r>
              <a:rPr lang="en-US"/>
              <a:t>To understand the context, needs, and opportunities, GPG will conduct: desk research, informational interviews, and meetings with the CSC </a:t>
            </a:r>
            <a:endParaRPr/>
          </a:p>
          <a:p>
            <a:pPr marL="0" lvl="0" indent="0" algn="l" rtl="0">
              <a:spcBef>
                <a:spcPts val="0"/>
              </a:spcBef>
              <a:spcAft>
                <a:spcPts val="0"/>
              </a:spcAft>
              <a:buNone/>
            </a:pPr>
            <a:r>
              <a:rPr lang="en-US"/>
              <a:t>Resulting in:</a:t>
            </a:r>
            <a:endParaRPr/>
          </a:p>
          <a:p>
            <a:pPr marL="0" lvl="0" indent="0" algn="l" rtl="0">
              <a:spcBef>
                <a:spcPts val="0"/>
              </a:spcBef>
              <a:spcAft>
                <a:spcPts val="0"/>
              </a:spcAft>
              <a:buNone/>
            </a:pPr>
            <a:r>
              <a:rPr lang="en-US"/>
              <a:t>a set of findings and recommendations</a:t>
            </a:r>
            <a:endParaRPr/>
          </a:p>
          <a:p>
            <a:pPr marL="0" lvl="0" indent="0" algn="l" rtl="0">
              <a:spcBef>
                <a:spcPts val="0"/>
              </a:spcBef>
              <a:spcAft>
                <a:spcPts val="0"/>
              </a:spcAft>
              <a:buNone/>
            </a:pPr>
            <a:r>
              <a:rPr lang="en-US"/>
              <a:t>an overall workforce development strategy</a:t>
            </a:r>
            <a:endParaRPr/>
          </a:p>
          <a:p>
            <a:pPr marL="0" lvl="0" indent="0" algn="l" rtl="0">
              <a:spcBef>
                <a:spcPts val="0"/>
              </a:spcBef>
              <a:spcAft>
                <a:spcPts val="0"/>
              </a:spcAft>
              <a:buNone/>
            </a:pPr>
            <a:r>
              <a:rPr lang="en-US"/>
              <a:t>identification of priority activities for the first year of implementation</a:t>
            </a:r>
            <a:endParaRPr/>
          </a:p>
          <a:p>
            <a:pPr marL="0" lvl="0" indent="0" algn="l" rtl="0">
              <a:spcBef>
                <a:spcPts val="0"/>
              </a:spcBef>
              <a:spcAft>
                <a:spcPts val="0"/>
              </a:spcAft>
              <a:buNone/>
            </a:pPr>
            <a:endParaRPr/>
          </a:p>
        </p:txBody>
      </p:sp>
      <p:sp>
        <p:nvSpPr>
          <p:cNvPr id="73" name="Google Shape;73;g2e987d78619_0_76:notes"/>
          <p:cNvSpPr txBox="1">
            <a:spLocks noGrp="1"/>
          </p:cNvSpPr>
          <p:nvPr>
            <p:ph type="sldNum" idx="12"/>
          </p:nvPr>
        </p:nvSpPr>
        <p:spPr>
          <a:xfrm>
            <a:off x="3936767" y="8772669"/>
            <a:ext cx="3011700" cy="461700"/>
          </a:xfrm>
          <a:prstGeom prst="rect">
            <a:avLst/>
          </a:prstGeom>
        </p:spPr>
        <p:txBody>
          <a:bodyPr spcFirstLastPara="1" wrap="square" lIns="92475" tIns="46225" rIns="92475" bIns="46225"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31</a:t>
            </a:fld>
            <a:endParaRPr/>
          </a:p>
        </p:txBody>
      </p:sp>
    </p:spTree>
    <p:extLst>
      <p:ext uri="{BB962C8B-B14F-4D97-AF65-F5344CB8AC3E}">
        <p14:creationId xmlns:p14="http://schemas.microsoft.com/office/powerpoint/2010/main" val="198887545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g2e987d78619_0_2:notes"/>
          <p:cNvSpPr txBox="1">
            <a:spLocks noGrp="1"/>
          </p:cNvSpPr>
          <p:nvPr>
            <p:ph type="body" idx="1"/>
          </p:nvPr>
        </p:nvSpPr>
        <p:spPr>
          <a:xfrm>
            <a:off x="695008" y="4444861"/>
            <a:ext cx="5560200" cy="3636600"/>
          </a:xfrm>
          <a:prstGeom prst="rect">
            <a:avLst/>
          </a:prstGeom>
        </p:spPr>
        <p:txBody>
          <a:bodyPr spcFirstLastPara="1" wrap="square" lIns="92475" tIns="46225" rIns="92475" bIns="46225" anchor="t" anchorCtr="0">
            <a:noAutofit/>
          </a:bodyPr>
          <a:lstStyle/>
          <a:p>
            <a:pPr marL="0" lvl="0" indent="0" algn="l" rtl="0">
              <a:spcBef>
                <a:spcPts val="0"/>
              </a:spcBef>
              <a:spcAft>
                <a:spcPts val="0"/>
              </a:spcAft>
              <a:buNone/>
            </a:pPr>
            <a:endParaRPr/>
          </a:p>
        </p:txBody>
      </p:sp>
      <p:sp>
        <p:nvSpPr>
          <p:cNvPr id="89" name="Google Shape;89;g2e987d78619_0_2:notes"/>
          <p:cNvSpPr>
            <a:spLocks noGrp="1" noRot="1" noChangeAspect="1"/>
          </p:cNvSpPr>
          <p:nvPr>
            <p:ph type="sldImg" idx="2"/>
          </p:nvPr>
        </p:nvSpPr>
        <p:spPr>
          <a:xfrm>
            <a:off x="703263" y="1154113"/>
            <a:ext cx="5543550" cy="31178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g2e9baff8fd6_0_0:notes"/>
          <p:cNvSpPr txBox="1">
            <a:spLocks noGrp="1"/>
          </p:cNvSpPr>
          <p:nvPr>
            <p:ph type="body" idx="1"/>
          </p:nvPr>
        </p:nvSpPr>
        <p:spPr>
          <a:xfrm>
            <a:off x="695008" y="4444861"/>
            <a:ext cx="5560200" cy="3636600"/>
          </a:xfrm>
          <a:prstGeom prst="rect">
            <a:avLst/>
          </a:prstGeom>
        </p:spPr>
        <p:txBody>
          <a:bodyPr spcFirstLastPara="1" wrap="square" lIns="92475" tIns="46225" rIns="92475" bIns="46225" anchor="t" anchorCtr="0">
            <a:noAutofit/>
          </a:bodyPr>
          <a:lstStyle/>
          <a:p>
            <a:pPr marL="0" lvl="0" indent="0" algn="l" rtl="0">
              <a:spcBef>
                <a:spcPts val="0"/>
              </a:spcBef>
              <a:spcAft>
                <a:spcPts val="0"/>
              </a:spcAft>
              <a:buNone/>
            </a:pPr>
            <a:endParaRPr/>
          </a:p>
        </p:txBody>
      </p:sp>
      <p:sp>
        <p:nvSpPr>
          <p:cNvPr id="95" name="Google Shape;95;g2e9baff8fd6_0_0:notes"/>
          <p:cNvSpPr>
            <a:spLocks noGrp="1" noRot="1" noChangeAspect="1"/>
          </p:cNvSpPr>
          <p:nvPr>
            <p:ph type="sldImg" idx="2"/>
          </p:nvPr>
        </p:nvSpPr>
        <p:spPr>
          <a:xfrm>
            <a:off x="703263" y="1154113"/>
            <a:ext cx="5543550" cy="31178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g2e987d78619_0_109:notes"/>
          <p:cNvSpPr txBox="1">
            <a:spLocks noGrp="1"/>
          </p:cNvSpPr>
          <p:nvPr>
            <p:ph type="body" idx="1"/>
          </p:nvPr>
        </p:nvSpPr>
        <p:spPr>
          <a:xfrm>
            <a:off x="695008" y="4444861"/>
            <a:ext cx="5560200" cy="3636600"/>
          </a:xfrm>
          <a:prstGeom prst="rect">
            <a:avLst/>
          </a:prstGeom>
        </p:spPr>
        <p:txBody>
          <a:bodyPr spcFirstLastPara="1" wrap="square" lIns="92475" tIns="46225" rIns="92475" bIns="46225" anchor="t" anchorCtr="0">
            <a:noAutofit/>
          </a:bodyPr>
          <a:lstStyle/>
          <a:p>
            <a:pPr marL="0" lvl="0" indent="0" algn="l" rtl="0">
              <a:spcBef>
                <a:spcPts val="0"/>
              </a:spcBef>
              <a:spcAft>
                <a:spcPts val="0"/>
              </a:spcAft>
              <a:buNone/>
            </a:pPr>
            <a:endParaRPr/>
          </a:p>
        </p:txBody>
      </p:sp>
      <p:sp>
        <p:nvSpPr>
          <p:cNvPr id="101" name="Google Shape;101;g2e987d78619_0_109:notes"/>
          <p:cNvSpPr>
            <a:spLocks noGrp="1" noRot="1" noChangeAspect="1"/>
          </p:cNvSpPr>
          <p:nvPr>
            <p:ph type="sldImg" idx="2"/>
          </p:nvPr>
        </p:nvSpPr>
        <p:spPr>
          <a:xfrm>
            <a:off x="703263" y="1154113"/>
            <a:ext cx="5543550" cy="31178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412A596-9714-4D38-A6E4-3B7AC7037CD2}" type="slidenum">
              <a:rPr lang="en-US" smtClean="0"/>
              <a:t>35</a:t>
            </a:fld>
            <a:endParaRPr lang="en-US"/>
          </a:p>
        </p:txBody>
      </p:sp>
    </p:spTree>
    <p:extLst>
      <p:ext uri="{BB962C8B-B14F-4D97-AF65-F5344CB8AC3E}">
        <p14:creationId xmlns:p14="http://schemas.microsoft.com/office/powerpoint/2010/main" val="149937402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533A3E-E18E-54BE-BE66-0FA784ACD10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50BE176-243A-FFE4-7DB0-AB5A21917AA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FF6A13F-697B-051F-1EEC-2E9DE34D8D1E}"/>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53ADFCE4-9C44-586E-EADA-6FE7C934913E}"/>
              </a:ext>
            </a:extLst>
          </p:cNvPr>
          <p:cNvSpPr>
            <a:spLocks noGrp="1"/>
          </p:cNvSpPr>
          <p:nvPr>
            <p:ph type="sldNum" sz="quarter" idx="10"/>
          </p:nvPr>
        </p:nvSpPr>
        <p:spPr/>
        <p:txBody>
          <a:bodyPr/>
          <a:lstStyle/>
          <a:p>
            <a:fld id="{F412A596-9714-4D38-A6E4-3B7AC7037CD2}" type="slidenum">
              <a:rPr lang="en-US" smtClean="0"/>
              <a:t>36</a:t>
            </a:fld>
            <a:endParaRPr lang="en-US"/>
          </a:p>
        </p:txBody>
      </p:sp>
    </p:spTree>
    <p:extLst>
      <p:ext uri="{BB962C8B-B14F-4D97-AF65-F5344CB8AC3E}">
        <p14:creationId xmlns:p14="http://schemas.microsoft.com/office/powerpoint/2010/main" val="335137057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412A596-9714-4D38-A6E4-3B7AC7037CD2}" type="slidenum">
              <a:rPr lang="en-US" smtClean="0"/>
              <a:t>37</a:t>
            </a:fld>
            <a:endParaRPr lang="en-US"/>
          </a:p>
        </p:txBody>
      </p:sp>
    </p:spTree>
    <p:extLst>
      <p:ext uri="{BB962C8B-B14F-4D97-AF65-F5344CB8AC3E}">
        <p14:creationId xmlns:p14="http://schemas.microsoft.com/office/powerpoint/2010/main" val="304974288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412A596-9714-4D38-A6E4-3B7AC7037CD2}" type="slidenum">
              <a:rPr lang="en-US" smtClean="0"/>
              <a:t>38</a:t>
            </a:fld>
            <a:endParaRPr lang="en-US"/>
          </a:p>
        </p:txBody>
      </p:sp>
    </p:spTree>
    <p:extLst>
      <p:ext uri="{BB962C8B-B14F-4D97-AF65-F5344CB8AC3E}">
        <p14:creationId xmlns:p14="http://schemas.microsoft.com/office/powerpoint/2010/main" val="9675662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412A596-9714-4D38-A6E4-3B7AC7037CD2}" type="slidenum">
              <a:rPr lang="en-US" smtClean="0"/>
              <a:t>9</a:t>
            </a:fld>
            <a:endParaRPr lang="en-US"/>
          </a:p>
        </p:txBody>
      </p:sp>
    </p:spTree>
    <p:extLst>
      <p:ext uri="{BB962C8B-B14F-4D97-AF65-F5344CB8AC3E}">
        <p14:creationId xmlns:p14="http://schemas.microsoft.com/office/powerpoint/2010/main" val="164881760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3600"/>
              <a:t>https://corcaus.sharepoint.com/:w:/r/sites/TCCTeamsTest/_layouts/15/Doc.aspx?sourcedoc=%7B0E925417-0F78-4B1D-87DA-DC5FB235BCE2%7D&amp;file=SGC23112_Annual%20Progress%20Report_Year%201.docx&amp;action=default&amp;mobileredirect=true </a:t>
            </a:r>
          </a:p>
        </p:txBody>
      </p:sp>
      <p:sp>
        <p:nvSpPr>
          <p:cNvPr id="4" name="Slide Number Placeholder 3"/>
          <p:cNvSpPr>
            <a:spLocks noGrp="1"/>
          </p:cNvSpPr>
          <p:nvPr>
            <p:ph type="sldNum" sz="quarter" idx="5"/>
          </p:nvPr>
        </p:nvSpPr>
        <p:spPr/>
        <p:txBody>
          <a:bodyPr/>
          <a:lstStyle/>
          <a:p>
            <a:fld id="{F412A596-9714-4D38-A6E4-3B7AC7037CD2}" type="slidenum">
              <a:rPr lang="en-US" smtClean="0"/>
              <a:t>39</a:t>
            </a:fld>
            <a:endParaRPr lang="en-US"/>
          </a:p>
        </p:txBody>
      </p:sp>
    </p:spTree>
    <p:extLst>
      <p:ext uri="{BB962C8B-B14F-4D97-AF65-F5344CB8AC3E}">
        <p14:creationId xmlns:p14="http://schemas.microsoft.com/office/powerpoint/2010/main" val="378364006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533A3E-E18E-54BE-BE66-0FA784ACD10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50BE176-243A-FFE4-7DB0-AB5A21917AA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FF6A13F-697B-051F-1EEC-2E9DE34D8D1E}"/>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53ADFCE4-9C44-586E-EADA-6FE7C934913E}"/>
              </a:ext>
            </a:extLst>
          </p:cNvPr>
          <p:cNvSpPr>
            <a:spLocks noGrp="1"/>
          </p:cNvSpPr>
          <p:nvPr>
            <p:ph type="sldNum" sz="quarter" idx="10"/>
          </p:nvPr>
        </p:nvSpPr>
        <p:spPr/>
        <p:txBody>
          <a:bodyPr/>
          <a:lstStyle/>
          <a:p>
            <a:fld id="{F412A596-9714-4D38-A6E4-3B7AC7037CD2}" type="slidenum">
              <a:rPr lang="en-US" smtClean="0"/>
              <a:t>40</a:t>
            </a:fld>
            <a:endParaRPr lang="en-US"/>
          </a:p>
        </p:txBody>
      </p:sp>
    </p:spTree>
    <p:extLst>
      <p:ext uri="{BB962C8B-B14F-4D97-AF65-F5344CB8AC3E}">
        <p14:creationId xmlns:p14="http://schemas.microsoft.com/office/powerpoint/2010/main" val="304003767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533A3E-E18E-54BE-BE66-0FA784ACD10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50BE176-243A-FFE4-7DB0-AB5A21917AA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FF6A13F-697B-051F-1EEC-2E9DE34D8D1E}"/>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53ADFCE4-9C44-586E-EADA-6FE7C934913E}"/>
              </a:ext>
            </a:extLst>
          </p:cNvPr>
          <p:cNvSpPr>
            <a:spLocks noGrp="1"/>
          </p:cNvSpPr>
          <p:nvPr>
            <p:ph type="sldNum" sz="quarter" idx="10"/>
          </p:nvPr>
        </p:nvSpPr>
        <p:spPr/>
        <p:txBody>
          <a:bodyPr/>
          <a:lstStyle/>
          <a:p>
            <a:fld id="{F412A596-9714-4D38-A6E4-3B7AC7037CD2}" type="slidenum">
              <a:rPr lang="en-US" smtClean="0"/>
              <a:t>41</a:t>
            </a:fld>
            <a:endParaRPr lang="en-US"/>
          </a:p>
        </p:txBody>
      </p:sp>
    </p:spTree>
    <p:extLst>
      <p:ext uri="{BB962C8B-B14F-4D97-AF65-F5344CB8AC3E}">
        <p14:creationId xmlns:p14="http://schemas.microsoft.com/office/powerpoint/2010/main" val="352155096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533A3E-E18E-54BE-BE66-0FA784ACD10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50BE176-243A-FFE4-7DB0-AB5A21917AA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FF6A13F-697B-051F-1EEC-2E9DE34D8D1E}"/>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53ADFCE4-9C44-586E-EADA-6FE7C934913E}"/>
              </a:ext>
            </a:extLst>
          </p:cNvPr>
          <p:cNvSpPr>
            <a:spLocks noGrp="1"/>
          </p:cNvSpPr>
          <p:nvPr>
            <p:ph type="sldNum" sz="quarter" idx="10"/>
          </p:nvPr>
        </p:nvSpPr>
        <p:spPr/>
        <p:txBody>
          <a:bodyPr/>
          <a:lstStyle/>
          <a:p>
            <a:fld id="{F412A596-9714-4D38-A6E4-3B7AC7037CD2}" type="slidenum">
              <a:rPr lang="en-US" smtClean="0"/>
              <a:t>42</a:t>
            </a:fld>
            <a:endParaRPr lang="en-US"/>
          </a:p>
        </p:txBody>
      </p:sp>
    </p:spTree>
    <p:extLst>
      <p:ext uri="{BB962C8B-B14F-4D97-AF65-F5344CB8AC3E}">
        <p14:creationId xmlns:p14="http://schemas.microsoft.com/office/powerpoint/2010/main" val="359064761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533A3E-E18E-54BE-BE66-0FA784ACD10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50BE176-243A-FFE4-7DB0-AB5A21917AA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FF6A13F-697B-051F-1EEC-2E9DE34D8D1E}"/>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53ADFCE4-9C44-586E-EADA-6FE7C934913E}"/>
              </a:ext>
            </a:extLst>
          </p:cNvPr>
          <p:cNvSpPr>
            <a:spLocks noGrp="1"/>
          </p:cNvSpPr>
          <p:nvPr>
            <p:ph type="sldNum" sz="quarter" idx="10"/>
          </p:nvPr>
        </p:nvSpPr>
        <p:spPr/>
        <p:txBody>
          <a:bodyPr/>
          <a:lstStyle/>
          <a:p>
            <a:fld id="{F412A596-9714-4D38-A6E4-3B7AC7037CD2}" type="slidenum">
              <a:rPr lang="en-US" smtClean="0"/>
              <a:t>43</a:t>
            </a:fld>
            <a:endParaRPr lang="en-US"/>
          </a:p>
        </p:txBody>
      </p:sp>
    </p:spTree>
    <p:extLst>
      <p:ext uri="{BB962C8B-B14F-4D97-AF65-F5344CB8AC3E}">
        <p14:creationId xmlns:p14="http://schemas.microsoft.com/office/powerpoint/2010/main" val="66187630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533A3E-E18E-54BE-BE66-0FA784ACD10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50BE176-243A-FFE4-7DB0-AB5A21917AA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FF6A13F-697B-051F-1EEC-2E9DE34D8D1E}"/>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53ADFCE4-9C44-586E-EADA-6FE7C934913E}"/>
              </a:ext>
            </a:extLst>
          </p:cNvPr>
          <p:cNvSpPr>
            <a:spLocks noGrp="1"/>
          </p:cNvSpPr>
          <p:nvPr>
            <p:ph type="sldNum" sz="quarter" idx="10"/>
          </p:nvPr>
        </p:nvSpPr>
        <p:spPr/>
        <p:txBody>
          <a:bodyPr/>
          <a:lstStyle/>
          <a:p>
            <a:fld id="{F412A596-9714-4D38-A6E4-3B7AC7037CD2}" type="slidenum">
              <a:rPr lang="en-US" smtClean="0"/>
              <a:t>44</a:t>
            </a:fld>
            <a:endParaRPr lang="en-US"/>
          </a:p>
        </p:txBody>
      </p:sp>
    </p:spTree>
    <p:extLst>
      <p:ext uri="{BB962C8B-B14F-4D97-AF65-F5344CB8AC3E}">
        <p14:creationId xmlns:p14="http://schemas.microsoft.com/office/powerpoint/2010/main" val="34191883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533A3E-E18E-54BE-BE66-0FA784ACD10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50BE176-243A-FFE4-7DB0-AB5A21917AA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FF6A13F-697B-051F-1EEC-2E9DE34D8D1E}"/>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53ADFCE4-9C44-586E-EADA-6FE7C934913E}"/>
              </a:ext>
            </a:extLst>
          </p:cNvPr>
          <p:cNvSpPr>
            <a:spLocks noGrp="1"/>
          </p:cNvSpPr>
          <p:nvPr>
            <p:ph type="sldNum" sz="quarter" idx="10"/>
          </p:nvPr>
        </p:nvSpPr>
        <p:spPr/>
        <p:txBody>
          <a:bodyPr/>
          <a:lstStyle/>
          <a:p>
            <a:fld id="{F412A596-9714-4D38-A6E4-3B7AC7037CD2}" type="slidenum">
              <a:rPr lang="en-US" smtClean="0"/>
              <a:t>45</a:t>
            </a:fld>
            <a:endParaRPr lang="en-US"/>
          </a:p>
        </p:txBody>
      </p:sp>
    </p:spTree>
    <p:extLst>
      <p:ext uri="{BB962C8B-B14F-4D97-AF65-F5344CB8AC3E}">
        <p14:creationId xmlns:p14="http://schemas.microsoft.com/office/powerpoint/2010/main" val="56051969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412A596-9714-4D38-A6E4-3B7AC7037CD2}" type="slidenum">
              <a:rPr lang="en-US" smtClean="0"/>
              <a:t>46</a:t>
            </a:fld>
            <a:endParaRPr lang="en-US"/>
          </a:p>
        </p:txBody>
      </p:sp>
    </p:spTree>
    <p:extLst>
      <p:ext uri="{BB962C8B-B14F-4D97-AF65-F5344CB8AC3E}">
        <p14:creationId xmlns:p14="http://schemas.microsoft.com/office/powerpoint/2010/main" val="354504853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3600"/>
              <a:t>https://corcaus.sharepoint.com/:w:/r/sites/TCCTeamsTest/_layouts/15/Doc.aspx?sourcedoc=%7B0E925417-0F78-4B1D-87DA-DC5FB235BCE2%7D&amp;file=SGC23112_Annual%20Progress%20Report_Year%201.docx&amp;action=default&amp;mobileredirect=true </a:t>
            </a:r>
          </a:p>
        </p:txBody>
      </p:sp>
      <p:sp>
        <p:nvSpPr>
          <p:cNvPr id="4" name="Slide Number Placeholder 3"/>
          <p:cNvSpPr>
            <a:spLocks noGrp="1"/>
          </p:cNvSpPr>
          <p:nvPr>
            <p:ph type="sldNum" sz="quarter" idx="5"/>
          </p:nvPr>
        </p:nvSpPr>
        <p:spPr/>
        <p:txBody>
          <a:bodyPr/>
          <a:lstStyle/>
          <a:p>
            <a:fld id="{F412A596-9714-4D38-A6E4-3B7AC7037CD2}" type="slidenum">
              <a:rPr lang="en-US" smtClean="0"/>
              <a:t>47</a:t>
            </a:fld>
            <a:endParaRPr lang="en-US"/>
          </a:p>
        </p:txBody>
      </p:sp>
    </p:spTree>
    <p:extLst>
      <p:ext uri="{BB962C8B-B14F-4D97-AF65-F5344CB8AC3E}">
        <p14:creationId xmlns:p14="http://schemas.microsoft.com/office/powerpoint/2010/main" val="414776488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412A596-9714-4D38-A6E4-3B7AC7037CD2}" type="slidenum">
              <a:rPr lang="en-US" smtClean="0"/>
              <a:t>48</a:t>
            </a:fld>
            <a:endParaRPr lang="en-US"/>
          </a:p>
        </p:txBody>
      </p:sp>
    </p:spTree>
    <p:extLst>
      <p:ext uri="{BB962C8B-B14F-4D97-AF65-F5344CB8AC3E}">
        <p14:creationId xmlns:p14="http://schemas.microsoft.com/office/powerpoint/2010/main" val="23467298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412A596-9714-4D38-A6E4-3B7AC7037CD2}" type="slidenum">
              <a:rPr lang="en-US" smtClean="0"/>
              <a:t>10</a:t>
            </a:fld>
            <a:endParaRPr lang="en-US"/>
          </a:p>
        </p:txBody>
      </p:sp>
    </p:spTree>
    <p:extLst>
      <p:ext uri="{BB962C8B-B14F-4D97-AF65-F5344CB8AC3E}">
        <p14:creationId xmlns:p14="http://schemas.microsoft.com/office/powerpoint/2010/main" val="241179650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412A596-9714-4D38-A6E4-3B7AC7037CD2}" type="slidenum">
              <a:rPr lang="en-US" smtClean="0"/>
              <a:t>49</a:t>
            </a:fld>
            <a:endParaRPr lang="en-US"/>
          </a:p>
        </p:txBody>
      </p:sp>
    </p:spTree>
    <p:extLst>
      <p:ext uri="{BB962C8B-B14F-4D97-AF65-F5344CB8AC3E}">
        <p14:creationId xmlns:p14="http://schemas.microsoft.com/office/powerpoint/2010/main" val="17790257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412A596-9714-4D38-A6E4-3B7AC7037CD2}" type="slidenum">
              <a:rPr lang="en-US" smtClean="0"/>
              <a:t>50</a:t>
            </a:fld>
            <a:endParaRPr lang="en-US"/>
          </a:p>
        </p:txBody>
      </p:sp>
    </p:spTree>
    <p:extLst>
      <p:ext uri="{BB962C8B-B14F-4D97-AF65-F5344CB8AC3E}">
        <p14:creationId xmlns:p14="http://schemas.microsoft.com/office/powerpoint/2010/main" val="327518812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3600"/>
              <a:t>https://corcaus.sharepoint.com/:w:/r/sites/TCCTeamsTest/_layouts/15/Doc.aspx?sourcedoc=%7B0E925417-0F78-4B1D-87DA-DC5FB235BCE2%7D&amp;file=SGC23112_Annual%20Progress%20Report_Year%201.docx&amp;action=default&amp;mobileredirect=true </a:t>
            </a:r>
          </a:p>
        </p:txBody>
      </p:sp>
      <p:sp>
        <p:nvSpPr>
          <p:cNvPr id="4" name="Slide Number Placeholder 3"/>
          <p:cNvSpPr>
            <a:spLocks noGrp="1"/>
          </p:cNvSpPr>
          <p:nvPr>
            <p:ph type="sldNum" sz="quarter" idx="5"/>
          </p:nvPr>
        </p:nvSpPr>
        <p:spPr/>
        <p:txBody>
          <a:bodyPr/>
          <a:lstStyle/>
          <a:p>
            <a:fld id="{F412A596-9714-4D38-A6E4-3B7AC7037CD2}" type="slidenum">
              <a:rPr lang="en-US" smtClean="0"/>
              <a:t>51</a:t>
            </a:fld>
            <a:endParaRPr lang="en-US"/>
          </a:p>
        </p:txBody>
      </p:sp>
    </p:spTree>
    <p:extLst>
      <p:ext uri="{BB962C8B-B14F-4D97-AF65-F5344CB8AC3E}">
        <p14:creationId xmlns:p14="http://schemas.microsoft.com/office/powerpoint/2010/main" val="288065771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412A596-9714-4D38-A6E4-3B7AC7037CD2}" type="slidenum">
              <a:rPr lang="en-US" smtClean="0"/>
              <a:t>52</a:t>
            </a:fld>
            <a:endParaRPr lang="en-US"/>
          </a:p>
        </p:txBody>
      </p:sp>
    </p:spTree>
    <p:extLst>
      <p:ext uri="{BB962C8B-B14F-4D97-AF65-F5344CB8AC3E}">
        <p14:creationId xmlns:p14="http://schemas.microsoft.com/office/powerpoint/2010/main" val="409758217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412A596-9714-4D38-A6E4-3B7AC7037CD2}" type="slidenum">
              <a:rPr lang="en-US" smtClean="0"/>
              <a:t>53</a:t>
            </a:fld>
            <a:endParaRPr lang="en-US"/>
          </a:p>
        </p:txBody>
      </p:sp>
    </p:spTree>
    <p:extLst>
      <p:ext uri="{BB962C8B-B14F-4D97-AF65-F5344CB8AC3E}">
        <p14:creationId xmlns:p14="http://schemas.microsoft.com/office/powerpoint/2010/main" val="169702379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All the information from these slides can also be found in the pdf/docx sent to you all.</a:t>
            </a:r>
          </a:p>
        </p:txBody>
      </p:sp>
      <p:sp>
        <p:nvSpPr>
          <p:cNvPr id="4" name="Slide Number Placeholder 3"/>
          <p:cNvSpPr>
            <a:spLocks noGrp="1"/>
          </p:cNvSpPr>
          <p:nvPr>
            <p:ph type="sldNum" sz="quarter" idx="10"/>
          </p:nvPr>
        </p:nvSpPr>
        <p:spPr/>
        <p:txBody>
          <a:bodyPr/>
          <a:lstStyle/>
          <a:p>
            <a:fld id="{F412A596-9714-4D38-A6E4-3B7AC7037CD2}" type="slidenum">
              <a:rPr lang="en-US" smtClean="0"/>
              <a:t>54</a:t>
            </a:fld>
            <a:endParaRPr lang="en-US"/>
          </a:p>
        </p:txBody>
      </p:sp>
    </p:spTree>
    <p:extLst>
      <p:ext uri="{BB962C8B-B14F-4D97-AF65-F5344CB8AC3E}">
        <p14:creationId xmlns:p14="http://schemas.microsoft.com/office/powerpoint/2010/main" val="292763073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412A596-9714-4D38-A6E4-3B7AC7037CD2}" type="slidenum">
              <a:rPr lang="en-US" smtClean="0"/>
              <a:t>55</a:t>
            </a:fld>
            <a:endParaRPr lang="en-US"/>
          </a:p>
        </p:txBody>
      </p:sp>
    </p:spTree>
    <p:extLst>
      <p:ext uri="{BB962C8B-B14F-4D97-AF65-F5344CB8AC3E}">
        <p14:creationId xmlns:p14="http://schemas.microsoft.com/office/powerpoint/2010/main" val="421919787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D0E1F4-7060-3604-646E-E190B793E7B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726F7FC-B165-6B65-6F28-A3C139436A0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FC31852-12B1-EB5F-539D-2E03E053B5F6}"/>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7A3C18EB-4D5E-0883-3911-92C9592559FC}"/>
              </a:ext>
            </a:extLst>
          </p:cNvPr>
          <p:cNvSpPr>
            <a:spLocks noGrp="1"/>
          </p:cNvSpPr>
          <p:nvPr>
            <p:ph type="sldNum" sz="quarter" idx="10"/>
          </p:nvPr>
        </p:nvSpPr>
        <p:spPr/>
        <p:txBody>
          <a:bodyPr/>
          <a:lstStyle/>
          <a:p>
            <a:fld id="{F412A596-9714-4D38-A6E4-3B7AC7037CD2}" type="slidenum">
              <a:rPr lang="en-US" smtClean="0"/>
              <a:t>56</a:t>
            </a:fld>
            <a:endParaRPr lang="en-US"/>
          </a:p>
        </p:txBody>
      </p:sp>
    </p:spTree>
    <p:extLst>
      <p:ext uri="{BB962C8B-B14F-4D97-AF65-F5344CB8AC3E}">
        <p14:creationId xmlns:p14="http://schemas.microsoft.com/office/powerpoint/2010/main" val="17253019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9F3B2D-7F8B-6D9E-8F2C-9E0ADF245AE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F6FAA68-B79A-6BD9-F33D-D92C4B2EB94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08E7C0D-4E1C-6217-E2B4-DFFCF49BD08C}"/>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8CEC0E49-3746-1238-5856-192CE4970D40}"/>
              </a:ext>
            </a:extLst>
          </p:cNvPr>
          <p:cNvSpPr>
            <a:spLocks noGrp="1"/>
          </p:cNvSpPr>
          <p:nvPr>
            <p:ph type="sldNum" sz="quarter" idx="10"/>
          </p:nvPr>
        </p:nvSpPr>
        <p:spPr/>
        <p:txBody>
          <a:bodyPr/>
          <a:lstStyle/>
          <a:p>
            <a:fld id="{F412A596-9714-4D38-A6E4-3B7AC7037CD2}" type="slidenum">
              <a:rPr lang="en-US" smtClean="0"/>
              <a:t>57</a:t>
            </a:fld>
            <a:endParaRPr lang="en-US"/>
          </a:p>
        </p:txBody>
      </p:sp>
    </p:spTree>
    <p:extLst>
      <p:ext uri="{BB962C8B-B14F-4D97-AF65-F5344CB8AC3E}">
        <p14:creationId xmlns:p14="http://schemas.microsoft.com/office/powerpoint/2010/main" val="425139964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F0A825-FDA9-B187-F915-0E139BF569F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7D4EB5F-09D5-2FEE-B6F7-7EC5CD40928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050DBF3-EABE-18D8-57C4-022BD6DA31C2}"/>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4676AAE9-4F84-954C-2482-794839296CDD}"/>
              </a:ext>
            </a:extLst>
          </p:cNvPr>
          <p:cNvSpPr>
            <a:spLocks noGrp="1"/>
          </p:cNvSpPr>
          <p:nvPr>
            <p:ph type="sldNum" sz="quarter" idx="10"/>
          </p:nvPr>
        </p:nvSpPr>
        <p:spPr/>
        <p:txBody>
          <a:bodyPr/>
          <a:lstStyle/>
          <a:p>
            <a:fld id="{F412A596-9714-4D38-A6E4-3B7AC7037CD2}" type="slidenum">
              <a:rPr lang="en-US" smtClean="0"/>
              <a:t>58</a:t>
            </a:fld>
            <a:endParaRPr lang="en-US"/>
          </a:p>
        </p:txBody>
      </p:sp>
    </p:spTree>
    <p:extLst>
      <p:ext uri="{BB962C8B-B14F-4D97-AF65-F5344CB8AC3E}">
        <p14:creationId xmlns:p14="http://schemas.microsoft.com/office/powerpoint/2010/main" val="17555460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412A596-9714-4D38-A6E4-3B7AC7037CD2}" type="slidenum">
              <a:rPr lang="en-US" smtClean="0"/>
              <a:t>11</a:t>
            </a:fld>
            <a:endParaRPr lang="en-US"/>
          </a:p>
        </p:txBody>
      </p:sp>
    </p:spTree>
    <p:extLst>
      <p:ext uri="{BB962C8B-B14F-4D97-AF65-F5344CB8AC3E}">
        <p14:creationId xmlns:p14="http://schemas.microsoft.com/office/powerpoint/2010/main" val="414525136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1AEE72-98CA-4539-4C06-C4C507F503B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94429D9-58E3-BE97-7644-1AB8B87A586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78A8933-51C7-65B7-5FD8-842B7DA40852}"/>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8AD3BE47-0A6E-21D3-6F6E-1579AF92CB1B}"/>
              </a:ext>
            </a:extLst>
          </p:cNvPr>
          <p:cNvSpPr>
            <a:spLocks noGrp="1"/>
          </p:cNvSpPr>
          <p:nvPr>
            <p:ph type="sldNum" sz="quarter" idx="10"/>
          </p:nvPr>
        </p:nvSpPr>
        <p:spPr/>
        <p:txBody>
          <a:bodyPr/>
          <a:lstStyle/>
          <a:p>
            <a:fld id="{F412A596-9714-4D38-A6E4-3B7AC7037CD2}" type="slidenum">
              <a:rPr lang="en-US" smtClean="0"/>
              <a:t>59</a:t>
            </a:fld>
            <a:endParaRPr lang="en-US"/>
          </a:p>
        </p:txBody>
      </p:sp>
    </p:spTree>
    <p:extLst>
      <p:ext uri="{BB962C8B-B14F-4D97-AF65-F5344CB8AC3E}">
        <p14:creationId xmlns:p14="http://schemas.microsoft.com/office/powerpoint/2010/main" val="109870788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412A596-9714-4D38-A6E4-3B7AC7037CD2}" type="slidenum">
              <a:rPr lang="en-US" smtClean="0"/>
              <a:t>63</a:t>
            </a:fld>
            <a:endParaRPr lang="en-US"/>
          </a:p>
        </p:txBody>
      </p:sp>
    </p:spTree>
    <p:extLst>
      <p:ext uri="{BB962C8B-B14F-4D97-AF65-F5344CB8AC3E}">
        <p14:creationId xmlns:p14="http://schemas.microsoft.com/office/powerpoint/2010/main" val="42191978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412A596-9714-4D38-A6E4-3B7AC7037CD2}" type="slidenum">
              <a:rPr lang="en-US" smtClean="0"/>
              <a:t>12</a:t>
            </a:fld>
            <a:endParaRPr lang="en-US"/>
          </a:p>
        </p:txBody>
      </p:sp>
    </p:spTree>
    <p:extLst>
      <p:ext uri="{BB962C8B-B14F-4D97-AF65-F5344CB8AC3E}">
        <p14:creationId xmlns:p14="http://schemas.microsoft.com/office/powerpoint/2010/main" val="34702828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412A596-9714-4D38-A6E4-3B7AC7037CD2}" type="slidenum">
              <a:rPr lang="en-US" smtClean="0"/>
              <a:t>13</a:t>
            </a:fld>
            <a:endParaRPr lang="en-US"/>
          </a:p>
        </p:txBody>
      </p:sp>
    </p:spTree>
    <p:extLst>
      <p:ext uri="{BB962C8B-B14F-4D97-AF65-F5344CB8AC3E}">
        <p14:creationId xmlns:p14="http://schemas.microsoft.com/office/powerpoint/2010/main" val="19568082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412A596-9714-4D38-A6E4-3B7AC7037CD2}" type="slidenum">
              <a:rPr lang="en-US" smtClean="0"/>
              <a:t>14</a:t>
            </a:fld>
            <a:endParaRPr lang="en-US"/>
          </a:p>
        </p:txBody>
      </p:sp>
    </p:spTree>
    <p:extLst>
      <p:ext uri="{BB962C8B-B14F-4D97-AF65-F5344CB8AC3E}">
        <p14:creationId xmlns:p14="http://schemas.microsoft.com/office/powerpoint/2010/main" val="17922288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412A596-9714-4D38-A6E4-3B7AC7037CD2}" type="slidenum">
              <a:rPr lang="en-US" smtClean="0"/>
              <a:t>15</a:t>
            </a:fld>
            <a:endParaRPr lang="en-US"/>
          </a:p>
        </p:txBody>
      </p:sp>
    </p:spTree>
    <p:extLst>
      <p:ext uri="{BB962C8B-B14F-4D97-AF65-F5344CB8AC3E}">
        <p14:creationId xmlns:p14="http://schemas.microsoft.com/office/powerpoint/2010/main" val="3493229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jpe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10" Type="http://schemas.openxmlformats.org/officeDocument/2006/relationships/image" Target="../media/image11.svg"/><Relationship Id="rId4" Type="http://schemas.openxmlformats.org/officeDocument/2006/relationships/image" Target="../media/image6.png"/><Relationship Id="rId9" Type="http://schemas.openxmlformats.org/officeDocument/2006/relationships/image" Target="../media/image1.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Bk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5F64D0F-3D0E-50B8-5AAC-34BDDCC7433D}"/>
              </a:ext>
            </a:extLst>
          </p:cNvPr>
          <p:cNvSpPr/>
          <p:nvPr userDrawn="1"/>
        </p:nvSpPr>
        <p:spPr>
          <a:xfrm>
            <a:off x="0" y="-1"/>
            <a:ext cx="12192000" cy="3429001"/>
          </a:xfrm>
          <a:prstGeom prst="rect">
            <a:avLst/>
          </a:prstGeom>
          <a:solidFill>
            <a:srgbClr val="0055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DECADB6E-C26D-C68D-010D-EB131EBAF194}"/>
              </a:ext>
            </a:extLst>
          </p:cNvPr>
          <p:cNvSpPr/>
          <p:nvPr userDrawn="1"/>
        </p:nvSpPr>
        <p:spPr>
          <a:xfrm>
            <a:off x="212436" y="212437"/>
            <a:ext cx="11776363" cy="6456218"/>
          </a:xfrm>
          <a:prstGeom prst="rect">
            <a:avLst/>
          </a:prstGeom>
          <a:noFill/>
          <a:ln w="19050" cap="sq">
            <a:solidFill>
              <a:srgbClr val="00AFAD"/>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818190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Bk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6FF7645-00FF-29D2-B5DC-BE938A4F3F65}"/>
              </a:ext>
            </a:extLst>
          </p:cNvPr>
          <p:cNvSpPr/>
          <p:nvPr userDrawn="1"/>
        </p:nvSpPr>
        <p:spPr>
          <a:xfrm>
            <a:off x="3817857" y="0"/>
            <a:ext cx="8374144" cy="6858000"/>
          </a:xfrm>
          <a:prstGeom prst="rect">
            <a:avLst/>
          </a:prstGeom>
          <a:solidFill>
            <a:srgbClr val="9DD8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C25F3649-DDE7-8437-DF82-D5229FB5F652}"/>
              </a:ext>
            </a:extLst>
          </p:cNvPr>
          <p:cNvSpPr/>
          <p:nvPr userDrawn="1"/>
        </p:nvSpPr>
        <p:spPr>
          <a:xfrm>
            <a:off x="0" y="3886200"/>
            <a:ext cx="12192000" cy="2057400"/>
          </a:xfrm>
          <a:prstGeom prst="rect">
            <a:avLst/>
          </a:prstGeom>
          <a:solidFill>
            <a:srgbClr val="0055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531E3D0E-F075-78A5-5076-415E5264DDE4}"/>
              </a:ext>
            </a:extLst>
          </p:cNvPr>
          <p:cNvSpPr/>
          <p:nvPr userDrawn="1"/>
        </p:nvSpPr>
        <p:spPr>
          <a:xfrm>
            <a:off x="212436" y="212437"/>
            <a:ext cx="11776363" cy="6456218"/>
          </a:xfrm>
          <a:prstGeom prst="rect">
            <a:avLst/>
          </a:prstGeom>
          <a:noFill/>
          <a:ln w="19050" cap="sq">
            <a:solidFill>
              <a:srgbClr val="00AFAD"/>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022940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ackground 1">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AECE225-2F91-BD6A-DD76-30CD91F56950}"/>
              </a:ext>
            </a:extLst>
          </p:cNvPr>
          <p:cNvSpPr/>
          <p:nvPr userDrawn="1"/>
        </p:nvSpPr>
        <p:spPr>
          <a:xfrm flipV="1">
            <a:off x="0" y="-1"/>
            <a:ext cx="12192000" cy="1191376"/>
          </a:xfrm>
          <a:prstGeom prst="rect">
            <a:avLst/>
          </a:prstGeom>
          <a:solidFill>
            <a:srgbClr val="0055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2A21EF3E-1C53-2626-F527-1DEBA6260354}"/>
              </a:ext>
            </a:extLst>
          </p:cNvPr>
          <p:cNvSpPr/>
          <p:nvPr userDrawn="1"/>
        </p:nvSpPr>
        <p:spPr>
          <a:xfrm>
            <a:off x="212436" y="212437"/>
            <a:ext cx="11776363" cy="6456218"/>
          </a:xfrm>
          <a:prstGeom prst="rect">
            <a:avLst/>
          </a:prstGeom>
          <a:noFill/>
          <a:ln w="19050" cap="sq">
            <a:solidFill>
              <a:srgbClr val="00AFAD"/>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Graphic 12">
            <a:extLst>
              <a:ext uri="{FF2B5EF4-FFF2-40B4-BE49-F238E27FC236}">
                <a16:creationId xmlns:a16="http://schemas.microsoft.com/office/drawing/2014/main" id="{0FAB2EF8-3D76-C7C9-5901-AB9EE82200F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401175" y="71403"/>
            <a:ext cx="2534001" cy="1129497"/>
          </a:xfrm>
          <a:prstGeom prst="rect">
            <a:avLst/>
          </a:prstGeom>
        </p:spPr>
      </p:pic>
      <p:sp>
        <p:nvSpPr>
          <p:cNvPr id="6" name="Content Placeholder 2">
            <a:extLst>
              <a:ext uri="{FF2B5EF4-FFF2-40B4-BE49-F238E27FC236}">
                <a16:creationId xmlns:a16="http://schemas.microsoft.com/office/drawing/2014/main" id="{2C8A7A15-9995-72A8-AF08-1AAE93338C5A}"/>
              </a:ext>
            </a:extLst>
          </p:cNvPr>
          <p:cNvSpPr txBox="1">
            <a:spLocks/>
          </p:cNvSpPr>
          <p:nvPr userDrawn="1"/>
        </p:nvSpPr>
        <p:spPr>
          <a:xfrm>
            <a:off x="535020" y="1443954"/>
            <a:ext cx="11187793" cy="5148294"/>
          </a:xfrm>
          <a:prstGeom prst="rect">
            <a:avLst/>
          </a:prstGeom>
        </p:spPr>
        <p:txBody>
          <a:bodyPr vert="horz" lIns="91440" tIns="45720" rIns="91440" bIns="45720" rtlCol="0" anchor="t">
            <a:norm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lvl="0" indent="0">
              <a:buClr>
                <a:srgbClr val="0A6F63"/>
              </a:buClr>
              <a:buNone/>
            </a:pPr>
            <a:endParaRPr lang="en-US" sz="1800">
              <a:solidFill>
                <a:srgbClr val="005569"/>
              </a:solidFill>
              <a:latin typeface="Myriad Pro" panose="020B0503030403020204" pitchFamily="34" charset="0"/>
              <a:ea typeface="Open Sans" pitchFamily="2" charset="0"/>
              <a:cs typeface="Open Sans" pitchFamily="2" charset="0"/>
            </a:endParaRPr>
          </a:p>
        </p:txBody>
      </p:sp>
    </p:spTree>
    <p:extLst>
      <p:ext uri="{BB962C8B-B14F-4D97-AF65-F5344CB8AC3E}">
        <p14:creationId xmlns:p14="http://schemas.microsoft.com/office/powerpoint/2010/main" val="3642924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ackground 2">
    <p:spTree>
      <p:nvGrpSpPr>
        <p:cNvPr id="1" name=""/>
        <p:cNvGrpSpPr/>
        <p:nvPr/>
      </p:nvGrpSpPr>
      <p:grpSpPr>
        <a:xfrm>
          <a:off x="0" y="0"/>
          <a:ext cx="0" cy="0"/>
          <a:chOff x="0" y="0"/>
          <a:chExt cx="0" cy="0"/>
        </a:xfrm>
      </p:grpSpPr>
      <p:sp>
        <p:nvSpPr>
          <p:cNvPr id="12" name="Right Triangle 11">
            <a:extLst>
              <a:ext uri="{FF2B5EF4-FFF2-40B4-BE49-F238E27FC236}">
                <a16:creationId xmlns:a16="http://schemas.microsoft.com/office/drawing/2014/main" id="{F20D6DE0-3621-A943-7439-C367A2003B05}"/>
              </a:ext>
            </a:extLst>
          </p:cNvPr>
          <p:cNvSpPr/>
          <p:nvPr userDrawn="1"/>
        </p:nvSpPr>
        <p:spPr>
          <a:xfrm flipH="1">
            <a:off x="9442173" y="3597984"/>
            <a:ext cx="2749826" cy="3260016"/>
          </a:xfrm>
          <a:prstGeom prst="rtTriangle">
            <a:avLst/>
          </a:prstGeom>
          <a:solidFill>
            <a:srgbClr val="9DD8D7">
              <a:alpha val="1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6AECE225-2F91-BD6A-DD76-30CD91F56950}"/>
              </a:ext>
            </a:extLst>
          </p:cNvPr>
          <p:cNvSpPr/>
          <p:nvPr userDrawn="1"/>
        </p:nvSpPr>
        <p:spPr>
          <a:xfrm flipV="1">
            <a:off x="0" y="-1"/>
            <a:ext cx="12192000" cy="1191376"/>
          </a:xfrm>
          <a:prstGeom prst="rect">
            <a:avLst/>
          </a:prstGeom>
          <a:solidFill>
            <a:srgbClr val="0055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2A21EF3E-1C53-2626-F527-1DEBA6260354}"/>
              </a:ext>
            </a:extLst>
          </p:cNvPr>
          <p:cNvSpPr/>
          <p:nvPr userDrawn="1"/>
        </p:nvSpPr>
        <p:spPr>
          <a:xfrm>
            <a:off x="212436" y="212437"/>
            <a:ext cx="11776363" cy="6456218"/>
          </a:xfrm>
          <a:prstGeom prst="rect">
            <a:avLst/>
          </a:prstGeom>
          <a:noFill/>
          <a:ln w="19050" cap="sq">
            <a:solidFill>
              <a:srgbClr val="00AFAD"/>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group of people with a wheelchair and a tree&#10;&#10;Description automatically generated">
            <a:extLst>
              <a:ext uri="{FF2B5EF4-FFF2-40B4-BE49-F238E27FC236}">
                <a16:creationId xmlns:a16="http://schemas.microsoft.com/office/drawing/2014/main" id="{EA2B7AAF-4614-8A5D-4BE9-DB25D269D7B1}"/>
              </a:ext>
            </a:extLst>
          </p:cNvPr>
          <p:cNvPicPr>
            <a:picLocks noChangeAspect="1"/>
          </p:cNvPicPr>
          <p:nvPr userDrawn="1"/>
        </p:nvPicPr>
        <p:blipFill rotWithShape="1">
          <a:blip r:embed="rId2"/>
          <a:srcRect l="13841" t="32174" r="10507" b="30000"/>
          <a:stretch/>
        </p:blipFill>
        <p:spPr>
          <a:xfrm>
            <a:off x="8568420" y="5121708"/>
            <a:ext cx="3458818" cy="1729409"/>
          </a:xfrm>
          <a:prstGeom prst="rect">
            <a:avLst/>
          </a:prstGeom>
        </p:spPr>
      </p:pic>
      <p:sp>
        <p:nvSpPr>
          <p:cNvPr id="3" name="Content Placeholder 2">
            <a:extLst>
              <a:ext uri="{FF2B5EF4-FFF2-40B4-BE49-F238E27FC236}">
                <a16:creationId xmlns:a16="http://schemas.microsoft.com/office/drawing/2014/main" id="{FCFE7B87-0F12-7227-6EF2-2BC00EE2B0BC}"/>
              </a:ext>
            </a:extLst>
          </p:cNvPr>
          <p:cNvSpPr txBox="1">
            <a:spLocks/>
          </p:cNvSpPr>
          <p:nvPr userDrawn="1"/>
        </p:nvSpPr>
        <p:spPr>
          <a:xfrm>
            <a:off x="535020" y="1443954"/>
            <a:ext cx="11187793" cy="5148294"/>
          </a:xfrm>
          <a:prstGeom prst="rect">
            <a:avLst/>
          </a:prstGeom>
        </p:spPr>
        <p:txBody>
          <a:bodyPr vert="horz" lIns="91440" tIns="45720" rIns="91440" bIns="45720" rtlCol="0" anchor="t">
            <a:norm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lvl="0" indent="0">
              <a:buClr>
                <a:srgbClr val="0A6F63"/>
              </a:buClr>
              <a:buNone/>
            </a:pPr>
            <a:endParaRPr lang="en-US" sz="1800">
              <a:solidFill>
                <a:srgbClr val="005569"/>
              </a:solidFill>
              <a:latin typeface="Myriad Pro" panose="020B0503030403020204" pitchFamily="34" charset="0"/>
              <a:ea typeface="Open Sans" pitchFamily="2" charset="0"/>
              <a:cs typeface="Open Sans" pitchFamily="2" charset="0"/>
            </a:endParaRPr>
          </a:p>
        </p:txBody>
      </p:sp>
    </p:spTree>
    <p:extLst>
      <p:ext uri="{BB962C8B-B14F-4D97-AF65-F5344CB8AC3E}">
        <p14:creationId xmlns:p14="http://schemas.microsoft.com/office/powerpoint/2010/main" val="15530615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ackground 3">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AA9585C-89F5-84F1-09DC-589728FB1A90}"/>
              </a:ext>
            </a:extLst>
          </p:cNvPr>
          <p:cNvSpPr/>
          <p:nvPr userDrawn="1"/>
        </p:nvSpPr>
        <p:spPr>
          <a:xfrm flipV="1">
            <a:off x="0" y="6165652"/>
            <a:ext cx="12192000" cy="695739"/>
          </a:xfrm>
          <a:prstGeom prst="rect">
            <a:avLst/>
          </a:prstGeom>
          <a:solidFill>
            <a:srgbClr val="0055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5">
            <a:extLst>
              <a:ext uri="{FF2B5EF4-FFF2-40B4-BE49-F238E27FC236}">
                <a16:creationId xmlns:a16="http://schemas.microsoft.com/office/drawing/2014/main" id="{456AF2AA-1508-D6D2-8C56-6DD95ACE4F4E}"/>
              </a:ext>
            </a:extLst>
          </p:cNvPr>
          <p:cNvCxnSpPr>
            <a:cxnSpLocks/>
          </p:cNvCxnSpPr>
          <p:nvPr userDrawn="1"/>
        </p:nvCxnSpPr>
        <p:spPr>
          <a:xfrm>
            <a:off x="0" y="6241774"/>
            <a:ext cx="12192000" cy="0"/>
          </a:xfrm>
          <a:prstGeom prst="line">
            <a:avLst/>
          </a:prstGeom>
          <a:ln w="19050" cap="sq">
            <a:solidFill>
              <a:srgbClr val="00AFAD"/>
            </a:solidFill>
            <a:bevel/>
          </a:ln>
        </p:spPr>
        <p:style>
          <a:lnRef idx="1">
            <a:schemeClr val="accent1"/>
          </a:lnRef>
          <a:fillRef idx="0">
            <a:schemeClr val="accent1"/>
          </a:fillRef>
          <a:effectRef idx="0">
            <a:schemeClr val="accent1"/>
          </a:effectRef>
          <a:fontRef idx="minor">
            <a:schemeClr val="tx1"/>
          </a:fontRef>
        </p:style>
      </p:cxnSp>
      <p:pic>
        <p:nvPicPr>
          <p:cNvPr id="4" name="Graphic 3">
            <a:extLst>
              <a:ext uri="{FF2B5EF4-FFF2-40B4-BE49-F238E27FC236}">
                <a16:creationId xmlns:a16="http://schemas.microsoft.com/office/drawing/2014/main" id="{D9DD42D0-BB6F-3BA3-8606-F2540BCA92F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065692" y="5995077"/>
            <a:ext cx="1959350" cy="873354"/>
          </a:xfrm>
          <a:prstGeom prst="rect">
            <a:avLst/>
          </a:prstGeom>
        </p:spPr>
      </p:pic>
      <p:sp>
        <p:nvSpPr>
          <p:cNvPr id="5" name="Content Placeholder 2">
            <a:extLst>
              <a:ext uri="{FF2B5EF4-FFF2-40B4-BE49-F238E27FC236}">
                <a16:creationId xmlns:a16="http://schemas.microsoft.com/office/drawing/2014/main" id="{9EF32F6D-62F0-135E-76C2-9253E753EFB2}"/>
              </a:ext>
            </a:extLst>
          </p:cNvPr>
          <p:cNvSpPr txBox="1">
            <a:spLocks/>
          </p:cNvSpPr>
          <p:nvPr userDrawn="1"/>
        </p:nvSpPr>
        <p:spPr>
          <a:xfrm>
            <a:off x="535020" y="512775"/>
            <a:ext cx="11187793" cy="5148294"/>
          </a:xfrm>
          <a:prstGeom prst="rect">
            <a:avLst/>
          </a:prstGeom>
        </p:spPr>
        <p:txBody>
          <a:bodyPr vert="horz" lIns="91440" tIns="45720" rIns="91440" bIns="45720" rtlCol="0" anchor="t">
            <a:norm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lvl="0" indent="0">
              <a:buClr>
                <a:srgbClr val="0A6F63"/>
              </a:buClr>
              <a:buNone/>
            </a:pPr>
            <a:endParaRPr lang="en-US" sz="1800">
              <a:solidFill>
                <a:srgbClr val="005569"/>
              </a:solidFill>
              <a:latin typeface="Myriad Pro" panose="020B0503030403020204" pitchFamily="34" charset="0"/>
              <a:ea typeface="Open Sans" pitchFamily="2" charset="0"/>
              <a:cs typeface="Open Sans" pitchFamily="2" charset="0"/>
            </a:endParaRPr>
          </a:p>
        </p:txBody>
      </p:sp>
    </p:spTree>
    <p:extLst>
      <p:ext uri="{BB962C8B-B14F-4D97-AF65-F5344CB8AC3E}">
        <p14:creationId xmlns:p14="http://schemas.microsoft.com/office/powerpoint/2010/main" val="32470447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39"/>
        <p:cNvGrpSpPr/>
        <p:nvPr/>
      </p:nvGrpSpPr>
      <p:grpSpPr>
        <a:xfrm>
          <a:off x="0" y="0"/>
          <a:ext cx="0" cy="0"/>
          <a:chOff x="0" y="0"/>
          <a:chExt cx="0" cy="0"/>
        </a:xfrm>
      </p:grpSpPr>
      <p:sp>
        <p:nvSpPr>
          <p:cNvPr id="40" name="Google Shape;40;g2e987d78619_0_72"/>
          <p:cNvSpPr txBox="1">
            <a:spLocks noGrp="1"/>
          </p:cNvSpPr>
          <p:nvPr>
            <p:ph type="title"/>
          </p:nvPr>
        </p:nvSpPr>
        <p:spPr>
          <a:xfrm>
            <a:off x="609600" y="685800"/>
            <a:ext cx="10972800" cy="754500"/>
          </a:xfrm>
          <a:prstGeom prst="rect">
            <a:avLst/>
          </a:prstGeom>
          <a:noFill/>
          <a:ln w="9525" cap="flat" cmpd="sng">
            <a:solidFill>
              <a:schemeClr val="lt1"/>
            </a:solidFill>
            <a:prstDash val="solid"/>
            <a:round/>
            <a:headEnd type="none" w="sm" len="sm"/>
            <a:tailEnd type="none" w="sm" len="sm"/>
          </a:ln>
        </p:spPr>
        <p:txBody>
          <a:bodyPr spcFirstLastPara="1" wrap="square" lIns="121900" tIns="121900" rIns="121900" bIns="121900" anchor="ctr" anchorCtr="1">
            <a:normAutofit/>
          </a:bodyPr>
          <a:lstStyle>
            <a:lvl1pPr marR="0" lvl="0" algn="ctr" rtl="0">
              <a:lnSpc>
                <a:spcPct val="100000"/>
              </a:lnSpc>
              <a:spcBef>
                <a:spcPts val="0"/>
              </a:spcBef>
              <a:spcAft>
                <a:spcPts val="0"/>
              </a:spcAft>
              <a:buClr>
                <a:srgbClr val="49798C"/>
              </a:buClr>
              <a:buSzPts val="5300"/>
              <a:buNone/>
              <a:defRPr sz="5300" i="0" u="none" strike="noStrike" cap="none">
                <a:solidFill>
                  <a:srgbClr val="49798C"/>
                </a:solidFill>
              </a:defRPr>
            </a:lvl1pPr>
            <a:lvl2pPr lvl="1" rtl="0">
              <a:spcBef>
                <a:spcPts val="0"/>
              </a:spcBef>
              <a:spcAft>
                <a:spcPts val="0"/>
              </a:spcAft>
              <a:buSzPts val="1400"/>
              <a:buNone/>
              <a:defRPr sz="2400"/>
            </a:lvl2pPr>
            <a:lvl3pPr lvl="2" rtl="0">
              <a:spcBef>
                <a:spcPts val="0"/>
              </a:spcBef>
              <a:spcAft>
                <a:spcPts val="0"/>
              </a:spcAft>
              <a:buSzPts val="1400"/>
              <a:buNone/>
              <a:defRPr sz="2400"/>
            </a:lvl3pPr>
            <a:lvl4pPr lvl="3" rtl="0">
              <a:spcBef>
                <a:spcPts val="0"/>
              </a:spcBef>
              <a:spcAft>
                <a:spcPts val="0"/>
              </a:spcAft>
              <a:buSzPts val="1400"/>
              <a:buNone/>
              <a:defRPr sz="2400"/>
            </a:lvl4pPr>
            <a:lvl5pPr lvl="4" rtl="0">
              <a:spcBef>
                <a:spcPts val="0"/>
              </a:spcBef>
              <a:spcAft>
                <a:spcPts val="0"/>
              </a:spcAft>
              <a:buSzPts val="1400"/>
              <a:buNone/>
              <a:defRPr sz="2400"/>
            </a:lvl5pPr>
            <a:lvl6pPr lvl="5" rtl="0">
              <a:spcBef>
                <a:spcPts val="0"/>
              </a:spcBef>
              <a:spcAft>
                <a:spcPts val="0"/>
              </a:spcAft>
              <a:buSzPts val="1400"/>
              <a:buNone/>
              <a:defRPr sz="2400"/>
            </a:lvl6pPr>
            <a:lvl7pPr lvl="6" rtl="0">
              <a:spcBef>
                <a:spcPts val="0"/>
              </a:spcBef>
              <a:spcAft>
                <a:spcPts val="0"/>
              </a:spcAft>
              <a:buSzPts val="1400"/>
              <a:buNone/>
              <a:defRPr sz="2400"/>
            </a:lvl7pPr>
            <a:lvl8pPr lvl="7" rtl="0">
              <a:spcBef>
                <a:spcPts val="0"/>
              </a:spcBef>
              <a:spcAft>
                <a:spcPts val="0"/>
              </a:spcAft>
              <a:buSzPts val="1400"/>
              <a:buNone/>
              <a:defRPr sz="2400"/>
            </a:lvl8pPr>
            <a:lvl9pPr lvl="8" rtl="0">
              <a:spcBef>
                <a:spcPts val="0"/>
              </a:spcBef>
              <a:spcAft>
                <a:spcPts val="0"/>
              </a:spcAft>
              <a:buSzPts val="1400"/>
              <a:buNone/>
              <a:defRPr sz="2400"/>
            </a:lvl9pPr>
          </a:lstStyle>
          <a:p>
            <a:endParaRPr/>
          </a:p>
        </p:txBody>
      </p:sp>
      <p:sp>
        <p:nvSpPr>
          <p:cNvPr id="41" name="Google Shape;41;g2e987d78619_0_72"/>
          <p:cNvSpPr txBox="1">
            <a:spLocks noGrp="1"/>
          </p:cNvSpPr>
          <p:nvPr>
            <p:ph type="body" idx="1"/>
          </p:nvPr>
        </p:nvSpPr>
        <p:spPr>
          <a:xfrm>
            <a:off x="609600" y="1600201"/>
            <a:ext cx="10972800" cy="3921900"/>
          </a:xfrm>
          <a:prstGeom prst="rect">
            <a:avLst/>
          </a:prstGeom>
          <a:noFill/>
          <a:ln>
            <a:noFill/>
          </a:ln>
        </p:spPr>
        <p:txBody>
          <a:bodyPr spcFirstLastPara="1" wrap="square" lIns="121900" tIns="60925" rIns="121900" bIns="60925" anchor="t" anchorCtr="0">
            <a:normAutofit/>
          </a:bodyPr>
          <a:lstStyle>
            <a:lvl1pPr marL="457200" marR="0" lvl="0" indent="-333756" algn="l" rtl="0">
              <a:lnSpc>
                <a:spcPct val="115000"/>
              </a:lnSpc>
              <a:spcBef>
                <a:spcPts val="1600"/>
              </a:spcBef>
              <a:spcAft>
                <a:spcPts val="0"/>
              </a:spcAft>
              <a:buSzPts val="1656"/>
              <a:buChar char="•"/>
              <a:defRPr i="0" u="none" strike="noStrike" cap="none"/>
            </a:lvl1pPr>
            <a:lvl2pPr marL="914400" marR="0" lvl="1" indent="-322072" algn="l" rtl="0">
              <a:lnSpc>
                <a:spcPct val="115000"/>
              </a:lnSpc>
              <a:spcBef>
                <a:spcPts val="800"/>
              </a:spcBef>
              <a:spcAft>
                <a:spcPts val="0"/>
              </a:spcAft>
              <a:buSzPts val="1472"/>
              <a:buChar char="–"/>
              <a:defRPr i="0" u="none" strike="noStrike" cap="none"/>
            </a:lvl2pPr>
            <a:lvl3pPr marL="1371600" marR="0" lvl="2" indent="-310388" algn="l" rtl="0">
              <a:lnSpc>
                <a:spcPct val="115000"/>
              </a:lnSpc>
              <a:spcBef>
                <a:spcPts val="800"/>
              </a:spcBef>
              <a:spcAft>
                <a:spcPts val="0"/>
              </a:spcAft>
              <a:buClr>
                <a:srgbClr val="C75F4E"/>
              </a:buClr>
              <a:buSzPts val="1288"/>
              <a:buChar char="◼"/>
              <a:defRPr i="0" u="none" strike="noStrike" cap="none"/>
            </a:lvl3pPr>
            <a:lvl4pPr marL="1828800" marR="0" lvl="3" indent="-298703" algn="l" rtl="0">
              <a:lnSpc>
                <a:spcPct val="115000"/>
              </a:lnSpc>
              <a:spcBef>
                <a:spcPts val="800"/>
              </a:spcBef>
              <a:spcAft>
                <a:spcPts val="0"/>
              </a:spcAft>
              <a:buSzPts val="1104"/>
              <a:buChar char="–"/>
              <a:defRPr i="0" u="none" strike="noStrike" cap="none"/>
            </a:lvl4pPr>
            <a:lvl5pPr marL="2286000" marR="0" lvl="4" indent="-298704" algn="l" rtl="0">
              <a:lnSpc>
                <a:spcPct val="115000"/>
              </a:lnSpc>
              <a:spcBef>
                <a:spcPts val="800"/>
              </a:spcBef>
              <a:spcAft>
                <a:spcPts val="0"/>
              </a:spcAft>
              <a:buSzPts val="1104"/>
              <a:buChar char="»"/>
              <a:defRPr i="0" u="none" strike="noStrike" cap="none"/>
            </a:lvl5pPr>
            <a:lvl6pPr marL="2743200" marR="0" lvl="5" indent="-298704" algn="l" rtl="0">
              <a:lnSpc>
                <a:spcPct val="115000"/>
              </a:lnSpc>
              <a:spcBef>
                <a:spcPts val="800"/>
              </a:spcBef>
              <a:spcAft>
                <a:spcPts val="0"/>
              </a:spcAft>
              <a:buSzPts val="1104"/>
              <a:buChar char="•"/>
              <a:defRPr i="0" u="none" strike="noStrike" cap="none"/>
            </a:lvl6pPr>
            <a:lvl7pPr marL="3200400" marR="0" lvl="6" indent="-298704" algn="l" rtl="0">
              <a:lnSpc>
                <a:spcPct val="115000"/>
              </a:lnSpc>
              <a:spcBef>
                <a:spcPts val="800"/>
              </a:spcBef>
              <a:spcAft>
                <a:spcPts val="0"/>
              </a:spcAft>
              <a:buSzPts val="1104"/>
              <a:buChar char="•"/>
              <a:defRPr i="0" u="none" strike="noStrike" cap="none"/>
            </a:lvl7pPr>
            <a:lvl8pPr marL="3657600" marR="0" lvl="7" indent="-298703" algn="l" rtl="0">
              <a:lnSpc>
                <a:spcPct val="115000"/>
              </a:lnSpc>
              <a:spcBef>
                <a:spcPts val="800"/>
              </a:spcBef>
              <a:spcAft>
                <a:spcPts val="0"/>
              </a:spcAft>
              <a:buSzPts val="1104"/>
              <a:buChar char="•"/>
              <a:defRPr i="0" u="none" strike="noStrike" cap="none"/>
            </a:lvl8pPr>
            <a:lvl9pPr marL="4114800" marR="0" lvl="8" indent="-298703" algn="l" rtl="0">
              <a:lnSpc>
                <a:spcPct val="115000"/>
              </a:lnSpc>
              <a:spcBef>
                <a:spcPts val="800"/>
              </a:spcBef>
              <a:spcAft>
                <a:spcPts val="600"/>
              </a:spcAft>
              <a:buSzPts val="1104"/>
              <a:buChar char="•"/>
              <a:defRPr i="0" u="none" strike="noStrike" cap="none"/>
            </a:lvl9pPr>
          </a:lstStyle>
          <a:p>
            <a:endParaRPr/>
          </a:p>
        </p:txBody>
      </p:sp>
      <p:sp>
        <p:nvSpPr>
          <p:cNvPr id="42" name="Google Shape;42;g2e987d78619_0_72"/>
          <p:cNvSpPr txBox="1">
            <a:spLocks noGrp="1"/>
          </p:cNvSpPr>
          <p:nvPr>
            <p:ph type="sldNum" idx="12"/>
          </p:nvPr>
        </p:nvSpPr>
        <p:spPr>
          <a:xfrm>
            <a:off x="11198265" y="6333125"/>
            <a:ext cx="705300" cy="524700"/>
          </a:xfrm>
          <a:prstGeom prst="rect">
            <a:avLst/>
          </a:prstGeom>
        </p:spPr>
        <p:txBody>
          <a:bodyPr spcFirstLastPara="1" wrap="square" lIns="91425" tIns="45700" rIns="91425" bIns="45700" anchor="t" anchorCtr="0">
            <a:noAutofit/>
          </a:bodyPr>
          <a:lstStyle>
            <a:lvl1pPr lvl="0" rtl="0">
              <a:buNone/>
              <a:defRPr>
                <a:latin typeface="Roboto Condensed"/>
                <a:ea typeface="Roboto Condensed"/>
                <a:cs typeface="Roboto Condensed"/>
                <a:sym typeface="Roboto Condensed"/>
              </a:defRPr>
            </a:lvl1pPr>
            <a:lvl2pPr lvl="1" rtl="0">
              <a:buNone/>
              <a:defRPr>
                <a:latin typeface="Roboto Condensed"/>
                <a:ea typeface="Roboto Condensed"/>
                <a:cs typeface="Roboto Condensed"/>
                <a:sym typeface="Roboto Condensed"/>
              </a:defRPr>
            </a:lvl2pPr>
            <a:lvl3pPr lvl="2" rtl="0">
              <a:buNone/>
              <a:defRPr>
                <a:latin typeface="Roboto Condensed"/>
                <a:ea typeface="Roboto Condensed"/>
                <a:cs typeface="Roboto Condensed"/>
                <a:sym typeface="Roboto Condensed"/>
              </a:defRPr>
            </a:lvl3pPr>
            <a:lvl4pPr lvl="3" rtl="0">
              <a:buNone/>
              <a:defRPr>
                <a:latin typeface="Roboto Condensed"/>
                <a:ea typeface="Roboto Condensed"/>
                <a:cs typeface="Roboto Condensed"/>
                <a:sym typeface="Roboto Condensed"/>
              </a:defRPr>
            </a:lvl4pPr>
            <a:lvl5pPr lvl="4" rtl="0">
              <a:buNone/>
              <a:defRPr>
                <a:latin typeface="Roboto Condensed"/>
                <a:ea typeface="Roboto Condensed"/>
                <a:cs typeface="Roboto Condensed"/>
                <a:sym typeface="Roboto Condensed"/>
              </a:defRPr>
            </a:lvl5pPr>
            <a:lvl6pPr lvl="5" rtl="0">
              <a:buNone/>
              <a:defRPr>
                <a:latin typeface="Roboto Condensed"/>
                <a:ea typeface="Roboto Condensed"/>
                <a:cs typeface="Roboto Condensed"/>
                <a:sym typeface="Roboto Condensed"/>
              </a:defRPr>
            </a:lvl6pPr>
            <a:lvl7pPr lvl="6" rtl="0">
              <a:buNone/>
              <a:defRPr>
                <a:latin typeface="Roboto Condensed"/>
                <a:ea typeface="Roboto Condensed"/>
                <a:cs typeface="Roboto Condensed"/>
                <a:sym typeface="Roboto Condensed"/>
              </a:defRPr>
            </a:lvl7pPr>
            <a:lvl8pPr lvl="7" rtl="0">
              <a:buNone/>
              <a:defRPr>
                <a:latin typeface="Roboto Condensed"/>
                <a:ea typeface="Roboto Condensed"/>
                <a:cs typeface="Roboto Condensed"/>
                <a:sym typeface="Roboto Condensed"/>
              </a:defRPr>
            </a:lvl8pPr>
            <a:lvl9pPr lvl="8" rtl="0">
              <a:buNone/>
              <a:defRPr>
                <a:latin typeface="Roboto Condensed"/>
                <a:ea typeface="Roboto Condensed"/>
                <a:cs typeface="Roboto Condensed"/>
                <a:sym typeface="Roboto Condensed"/>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0024408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Footer_All Logos">
    <p:spTree>
      <p:nvGrpSpPr>
        <p:cNvPr id="1" name=""/>
        <p:cNvGrpSpPr/>
        <p:nvPr/>
      </p:nvGrpSpPr>
      <p:grpSpPr>
        <a:xfrm>
          <a:off x="0" y="0"/>
          <a:ext cx="0" cy="0"/>
          <a:chOff x="0" y="0"/>
          <a:chExt cx="0" cy="0"/>
        </a:xfrm>
      </p:grpSpPr>
      <p:sp>
        <p:nvSpPr>
          <p:cNvPr id="12" name="Right Triangle 11">
            <a:extLst>
              <a:ext uri="{FF2B5EF4-FFF2-40B4-BE49-F238E27FC236}">
                <a16:creationId xmlns:a16="http://schemas.microsoft.com/office/drawing/2014/main" id="{F20D6DE0-3621-A943-7439-C367A2003B05}"/>
              </a:ext>
            </a:extLst>
          </p:cNvPr>
          <p:cNvSpPr/>
          <p:nvPr userDrawn="1"/>
        </p:nvSpPr>
        <p:spPr>
          <a:xfrm flipH="1">
            <a:off x="9442173" y="3597984"/>
            <a:ext cx="2749826" cy="3260016"/>
          </a:xfrm>
          <a:prstGeom prst="rtTriangle">
            <a:avLst/>
          </a:prstGeom>
          <a:solidFill>
            <a:srgbClr val="9DD8D7">
              <a:alpha val="1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6AECE225-2F91-BD6A-DD76-30CD91F56950}"/>
              </a:ext>
            </a:extLst>
          </p:cNvPr>
          <p:cNvSpPr/>
          <p:nvPr userDrawn="1"/>
        </p:nvSpPr>
        <p:spPr>
          <a:xfrm flipV="1">
            <a:off x="0" y="-1"/>
            <a:ext cx="12192000" cy="1191376"/>
          </a:xfrm>
          <a:prstGeom prst="rect">
            <a:avLst/>
          </a:prstGeom>
          <a:solidFill>
            <a:srgbClr val="0055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2A21EF3E-1C53-2626-F527-1DEBA6260354}"/>
              </a:ext>
            </a:extLst>
          </p:cNvPr>
          <p:cNvSpPr/>
          <p:nvPr userDrawn="1"/>
        </p:nvSpPr>
        <p:spPr>
          <a:xfrm>
            <a:off x="212436" y="212437"/>
            <a:ext cx="11776363" cy="6456218"/>
          </a:xfrm>
          <a:prstGeom prst="rect">
            <a:avLst/>
          </a:prstGeom>
          <a:noFill/>
          <a:ln w="19050" cap="sq">
            <a:solidFill>
              <a:srgbClr val="00AFAD"/>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blue and orange logo&#10;&#10;Description automatically generated">
            <a:extLst>
              <a:ext uri="{FF2B5EF4-FFF2-40B4-BE49-F238E27FC236}">
                <a16:creationId xmlns:a16="http://schemas.microsoft.com/office/drawing/2014/main" id="{868B160E-03E7-8C14-6074-B0875B5C57D8}"/>
              </a:ext>
            </a:extLst>
          </p:cNvPr>
          <p:cNvPicPr>
            <a:picLocks noChangeAspect="1"/>
          </p:cNvPicPr>
          <p:nvPr userDrawn="1"/>
        </p:nvPicPr>
        <p:blipFill>
          <a:blip r:embed="rId2"/>
          <a:stretch>
            <a:fillRect/>
          </a:stretch>
        </p:blipFill>
        <p:spPr>
          <a:xfrm>
            <a:off x="10424049" y="5841825"/>
            <a:ext cx="1339861" cy="728325"/>
          </a:xfrm>
          <a:prstGeom prst="rect">
            <a:avLst/>
          </a:prstGeom>
        </p:spPr>
      </p:pic>
      <p:pic>
        <p:nvPicPr>
          <p:cNvPr id="7" name="Picture 6" descr="A black background with white text&#10;&#10;Description automatically generated">
            <a:extLst>
              <a:ext uri="{FF2B5EF4-FFF2-40B4-BE49-F238E27FC236}">
                <a16:creationId xmlns:a16="http://schemas.microsoft.com/office/drawing/2014/main" id="{8EA9A0CE-6337-14F8-8902-4B18681034AF}"/>
              </a:ext>
            </a:extLst>
          </p:cNvPr>
          <p:cNvPicPr>
            <a:picLocks noChangeAspect="1"/>
          </p:cNvPicPr>
          <p:nvPr userDrawn="1"/>
        </p:nvPicPr>
        <p:blipFill>
          <a:blip r:embed="rId3"/>
          <a:stretch>
            <a:fillRect/>
          </a:stretch>
        </p:blipFill>
        <p:spPr>
          <a:xfrm>
            <a:off x="2406928" y="5934176"/>
            <a:ext cx="1649465" cy="580612"/>
          </a:xfrm>
          <a:prstGeom prst="rect">
            <a:avLst/>
          </a:prstGeom>
        </p:spPr>
      </p:pic>
      <p:pic>
        <p:nvPicPr>
          <p:cNvPr id="9" name="Picture 8" descr="A black and white sign with black text&#10;&#10;Description automatically generated">
            <a:extLst>
              <a:ext uri="{FF2B5EF4-FFF2-40B4-BE49-F238E27FC236}">
                <a16:creationId xmlns:a16="http://schemas.microsoft.com/office/drawing/2014/main" id="{D2D9545C-9B02-A6E1-0E85-1D477666433A}"/>
              </a:ext>
            </a:extLst>
          </p:cNvPr>
          <p:cNvPicPr>
            <a:picLocks noChangeAspect="1"/>
          </p:cNvPicPr>
          <p:nvPr userDrawn="1"/>
        </p:nvPicPr>
        <p:blipFill>
          <a:blip r:embed="rId4"/>
          <a:stretch>
            <a:fillRect/>
          </a:stretch>
        </p:blipFill>
        <p:spPr>
          <a:xfrm>
            <a:off x="1406624" y="5913693"/>
            <a:ext cx="724457" cy="614147"/>
          </a:xfrm>
          <a:prstGeom prst="rect">
            <a:avLst/>
          </a:prstGeom>
        </p:spPr>
      </p:pic>
      <p:pic>
        <p:nvPicPr>
          <p:cNvPr id="11" name="Picture 10" descr="A green logo with a black background&#10;&#10;Description automatically generated">
            <a:extLst>
              <a:ext uri="{FF2B5EF4-FFF2-40B4-BE49-F238E27FC236}">
                <a16:creationId xmlns:a16="http://schemas.microsoft.com/office/drawing/2014/main" id="{83528A02-27A5-C052-F20F-1213726BF91A}"/>
              </a:ext>
            </a:extLst>
          </p:cNvPr>
          <p:cNvPicPr>
            <a:picLocks noChangeAspect="1"/>
          </p:cNvPicPr>
          <p:nvPr userDrawn="1"/>
        </p:nvPicPr>
        <p:blipFill>
          <a:blip r:embed="rId5"/>
          <a:stretch>
            <a:fillRect/>
          </a:stretch>
        </p:blipFill>
        <p:spPr>
          <a:xfrm>
            <a:off x="6995276" y="5890996"/>
            <a:ext cx="1385475" cy="640782"/>
          </a:xfrm>
          <a:prstGeom prst="rect">
            <a:avLst/>
          </a:prstGeom>
        </p:spPr>
      </p:pic>
      <p:pic>
        <p:nvPicPr>
          <p:cNvPr id="14" name="Picture 13" descr="A black and brown text&#10;&#10;Description automatically generated">
            <a:extLst>
              <a:ext uri="{FF2B5EF4-FFF2-40B4-BE49-F238E27FC236}">
                <a16:creationId xmlns:a16="http://schemas.microsoft.com/office/drawing/2014/main" id="{E90A5BBA-6D8D-1C8E-CC24-D132AA524366}"/>
              </a:ext>
            </a:extLst>
          </p:cNvPr>
          <p:cNvPicPr>
            <a:picLocks noChangeAspect="1"/>
          </p:cNvPicPr>
          <p:nvPr userDrawn="1"/>
        </p:nvPicPr>
        <p:blipFill>
          <a:blip r:embed="rId6"/>
          <a:stretch>
            <a:fillRect/>
          </a:stretch>
        </p:blipFill>
        <p:spPr>
          <a:xfrm>
            <a:off x="8622892" y="5937704"/>
            <a:ext cx="1588350" cy="580612"/>
          </a:xfrm>
          <a:prstGeom prst="rect">
            <a:avLst/>
          </a:prstGeom>
        </p:spPr>
      </p:pic>
      <p:pic>
        <p:nvPicPr>
          <p:cNvPr id="16" name="Picture 15" descr="A green triangle with blue text&#10;&#10;Description automatically generated">
            <a:extLst>
              <a:ext uri="{FF2B5EF4-FFF2-40B4-BE49-F238E27FC236}">
                <a16:creationId xmlns:a16="http://schemas.microsoft.com/office/drawing/2014/main" id="{F306A83D-5A90-1470-D257-3268025E3873}"/>
              </a:ext>
            </a:extLst>
          </p:cNvPr>
          <p:cNvPicPr>
            <a:picLocks noChangeAspect="1"/>
          </p:cNvPicPr>
          <p:nvPr userDrawn="1"/>
        </p:nvPicPr>
        <p:blipFill>
          <a:blip r:embed="rId7"/>
          <a:stretch>
            <a:fillRect/>
          </a:stretch>
        </p:blipFill>
        <p:spPr>
          <a:xfrm>
            <a:off x="469232" y="5802745"/>
            <a:ext cx="652493" cy="815616"/>
          </a:xfrm>
          <a:prstGeom prst="rect">
            <a:avLst/>
          </a:prstGeom>
        </p:spPr>
      </p:pic>
      <p:pic>
        <p:nvPicPr>
          <p:cNvPr id="18" name="Picture 17" descr="A close-up of a logo&#10;&#10;Description automatically generated">
            <a:extLst>
              <a:ext uri="{FF2B5EF4-FFF2-40B4-BE49-F238E27FC236}">
                <a16:creationId xmlns:a16="http://schemas.microsoft.com/office/drawing/2014/main" id="{E015D0F3-6BAA-3A12-91AF-8E8D49085BD2}"/>
              </a:ext>
            </a:extLst>
          </p:cNvPr>
          <p:cNvPicPr>
            <a:picLocks noChangeAspect="1"/>
          </p:cNvPicPr>
          <p:nvPr userDrawn="1"/>
        </p:nvPicPr>
        <p:blipFill>
          <a:blip r:embed="rId8"/>
          <a:stretch>
            <a:fillRect/>
          </a:stretch>
        </p:blipFill>
        <p:spPr>
          <a:xfrm>
            <a:off x="4130636" y="5874896"/>
            <a:ext cx="2809683" cy="707750"/>
          </a:xfrm>
          <a:prstGeom prst="rect">
            <a:avLst/>
          </a:prstGeom>
        </p:spPr>
      </p:pic>
      <p:cxnSp>
        <p:nvCxnSpPr>
          <p:cNvPr id="21" name="Straight Connector 20">
            <a:extLst>
              <a:ext uri="{FF2B5EF4-FFF2-40B4-BE49-F238E27FC236}">
                <a16:creationId xmlns:a16="http://schemas.microsoft.com/office/drawing/2014/main" id="{EA1F8B6B-1AF4-3C5D-7377-89562CB734BB}"/>
              </a:ext>
            </a:extLst>
          </p:cNvPr>
          <p:cNvCxnSpPr>
            <a:cxnSpLocks/>
          </p:cNvCxnSpPr>
          <p:nvPr userDrawn="1"/>
        </p:nvCxnSpPr>
        <p:spPr>
          <a:xfrm>
            <a:off x="358219" y="5746183"/>
            <a:ext cx="11499961" cy="0"/>
          </a:xfrm>
          <a:prstGeom prst="line">
            <a:avLst/>
          </a:prstGeom>
          <a:ln w="19050">
            <a:solidFill>
              <a:srgbClr val="9DD8D7"/>
            </a:solidFill>
          </a:ln>
        </p:spPr>
        <p:style>
          <a:lnRef idx="1">
            <a:schemeClr val="accent1"/>
          </a:lnRef>
          <a:fillRef idx="0">
            <a:schemeClr val="accent1"/>
          </a:fillRef>
          <a:effectRef idx="0">
            <a:schemeClr val="accent1"/>
          </a:effectRef>
          <a:fontRef idx="minor">
            <a:schemeClr val="tx1"/>
          </a:fontRef>
        </p:style>
      </p:cxnSp>
      <p:pic>
        <p:nvPicPr>
          <p:cNvPr id="25" name="Graphic 24">
            <a:extLst>
              <a:ext uri="{FF2B5EF4-FFF2-40B4-BE49-F238E27FC236}">
                <a16:creationId xmlns:a16="http://schemas.microsoft.com/office/drawing/2014/main" id="{9C843240-E710-B8A9-E749-EE34A8160E68}"/>
              </a:ext>
            </a:extLst>
          </p:cNvPr>
          <p:cNvPicPr>
            <a:picLocks noChangeAspect="1"/>
          </p:cNvPicPr>
          <p:nvPr userDrawn="1"/>
        </p:nvPicPr>
        <p:blipFill>
          <a:blip r:embed="rId9">
            <a:extLst>
              <a:ext uri="{96DAC541-7B7A-43D3-8B79-37D633B846F1}">
                <asvg:svgBlip xmlns:asvg="http://schemas.microsoft.com/office/drawing/2016/SVG/main" r:embed="rId10"/>
              </a:ext>
            </a:extLst>
          </a:blip>
          <a:stretch>
            <a:fillRect/>
          </a:stretch>
        </p:blipFill>
        <p:spPr>
          <a:xfrm>
            <a:off x="9401175" y="71403"/>
            <a:ext cx="2534001" cy="1129497"/>
          </a:xfrm>
          <a:prstGeom prst="rect">
            <a:avLst/>
          </a:prstGeom>
        </p:spPr>
      </p:pic>
    </p:spTree>
    <p:extLst>
      <p:ext uri="{BB962C8B-B14F-4D97-AF65-F5344CB8AC3E}">
        <p14:creationId xmlns:p14="http://schemas.microsoft.com/office/powerpoint/2010/main" val="3559995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p:cNvSpPr>
            <a:spLocks noGrp="1"/>
          </p:cNvSpPr>
          <p:nvPr>
            <p:ph type="body" idx="1"/>
          </p:nvPr>
        </p:nvSpPr>
        <p:spPr>
          <a:xfrm>
            <a:off x="581192" y="2336003"/>
            <a:ext cx="11029616" cy="3522794"/>
          </a:xfrm>
          <a:prstGeom prst="rect">
            <a:avLst/>
          </a:prstGeom>
        </p:spPr>
        <p:txBody>
          <a:bodyPr vert="horz" lIns="91440" tIns="45720" rIns="91440" bIns="45720" rtlCol="0"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605951" y="5956137"/>
            <a:ext cx="2844799" cy="365125"/>
          </a:xfrm>
          <a:prstGeom prst="rect">
            <a:avLst/>
          </a:prstGeom>
        </p:spPr>
        <p:txBody>
          <a:bodyPr vert="horz" lIns="91440" tIns="45720" rIns="91440" bIns="45720" rtlCol="0" anchor="ctr"/>
          <a:lstStyle>
            <a:lvl1pPr algn="r">
              <a:defRPr sz="900">
                <a:solidFill>
                  <a:schemeClr val="accent2"/>
                </a:solidFill>
              </a:defRPr>
            </a:lvl1pPr>
          </a:lstStyle>
          <a:p>
            <a:fld id="{B61BEF0D-F0BB-DE4B-95CE-6DB70DBA9567}" type="datetimeFigureOut">
              <a:rPr lang="en-US" dirty="0"/>
              <a:pPr/>
              <a:t>7/26/2024</a:t>
            </a:fld>
            <a:endParaRPr lang="en-US"/>
          </a:p>
        </p:txBody>
      </p:sp>
      <p:sp>
        <p:nvSpPr>
          <p:cNvPr id="5" name="Footer Placeholder 4"/>
          <p:cNvSpPr>
            <a:spLocks noGrp="1"/>
          </p:cNvSpPr>
          <p:nvPr>
            <p:ph type="ftr" sz="quarter" idx="3"/>
          </p:nvPr>
        </p:nvSpPr>
        <p:spPr>
          <a:xfrm>
            <a:off x="581192" y="5951811"/>
            <a:ext cx="6917210" cy="365125"/>
          </a:xfrm>
          <a:prstGeom prst="rect">
            <a:avLst/>
          </a:prstGeom>
        </p:spPr>
        <p:txBody>
          <a:bodyPr vert="horz" lIns="91440" tIns="45720" rIns="91440" bIns="45720" rtlCol="0" anchor="ctr"/>
          <a:lstStyle>
            <a:lvl1pPr algn="l">
              <a:defRPr sz="900" cap="all">
                <a:solidFill>
                  <a:schemeClr val="accent2"/>
                </a:solidFill>
              </a:defRPr>
            </a:lvl1pPr>
          </a:lstStyle>
          <a:p>
            <a:endParaRPr lang="en-US"/>
          </a:p>
        </p:txBody>
      </p:sp>
      <p:sp>
        <p:nvSpPr>
          <p:cNvPr id="6" name="Slide Number Placeholder 5"/>
          <p:cNvSpPr>
            <a:spLocks noGrp="1"/>
          </p:cNvSpPr>
          <p:nvPr>
            <p:ph type="sldNum" sz="quarter" idx="4"/>
          </p:nvPr>
        </p:nvSpPr>
        <p:spPr>
          <a:xfrm>
            <a:off x="10558300" y="5956137"/>
            <a:ext cx="1052510" cy="365125"/>
          </a:xfrm>
          <a:prstGeom prst="rect">
            <a:avLst/>
          </a:prstGeom>
        </p:spPr>
        <p:txBody>
          <a:bodyPr vert="horz" lIns="91440" tIns="45720" rIns="91440" bIns="45720" rtlCol="0" anchor="ctr"/>
          <a:lstStyle>
            <a:lvl1pPr algn="r">
              <a:defRPr sz="900">
                <a:solidFill>
                  <a:schemeClr val="accent2"/>
                </a:solidFill>
              </a:defRPr>
            </a:lvl1pPr>
          </a:lstStyle>
          <a:p>
            <a:fld id="{D57F1E4F-1CFF-5643-939E-217C01CDF565}" type="slidenum">
              <a:rPr lang="en-US" dirty="0"/>
              <a:pPr/>
              <a:t>‹#›</a:t>
            </a:fld>
            <a:endParaRPr lang="en-US"/>
          </a:p>
        </p:txBody>
      </p:sp>
    </p:spTree>
  </p:cSld>
  <p:clrMap bg1="lt1" tx1="dk1" bg2="lt2" tx2="dk2" accent1="accent1" accent2="accent2" accent3="accent3" accent4="accent4" accent5="accent5" accent6="accent6" hlink="hlink" folHlink="folHlink"/>
  <p:sldLayoutIdLst>
    <p:sldLayoutId id="2147483659" r:id="rId1"/>
    <p:sldLayoutId id="2147483668" r:id="rId2"/>
    <p:sldLayoutId id="2147483669" r:id="rId3"/>
    <p:sldLayoutId id="2147483670" r:id="rId4"/>
    <p:sldLayoutId id="2147483658" r:id="rId5"/>
    <p:sldLayoutId id="2147483655" r:id="rId6"/>
    <p:sldLayoutId id="2147483671" r:id="rId7"/>
    <p:sldLayoutId id="2147483672" r:id="rId8"/>
  </p:sldLayoutIdLst>
  <p:txStyles>
    <p:title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1"/>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1"/>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1"/>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1"/>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1"/>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hyperlink" Target="http://www.glenpricegroup.com/" TargetMode="External"/><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23.jpeg"/><Relationship Id="rId5" Type="http://schemas.openxmlformats.org/officeDocument/2006/relationships/image" Target="../media/image22.png"/><Relationship Id="rId4" Type="http://schemas.openxmlformats.org/officeDocument/2006/relationships/image" Target="../media/image21.png"/></Relationships>
</file>

<file path=ppt/slides/_rels/slide3.xml.rels><?xml version="1.0" encoding="UTF-8" standalone="yes"?>
<Relationships xmlns="http://schemas.openxmlformats.org/package/2006/relationships"><Relationship Id="rId2" Type="http://schemas.openxmlformats.org/officeDocument/2006/relationships/hyperlink" Target="https://ci-richmond-ca-us.zoom.us/webinar/register/wn_gx8xwknptcutbnefzdbv1w" TargetMode="Externa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hyperlink" Target="mailto:jennifer@glenpricegroup.com" TargetMode="External"/><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7.xml"/><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8.xml"/><Relationship Id="rId1" Type="http://schemas.openxmlformats.org/officeDocument/2006/relationships/slideLayout" Target="../slideLayouts/slideLayout3.xml"/><Relationship Id="rId5" Type="http://schemas.microsoft.com/office/2007/relationships/hdphoto" Target="../media/hdphoto1.wdp"/><Relationship Id="rId4" Type="http://schemas.openxmlformats.org/officeDocument/2006/relationships/image" Target="../media/image26.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1.xml"/><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2.xml"/><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3.xml"/><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4.xml"/><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5.xml"/><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6.xml"/><Relationship Id="rId1" Type="http://schemas.openxmlformats.org/officeDocument/2006/relationships/slideLayout" Target="../slideLayouts/slideLayout8.xml"/><Relationship Id="rId4" Type="http://schemas.openxmlformats.org/officeDocument/2006/relationships/image" Target="../media/image33.png"/></Relationships>
</file>

<file path=ppt/slides/_rels/slide4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45.xml"/><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5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6.xml"/><Relationship Id="rId1" Type="http://schemas.openxmlformats.org/officeDocument/2006/relationships/slideLayout" Target="../slideLayouts/slideLayout1.xml"/><Relationship Id="rId5" Type="http://schemas.openxmlformats.org/officeDocument/2006/relationships/image" Target="../media/image38.png"/><Relationship Id="rId4" Type="http://schemas.openxmlformats.org/officeDocument/2006/relationships/image" Target="../media/image37.png"/></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5.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42FACF-7AB0-0F9B-26C6-5AED36B3E9EB}"/>
              </a:ext>
            </a:extLst>
          </p:cNvPr>
          <p:cNvSpPr txBox="1">
            <a:spLocks/>
          </p:cNvSpPr>
          <p:nvPr/>
        </p:nvSpPr>
        <p:spPr>
          <a:xfrm>
            <a:off x="846305" y="516524"/>
            <a:ext cx="10468239" cy="1410825"/>
          </a:xfrm>
          <a:prstGeom prst="rect">
            <a:avLst/>
          </a:prstGeom>
        </p:spPr>
        <p:txBody>
          <a:bodyPr vert="horz" lIns="91440" tIns="45720" rIns="91440" bIns="45720" rtlCol="0" anchor="b">
            <a:noAutofit/>
          </a:bodyPr>
          <a:lstStyle>
            <a:lvl1pPr algn="l" defTabSz="457200" rtl="0" eaLnBrk="1" latinLnBrk="0" hangingPunct="1">
              <a:spcBef>
                <a:spcPct val="0"/>
              </a:spcBef>
              <a:buNone/>
              <a:defRPr sz="3600" b="1" kern="1200" cap="all">
                <a:solidFill>
                  <a:schemeClr val="tx1"/>
                </a:solidFill>
                <a:latin typeface="Century Gothic" panose="020B0502020202020204" pitchFamily="34"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5800" cap="none">
                <a:solidFill>
                  <a:schemeClr val="bg1"/>
                </a:solidFill>
                <a:latin typeface="Myriad Pro" panose="020B0503030403020204" pitchFamily="34" charset="0"/>
                <a:ea typeface="Open Sans" pitchFamily="2" charset="0"/>
                <a:cs typeface="Open Sans" pitchFamily="2" charset="0"/>
              </a:rPr>
              <a:t>Richmond Rising	</a:t>
            </a:r>
          </a:p>
          <a:p>
            <a:pPr algn="ctr"/>
            <a:r>
              <a:rPr lang="en-US" sz="3200" cap="none">
                <a:solidFill>
                  <a:schemeClr val="bg1"/>
                </a:solidFill>
                <a:latin typeface="Myriad Pro" panose="020B0503030403020204" pitchFamily="34" charset="0"/>
                <a:ea typeface="Open Sans" pitchFamily="2" charset="0"/>
                <a:cs typeface="Open Sans" pitchFamily="2" charset="0"/>
              </a:rPr>
              <a:t>Collaborative Stakeholder Committee (CSC)</a:t>
            </a:r>
          </a:p>
        </p:txBody>
      </p:sp>
      <p:sp>
        <p:nvSpPr>
          <p:cNvPr id="4" name="TextBox 3">
            <a:extLst>
              <a:ext uri="{FF2B5EF4-FFF2-40B4-BE49-F238E27FC236}">
                <a16:creationId xmlns:a16="http://schemas.microsoft.com/office/drawing/2014/main" id="{C3A027EE-ABF4-53DC-325A-DE2CD7FD38DF}"/>
              </a:ext>
            </a:extLst>
          </p:cNvPr>
          <p:cNvSpPr txBox="1"/>
          <p:nvPr/>
        </p:nvSpPr>
        <p:spPr>
          <a:xfrm>
            <a:off x="894946" y="2343120"/>
            <a:ext cx="10402108" cy="400110"/>
          </a:xfrm>
          <a:prstGeom prst="rect">
            <a:avLst/>
          </a:prstGeom>
          <a:noFill/>
        </p:spPr>
        <p:txBody>
          <a:bodyPr wrap="square" lIns="91440" tIns="45720" rIns="91440" bIns="45720" rtlCol="0" anchor="t">
            <a:spAutoFit/>
          </a:bodyPr>
          <a:lstStyle/>
          <a:p>
            <a:pPr algn="ctr"/>
            <a:r>
              <a:rPr lang="en-US" sz="2000">
                <a:solidFill>
                  <a:schemeClr val="bg1"/>
                </a:solidFill>
                <a:latin typeface="Myriad Pro"/>
                <a:ea typeface="Open Sans"/>
                <a:cs typeface="Open Sans"/>
              </a:rPr>
              <a:t>July 10, 2024</a:t>
            </a:r>
          </a:p>
        </p:txBody>
      </p:sp>
      <p:pic>
        <p:nvPicPr>
          <p:cNvPr id="8" name="Picture 7" descr="A logo for a community&#10;&#10;Description automatically generated">
            <a:extLst>
              <a:ext uri="{FF2B5EF4-FFF2-40B4-BE49-F238E27FC236}">
                <a16:creationId xmlns:a16="http://schemas.microsoft.com/office/drawing/2014/main" id="{3CFFD5B7-EA39-3847-9BDD-1FB6BB1FB4A8}"/>
              </a:ext>
            </a:extLst>
          </p:cNvPr>
          <p:cNvPicPr>
            <a:picLocks noChangeAspect="1"/>
          </p:cNvPicPr>
          <p:nvPr/>
        </p:nvPicPr>
        <p:blipFill>
          <a:blip r:embed="rId3"/>
          <a:stretch>
            <a:fillRect/>
          </a:stretch>
        </p:blipFill>
        <p:spPr>
          <a:xfrm>
            <a:off x="4399720" y="3128763"/>
            <a:ext cx="3506859" cy="3506859"/>
          </a:xfrm>
          <a:prstGeom prst="rect">
            <a:avLst/>
          </a:prstGeom>
        </p:spPr>
      </p:pic>
      <p:cxnSp>
        <p:nvCxnSpPr>
          <p:cNvPr id="10" name="Straight Connector 9">
            <a:extLst>
              <a:ext uri="{FF2B5EF4-FFF2-40B4-BE49-F238E27FC236}">
                <a16:creationId xmlns:a16="http://schemas.microsoft.com/office/drawing/2014/main" id="{55B2AD80-AB80-E857-F84C-A7CF6201FF27}"/>
              </a:ext>
            </a:extLst>
          </p:cNvPr>
          <p:cNvCxnSpPr>
            <a:cxnSpLocks/>
          </p:cNvCxnSpPr>
          <p:nvPr/>
        </p:nvCxnSpPr>
        <p:spPr>
          <a:xfrm>
            <a:off x="3349487" y="2107095"/>
            <a:ext cx="5506278" cy="0"/>
          </a:xfrm>
          <a:prstGeom prst="line">
            <a:avLst/>
          </a:prstGeom>
          <a:ln w="12700">
            <a:solidFill>
              <a:srgbClr val="F4E7B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910050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2EB8AE9-3C7F-654E-7F1F-06EFCE53551B}"/>
              </a:ext>
            </a:extLst>
          </p:cNvPr>
          <p:cNvSpPr txBox="1">
            <a:spLocks/>
          </p:cNvSpPr>
          <p:nvPr/>
        </p:nvSpPr>
        <p:spPr>
          <a:xfrm>
            <a:off x="535020" y="1443954"/>
            <a:ext cx="11187793" cy="5148294"/>
          </a:xfrm>
          <a:prstGeom prst="rect">
            <a:avLst/>
          </a:prstGeom>
        </p:spPr>
        <p:txBody>
          <a:bodyPr vert="horz" lIns="91440" tIns="45720" rIns="91440" bIns="45720" rtlCol="0" anchor="t">
            <a:norm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r>
              <a:rPr lang="es-ES" sz="3600">
                <a:latin typeface="Century Gothic"/>
              </a:rPr>
              <a:t>Cada socio compartirá </a:t>
            </a:r>
            <a:r>
              <a:rPr lang="es-ES" sz="3600" err="1">
                <a:latin typeface="Century Gothic"/>
              </a:rPr>
              <a:t>als</a:t>
            </a:r>
            <a:r>
              <a:rPr lang="es-ES" sz="3600">
                <a:latin typeface="Century Gothic"/>
              </a:rPr>
              <a:t> finanzas actualizadas y los gastos de subvención hasta la fecha para cada proyecto y esto se compartirá con el Comité y el público. ​</a:t>
            </a:r>
            <a:endParaRPr lang="en-US" sz="3600">
              <a:latin typeface="Century Gothic"/>
            </a:endParaRPr>
          </a:p>
        </p:txBody>
      </p:sp>
      <p:sp>
        <p:nvSpPr>
          <p:cNvPr id="4" name="Title 1">
            <a:extLst>
              <a:ext uri="{FF2B5EF4-FFF2-40B4-BE49-F238E27FC236}">
                <a16:creationId xmlns:a16="http://schemas.microsoft.com/office/drawing/2014/main" id="{FD8140C1-CA8B-0CD5-5389-E96164AE3315}"/>
              </a:ext>
            </a:extLst>
          </p:cNvPr>
          <p:cNvSpPr txBox="1">
            <a:spLocks/>
          </p:cNvSpPr>
          <p:nvPr/>
        </p:nvSpPr>
        <p:spPr>
          <a:xfrm>
            <a:off x="532426" y="265752"/>
            <a:ext cx="11187793" cy="905501"/>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600" b="1" kern="1200" cap="all">
                <a:solidFill>
                  <a:schemeClr val="tx1"/>
                </a:solidFill>
                <a:latin typeface="Century Gothic" panose="020B0502020202020204" pitchFamily="34"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S" sz="4000" kern="1500" cap="none">
                <a:solidFill>
                  <a:schemeClr val="bg1"/>
                </a:solidFill>
                <a:latin typeface="Myriad Pro" panose="020B0503030403020204" pitchFamily="34" charset="0"/>
                <a:ea typeface="Open Sans" pitchFamily="2" charset="0"/>
                <a:cs typeface="Open Sans" pitchFamily="2" charset="0"/>
              </a:rPr>
              <a:t>Informes de Estado del Proyecto​</a:t>
            </a:r>
            <a:endParaRPr lang="en-US" sz="4000" b="1" kern="1500" cap="none">
              <a:solidFill>
                <a:schemeClr val="bg1"/>
              </a:solidFill>
              <a:latin typeface="Myriad Pro" panose="020B0503030403020204" pitchFamily="34" charset="0"/>
              <a:ea typeface="Open Sans" pitchFamily="2" charset="0"/>
              <a:cs typeface="Open Sans" pitchFamily="2" charset="0"/>
            </a:endParaRPr>
          </a:p>
        </p:txBody>
      </p:sp>
    </p:spTree>
    <p:extLst>
      <p:ext uri="{BB962C8B-B14F-4D97-AF65-F5344CB8AC3E}">
        <p14:creationId xmlns:p14="http://schemas.microsoft.com/office/powerpoint/2010/main" val="19876725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2EB8AE9-3C7F-654E-7F1F-06EFCE53551B}"/>
              </a:ext>
            </a:extLst>
          </p:cNvPr>
          <p:cNvSpPr txBox="1">
            <a:spLocks/>
          </p:cNvSpPr>
          <p:nvPr/>
        </p:nvSpPr>
        <p:spPr>
          <a:xfrm>
            <a:off x="535020" y="1443954"/>
            <a:ext cx="11187793" cy="5148294"/>
          </a:xfrm>
          <a:prstGeom prst="rect">
            <a:avLst/>
          </a:prstGeom>
        </p:spPr>
        <p:txBody>
          <a:bodyPr vert="horz" lIns="91440" tIns="45720" rIns="91440" bIns="45720" rtlCol="0" anchor="t">
            <a:normAutofit fontScale="92500" lnSpcReduction="10000"/>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305435" indent="-305435">
              <a:lnSpc>
                <a:spcPct val="90000"/>
              </a:lnSpc>
              <a:spcBef>
                <a:spcPts val="1000"/>
              </a:spcBef>
            </a:pPr>
            <a:r>
              <a:rPr lang="en-US" b="1">
                <a:solidFill>
                  <a:srgbClr val="000000"/>
                </a:solidFill>
                <a:latin typeface="Century Gothic" panose="020B0502020202020204" pitchFamily="34" charset="0"/>
              </a:rPr>
              <a:t> </a:t>
            </a:r>
            <a:r>
              <a:rPr lang="es-ES" b="1">
                <a:solidFill>
                  <a:srgbClr val="000000"/>
                </a:solidFill>
                <a:latin typeface="Century Gothic" panose="020B0502020202020204" pitchFamily="34" charset="0"/>
              </a:rPr>
              <a:t>Trabajo completado desde la última reunión: </a:t>
            </a:r>
            <a:endParaRPr lang="en-US" sz="1600">
              <a:solidFill>
                <a:srgbClr val="000000"/>
              </a:solidFill>
              <a:latin typeface="Century Gothic" panose="020B0502020202020204" pitchFamily="34" charset="0"/>
            </a:endParaRPr>
          </a:p>
          <a:p>
            <a:pPr marL="629435" lvl="1" indent="-305435">
              <a:lnSpc>
                <a:spcPct val="90000"/>
              </a:lnSpc>
              <a:spcBef>
                <a:spcPts val="1000"/>
              </a:spcBef>
            </a:pPr>
            <a:r>
              <a:rPr lang="es-ES">
                <a:solidFill>
                  <a:srgbClr val="000000"/>
                </a:solidFill>
                <a:latin typeface="Century Gothic" panose="020B0502020202020204" pitchFamily="34" charset="0"/>
              </a:rPr>
              <a:t>Reunión del CSC: Programada, coordinada y actualmente facilitando la reunión del CSC 8, incluyendo traducción, refrigerios y cuidado de niños</a:t>
            </a:r>
          </a:p>
          <a:p>
            <a:pPr marL="629435" lvl="1" indent="-305435">
              <a:lnSpc>
                <a:spcPct val="90000"/>
              </a:lnSpc>
              <a:spcBef>
                <a:spcPts val="1000"/>
              </a:spcBef>
            </a:pPr>
            <a:r>
              <a:rPr lang="es-ES">
                <a:solidFill>
                  <a:srgbClr val="000000"/>
                </a:solidFill>
                <a:latin typeface="Century Gothic" panose="020B0502020202020204" pitchFamily="34" charset="0"/>
              </a:rPr>
              <a:t>Facturas e informes: Se presentó la factura bimensual y los informes de progreso 5 La factura 4 fue aprobada por el SGC Se recibieron los cheques de reembolso 1, 2 y 3 El cheque 4 está en proceso de ser recibido</a:t>
            </a:r>
            <a:endParaRPr lang="en-US">
              <a:solidFill>
                <a:srgbClr val="000000"/>
              </a:solidFill>
              <a:latin typeface="Century Gothic" panose="020B0502020202020204" pitchFamily="34" charset="0"/>
            </a:endParaRPr>
          </a:p>
          <a:p>
            <a:pPr marL="305435" indent="-305435">
              <a:lnSpc>
                <a:spcPct val="90000"/>
              </a:lnSpc>
              <a:spcBef>
                <a:spcPts val="1000"/>
              </a:spcBef>
            </a:pPr>
            <a:r>
              <a:rPr lang="es-ES" b="1">
                <a:solidFill>
                  <a:srgbClr val="000000"/>
                </a:solidFill>
                <a:latin typeface="Century Gothic" panose="020B0502020202020204" pitchFamily="34" charset="0"/>
              </a:rPr>
              <a:t>Gastos totales reportados a la fecha:</a:t>
            </a:r>
            <a:r>
              <a:rPr lang="en-US">
                <a:solidFill>
                  <a:srgbClr val="000000"/>
                </a:solidFill>
                <a:latin typeface="Century Gothic" panose="020B0502020202020204" pitchFamily="34" charset="0"/>
              </a:rPr>
              <a:t>$135,451.06 </a:t>
            </a:r>
          </a:p>
          <a:p>
            <a:pPr marL="305435" indent="-305435">
              <a:lnSpc>
                <a:spcPct val="90000"/>
              </a:lnSpc>
              <a:spcBef>
                <a:spcPts val="1000"/>
              </a:spcBef>
            </a:pPr>
            <a:endParaRPr lang="en-US">
              <a:solidFill>
                <a:srgbClr val="000000"/>
              </a:solidFill>
              <a:latin typeface="Century Gothic" panose="020B0502020202020204" pitchFamily="34" charset="0"/>
            </a:endParaRPr>
          </a:p>
          <a:p>
            <a:pPr marL="305435" indent="-305435">
              <a:lnSpc>
                <a:spcPct val="90000"/>
              </a:lnSpc>
              <a:spcBef>
                <a:spcPts val="1000"/>
              </a:spcBef>
            </a:pPr>
            <a:r>
              <a:rPr lang="en-US" b="1" err="1">
                <a:solidFill>
                  <a:srgbClr val="000000"/>
                </a:solidFill>
                <a:latin typeface="Century Gothic" panose="020B0502020202020204" pitchFamily="34" charset="0"/>
              </a:rPr>
              <a:t>Presupuesto</a:t>
            </a:r>
            <a:r>
              <a:rPr lang="en-US" b="1">
                <a:solidFill>
                  <a:srgbClr val="000000"/>
                </a:solidFill>
                <a:latin typeface="Century Gothic" panose="020B0502020202020204" pitchFamily="34" charset="0"/>
              </a:rPr>
              <a:t> restante</a:t>
            </a:r>
            <a:r>
              <a:rPr lang="en-US">
                <a:solidFill>
                  <a:srgbClr val="000000"/>
                </a:solidFill>
                <a:latin typeface="Century Gothic" panose="020B0502020202020204" pitchFamily="34" charset="0"/>
              </a:rPr>
              <a:t>: $558,224.60</a:t>
            </a:r>
          </a:p>
          <a:p>
            <a:pPr marL="0" indent="0">
              <a:lnSpc>
                <a:spcPct val="90000"/>
              </a:lnSpc>
              <a:spcBef>
                <a:spcPts val="1000"/>
              </a:spcBef>
              <a:buNone/>
            </a:pPr>
            <a:endParaRPr lang="en-US">
              <a:solidFill>
                <a:srgbClr val="000000"/>
              </a:solidFill>
              <a:highlight>
                <a:srgbClr val="FFFF00"/>
              </a:highlight>
              <a:latin typeface="Century Gothic" panose="020B0502020202020204" pitchFamily="34" charset="0"/>
            </a:endParaRPr>
          </a:p>
          <a:p>
            <a:pPr marL="305435" indent="-305435">
              <a:lnSpc>
                <a:spcPct val="90000"/>
              </a:lnSpc>
              <a:spcBef>
                <a:spcPts val="1000"/>
              </a:spcBef>
            </a:pPr>
            <a:r>
              <a:rPr lang="en-US">
                <a:solidFill>
                  <a:srgbClr val="000000"/>
                </a:solidFill>
                <a:latin typeface="Century Gothic" panose="020B0502020202020204" pitchFamily="34" charset="0"/>
              </a:rPr>
              <a:t> </a:t>
            </a:r>
            <a:r>
              <a:rPr lang="es-ES" b="1">
                <a:solidFill>
                  <a:srgbClr val="000000"/>
                </a:solidFill>
                <a:latin typeface="Century Gothic" panose="020B0502020202020204" pitchFamily="34" charset="0"/>
              </a:rPr>
              <a:t>Trabajo planificado en las próximas ~dos semanas:</a:t>
            </a:r>
            <a:r>
              <a:rPr lang="es-ES" b="1">
                <a:solidFill>
                  <a:srgbClr val="000000"/>
                </a:solidFill>
                <a:latin typeface="Century Gothic"/>
              </a:rPr>
              <a:t>​</a:t>
            </a:r>
            <a:endParaRPr lang="en-US" b="1">
              <a:solidFill>
                <a:srgbClr val="000000"/>
              </a:solidFill>
              <a:latin typeface="Century Gothic"/>
            </a:endParaRPr>
          </a:p>
          <a:p>
            <a:pPr marL="629435" lvl="1" indent="-305435"/>
            <a:r>
              <a:rPr lang="es-ES">
                <a:latin typeface="Century Gothic" panose="020B0502020202020204" pitchFamily="34" charset="0"/>
              </a:rPr>
              <a:t>Reunión de CSC: Circulando el acta de la reunión 5 del CSC</a:t>
            </a:r>
          </a:p>
          <a:p>
            <a:pPr marL="629435" lvl="1" indent="-305435"/>
            <a:r>
              <a:rPr lang="es-ES">
                <a:latin typeface="Century Gothic" panose="020B0502020202020204" pitchFamily="34" charset="0"/>
              </a:rPr>
              <a:t>Facturas e informes: Comenzar a integrar la factura 6</a:t>
            </a:r>
          </a:p>
          <a:p>
            <a:pPr marL="629435" lvl="1" indent="-305435"/>
            <a:r>
              <a:rPr lang="es-ES">
                <a:latin typeface="Century Gothic" panose="020B0502020202020204" pitchFamily="34" charset="0"/>
              </a:rPr>
              <a:t>Aprovechamiento de informes: Compartir formularios para informar sobre el apalancamiento para la ciudad y los socios</a:t>
            </a:r>
          </a:p>
          <a:p>
            <a:pPr marL="629435" lvl="1" indent="-305435"/>
            <a:r>
              <a:rPr lang="es-ES">
                <a:latin typeface="Century Gothic" panose="020B0502020202020204" pitchFamily="34" charset="0"/>
              </a:rPr>
              <a:t>Pagos: Procesar y pagar facturas de los socios</a:t>
            </a:r>
            <a:endParaRPr lang="en-US">
              <a:latin typeface="Century Gothic" panose="020B0502020202020204" pitchFamily="34" charset="0"/>
            </a:endParaRPr>
          </a:p>
        </p:txBody>
      </p:sp>
      <p:sp>
        <p:nvSpPr>
          <p:cNvPr id="4" name="Title 1">
            <a:extLst>
              <a:ext uri="{FF2B5EF4-FFF2-40B4-BE49-F238E27FC236}">
                <a16:creationId xmlns:a16="http://schemas.microsoft.com/office/drawing/2014/main" id="{FD8140C1-CA8B-0CD5-5389-E96164AE3315}"/>
              </a:ext>
            </a:extLst>
          </p:cNvPr>
          <p:cNvSpPr txBox="1">
            <a:spLocks/>
          </p:cNvSpPr>
          <p:nvPr/>
        </p:nvSpPr>
        <p:spPr>
          <a:xfrm>
            <a:off x="532426" y="265752"/>
            <a:ext cx="11187793" cy="905501"/>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600" b="1" kern="1200" cap="all">
                <a:solidFill>
                  <a:schemeClr val="tx1"/>
                </a:solidFill>
                <a:latin typeface="Century Gothic" panose="020B0502020202020204" pitchFamily="34"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000" b="1" kern="1500" cap="none">
                <a:solidFill>
                  <a:schemeClr val="bg1"/>
                </a:solidFill>
                <a:latin typeface="Myriad Pro" panose="020B0503030403020204" pitchFamily="34" charset="0"/>
                <a:ea typeface="Open Sans" pitchFamily="2" charset="0"/>
                <a:cs typeface="Open Sans" pitchFamily="2" charset="0"/>
              </a:rPr>
              <a:t>Grantee</a:t>
            </a:r>
          </a:p>
        </p:txBody>
      </p:sp>
      <p:pic>
        <p:nvPicPr>
          <p:cNvPr id="2" name="Imagen 4" descr="Logotipo, nombre de la empresa&#10;&#10;Descripción generada automáticamente">
            <a:extLst>
              <a:ext uri="{FF2B5EF4-FFF2-40B4-BE49-F238E27FC236}">
                <a16:creationId xmlns:a16="http://schemas.microsoft.com/office/drawing/2014/main" id="{4A2996F7-7C90-6B9A-C83A-37ED60370ADF}"/>
              </a:ext>
            </a:extLst>
          </p:cNvPr>
          <p:cNvPicPr>
            <a:picLocks noChangeAspect="1"/>
          </p:cNvPicPr>
          <p:nvPr/>
        </p:nvPicPr>
        <p:blipFill>
          <a:blip r:embed="rId3"/>
          <a:stretch>
            <a:fillRect/>
          </a:stretch>
        </p:blipFill>
        <p:spPr>
          <a:xfrm>
            <a:off x="10320066" y="110543"/>
            <a:ext cx="1735099" cy="968248"/>
          </a:xfrm>
          <a:prstGeom prst="rect">
            <a:avLst/>
          </a:prstGeom>
        </p:spPr>
      </p:pic>
    </p:spTree>
    <p:extLst>
      <p:ext uri="{BB962C8B-B14F-4D97-AF65-F5344CB8AC3E}">
        <p14:creationId xmlns:p14="http://schemas.microsoft.com/office/powerpoint/2010/main" val="4262858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2EB8AE9-3C7F-654E-7F1F-06EFCE53551B}"/>
              </a:ext>
            </a:extLst>
          </p:cNvPr>
          <p:cNvSpPr txBox="1">
            <a:spLocks/>
          </p:cNvSpPr>
          <p:nvPr/>
        </p:nvSpPr>
        <p:spPr>
          <a:xfrm>
            <a:off x="535020" y="1443954"/>
            <a:ext cx="11187793" cy="5148294"/>
          </a:xfrm>
          <a:prstGeom prst="rect">
            <a:avLst/>
          </a:prstGeom>
        </p:spPr>
        <p:txBody>
          <a:bodyPr vert="horz" lIns="91440" tIns="45720" rIns="91440" bIns="45720" rtlCol="0" anchor="t">
            <a:norm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305435" indent="-305435">
              <a:lnSpc>
                <a:spcPct val="90000"/>
              </a:lnSpc>
              <a:spcBef>
                <a:spcPts val="1000"/>
              </a:spcBef>
            </a:pPr>
            <a:r>
              <a:rPr lang="es-ES" b="1">
                <a:solidFill>
                  <a:srgbClr val="000000"/>
                </a:solidFill>
                <a:latin typeface="Century Gothic" panose="020B0502020202020204" pitchFamily="34" charset="0"/>
              </a:rPr>
              <a:t>Trabajo completado desde la última reunión: </a:t>
            </a:r>
            <a:endParaRPr lang="en-US" sz="1600">
              <a:solidFill>
                <a:srgbClr val="000000"/>
              </a:solidFill>
              <a:latin typeface="Century Gothic" panose="020B0502020202020204" pitchFamily="34" charset="0"/>
            </a:endParaRPr>
          </a:p>
          <a:p>
            <a:pPr marL="629435" lvl="1" indent="-305435">
              <a:lnSpc>
                <a:spcPct val="90000"/>
              </a:lnSpc>
              <a:spcBef>
                <a:spcPts val="1000"/>
              </a:spcBef>
            </a:pPr>
            <a:r>
              <a:rPr lang="es-ES">
                <a:solidFill>
                  <a:srgbClr val="000000"/>
                </a:solidFill>
                <a:latin typeface="Century Gothic" panose="020B0502020202020204" pitchFamily="34" charset="0"/>
              </a:rPr>
              <a:t>Me reuní con los consultores de CSW para revisar los costos del proyecto </a:t>
            </a:r>
          </a:p>
          <a:p>
            <a:pPr marL="629435" lvl="1" indent="-305435">
              <a:lnSpc>
                <a:spcPct val="90000"/>
              </a:lnSpc>
              <a:spcBef>
                <a:spcPts val="1000"/>
              </a:spcBef>
            </a:pPr>
            <a:r>
              <a:rPr lang="es-ES">
                <a:solidFill>
                  <a:srgbClr val="000000"/>
                </a:solidFill>
                <a:latin typeface="Century Gothic" panose="020B0502020202020204" pitchFamily="34" charset="0"/>
              </a:rPr>
              <a:t>Me reuní con la Iniciativa de Richmond </a:t>
            </a:r>
            <a:r>
              <a:rPr lang="es-ES" err="1">
                <a:solidFill>
                  <a:srgbClr val="000000"/>
                </a:solidFill>
                <a:latin typeface="Century Gothic" panose="020B0502020202020204" pitchFamily="34" charset="0"/>
              </a:rPr>
              <a:t>Main</a:t>
            </a:r>
            <a:r>
              <a:rPr lang="es-ES">
                <a:solidFill>
                  <a:srgbClr val="000000"/>
                </a:solidFill>
                <a:latin typeface="Century Gothic" panose="020B0502020202020204" pitchFamily="34" charset="0"/>
              </a:rPr>
              <a:t> Street para hablar sobre la participación de la comunidad en el proyecto</a:t>
            </a:r>
            <a:endParaRPr lang="en-US">
              <a:solidFill>
                <a:srgbClr val="000000"/>
              </a:solidFill>
              <a:latin typeface="Century Gothic" panose="020B0502020202020204" pitchFamily="34" charset="0"/>
            </a:endParaRPr>
          </a:p>
          <a:p>
            <a:pPr marL="305435" indent="-305435">
              <a:lnSpc>
                <a:spcPct val="90000"/>
              </a:lnSpc>
              <a:spcBef>
                <a:spcPts val="1000"/>
              </a:spcBef>
            </a:pPr>
            <a:r>
              <a:rPr lang="es-ES" b="1">
                <a:solidFill>
                  <a:srgbClr val="000000"/>
                </a:solidFill>
                <a:latin typeface="Century Gothic" panose="020B0502020202020204" pitchFamily="34" charset="0"/>
              </a:rPr>
              <a:t>Gastos totales reportados a la fecha:</a:t>
            </a:r>
            <a:r>
              <a:rPr lang="en-US">
                <a:solidFill>
                  <a:srgbClr val="000000"/>
                </a:solidFill>
                <a:latin typeface="Century Gothic" panose="020B0502020202020204" pitchFamily="34" charset="0"/>
              </a:rPr>
              <a:t>$6, 315.12 </a:t>
            </a:r>
          </a:p>
          <a:p>
            <a:pPr marL="305435" indent="-305435">
              <a:lnSpc>
                <a:spcPct val="90000"/>
              </a:lnSpc>
              <a:spcBef>
                <a:spcPts val="1000"/>
              </a:spcBef>
            </a:pPr>
            <a:endParaRPr lang="en-US">
              <a:solidFill>
                <a:srgbClr val="000000"/>
              </a:solidFill>
              <a:latin typeface="Century Gothic" panose="020B0502020202020204" pitchFamily="34" charset="0"/>
            </a:endParaRPr>
          </a:p>
          <a:p>
            <a:pPr marL="305435" indent="-305435">
              <a:lnSpc>
                <a:spcPct val="90000"/>
              </a:lnSpc>
              <a:spcBef>
                <a:spcPts val="1000"/>
              </a:spcBef>
            </a:pPr>
            <a:r>
              <a:rPr lang="en-US" b="1" err="1">
                <a:solidFill>
                  <a:srgbClr val="000000"/>
                </a:solidFill>
                <a:latin typeface="Century Gothic" panose="020B0502020202020204" pitchFamily="34" charset="0"/>
              </a:rPr>
              <a:t>Presupuesto</a:t>
            </a:r>
            <a:r>
              <a:rPr lang="en-US" b="1">
                <a:solidFill>
                  <a:srgbClr val="000000"/>
                </a:solidFill>
                <a:latin typeface="Century Gothic" panose="020B0502020202020204" pitchFamily="34" charset="0"/>
              </a:rPr>
              <a:t> restante</a:t>
            </a:r>
            <a:r>
              <a:rPr lang="en-US">
                <a:solidFill>
                  <a:srgbClr val="000000"/>
                </a:solidFill>
                <a:latin typeface="Century Gothic" panose="020B0502020202020204" pitchFamily="34" charset="0"/>
              </a:rPr>
              <a:t>: $5,174,858.03</a:t>
            </a:r>
          </a:p>
          <a:p>
            <a:pPr marL="0" indent="0">
              <a:lnSpc>
                <a:spcPct val="90000"/>
              </a:lnSpc>
              <a:spcBef>
                <a:spcPts val="1000"/>
              </a:spcBef>
              <a:buNone/>
            </a:pPr>
            <a:endParaRPr lang="en-US">
              <a:solidFill>
                <a:srgbClr val="000000"/>
              </a:solidFill>
              <a:highlight>
                <a:srgbClr val="FFFF00"/>
              </a:highlight>
              <a:latin typeface="Century Gothic" panose="020B0502020202020204" pitchFamily="34" charset="0"/>
            </a:endParaRPr>
          </a:p>
          <a:p>
            <a:pPr marL="305435" indent="-305435">
              <a:lnSpc>
                <a:spcPct val="90000"/>
              </a:lnSpc>
              <a:spcBef>
                <a:spcPts val="1000"/>
              </a:spcBef>
            </a:pPr>
            <a:r>
              <a:rPr lang="en-US">
                <a:solidFill>
                  <a:srgbClr val="000000"/>
                </a:solidFill>
                <a:latin typeface="Century Gothic" panose="020B0502020202020204" pitchFamily="34" charset="0"/>
              </a:rPr>
              <a:t> </a:t>
            </a:r>
            <a:r>
              <a:rPr lang="es-ES" b="1">
                <a:solidFill>
                  <a:srgbClr val="000000"/>
                </a:solidFill>
                <a:latin typeface="Century Gothic" panose="020B0502020202020204" pitchFamily="34" charset="0"/>
              </a:rPr>
              <a:t>Trabajo planificado en las próximas ~dos semanas:</a:t>
            </a:r>
            <a:endParaRPr lang="en-US"/>
          </a:p>
          <a:p>
            <a:pPr marL="629435" lvl="1" indent="-305435"/>
            <a:r>
              <a:rPr lang="es-ES">
                <a:latin typeface="Century Gothic"/>
              </a:rPr>
              <a:t>Preparar mensajes y comunicaciones de compromiso</a:t>
            </a:r>
          </a:p>
          <a:p>
            <a:pPr marL="629435" lvl="1" indent="-305435"/>
            <a:r>
              <a:rPr lang="es-ES">
                <a:latin typeface="Century Gothic"/>
              </a:rPr>
              <a:t>Comenzar el compromiso comunitario</a:t>
            </a:r>
          </a:p>
          <a:p>
            <a:pPr marL="629435" lvl="1" indent="-305435"/>
            <a:r>
              <a:rPr lang="es-ES">
                <a:latin typeface="Century Gothic"/>
              </a:rPr>
              <a:t>Prepararse para la reunión del Ayuntamiento</a:t>
            </a:r>
            <a:endParaRPr lang="en-US">
              <a:latin typeface="Century Gothic"/>
            </a:endParaRPr>
          </a:p>
          <a:p>
            <a:pPr marL="305435" indent="-305435"/>
            <a:endParaRPr lang="en-US">
              <a:highlight>
                <a:srgbClr val="FFFF00"/>
              </a:highlight>
              <a:latin typeface="Century Gothic"/>
            </a:endParaRPr>
          </a:p>
          <a:p>
            <a:pPr marL="629920" lvl="1" indent="-305435"/>
            <a:endParaRPr lang="en-US" b="1">
              <a:latin typeface="Century Gothic"/>
            </a:endParaRPr>
          </a:p>
          <a:p>
            <a:pPr marL="323850" lvl="1" indent="0">
              <a:buNone/>
            </a:pPr>
            <a:endParaRPr lang="en-US" b="1">
              <a:latin typeface="Century Gothic"/>
            </a:endParaRPr>
          </a:p>
        </p:txBody>
      </p:sp>
      <p:sp>
        <p:nvSpPr>
          <p:cNvPr id="4" name="Title 1">
            <a:extLst>
              <a:ext uri="{FF2B5EF4-FFF2-40B4-BE49-F238E27FC236}">
                <a16:creationId xmlns:a16="http://schemas.microsoft.com/office/drawing/2014/main" id="{FD8140C1-CA8B-0CD5-5389-E96164AE3315}"/>
              </a:ext>
            </a:extLst>
          </p:cNvPr>
          <p:cNvSpPr txBox="1">
            <a:spLocks/>
          </p:cNvSpPr>
          <p:nvPr/>
        </p:nvSpPr>
        <p:spPr>
          <a:xfrm>
            <a:off x="532426" y="265752"/>
            <a:ext cx="11187793" cy="905501"/>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600" b="1" kern="1200" cap="all">
                <a:solidFill>
                  <a:schemeClr val="tx1"/>
                </a:solidFill>
                <a:latin typeface="Century Gothic" panose="020B0502020202020204" pitchFamily="34"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000" b="1" kern="1500" cap="none">
                <a:solidFill>
                  <a:schemeClr val="bg1"/>
                </a:solidFill>
                <a:latin typeface="Myriad Pro" panose="020B0503030403020204" pitchFamily="34" charset="0"/>
                <a:ea typeface="Open Sans" pitchFamily="2" charset="0"/>
                <a:cs typeface="Open Sans" pitchFamily="2" charset="0"/>
              </a:rPr>
              <a:t>Neighborhood Complete Streets</a:t>
            </a:r>
          </a:p>
        </p:txBody>
      </p:sp>
      <p:pic>
        <p:nvPicPr>
          <p:cNvPr id="2" name="Imagen 4" descr="Logotipo, nombre de la empresa&#10;&#10;Descripción generada automáticamente">
            <a:extLst>
              <a:ext uri="{FF2B5EF4-FFF2-40B4-BE49-F238E27FC236}">
                <a16:creationId xmlns:a16="http://schemas.microsoft.com/office/drawing/2014/main" id="{4A2996F7-7C90-6B9A-C83A-37ED60370ADF}"/>
              </a:ext>
            </a:extLst>
          </p:cNvPr>
          <p:cNvPicPr>
            <a:picLocks noChangeAspect="1"/>
          </p:cNvPicPr>
          <p:nvPr/>
        </p:nvPicPr>
        <p:blipFill>
          <a:blip r:embed="rId3"/>
          <a:stretch>
            <a:fillRect/>
          </a:stretch>
        </p:blipFill>
        <p:spPr>
          <a:xfrm>
            <a:off x="10245725" y="222055"/>
            <a:ext cx="1735099" cy="968248"/>
          </a:xfrm>
          <a:prstGeom prst="rect">
            <a:avLst/>
          </a:prstGeom>
        </p:spPr>
      </p:pic>
    </p:spTree>
    <p:extLst>
      <p:ext uri="{BB962C8B-B14F-4D97-AF65-F5344CB8AC3E}">
        <p14:creationId xmlns:p14="http://schemas.microsoft.com/office/powerpoint/2010/main" val="41050212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2EB8AE9-3C7F-654E-7F1F-06EFCE53551B}"/>
              </a:ext>
            </a:extLst>
          </p:cNvPr>
          <p:cNvSpPr txBox="1">
            <a:spLocks/>
          </p:cNvSpPr>
          <p:nvPr/>
        </p:nvSpPr>
        <p:spPr>
          <a:xfrm>
            <a:off x="535020" y="1443954"/>
            <a:ext cx="11187793" cy="5148294"/>
          </a:xfrm>
          <a:prstGeom prst="rect">
            <a:avLst/>
          </a:prstGeom>
        </p:spPr>
        <p:txBody>
          <a:bodyPr vert="horz" lIns="91440" tIns="45720" rIns="91440" bIns="45720" rtlCol="0" anchor="t">
            <a:norm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305435" indent="-305435"/>
            <a:r>
              <a:rPr lang="es-ES" b="1">
                <a:solidFill>
                  <a:srgbClr val="000000"/>
                </a:solidFill>
                <a:latin typeface="Century Gothic" panose="020B0502020202020204" pitchFamily="34" charset="0"/>
              </a:rPr>
              <a:t>Trabajo completado desde la última reunión: </a:t>
            </a:r>
            <a:endParaRPr lang="en-US" sz="1600">
              <a:solidFill>
                <a:srgbClr val="000000"/>
              </a:solidFill>
              <a:latin typeface="Century Gothic" panose="020B0502020202020204" pitchFamily="34" charset="0"/>
            </a:endParaRPr>
          </a:p>
          <a:p>
            <a:pPr marL="629920" lvl="1" indent="-305435">
              <a:lnSpc>
                <a:spcPct val="90000"/>
              </a:lnSpc>
              <a:spcBef>
                <a:spcPts val="1000"/>
              </a:spcBef>
            </a:pPr>
            <a:r>
              <a:rPr lang="en-US" err="1">
                <a:solidFill>
                  <a:srgbClr val="000000"/>
                </a:solidFill>
                <a:latin typeface="Century Gothic"/>
                <a:ea typeface="+mn-lt"/>
                <a:cs typeface="+mn-lt"/>
              </a:rPr>
              <a:t>Levantamiento</a:t>
            </a:r>
            <a:r>
              <a:rPr lang="en-US">
                <a:solidFill>
                  <a:srgbClr val="000000"/>
                </a:solidFill>
                <a:latin typeface="Century Gothic"/>
                <a:ea typeface="+mn-lt"/>
                <a:cs typeface="+mn-lt"/>
              </a:rPr>
              <a:t> </a:t>
            </a:r>
            <a:r>
              <a:rPr lang="en-US" err="1">
                <a:solidFill>
                  <a:srgbClr val="000000"/>
                </a:solidFill>
                <a:latin typeface="Century Gothic"/>
                <a:ea typeface="+mn-lt"/>
                <a:cs typeface="+mn-lt"/>
              </a:rPr>
              <a:t>topográfico</a:t>
            </a:r>
            <a:r>
              <a:rPr lang="en-US">
                <a:solidFill>
                  <a:srgbClr val="000000"/>
                </a:solidFill>
                <a:latin typeface="Century Gothic"/>
                <a:ea typeface="+mn-lt"/>
                <a:cs typeface="+mn-lt"/>
              </a:rPr>
              <a:t> </a:t>
            </a:r>
            <a:r>
              <a:rPr lang="en-US" err="1">
                <a:solidFill>
                  <a:srgbClr val="000000"/>
                </a:solidFill>
                <a:latin typeface="Century Gothic"/>
                <a:ea typeface="+mn-lt"/>
                <a:cs typeface="+mn-lt"/>
              </a:rPr>
              <a:t>realizado</a:t>
            </a:r>
            <a:r>
              <a:rPr lang="en-US">
                <a:solidFill>
                  <a:srgbClr val="000000"/>
                </a:solidFill>
                <a:latin typeface="Century Gothic"/>
                <a:ea typeface="+mn-lt"/>
                <a:cs typeface="+mn-lt"/>
              </a:rPr>
              <a:t> por el subconsultor para </a:t>
            </a:r>
            <a:r>
              <a:rPr lang="en-US" err="1">
                <a:solidFill>
                  <a:srgbClr val="000000"/>
                </a:solidFill>
                <a:latin typeface="Century Gothic"/>
                <a:ea typeface="+mn-lt"/>
                <a:cs typeface="+mn-lt"/>
              </a:rPr>
              <a:t>elaborar</a:t>
            </a:r>
            <a:r>
              <a:rPr lang="en-US">
                <a:solidFill>
                  <a:srgbClr val="000000"/>
                </a:solidFill>
                <a:latin typeface="Century Gothic"/>
                <a:ea typeface="+mn-lt"/>
                <a:cs typeface="+mn-lt"/>
              </a:rPr>
              <a:t> </a:t>
            </a:r>
            <a:r>
              <a:rPr lang="en-US" err="1">
                <a:solidFill>
                  <a:srgbClr val="000000"/>
                </a:solidFill>
                <a:latin typeface="Century Gothic"/>
                <a:ea typeface="+mn-lt"/>
                <a:cs typeface="+mn-lt"/>
              </a:rPr>
              <a:t>mapas</a:t>
            </a:r>
            <a:r>
              <a:rPr lang="en-US">
                <a:solidFill>
                  <a:srgbClr val="000000"/>
                </a:solidFill>
                <a:latin typeface="Century Gothic"/>
                <a:ea typeface="+mn-lt"/>
                <a:cs typeface="+mn-lt"/>
              </a:rPr>
              <a:t> base</a:t>
            </a:r>
            <a:endParaRPr lang="en-US" b="1">
              <a:solidFill>
                <a:srgbClr val="000000"/>
              </a:solidFill>
              <a:latin typeface="Century Gothic"/>
            </a:endParaRPr>
          </a:p>
          <a:p>
            <a:pPr marL="305435" indent="-305435">
              <a:lnSpc>
                <a:spcPct val="90000"/>
              </a:lnSpc>
              <a:spcBef>
                <a:spcPts val="1000"/>
              </a:spcBef>
            </a:pPr>
            <a:r>
              <a:rPr lang="es-ES" b="1">
                <a:solidFill>
                  <a:srgbClr val="000000"/>
                </a:solidFill>
                <a:latin typeface="Century Gothic" panose="020B0502020202020204" pitchFamily="34" charset="0"/>
              </a:rPr>
              <a:t>Gastos totales reportados a la fecha:</a:t>
            </a:r>
            <a:r>
              <a:rPr lang="en-US">
                <a:solidFill>
                  <a:srgbClr val="000000"/>
                </a:solidFill>
                <a:latin typeface="Century Gothic" panose="020B0502020202020204" pitchFamily="34" charset="0"/>
              </a:rPr>
              <a:t>$22,247.44 </a:t>
            </a:r>
          </a:p>
          <a:p>
            <a:pPr marL="305435" indent="-305435">
              <a:lnSpc>
                <a:spcPct val="90000"/>
              </a:lnSpc>
              <a:spcBef>
                <a:spcPts val="1000"/>
              </a:spcBef>
            </a:pPr>
            <a:endParaRPr lang="en-US">
              <a:solidFill>
                <a:srgbClr val="000000"/>
              </a:solidFill>
              <a:latin typeface="Century Gothic" panose="020B0502020202020204" pitchFamily="34" charset="0"/>
            </a:endParaRPr>
          </a:p>
          <a:p>
            <a:pPr marL="305435" indent="-305435">
              <a:lnSpc>
                <a:spcPct val="90000"/>
              </a:lnSpc>
              <a:spcBef>
                <a:spcPts val="1000"/>
              </a:spcBef>
            </a:pPr>
            <a:r>
              <a:rPr lang="en-US" b="1" err="1">
                <a:solidFill>
                  <a:srgbClr val="000000"/>
                </a:solidFill>
                <a:latin typeface="Century Gothic" panose="020B0502020202020204" pitchFamily="34" charset="0"/>
              </a:rPr>
              <a:t>Presupuesto</a:t>
            </a:r>
            <a:r>
              <a:rPr lang="en-US" b="1">
                <a:solidFill>
                  <a:srgbClr val="000000"/>
                </a:solidFill>
                <a:latin typeface="Century Gothic" panose="020B0502020202020204" pitchFamily="34" charset="0"/>
              </a:rPr>
              <a:t> restante</a:t>
            </a:r>
            <a:r>
              <a:rPr lang="en-US">
                <a:solidFill>
                  <a:srgbClr val="000000"/>
                </a:solidFill>
                <a:latin typeface="Century Gothic" panose="020B0502020202020204" pitchFamily="34" charset="0"/>
              </a:rPr>
              <a:t>: $4,793,906.16</a:t>
            </a:r>
          </a:p>
          <a:p>
            <a:pPr marL="0" indent="0">
              <a:lnSpc>
                <a:spcPct val="90000"/>
              </a:lnSpc>
              <a:spcBef>
                <a:spcPts val="1000"/>
              </a:spcBef>
              <a:buNone/>
            </a:pPr>
            <a:endParaRPr lang="en-US">
              <a:solidFill>
                <a:srgbClr val="000000"/>
              </a:solidFill>
              <a:highlight>
                <a:srgbClr val="FFFF00"/>
              </a:highlight>
              <a:latin typeface="Century Gothic" panose="020B0502020202020204" pitchFamily="34" charset="0"/>
            </a:endParaRPr>
          </a:p>
          <a:p>
            <a:pPr marL="305435" indent="-305435">
              <a:lnSpc>
                <a:spcPct val="90000"/>
              </a:lnSpc>
              <a:spcBef>
                <a:spcPts val="1000"/>
              </a:spcBef>
            </a:pPr>
            <a:r>
              <a:rPr lang="en-US">
                <a:solidFill>
                  <a:srgbClr val="000000"/>
                </a:solidFill>
                <a:latin typeface="Century Gothic" panose="020B0502020202020204" pitchFamily="34" charset="0"/>
              </a:rPr>
              <a:t> </a:t>
            </a:r>
            <a:r>
              <a:rPr lang="es-ES" b="1">
                <a:solidFill>
                  <a:srgbClr val="000000"/>
                </a:solidFill>
                <a:latin typeface="Century Gothic" panose="020B0502020202020204" pitchFamily="34" charset="0"/>
              </a:rPr>
              <a:t>Trabajo planificado en las próximas ~dos semanas:</a:t>
            </a:r>
            <a:endParaRPr lang="en-US" b="1">
              <a:latin typeface="Century Gothic"/>
            </a:endParaRPr>
          </a:p>
          <a:p>
            <a:pPr marL="629920" indent="-305435"/>
            <a:r>
              <a:rPr lang="en-US">
                <a:latin typeface="Century Gothic"/>
                <a:ea typeface="+mn-lt"/>
                <a:cs typeface="+mn-lt"/>
              </a:rPr>
              <a:t>El consultor </a:t>
            </a:r>
            <a:r>
              <a:rPr lang="en-US" err="1">
                <a:latin typeface="Century Gothic"/>
                <a:ea typeface="+mn-lt"/>
                <a:cs typeface="+mn-lt"/>
              </a:rPr>
              <a:t>comenzará</a:t>
            </a:r>
            <a:r>
              <a:rPr lang="en-US">
                <a:latin typeface="Century Gothic"/>
                <a:ea typeface="+mn-lt"/>
                <a:cs typeface="+mn-lt"/>
              </a:rPr>
              <a:t> </a:t>
            </a:r>
            <a:r>
              <a:rPr lang="en-US" err="1">
                <a:latin typeface="Century Gothic"/>
                <a:ea typeface="+mn-lt"/>
                <a:cs typeface="+mn-lt"/>
              </a:rPr>
              <a:t>el</a:t>
            </a:r>
            <a:r>
              <a:rPr lang="en-US">
                <a:latin typeface="Century Gothic"/>
                <a:ea typeface="+mn-lt"/>
                <a:cs typeface="+mn-lt"/>
              </a:rPr>
              <a:t> </a:t>
            </a:r>
            <a:r>
              <a:rPr lang="en-US" err="1">
                <a:latin typeface="Century Gothic"/>
                <a:ea typeface="+mn-lt"/>
                <a:cs typeface="+mn-lt"/>
              </a:rPr>
              <a:t>trabajo</a:t>
            </a:r>
            <a:r>
              <a:rPr lang="en-US">
                <a:latin typeface="Century Gothic"/>
                <a:ea typeface="+mn-lt"/>
                <a:cs typeface="+mn-lt"/>
              </a:rPr>
              <a:t> de </a:t>
            </a:r>
            <a:r>
              <a:rPr lang="en-US" err="1">
                <a:latin typeface="Century Gothic"/>
                <a:ea typeface="+mn-lt"/>
                <a:cs typeface="+mn-lt"/>
              </a:rPr>
              <a:t>diseño</a:t>
            </a:r>
            <a:endParaRPr lang="en-US" err="1">
              <a:latin typeface="Century Gothic"/>
            </a:endParaRPr>
          </a:p>
          <a:p>
            <a:pPr marL="629920" lvl="1" indent="-305435"/>
            <a:r>
              <a:rPr lang="en-US">
                <a:latin typeface="Century Gothic"/>
                <a:ea typeface="+mn-lt"/>
                <a:cs typeface="+mn-lt"/>
              </a:rPr>
              <a:t>Continua la </a:t>
            </a:r>
            <a:r>
              <a:rPr lang="en-US" err="1">
                <a:latin typeface="Century Gothic"/>
                <a:ea typeface="+mn-lt"/>
                <a:cs typeface="+mn-lt"/>
              </a:rPr>
              <a:t>planificación</a:t>
            </a:r>
            <a:r>
              <a:rPr lang="en-US">
                <a:latin typeface="Century Gothic"/>
                <a:ea typeface="+mn-lt"/>
                <a:cs typeface="+mn-lt"/>
              </a:rPr>
              <a:t> de </a:t>
            </a:r>
            <a:r>
              <a:rPr lang="en-US" err="1">
                <a:latin typeface="Century Gothic"/>
                <a:ea typeface="+mn-lt"/>
                <a:cs typeface="+mn-lt"/>
              </a:rPr>
              <a:t>participación</a:t>
            </a:r>
            <a:endParaRPr lang="en-US">
              <a:latin typeface="Century Gothic"/>
            </a:endParaRPr>
          </a:p>
          <a:p>
            <a:pPr marL="629285" lvl="1" indent="-305435"/>
            <a:r>
              <a:rPr lang="en-US">
                <a:latin typeface="Century Gothic"/>
                <a:ea typeface="+mn-lt"/>
                <a:cs typeface="+mn-lt"/>
              </a:rPr>
              <a:t>Continua la </a:t>
            </a:r>
            <a:r>
              <a:rPr lang="en-US" err="1">
                <a:latin typeface="Century Gothic"/>
                <a:ea typeface="+mn-lt"/>
                <a:cs typeface="+mn-lt"/>
              </a:rPr>
              <a:t>coordinación</a:t>
            </a:r>
            <a:r>
              <a:rPr lang="en-US">
                <a:latin typeface="Century Gothic"/>
                <a:ea typeface="+mn-lt"/>
                <a:cs typeface="+mn-lt"/>
              </a:rPr>
              <a:t> de </a:t>
            </a:r>
            <a:r>
              <a:rPr lang="en-US" err="1">
                <a:latin typeface="Century Gothic"/>
                <a:ea typeface="+mn-lt"/>
                <a:cs typeface="+mn-lt"/>
              </a:rPr>
              <a:t>planificación</a:t>
            </a:r>
            <a:r>
              <a:rPr lang="en-US">
                <a:latin typeface="Century Gothic"/>
                <a:ea typeface="+mn-lt"/>
                <a:cs typeface="+mn-lt"/>
              </a:rPr>
              <a:t> con las partes </a:t>
            </a:r>
            <a:r>
              <a:rPr lang="en-US" err="1">
                <a:latin typeface="Century Gothic"/>
                <a:ea typeface="+mn-lt"/>
                <a:cs typeface="+mn-lt"/>
              </a:rPr>
              <a:t>interesadas</a:t>
            </a:r>
            <a:endParaRPr lang="en-US">
              <a:latin typeface="Century Gothic"/>
            </a:endParaRPr>
          </a:p>
        </p:txBody>
      </p:sp>
      <p:sp>
        <p:nvSpPr>
          <p:cNvPr id="4" name="Title 1">
            <a:extLst>
              <a:ext uri="{FF2B5EF4-FFF2-40B4-BE49-F238E27FC236}">
                <a16:creationId xmlns:a16="http://schemas.microsoft.com/office/drawing/2014/main" id="{FD8140C1-CA8B-0CD5-5389-E96164AE3315}"/>
              </a:ext>
            </a:extLst>
          </p:cNvPr>
          <p:cNvSpPr txBox="1">
            <a:spLocks/>
          </p:cNvSpPr>
          <p:nvPr/>
        </p:nvSpPr>
        <p:spPr>
          <a:xfrm>
            <a:off x="532426" y="265752"/>
            <a:ext cx="11187793" cy="905501"/>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600" b="1" kern="1200" cap="all">
                <a:solidFill>
                  <a:schemeClr val="tx1"/>
                </a:solidFill>
                <a:latin typeface="Century Gothic" panose="020B0502020202020204" pitchFamily="34"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000" b="1" kern="1500" cap="none">
                <a:solidFill>
                  <a:schemeClr val="bg1"/>
                </a:solidFill>
                <a:latin typeface="Myriad Pro" panose="020B0503030403020204" pitchFamily="34" charset="0"/>
                <a:ea typeface="Open Sans" pitchFamily="2" charset="0"/>
                <a:cs typeface="Open Sans" pitchFamily="2" charset="0"/>
              </a:rPr>
              <a:t>Richmond Wellness Trail</a:t>
            </a:r>
          </a:p>
        </p:txBody>
      </p:sp>
      <p:pic>
        <p:nvPicPr>
          <p:cNvPr id="5" name="Picture 4">
            <a:extLst>
              <a:ext uri="{FF2B5EF4-FFF2-40B4-BE49-F238E27FC236}">
                <a16:creationId xmlns:a16="http://schemas.microsoft.com/office/drawing/2014/main" id="{C0AA1333-5CFE-4966-2C9F-6A6227606819}"/>
              </a:ext>
            </a:extLst>
          </p:cNvPr>
          <p:cNvPicPr>
            <a:picLocks noChangeAspect="1"/>
          </p:cNvPicPr>
          <p:nvPr/>
        </p:nvPicPr>
        <p:blipFill>
          <a:blip r:embed="rId3"/>
          <a:stretch>
            <a:fillRect/>
          </a:stretch>
        </p:blipFill>
        <p:spPr>
          <a:xfrm>
            <a:off x="9559472" y="369239"/>
            <a:ext cx="2162629" cy="712950"/>
          </a:xfrm>
          <a:prstGeom prst="rect">
            <a:avLst/>
          </a:prstGeom>
        </p:spPr>
      </p:pic>
    </p:spTree>
    <p:extLst>
      <p:ext uri="{BB962C8B-B14F-4D97-AF65-F5344CB8AC3E}">
        <p14:creationId xmlns:p14="http://schemas.microsoft.com/office/powerpoint/2010/main" val="24599584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2EB8AE9-3C7F-654E-7F1F-06EFCE53551B}"/>
              </a:ext>
            </a:extLst>
          </p:cNvPr>
          <p:cNvSpPr txBox="1">
            <a:spLocks/>
          </p:cNvSpPr>
          <p:nvPr/>
        </p:nvSpPr>
        <p:spPr>
          <a:xfrm>
            <a:off x="535020" y="1443954"/>
            <a:ext cx="11187793" cy="5148294"/>
          </a:xfrm>
          <a:prstGeom prst="rect">
            <a:avLst/>
          </a:prstGeom>
        </p:spPr>
        <p:txBody>
          <a:bodyPr vert="horz" lIns="91440" tIns="45720" rIns="91440" bIns="45720" rtlCol="0" anchor="t">
            <a:norm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305435" indent="-305435"/>
            <a:r>
              <a:rPr lang="es-ES" b="1">
                <a:solidFill>
                  <a:srgbClr val="000000"/>
                </a:solidFill>
                <a:latin typeface="Century Gothic" panose="020B0502020202020204" pitchFamily="34" charset="0"/>
              </a:rPr>
              <a:t>Trabajo completado desde la última reunión: </a:t>
            </a:r>
            <a:endParaRPr lang="en-US" sz="1600">
              <a:solidFill>
                <a:srgbClr val="000000"/>
              </a:solidFill>
              <a:latin typeface="Century Gothic" panose="020B0502020202020204" pitchFamily="34" charset="0"/>
            </a:endParaRPr>
          </a:p>
          <a:p>
            <a:pPr marL="629285" lvl="1" indent="-305435">
              <a:lnSpc>
                <a:spcPct val="90000"/>
              </a:lnSpc>
              <a:spcBef>
                <a:spcPts val="1000"/>
              </a:spcBef>
            </a:pPr>
            <a:r>
              <a:rPr lang="en-US">
                <a:solidFill>
                  <a:srgbClr val="000000"/>
                </a:solidFill>
                <a:latin typeface="Century Gothic" panose="020B0502020202020204" pitchFamily="34" charset="0"/>
              </a:rPr>
              <a:t> </a:t>
            </a:r>
            <a:r>
              <a:rPr lang="es-ES">
                <a:solidFill>
                  <a:srgbClr val="000000"/>
                </a:solidFill>
                <a:latin typeface="Century Gothic" panose="020B0502020202020204" pitchFamily="34" charset="0"/>
              </a:rPr>
              <a:t>Borrador del Plan de Operaciones y Mantenimiento.</a:t>
            </a:r>
          </a:p>
          <a:p>
            <a:pPr marL="629285" lvl="1" indent="-305435">
              <a:lnSpc>
                <a:spcPct val="90000"/>
              </a:lnSpc>
              <a:spcBef>
                <a:spcPts val="1000"/>
              </a:spcBef>
            </a:pPr>
            <a:r>
              <a:rPr lang="es-ES">
                <a:solidFill>
                  <a:srgbClr val="000000"/>
                </a:solidFill>
                <a:latin typeface="Century Gothic" panose="020B0502020202020204" pitchFamily="34" charset="0"/>
              </a:rPr>
              <a:t>Reunión programada de la Junta de Revisión de Diseño (DRB) para iniciar el proceso de permisos. </a:t>
            </a:r>
          </a:p>
          <a:p>
            <a:pPr marL="629285" lvl="1" indent="-305435">
              <a:lnSpc>
                <a:spcPct val="90000"/>
              </a:lnSpc>
              <a:spcBef>
                <a:spcPts val="1000"/>
              </a:spcBef>
            </a:pPr>
            <a:r>
              <a:rPr lang="es-ES">
                <a:solidFill>
                  <a:srgbClr val="000000"/>
                </a:solidFill>
                <a:latin typeface="Century Gothic" panose="020B0502020202020204" pitchFamily="34" charset="0"/>
              </a:rPr>
              <a:t>Comencé a trabajar en los documentos de licitación.</a:t>
            </a:r>
            <a:endParaRPr lang="en-US">
              <a:solidFill>
                <a:srgbClr val="000000"/>
              </a:solidFill>
              <a:latin typeface="Century Gothic" panose="020B0502020202020204" pitchFamily="34" charset="0"/>
            </a:endParaRPr>
          </a:p>
          <a:p>
            <a:pPr marL="305435" indent="-305435">
              <a:lnSpc>
                <a:spcPct val="90000"/>
              </a:lnSpc>
              <a:spcBef>
                <a:spcPts val="1000"/>
              </a:spcBef>
            </a:pPr>
            <a:r>
              <a:rPr lang="es-ES" b="1">
                <a:solidFill>
                  <a:srgbClr val="000000"/>
                </a:solidFill>
                <a:latin typeface="Century Gothic" panose="020B0502020202020204" pitchFamily="34" charset="0"/>
              </a:rPr>
              <a:t>Gastos totales reportados a la fecha:</a:t>
            </a:r>
            <a:r>
              <a:rPr lang="en-US">
                <a:solidFill>
                  <a:srgbClr val="000000"/>
                </a:solidFill>
                <a:latin typeface="Century Gothic" panose="020B0502020202020204" pitchFamily="34" charset="0"/>
              </a:rPr>
              <a:t>$63,692.36 </a:t>
            </a:r>
          </a:p>
          <a:p>
            <a:pPr marL="305435" indent="-305435">
              <a:lnSpc>
                <a:spcPct val="90000"/>
              </a:lnSpc>
              <a:spcBef>
                <a:spcPts val="1000"/>
              </a:spcBef>
            </a:pPr>
            <a:endParaRPr lang="en-US">
              <a:solidFill>
                <a:srgbClr val="000000"/>
              </a:solidFill>
              <a:latin typeface="Century Gothic" panose="020B0502020202020204" pitchFamily="34" charset="0"/>
            </a:endParaRPr>
          </a:p>
          <a:p>
            <a:pPr marL="305435" indent="-305435">
              <a:lnSpc>
                <a:spcPct val="90000"/>
              </a:lnSpc>
              <a:spcBef>
                <a:spcPts val="1000"/>
              </a:spcBef>
            </a:pPr>
            <a:r>
              <a:rPr lang="en-US" b="1" err="1">
                <a:solidFill>
                  <a:srgbClr val="000000"/>
                </a:solidFill>
                <a:latin typeface="Century Gothic" panose="020B0502020202020204" pitchFamily="34" charset="0"/>
              </a:rPr>
              <a:t>Presupuesto</a:t>
            </a:r>
            <a:r>
              <a:rPr lang="en-US" b="1">
                <a:solidFill>
                  <a:srgbClr val="000000"/>
                </a:solidFill>
                <a:latin typeface="Century Gothic" panose="020B0502020202020204" pitchFamily="34" charset="0"/>
              </a:rPr>
              <a:t> restante</a:t>
            </a:r>
            <a:r>
              <a:rPr lang="en-US">
                <a:solidFill>
                  <a:srgbClr val="000000"/>
                </a:solidFill>
                <a:latin typeface="Century Gothic" panose="020B0502020202020204" pitchFamily="34" charset="0"/>
              </a:rPr>
              <a:t>: $2,397,395.63</a:t>
            </a:r>
          </a:p>
          <a:p>
            <a:pPr marL="0" indent="0">
              <a:lnSpc>
                <a:spcPct val="90000"/>
              </a:lnSpc>
              <a:spcBef>
                <a:spcPts val="1000"/>
              </a:spcBef>
              <a:buNone/>
            </a:pPr>
            <a:endParaRPr lang="en-US">
              <a:solidFill>
                <a:srgbClr val="000000"/>
              </a:solidFill>
              <a:highlight>
                <a:srgbClr val="FFFF00"/>
              </a:highlight>
              <a:latin typeface="Century Gothic" panose="020B0502020202020204" pitchFamily="34" charset="0"/>
            </a:endParaRPr>
          </a:p>
          <a:p>
            <a:pPr marL="305435" indent="-305435">
              <a:lnSpc>
                <a:spcPct val="90000"/>
              </a:lnSpc>
              <a:spcBef>
                <a:spcPts val="1000"/>
              </a:spcBef>
            </a:pPr>
            <a:r>
              <a:rPr lang="en-US">
                <a:solidFill>
                  <a:srgbClr val="000000"/>
                </a:solidFill>
                <a:latin typeface="Century Gothic" panose="020B0502020202020204" pitchFamily="34" charset="0"/>
              </a:rPr>
              <a:t> </a:t>
            </a:r>
            <a:r>
              <a:rPr lang="es-ES" b="1">
                <a:solidFill>
                  <a:srgbClr val="000000"/>
                </a:solidFill>
                <a:latin typeface="Century Gothic" panose="020B0502020202020204" pitchFamily="34" charset="0"/>
              </a:rPr>
              <a:t>Trabajo planificado en las próximas ~dos semanas:</a:t>
            </a:r>
          </a:p>
          <a:p>
            <a:pPr marL="629285" lvl="1" indent="-305435">
              <a:lnSpc>
                <a:spcPct val="90000"/>
              </a:lnSpc>
              <a:spcBef>
                <a:spcPts val="1000"/>
              </a:spcBef>
            </a:pPr>
            <a:r>
              <a:rPr lang="en-US">
                <a:solidFill>
                  <a:srgbClr val="3D3D3D"/>
                </a:solidFill>
                <a:latin typeface="Century Gothic"/>
                <a:cs typeface="Arial"/>
              </a:rPr>
              <a:t> </a:t>
            </a:r>
            <a:r>
              <a:rPr lang="es-ES">
                <a:solidFill>
                  <a:srgbClr val="3D3D3D"/>
                </a:solidFill>
                <a:latin typeface="Century Gothic"/>
                <a:cs typeface="Arial"/>
              </a:rPr>
              <a:t>Divulgación comunitaria en los consejos locales del vecindario</a:t>
            </a:r>
          </a:p>
          <a:p>
            <a:pPr marL="629285" lvl="1" indent="-305435">
              <a:lnSpc>
                <a:spcPct val="90000"/>
              </a:lnSpc>
              <a:spcBef>
                <a:spcPts val="1000"/>
              </a:spcBef>
            </a:pPr>
            <a:r>
              <a:rPr lang="es-ES">
                <a:solidFill>
                  <a:srgbClr val="3D3D3D"/>
                </a:solidFill>
                <a:latin typeface="Century Gothic"/>
                <a:cs typeface="Arial"/>
              </a:rPr>
              <a:t>Preparar documentos para la reunión del DRB el 7 de agosto</a:t>
            </a:r>
            <a:endParaRPr lang="en-US">
              <a:solidFill>
                <a:srgbClr val="3D3D3D"/>
              </a:solidFill>
              <a:latin typeface="Century Gothic"/>
              <a:cs typeface="Arial"/>
            </a:endParaRPr>
          </a:p>
          <a:p>
            <a:pPr marL="305435" indent="-305435"/>
            <a:endParaRPr lang="en-US">
              <a:solidFill>
                <a:srgbClr val="3D3D3D"/>
              </a:solidFill>
              <a:latin typeface="Century Gothic"/>
              <a:cs typeface="Arial"/>
            </a:endParaRPr>
          </a:p>
          <a:p>
            <a:pPr marL="629920" lvl="1" indent="-305435"/>
            <a:endParaRPr lang="en-US">
              <a:solidFill>
                <a:srgbClr val="3D3D3D"/>
              </a:solidFill>
              <a:latin typeface="Century Gothic"/>
              <a:cs typeface="Arial"/>
            </a:endParaRPr>
          </a:p>
          <a:p>
            <a:pPr marL="305435" indent="-305435"/>
            <a:endParaRPr lang="en-US">
              <a:solidFill>
                <a:srgbClr val="3D3D3D"/>
              </a:solidFill>
              <a:latin typeface="Century Gothic"/>
              <a:cs typeface="Arial"/>
            </a:endParaRPr>
          </a:p>
          <a:p>
            <a:pPr marL="305435" indent="-305435"/>
            <a:endParaRPr lang="en-US">
              <a:solidFill>
                <a:srgbClr val="3D3D3D"/>
              </a:solidFill>
              <a:latin typeface="Century Gothic"/>
              <a:cs typeface="Arial"/>
            </a:endParaRPr>
          </a:p>
          <a:p>
            <a:pPr marL="629920" lvl="1" indent="-305435"/>
            <a:endParaRPr lang="en-US">
              <a:solidFill>
                <a:schemeClr val="tx1"/>
              </a:solidFill>
              <a:latin typeface="Arial"/>
              <a:cs typeface="Arial"/>
            </a:endParaRPr>
          </a:p>
        </p:txBody>
      </p:sp>
      <p:sp>
        <p:nvSpPr>
          <p:cNvPr id="4" name="Title 1">
            <a:extLst>
              <a:ext uri="{FF2B5EF4-FFF2-40B4-BE49-F238E27FC236}">
                <a16:creationId xmlns:a16="http://schemas.microsoft.com/office/drawing/2014/main" id="{FD8140C1-CA8B-0CD5-5389-E96164AE3315}"/>
              </a:ext>
            </a:extLst>
          </p:cNvPr>
          <p:cNvSpPr txBox="1">
            <a:spLocks/>
          </p:cNvSpPr>
          <p:nvPr/>
        </p:nvSpPr>
        <p:spPr>
          <a:xfrm>
            <a:off x="532426" y="265752"/>
            <a:ext cx="11187793" cy="905501"/>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600" b="1" kern="1200" cap="all">
                <a:solidFill>
                  <a:schemeClr val="tx1"/>
                </a:solidFill>
                <a:latin typeface="Century Gothic" panose="020B0502020202020204" pitchFamily="34"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000" b="1" kern="1500" cap="none" err="1">
                <a:solidFill>
                  <a:schemeClr val="bg1"/>
                </a:solidFill>
                <a:latin typeface="Myriad Pro" panose="020B0503030403020204" pitchFamily="34" charset="0"/>
                <a:ea typeface="Open Sans" pitchFamily="2" charset="0"/>
                <a:cs typeface="Open Sans" pitchFamily="2" charset="0"/>
              </a:rPr>
              <a:t>eBike</a:t>
            </a:r>
            <a:r>
              <a:rPr lang="en-US" sz="4000" b="1" kern="1500" cap="none">
                <a:solidFill>
                  <a:schemeClr val="bg1"/>
                </a:solidFill>
                <a:latin typeface="Myriad Pro" panose="020B0503030403020204" pitchFamily="34" charset="0"/>
                <a:ea typeface="Open Sans" pitchFamily="2" charset="0"/>
                <a:cs typeface="Open Sans" pitchFamily="2" charset="0"/>
              </a:rPr>
              <a:t> Lending Library</a:t>
            </a:r>
          </a:p>
        </p:txBody>
      </p:sp>
      <p:pic>
        <p:nvPicPr>
          <p:cNvPr id="9218" name="Picture 2" descr="RICH CITY Rides">
            <a:extLst>
              <a:ext uri="{FF2B5EF4-FFF2-40B4-BE49-F238E27FC236}">
                <a16:creationId xmlns:a16="http://schemas.microsoft.com/office/drawing/2014/main" id="{50FA1974-2E74-19A1-61CD-8315E2BA3E8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703" t="15095" r="8519" b="13836"/>
          <a:stretch/>
        </p:blipFill>
        <p:spPr bwMode="auto">
          <a:xfrm>
            <a:off x="10811005" y="224744"/>
            <a:ext cx="1166684" cy="9896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00854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2EB8AE9-3C7F-654E-7F1F-06EFCE53551B}"/>
              </a:ext>
            </a:extLst>
          </p:cNvPr>
          <p:cNvSpPr txBox="1">
            <a:spLocks/>
          </p:cNvSpPr>
          <p:nvPr/>
        </p:nvSpPr>
        <p:spPr>
          <a:xfrm>
            <a:off x="535020" y="1443954"/>
            <a:ext cx="11187793" cy="5148294"/>
          </a:xfrm>
          <a:prstGeom prst="rect">
            <a:avLst/>
          </a:prstGeom>
        </p:spPr>
        <p:txBody>
          <a:bodyPr vert="horz" lIns="91440" tIns="45720" rIns="91440" bIns="45720" rtlCol="0" anchor="t">
            <a:norm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305435" indent="-305435">
              <a:lnSpc>
                <a:spcPct val="90000"/>
              </a:lnSpc>
              <a:spcBef>
                <a:spcPts val="1000"/>
              </a:spcBef>
            </a:pPr>
            <a:r>
              <a:rPr lang="es-ES" b="1">
                <a:solidFill>
                  <a:srgbClr val="000000"/>
                </a:solidFill>
                <a:latin typeface="Century Gothic" panose="020B0502020202020204" pitchFamily="34" charset="0"/>
              </a:rPr>
              <a:t>Trabajo completado desde la última reunión: </a:t>
            </a:r>
          </a:p>
          <a:p>
            <a:pPr marL="629435" lvl="1" indent="-305435">
              <a:lnSpc>
                <a:spcPct val="90000"/>
              </a:lnSpc>
              <a:spcBef>
                <a:spcPts val="1000"/>
              </a:spcBef>
            </a:pPr>
            <a:r>
              <a:rPr lang="es-ES" sz="1400">
                <a:solidFill>
                  <a:srgbClr val="000000"/>
                </a:solidFill>
                <a:latin typeface="Century Gothic" panose="020B0502020202020204" pitchFamily="34" charset="0"/>
              </a:rPr>
              <a:t>Hasta la fecha: </a:t>
            </a:r>
            <a:r>
              <a:rPr lang="es-ES" sz="1400" b="1">
                <a:solidFill>
                  <a:srgbClr val="000000"/>
                </a:solidFill>
                <a:latin typeface="Century Gothic" panose="020B0502020202020204" pitchFamily="34" charset="0"/>
              </a:rPr>
              <a:t>7 proyectos instalados</a:t>
            </a:r>
          </a:p>
          <a:p>
            <a:pPr marL="629435" lvl="1" indent="-305435">
              <a:lnSpc>
                <a:spcPct val="90000"/>
              </a:lnSpc>
              <a:spcBef>
                <a:spcPts val="1000"/>
              </a:spcBef>
            </a:pPr>
            <a:r>
              <a:rPr lang="es-ES" sz="1400">
                <a:solidFill>
                  <a:srgbClr val="000000"/>
                </a:solidFill>
                <a:latin typeface="Century Gothic" panose="020B0502020202020204" pitchFamily="34" charset="0"/>
              </a:rPr>
              <a:t>12 en proceso para ser programados</a:t>
            </a:r>
          </a:p>
          <a:p>
            <a:pPr marL="629435" lvl="1" indent="-305435">
              <a:lnSpc>
                <a:spcPct val="90000"/>
              </a:lnSpc>
              <a:spcBef>
                <a:spcPts val="1000"/>
              </a:spcBef>
            </a:pPr>
            <a:r>
              <a:rPr lang="es-ES" sz="1400">
                <a:solidFill>
                  <a:srgbClr val="000000"/>
                </a:solidFill>
                <a:latin typeface="Century Gothic" panose="020B0502020202020204" pitchFamily="34" charset="0"/>
              </a:rPr>
              <a:t>6 esfuerzos quincenales de prospección</a:t>
            </a:r>
          </a:p>
          <a:p>
            <a:pPr marL="629435" lvl="1" indent="-305435">
              <a:lnSpc>
                <a:spcPct val="90000"/>
              </a:lnSpc>
              <a:spcBef>
                <a:spcPts val="1000"/>
              </a:spcBef>
            </a:pPr>
            <a:r>
              <a:rPr lang="es-ES" sz="1400">
                <a:solidFill>
                  <a:srgbClr val="000000"/>
                </a:solidFill>
                <a:latin typeface="Century Gothic" panose="020B0502020202020204" pitchFamily="34" charset="0"/>
              </a:rPr>
              <a:t>Asistencia del MCE en el festival de </a:t>
            </a:r>
            <a:r>
              <a:rPr lang="es-ES" sz="1400" err="1">
                <a:solidFill>
                  <a:srgbClr val="000000"/>
                </a:solidFill>
                <a:latin typeface="Century Gothic" panose="020B0502020202020204" pitchFamily="34" charset="0"/>
              </a:rPr>
              <a:t>Juneteenth</a:t>
            </a:r>
            <a:endParaRPr lang="es-ES" sz="1400">
              <a:solidFill>
                <a:srgbClr val="000000"/>
              </a:solidFill>
              <a:latin typeface="Century Gothic" panose="020B0502020202020204" pitchFamily="34" charset="0"/>
            </a:endParaRPr>
          </a:p>
          <a:p>
            <a:pPr marL="629435" lvl="1" indent="-305435">
              <a:lnSpc>
                <a:spcPct val="90000"/>
              </a:lnSpc>
              <a:spcBef>
                <a:spcPts val="1000"/>
              </a:spcBef>
            </a:pPr>
            <a:r>
              <a:rPr lang="es-ES" sz="1400">
                <a:solidFill>
                  <a:srgbClr val="000000"/>
                </a:solidFill>
                <a:latin typeface="Century Gothic" panose="020B0502020202020204" pitchFamily="34" charset="0"/>
              </a:rPr>
              <a:t>4 finalizaciones de eficiencia energética en el hogar, además de las incluidas en los trabajos mencionados anteriormente</a:t>
            </a:r>
          </a:p>
          <a:p>
            <a:pPr marL="629435" lvl="1" indent="-305435">
              <a:lnSpc>
                <a:spcPct val="90000"/>
              </a:lnSpc>
              <a:spcBef>
                <a:spcPts val="1000"/>
              </a:spcBef>
            </a:pPr>
            <a:r>
              <a:rPr lang="es-ES" sz="1400">
                <a:solidFill>
                  <a:srgbClr val="000000"/>
                </a:solidFill>
                <a:latin typeface="Century Gothic" panose="020B0502020202020204" pitchFamily="34" charset="0"/>
              </a:rPr>
              <a:t>15% más de clientes agregados al total del proyecto en curso</a:t>
            </a:r>
            <a:endParaRPr lang="en-US" b="1">
              <a:solidFill>
                <a:srgbClr val="000000"/>
              </a:solidFill>
              <a:latin typeface="Century Gothic" panose="020B0502020202020204" pitchFamily="34" charset="0"/>
            </a:endParaRPr>
          </a:p>
          <a:p>
            <a:pPr marL="305435" indent="-305435">
              <a:lnSpc>
                <a:spcPct val="90000"/>
              </a:lnSpc>
              <a:spcBef>
                <a:spcPts val="1000"/>
              </a:spcBef>
            </a:pPr>
            <a:r>
              <a:rPr lang="es-ES" b="1">
                <a:solidFill>
                  <a:srgbClr val="000000"/>
                </a:solidFill>
                <a:latin typeface="Century Gothic" panose="020B0502020202020204" pitchFamily="34" charset="0"/>
              </a:rPr>
              <a:t>Gastos totales reportados a la fecha:</a:t>
            </a:r>
            <a:r>
              <a:rPr lang="en-US">
                <a:solidFill>
                  <a:srgbClr val="000000"/>
                </a:solidFill>
                <a:latin typeface="Century Gothic" panose="020B0502020202020204" pitchFamily="34" charset="0"/>
              </a:rPr>
              <a:t>$115,490.91</a:t>
            </a:r>
          </a:p>
          <a:p>
            <a:pPr marL="305435" indent="-305435">
              <a:lnSpc>
                <a:spcPct val="90000"/>
              </a:lnSpc>
              <a:spcBef>
                <a:spcPts val="1000"/>
              </a:spcBef>
            </a:pPr>
            <a:r>
              <a:rPr lang="en-US" b="1" err="1">
                <a:solidFill>
                  <a:srgbClr val="000000"/>
                </a:solidFill>
                <a:latin typeface="Century Gothic" panose="020B0502020202020204" pitchFamily="34" charset="0"/>
              </a:rPr>
              <a:t>Presupuesto</a:t>
            </a:r>
            <a:r>
              <a:rPr lang="en-US" b="1">
                <a:solidFill>
                  <a:srgbClr val="000000"/>
                </a:solidFill>
                <a:latin typeface="Century Gothic" panose="020B0502020202020204" pitchFamily="34" charset="0"/>
              </a:rPr>
              <a:t> restante</a:t>
            </a:r>
            <a:r>
              <a:rPr lang="en-US">
                <a:solidFill>
                  <a:srgbClr val="000000"/>
                </a:solidFill>
                <a:latin typeface="Century Gothic" panose="020B0502020202020204" pitchFamily="34" charset="0"/>
              </a:rPr>
              <a:t>: $6,851,205.00</a:t>
            </a:r>
          </a:p>
          <a:p>
            <a:pPr marL="305435" indent="-305435">
              <a:lnSpc>
                <a:spcPct val="90000"/>
              </a:lnSpc>
              <a:spcBef>
                <a:spcPts val="1000"/>
              </a:spcBef>
            </a:pPr>
            <a:r>
              <a:rPr lang="en-US">
                <a:solidFill>
                  <a:srgbClr val="000000"/>
                </a:solidFill>
                <a:latin typeface="Century Gothic" panose="020B0502020202020204" pitchFamily="34" charset="0"/>
              </a:rPr>
              <a:t> </a:t>
            </a:r>
            <a:r>
              <a:rPr lang="es-ES" b="1">
                <a:solidFill>
                  <a:srgbClr val="000000"/>
                </a:solidFill>
                <a:latin typeface="Century Gothic" panose="020B0502020202020204" pitchFamily="34" charset="0"/>
              </a:rPr>
              <a:t>Trabajo planificado en las próximas ~dos semanas:</a:t>
            </a:r>
            <a:endParaRPr lang="en-US">
              <a:highlight>
                <a:srgbClr val="FFFF00"/>
              </a:highlight>
              <a:latin typeface="Century Gothic"/>
            </a:endParaRPr>
          </a:p>
          <a:p>
            <a:pPr marL="629920" lvl="1" indent="-305435"/>
            <a:r>
              <a:rPr lang="es-ES">
                <a:latin typeface="Century Gothic"/>
              </a:rPr>
              <a:t>Taller de Richmond en colaboración con la Ciudad de Richmond el 29 de julio de 2024</a:t>
            </a:r>
            <a:endParaRPr lang="en-US">
              <a:latin typeface="Century Gothic"/>
            </a:endParaRPr>
          </a:p>
          <a:p>
            <a:pPr marL="323850" lvl="1" indent="0">
              <a:buNone/>
            </a:pPr>
            <a:endParaRPr lang="en-US" b="1">
              <a:latin typeface="Century Gothic"/>
            </a:endParaRPr>
          </a:p>
        </p:txBody>
      </p:sp>
      <p:sp>
        <p:nvSpPr>
          <p:cNvPr id="4" name="Title 1">
            <a:extLst>
              <a:ext uri="{FF2B5EF4-FFF2-40B4-BE49-F238E27FC236}">
                <a16:creationId xmlns:a16="http://schemas.microsoft.com/office/drawing/2014/main" id="{FD8140C1-CA8B-0CD5-5389-E96164AE3315}"/>
              </a:ext>
            </a:extLst>
          </p:cNvPr>
          <p:cNvSpPr txBox="1">
            <a:spLocks/>
          </p:cNvSpPr>
          <p:nvPr/>
        </p:nvSpPr>
        <p:spPr>
          <a:xfrm>
            <a:off x="532426" y="265752"/>
            <a:ext cx="11187793" cy="905501"/>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600" b="1" kern="1200" cap="all">
                <a:solidFill>
                  <a:schemeClr val="tx1"/>
                </a:solidFill>
                <a:latin typeface="Century Gothic" panose="020B0502020202020204" pitchFamily="34"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000" b="1" kern="1500" cap="none">
                <a:solidFill>
                  <a:schemeClr val="bg1"/>
                </a:solidFill>
                <a:latin typeface="Myriad Pro" panose="020B0503030403020204" pitchFamily="34" charset="0"/>
                <a:ea typeface="Open Sans" pitchFamily="2" charset="0"/>
                <a:cs typeface="Open Sans" pitchFamily="2" charset="0"/>
              </a:rPr>
              <a:t>Resilient Homes</a:t>
            </a:r>
          </a:p>
        </p:txBody>
      </p:sp>
      <p:pic>
        <p:nvPicPr>
          <p:cNvPr id="8194" name="Picture 2" descr="GRID Alternatives | People. Planet. Employment.">
            <a:extLst>
              <a:ext uri="{FF2B5EF4-FFF2-40B4-BE49-F238E27FC236}">
                <a16:creationId xmlns:a16="http://schemas.microsoft.com/office/drawing/2014/main" id="{D087F274-21F9-DACB-7157-9C9B9A2209C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02775" y="218127"/>
            <a:ext cx="2474913" cy="9720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6097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2EB8AE9-3C7F-654E-7F1F-06EFCE53551B}"/>
              </a:ext>
            </a:extLst>
          </p:cNvPr>
          <p:cNvSpPr txBox="1">
            <a:spLocks/>
          </p:cNvSpPr>
          <p:nvPr/>
        </p:nvSpPr>
        <p:spPr>
          <a:xfrm>
            <a:off x="535020" y="1330464"/>
            <a:ext cx="11187793" cy="5306233"/>
          </a:xfrm>
          <a:prstGeom prst="rect">
            <a:avLst/>
          </a:prstGeom>
        </p:spPr>
        <p:txBody>
          <a:bodyPr vert="horz" lIns="91440" tIns="45720" rIns="91440" bIns="45720" rtlCol="0" anchor="t">
            <a:norm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305435" indent="-305435">
              <a:lnSpc>
                <a:spcPct val="90000"/>
              </a:lnSpc>
              <a:spcBef>
                <a:spcPts val="1000"/>
              </a:spcBef>
            </a:pPr>
            <a:r>
              <a:rPr lang="es-ES" b="1">
                <a:solidFill>
                  <a:srgbClr val="000000"/>
                </a:solidFill>
                <a:latin typeface="Century Gothic" panose="020B0502020202020204" pitchFamily="34" charset="0"/>
              </a:rPr>
              <a:t>Trabajo completado desde la última reunión: </a:t>
            </a:r>
          </a:p>
          <a:p>
            <a:pPr marL="629435" lvl="1" indent="-305435">
              <a:lnSpc>
                <a:spcPct val="90000"/>
              </a:lnSpc>
              <a:spcBef>
                <a:spcPts val="1000"/>
              </a:spcBef>
            </a:pPr>
            <a:r>
              <a:rPr lang="es-ES">
                <a:solidFill>
                  <a:srgbClr val="000000"/>
                </a:solidFill>
                <a:latin typeface="Century Gothic" panose="020B0502020202020204" pitchFamily="34" charset="0"/>
              </a:rPr>
              <a:t>Contrató a la nueva Gerente de Participación Comunitaria, Cheryl López, para guiar los esfuerzos de divulgación para los Proyectos de Conservación del Agua en el Triángulo de Hierro.</a:t>
            </a:r>
          </a:p>
          <a:p>
            <a:pPr marL="629435" lvl="1" indent="-305435">
              <a:lnSpc>
                <a:spcPct val="90000"/>
              </a:lnSpc>
              <a:spcBef>
                <a:spcPts val="1000"/>
              </a:spcBef>
            </a:pPr>
            <a:r>
              <a:rPr lang="es-ES">
                <a:solidFill>
                  <a:srgbClr val="000000"/>
                </a:solidFill>
                <a:latin typeface="Century Gothic" panose="020B0502020202020204" pitchFamily="34" charset="0"/>
              </a:rPr>
              <a:t>Continuar con la instalación de sistemas de riego por goteo y reciclaje de aguas grises en el área del proyecto: hasta la fecha se han completado 9 proyectos en total en el área del proyecto.</a:t>
            </a:r>
            <a:endParaRPr lang="en-US" b="1">
              <a:solidFill>
                <a:srgbClr val="000000"/>
              </a:solidFill>
              <a:latin typeface="Century Gothic" panose="020B0502020202020204" pitchFamily="34" charset="0"/>
            </a:endParaRPr>
          </a:p>
          <a:p>
            <a:pPr marL="305435" indent="-305435">
              <a:lnSpc>
                <a:spcPct val="90000"/>
              </a:lnSpc>
              <a:spcBef>
                <a:spcPts val="1000"/>
              </a:spcBef>
            </a:pPr>
            <a:r>
              <a:rPr lang="es-ES" b="1">
                <a:solidFill>
                  <a:srgbClr val="000000"/>
                </a:solidFill>
                <a:latin typeface="Century Gothic" panose="020B0502020202020204" pitchFamily="34" charset="0"/>
              </a:rPr>
              <a:t>Gastos totales reportados a la fecha:</a:t>
            </a:r>
            <a:r>
              <a:rPr lang="en-US">
                <a:solidFill>
                  <a:srgbClr val="000000"/>
                </a:solidFill>
                <a:latin typeface="Century Gothic" panose="020B0502020202020204" pitchFamily="34" charset="0"/>
              </a:rPr>
              <a:t>$126,049.77</a:t>
            </a:r>
          </a:p>
          <a:p>
            <a:pPr marL="305435" indent="-305435">
              <a:lnSpc>
                <a:spcPct val="90000"/>
              </a:lnSpc>
              <a:spcBef>
                <a:spcPts val="1000"/>
              </a:spcBef>
            </a:pPr>
            <a:r>
              <a:rPr lang="en-US" b="1" err="1">
                <a:solidFill>
                  <a:srgbClr val="000000"/>
                </a:solidFill>
                <a:latin typeface="Century Gothic" panose="020B0502020202020204" pitchFamily="34" charset="0"/>
              </a:rPr>
              <a:t>Presupuesto</a:t>
            </a:r>
            <a:r>
              <a:rPr lang="en-US" b="1">
                <a:solidFill>
                  <a:srgbClr val="000000"/>
                </a:solidFill>
                <a:latin typeface="Century Gothic" panose="020B0502020202020204" pitchFamily="34" charset="0"/>
              </a:rPr>
              <a:t> restante</a:t>
            </a:r>
            <a:r>
              <a:rPr lang="en-US">
                <a:solidFill>
                  <a:srgbClr val="000000"/>
                </a:solidFill>
                <a:latin typeface="Century Gothic" panose="020B0502020202020204" pitchFamily="34" charset="0"/>
              </a:rPr>
              <a:t>: $1,554,654.01</a:t>
            </a:r>
          </a:p>
          <a:p>
            <a:pPr marL="305435" indent="-305435">
              <a:lnSpc>
                <a:spcPct val="90000"/>
              </a:lnSpc>
              <a:spcBef>
                <a:spcPts val="1000"/>
              </a:spcBef>
            </a:pPr>
            <a:r>
              <a:rPr lang="en-US">
                <a:solidFill>
                  <a:srgbClr val="000000"/>
                </a:solidFill>
                <a:latin typeface="Century Gothic" panose="020B0502020202020204" pitchFamily="34" charset="0"/>
              </a:rPr>
              <a:t> </a:t>
            </a:r>
            <a:r>
              <a:rPr lang="es-ES" b="1">
                <a:solidFill>
                  <a:srgbClr val="000000"/>
                </a:solidFill>
                <a:latin typeface="Century Gothic" panose="020B0502020202020204" pitchFamily="34" charset="0"/>
              </a:rPr>
              <a:t>Trabajo planificado en las próximas ~dos semanas:</a:t>
            </a:r>
          </a:p>
          <a:p>
            <a:pPr marL="629435" lvl="1" indent="-305435">
              <a:lnSpc>
                <a:spcPct val="90000"/>
              </a:lnSpc>
              <a:spcBef>
                <a:spcPts val="1000"/>
              </a:spcBef>
            </a:pPr>
            <a:r>
              <a:rPr lang="es-ES">
                <a:latin typeface="Century Gothic"/>
              </a:rPr>
              <a:t>Visitas continuas al sitio para propietarios interesados en sistemas de aguas grises, sistemas de riego por goteo.</a:t>
            </a:r>
          </a:p>
          <a:p>
            <a:pPr marL="629435" lvl="1" indent="-305435">
              <a:lnSpc>
                <a:spcPct val="90000"/>
              </a:lnSpc>
              <a:spcBef>
                <a:spcPts val="1000"/>
              </a:spcBef>
            </a:pPr>
            <a:r>
              <a:rPr lang="es-ES">
                <a:latin typeface="Century Gothic"/>
              </a:rPr>
              <a:t>Alcance puerta a puerta para conectarse con los propietarios interesados</a:t>
            </a:r>
            <a:endParaRPr lang="en-US">
              <a:latin typeface="Century Gothic"/>
            </a:endParaRPr>
          </a:p>
          <a:p>
            <a:pPr marL="323850" lvl="1" indent="0">
              <a:buNone/>
            </a:pPr>
            <a:endParaRPr lang="en-US" b="1">
              <a:latin typeface="Century Gothic"/>
            </a:endParaRPr>
          </a:p>
        </p:txBody>
      </p:sp>
      <p:sp>
        <p:nvSpPr>
          <p:cNvPr id="4" name="Title 1">
            <a:extLst>
              <a:ext uri="{FF2B5EF4-FFF2-40B4-BE49-F238E27FC236}">
                <a16:creationId xmlns:a16="http://schemas.microsoft.com/office/drawing/2014/main" id="{FD8140C1-CA8B-0CD5-5389-E96164AE3315}"/>
              </a:ext>
            </a:extLst>
          </p:cNvPr>
          <p:cNvSpPr txBox="1">
            <a:spLocks/>
          </p:cNvSpPr>
          <p:nvPr/>
        </p:nvSpPr>
        <p:spPr>
          <a:xfrm>
            <a:off x="532426" y="265752"/>
            <a:ext cx="11187793" cy="905501"/>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600" b="1" kern="1200" cap="all">
                <a:solidFill>
                  <a:schemeClr val="tx1"/>
                </a:solidFill>
                <a:latin typeface="Century Gothic" panose="020B0502020202020204" pitchFamily="34"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000" b="1" kern="1500" cap="none">
                <a:solidFill>
                  <a:schemeClr val="bg1"/>
                </a:solidFill>
                <a:latin typeface="Myriad Pro" panose="020B0503030403020204" pitchFamily="34" charset="0"/>
                <a:ea typeface="Open Sans" pitchFamily="2" charset="0"/>
                <a:cs typeface="Open Sans" pitchFamily="2" charset="0"/>
              </a:rPr>
              <a:t>Basins of Relations</a:t>
            </a:r>
          </a:p>
        </p:txBody>
      </p:sp>
      <p:pic>
        <p:nvPicPr>
          <p:cNvPr id="2" name="Picture 1">
            <a:extLst>
              <a:ext uri="{FF2B5EF4-FFF2-40B4-BE49-F238E27FC236}">
                <a16:creationId xmlns:a16="http://schemas.microsoft.com/office/drawing/2014/main" id="{8AFB0004-41E1-6C02-8E1F-C71493C41EAE}"/>
              </a:ext>
            </a:extLst>
          </p:cNvPr>
          <p:cNvPicPr>
            <a:picLocks noChangeAspect="1"/>
          </p:cNvPicPr>
          <p:nvPr/>
        </p:nvPicPr>
        <p:blipFill>
          <a:blip r:embed="rId3"/>
          <a:stretch>
            <a:fillRect/>
          </a:stretch>
        </p:blipFill>
        <p:spPr>
          <a:xfrm>
            <a:off x="9623661" y="221302"/>
            <a:ext cx="2356698" cy="975673"/>
          </a:xfrm>
          <a:prstGeom prst="rect">
            <a:avLst/>
          </a:prstGeom>
        </p:spPr>
      </p:pic>
    </p:spTree>
    <p:extLst>
      <p:ext uri="{BB962C8B-B14F-4D97-AF65-F5344CB8AC3E}">
        <p14:creationId xmlns:p14="http://schemas.microsoft.com/office/powerpoint/2010/main" val="12465684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2EB8AE9-3C7F-654E-7F1F-06EFCE53551B}"/>
              </a:ext>
            </a:extLst>
          </p:cNvPr>
          <p:cNvSpPr txBox="1">
            <a:spLocks/>
          </p:cNvSpPr>
          <p:nvPr/>
        </p:nvSpPr>
        <p:spPr>
          <a:xfrm>
            <a:off x="535020" y="1443954"/>
            <a:ext cx="11187793" cy="5148294"/>
          </a:xfrm>
          <a:prstGeom prst="rect">
            <a:avLst/>
          </a:prstGeom>
        </p:spPr>
        <p:txBody>
          <a:bodyPr vert="horz" lIns="91440" tIns="45720" rIns="91440" bIns="45720" rtlCol="0" anchor="t">
            <a:norm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r>
              <a:rPr lang="es-ES" b="1">
                <a:solidFill>
                  <a:srgbClr val="000000"/>
                </a:solidFill>
                <a:latin typeface="Century Gothic" panose="020B0502020202020204" pitchFamily="34" charset="0"/>
              </a:rPr>
              <a:t>Trabajo completado desde la última reunión: </a:t>
            </a:r>
          </a:p>
          <a:p>
            <a:pPr lvl="1"/>
            <a:r>
              <a:rPr lang="es-ES">
                <a:solidFill>
                  <a:srgbClr val="000000"/>
                </a:solidFill>
                <a:latin typeface="Century Gothic" panose="020B0502020202020204" pitchFamily="34" charset="0"/>
              </a:rPr>
              <a:t>Continúe haciendo campaña en las áreas de </a:t>
            </a:r>
            <a:r>
              <a:rPr lang="es-ES" err="1">
                <a:solidFill>
                  <a:srgbClr val="000000"/>
                </a:solidFill>
                <a:latin typeface="Century Gothic" panose="020B0502020202020204" pitchFamily="34" charset="0"/>
              </a:rPr>
              <a:t>Iron</a:t>
            </a:r>
            <a:r>
              <a:rPr lang="es-ES">
                <a:solidFill>
                  <a:srgbClr val="000000"/>
                </a:solidFill>
                <a:latin typeface="Century Gothic" panose="020B0502020202020204" pitchFamily="34" charset="0"/>
              </a:rPr>
              <a:t> </a:t>
            </a:r>
            <a:r>
              <a:rPr lang="es-ES" err="1">
                <a:solidFill>
                  <a:srgbClr val="000000"/>
                </a:solidFill>
                <a:latin typeface="Century Gothic" panose="020B0502020202020204" pitchFamily="34" charset="0"/>
              </a:rPr>
              <a:t>Triangle</a:t>
            </a:r>
            <a:r>
              <a:rPr lang="es-ES">
                <a:solidFill>
                  <a:srgbClr val="000000"/>
                </a:solidFill>
                <a:latin typeface="Century Gothic" panose="020B0502020202020204" pitchFamily="34" charset="0"/>
              </a:rPr>
              <a:t>, Coronado y Santa Fe</a:t>
            </a:r>
          </a:p>
          <a:p>
            <a:pPr lvl="1"/>
            <a:r>
              <a:rPr lang="es-ES">
                <a:solidFill>
                  <a:srgbClr val="000000"/>
                </a:solidFill>
                <a:latin typeface="Century Gothic" panose="020B0502020202020204" pitchFamily="34" charset="0"/>
              </a:rPr>
              <a:t>Se plantaron 6 árboles nuevos, con un total de </a:t>
            </a:r>
            <a:r>
              <a:rPr lang="es-ES" b="1">
                <a:solidFill>
                  <a:srgbClr val="000000"/>
                </a:solidFill>
                <a:latin typeface="Century Gothic" panose="020B0502020202020204" pitchFamily="34" charset="0"/>
              </a:rPr>
              <a:t>25 árboles plantados</a:t>
            </a:r>
            <a:endParaRPr lang="en-US" b="1">
              <a:solidFill>
                <a:srgbClr val="000000"/>
              </a:solidFill>
              <a:latin typeface="Century Gothic" panose="020B0502020202020204" pitchFamily="34" charset="0"/>
            </a:endParaRPr>
          </a:p>
          <a:p>
            <a:pPr marL="305435" indent="-305435">
              <a:lnSpc>
                <a:spcPct val="90000"/>
              </a:lnSpc>
              <a:spcBef>
                <a:spcPts val="1000"/>
              </a:spcBef>
            </a:pPr>
            <a:endParaRPr lang="en-US" b="1">
              <a:solidFill>
                <a:srgbClr val="000000"/>
              </a:solidFill>
              <a:latin typeface="Century Gothic" panose="020B0502020202020204" pitchFamily="34" charset="0"/>
            </a:endParaRPr>
          </a:p>
          <a:p>
            <a:pPr marL="305435" indent="-305435">
              <a:lnSpc>
                <a:spcPct val="90000"/>
              </a:lnSpc>
              <a:spcBef>
                <a:spcPts val="1000"/>
              </a:spcBef>
            </a:pPr>
            <a:r>
              <a:rPr lang="es-ES" b="1">
                <a:solidFill>
                  <a:srgbClr val="000000"/>
                </a:solidFill>
                <a:latin typeface="Century Gothic" panose="020B0502020202020204" pitchFamily="34" charset="0"/>
              </a:rPr>
              <a:t>Gastos totales reportados a la fecha:</a:t>
            </a:r>
            <a:r>
              <a:rPr lang="en-US">
                <a:solidFill>
                  <a:srgbClr val="000000"/>
                </a:solidFill>
                <a:latin typeface="Century Gothic" panose="020B0502020202020204" pitchFamily="34" charset="0"/>
              </a:rPr>
              <a:t>$55,395.11 </a:t>
            </a:r>
          </a:p>
          <a:p>
            <a:pPr marL="305435" indent="-305435">
              <a:lnSpc>
                <a:spcPct val="90000"/>
              </a:lnSpc>
              <a:spcBef>
                <a:spcPts val="1000"/>
              </a:spcBef>
            </a:pPr>
            <a:endParaRPr lang="en-US">
              <a:solidFill>
                <a:srgbClr val="000000"/>
              </a:solidFill>
              <a:latin typeface="Century Gothic" panose="020B0502020202020204" pitchFamily="34" charset="0"/>
            </a:endParaRPr>
          </a:p>
          <a:p>
            <a:pPr marL="305435" indent="-305435">
              <a:lnSpc>
                <a:spcPct val="90000"/>
              </a:lnSpc>
              <a:spcBef>
                <a:spcPts val="1000"/>
              </a:spcBef>
            </a:pPr>
            <a:r>
              <a:rPr lang="en-US" b="1" err="1">
                <a:solidFill>
                  <a:srgbClr val="000000"/>
                </a:solidFill>
                <a:latin typeface="Century Gothic" panose="020B0502020202020204" pitchFamily="34" charset="0"/>
              </a:rPr>
              <a:t>Presupuesto</a:t>
            </a:r>
            <a:r>
              <a:rPr lang="en-US" b="1">
                <a:solidFill>
                  <a:srgbClr val="000000"/>
                </a:solidFill>
                <a:latin typeface="Century Gothic" panose="020B0502020202020204" pitchFamily="34" charset="0"/>
              </a:rPr>
              <a:t> restante</a:t>
            </a:r>
            <a:r>
              <a:rPr lang="en-US">
                <a:solidFill>
                  <a:srgbClr val="000000"/>
                </a:solidFill>
                <a:latin typeface="Century Gothic" panose="020B0502020202020204" pitchFamily="34" charset="0"/>
              </a:rPr>
              <a:t>: $999,441.50</a:t>
            </a:r>
          </a:p>
          <a:p>
            <a:pPr marL="0" indent="0">
              <a:lnSpc>
                <a:spcPct val="90000"/>
              </a:lnSpc>
              <a:spcBef>
                <a:spcPts val="1000"/>
              </a:spcBef>
              <a:buNone/>
            </a:pPr>
            <a:endParaRPr lang="en-US">
              <a:solidFill>
                <a:srgbClr val="000000"/>
              </a:solidFill>
              <a:highlight>
                <a:srgbClr val="FFFF00"/>
              </a:highlight>
              <a:latin typeface="Century Gothic" panose="020B0502020202020204" pitchFamily="34" charset="0"/>
            </a:endParaRPr>
          </a:p>
          <a:p>
            <a:pPr marL="305435" indent="-305435">
              <a:lnSpc>
                <a:spcPct val="90000"/>
              </a:lnSpc>
              <a:spcBef>
                <a:spcPts val="1000"/>
              </a:spcBef>
            </a:pPr>
            <a:r>
              <a:rPr lang="en-US">
                <a:solidFill>
                  <a:srgbClr val="000000"/>
                </a:solidFill>
                <a:latin typeface="Century Gothic" panose="020B0502020202020204" pitchFamily="34" charset="0"/>
              </a:rPr>
              <a:t> </a:t>
            </a:r>
            <a:r>
              <a:rPr lang="es-ES" b="1">
                <a:solidFill>
                  <a:srgbClr val="000000"/>
                </a:solidFill>
                <a:latin typeface="Century Gothic" panose="020B0502020202020204" pitchFamily="34" charset="0"/>
              </a:rPr>
              <a:t>Trabajo planificado en las próximas ~dos semanas:</a:t>
            </a:r>
            <a:endParaRPr lang="en-US" b="1">
              <a:latin typeface="Century Gothic"/>
            </a:endParaRPr>
          </a:p>
          <a:p>
            <a:pPr marL="629920" lvl="1" indent="-305435"/>
            <a:r>
              <a:rPr lang="es-ES">
                <a:latin typeface="Century Gothic"/>
              </a:rPr>
              <a:t>Plantar de 20 a 25 árboles en el próximo mes en sitios residenciales designados determinados a partir del sondeo</a:t>
            </a:r>
          </a:p>
          <a:p>
            <a:pPr marL="629920" lvl="1" indent="-305435"/>
            <a:r>
              <a:rPr lang="es-ES">
                <a:latin typeface="Century Gothic"/>
              </a:rPr>
              <a:t>Coordinar el evento de plantación de árboles del Día del Árbol en octubre.</a:t>
            </a:r>
            <a:endParaRPr lang="en-US">
              <a:highlight>
                <a:srgbClr val="FFFF00"/>
              </a:highlight>
              <a:latin typeface="Century Gothic"/>
            </a:endParaRPr>
          </a:p>
          <a:p>
            <a:pPr marL="629920" lvl="1" indent="-305435"/>
            <a:endParaRPr lang="en-US" b="1">
              <a:latin typeface="Century Gothic"/>
            </a:endParaRPr>
          </a:p>
          <a:p>
            <a:pPr marL="323850" lvl="1" indent="0">
              <a:buNone/>
            </a:pPr>
            <a:endParaRPr lang="en-US" b="1">
              <a:latin typeface="Century Gothic"/>
            </a:endParaRPr>
          </a:p>
        </p:txBody>
      </p:sp>
      <p:sp>
        <p:nvSpPr>
          <p:cNvPr id="4" name="Title 1">
            <a:extLst>
              <a:ext uri="{FF2B5EF4-FFF2-40B4-BE49-F238E27FC236}">
                <a16:creationId xmlns:a16="http://schemas.microsoft.com/office/drawing/2014/main" id="{FD8140C1-CA8B-0CD5-5389-E96164AE3315}"/>
              </a:ext>
            </a:extLst>
          </p:cNvPr>
          <p:cNvSpPr txBox="1">
            <a:spLocks/>
          </p:cNvSpPr>
          <p:nvPr/>
        </p:nvSpPr>
        <p:spPr>
          <a:xfrm>
            <a:off x="532426" y="265752"/>
            <a:ext cx="11187793" cy="905501"/>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600" b="1" kern="1200" cap="all">
                <a:solidFill>
                  <a:schemeClr val="tx1"/>
                </a:solidFill>
                <a:latin typeface="Century Gothic" panose="020B0502020202020204" pitchFamily="34"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000" b="1" kern="1500" cap="none">
                <a:solidFill>
                  <a:schemeClr val="bg1"/>
                </a:solidFill>
                <a:latin typeface="Myriad Pro" panose="020B0503030403020204" pitchFamily="34" charset="0"/>
                <a:ea typeface="Open Sans" pitchFamily="2" charset="0"/>
                <a:cs typeface="Open Sans" pitchFamily="2" charset="0"/>
              </a:rPr>
              <a:t>Bosque del Barrio</a:t>
            </a:r>
          </a:p>
        </p:txBody>
      </p:sp>
      <p:pic>
        <p:nvPicPr>
          <p:cNvPr id="2" name="Picture 1">
            <a:extLst>
              <a:ext uri="{FF2B5EF4-FFF2-40B4-BE49-F238E27FC236}">
                <a16:creationId xmlns:a16="http://schemas.microsoft.com/office/drawing/2014/main" id="{4C6C5D61-E18D-A3A2-8BCA-2D74F545929D}"/>
              </a:ext>
            </a:extLst>
          </p:cNvPr>
          <p:cNvPicPr>
            <a:picLocks noChangeAspect="1"/>
          </p:cNvPicPr>
          <p:nvPr/>
        </p:nvPicPr>
        <p:blipFill>
          <a:blip r:embed="rId3"/>
          <a:stretch>
            <a:fillRect/>
          </a:stretch>
        </p:blipFill>
        <p:spPr>
          <a:xfrm>
            <a:off x="11021076" y="218127"/>
            <a:ext cx="957140" cy="975673"/>
          </a:xfrm>
          <a:prstGeom prst="rect">
            <a:avLst/>
          </a:prstGeom>
        </p:spPr>
      </p:pic>
    </p:spTree>
    <p:extLst>
      <p:ext uri="{BB962C8B-B14F-4D97-AF65-F5344CB8AC3E}">
        <p14:creationId xmlns:p14="http://schemas.microsoft.com/office/powerpoint/2010/main" val="1921423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2EB8AE9-3C7F-654E-7F1F-06EFCE53551B}"/>
              </a:ext>
            </a:extLst>
          </p:cNvPr>
          <p:cNvSpPr txBox="1">
            <a:spLocks/>
          </p:cNvSpPr>
          <p:nvPr/>
        </p:nvSpPr>
        <p:spPr>
          <a:xfrm>
            <a:off x="535020" y="1443954"/>
            <a:ext cx="11187793" cy="5148294"/>
          </a:xfrm>
          <a:prstGeom prst="rect">
            <a:avLst/>
          </a:prstGeom>
        </p:spPr>
        <p:txBody>
          <a:bodyPr vert="horz" lIns="91440" tIns="45720" rIns="91440" bIns="45720" rtlCol="0" anchor="t">
            <a:norm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305435" indent="-305435"/>
            <a:r>
              <a:rPr lang="es-ES" b="1">
                <a:latin typeface="Century Gothic"/>
              </a:rPr>
              <a:t>Trabajo completado desde la última reunión:</a:t>
            </a:r>
          </a:p>
          <a:p>
            <a:pPr marL="629435" lvl="1" indent="-305435"/>
            <a:r>
              <a:rPr lang="es-ES">
                <a:latin typeface="Century Gothic"/>
              </a:rPr>
              <a:t>El diseño ha continuado.</a:t>
            </a:r>
          </a:p>
          <a:p>
            <a:pPr marL="629435" lvl="1" indent="-305435"/>
            <a:r>
              <a:rPr lang="es-ES">
                <a:latin typeface="Century Gothic"/>
              </a:rPr>
              <a:t>Se están determinando los detalles del servicio público y de la conexión.</a:t>
            </a:r>
          </a:p>
          <a:p>
            <a:pPr marL="629435" lvl="1" indent="-305435"/>
            <a:r>
              <a:rPr lang="es-ES">
                <a:latin typeface="Century Gothic"/>
              </a:rPr>
              <a:t>El enfoque del Arte Público ha sido discutido y será presentado a la Comisión de Arte y Cultura (fecha por determinar).</a:t>
            </a:r>
          </a:p>
          <a:p>
            <a:pPr marL="629435" lvl="1" indent="-305435"/>
            <a:r>
              <a:rPr lang="es-ES">
                <a:latin typeface="Century Gothic"/>
              </a:rPr>
              <a:t>Celebración de inauguración del diseño organizada en Unity Park el 14 de junio</a:t>
            </a:r>
          </a:p>
          <a:p>
            <a:pPr marL="305435" indent="-305435"/>
            <a:r>
              <a:rPr lang="es-ES" b="1">
                <a:latin typeface="Century Gothic"/>
              </a:rPr>
              <a:t>Gastos totales reportados a la fecha: </a:t>
            </a:r>
            <a:r>
              <a:rPr lang="es-ES">
                <a:latin typeface="Century Gothic"/>
              </a:rPr>
              <a:t>$ 32.577,81</a:t>
            </a:r>
          </a:p>
          <a:p>
            <a:pPr marL="305435" indent="-305435"/>
            <a:r>
              <a:rPr lang="es-ES" b="1">
                <a:latin typeface="Century Gothic"/>
              </a:rPr>
              <a:t>Presupuesto restante: </a:t>
            </a:r>
            <a:r>
              <a:rPr lang="es-ES">
                <a:latin typeface="Century Gothic"/>
              </a:rPr>
              <a:t>$ 922.466,19</a:t>
            </a:r>
          </a:p>
          <a:p>
            <a:pPr marL="305435" indent="-305435"/>
            <a:r>
              <a:rPr lang="es-ES" b="1">
                <a:latin typeface="Century Gothic"/>
              </a:rPr>
              <a:t>Trabajo planificado en las próximas ~dos semanas:</a:t>
            </a:r>
          </a:p>
          <a:p>
            <a:pPr marL="629435" lvl="1" indent="-305435"/>
            <a:r>
              <a:rPr lang="es-ES">
                <a:latin typeface="Century Gothic"/>
              </a:rPr>
              <a:t>Presentar los planos a la Ciudad para obtener permisos.</a:t>
            </a:r>
          </a:p>
          <a:p>
            <a:pPr marL="629435" lvl="1" indent="-305435"/>
            <a:r>
              <a:rPr lang="es-ES">
                <a:latin typeface="Century Gothic"/>
              </a:rPr>
              <a:t>Presentar los planes finales a la DRB para su aprobación.</a:t>
            </a:r>
          </a:p>
          <a:p>
            <a:pPr marL="629435" lvl="1" indent="-305435"/>
            <a:r>
              <a:rPr lang="es-ES">
                <a:latin typeface="Century Gothic"/>
              </a:rPr>
              <a:t>Finalizar el informe para la celebración de inauguración</a:t>
            </a:r>
          </a:p>
          <a:p>
            <a:pPr marL="629435" lvl="1" indent="-305435"/>
            <a:r>
              <a:rPr lang="es-ES">
                <a:latin typeface="Century Gothic"/>
              </a:rPr>
              <a:t>Comenzar a redactar la operación y mantenimiento del jardín ADA y nuestra carta de compromiso.</a:t>
            </a:r>
            <a:endParaRPr lang="en-US" sz="1200">
              <a:solidFill>
                <a:srgbClr val="000000"/>
              </a:solidFill>
              <a:latin typeface="Century Gothic"/>
              <a:cs typeface="Arial"/>
            </a:endParaRPr>
          </a:p>
          <a:p>
            <a:pPr marL="629920" lvl="1" indent="-305435"/>
            <a:endParaRPr lang="en-US">
              <a:solidFill>
                <a:srgbClr val="3D3D3D"/>
              </a:solidFill>
              <a:latin typeface="Century Gothic"/>
              <a:cs typeface="Arial"/>
            </a:endParaRPr>
          </a:p>
          <a:p>
            <a:pPr marL="899795" lvl="2" indent="-269875"/>
            <a:endParaRPr lang="en-US">
              <a:solidFill>
                <a:srgbClr val="222222"/>
              </a:solidFill>
              <a:latin typeface="Arial"/>
              <a:cs typeface="Arial"/>
            </a:endParaRPr>
          </a:p>
          <a:p>
            <a:pPr marL="629920" lvl="1" indent="-305435"/>
            <a:endParaRPr lang="en-US" b="1">
              <a:latin typeface="Century Gothic"/>
            </a:endParaRPr>
          </a:p>
          <a:p>
            <a:pPr marL="323850" lvl="1" indent="0">
              <a:buNone/>
            </a:pPr>
            <a:endParaRPr lang="en-US" b="1">
              <a:latin typeface="Century Gothic"/>
            </a:endParaRPr>
          </a:p>
        </p:txBody>
      </p:sp>
      <p:sp>
        <p:nvSpPr>
          <p:cNvPr id="4" name="Title 1">
            <a:extLst>
              <a:ext uri="{FF2B5EF4-FFF2-40B4-BE49-F238E27FC236}">
                <a16:creationId xmlns:a16="http://schemas.microsoft.com/office/drawing/2014/main" id="{FD8140C1-CA8B-0CD5-5389-E96164AE3315}"/>
              </a:ext>
            </a:extLst>
          </p:cNvPr>
          <p:cNvSpPr txBox="1">
            <a:spLocks/>
          </p:cNvSpPr>
          <p:nvPr/>
        </p:nvSpPr>
        <p:spPr>
          <a:xfrm>
            <a:off x="532426" y="265752"/>
            <a:ext cx="11187793" cy="905501"/>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600" b="1" kern="1200" cap="all">
                <a:solidFill>
                  <a:schemeClr val="tx1"/>
                </a:solidFill>
                <a:latin typeface="Century Gothic" panose="020B0502020202020204" pitchFamily="34"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000" b="1" kern="1500" cap="none">
                <a:solidFill>
                  <a:schemeClr val="bg1"/>
                </a:solidFill>
                <a:latin typeface="Myriad Pro" panose="020B0503030403020204" pitchFamily="34" charset="0"/>
                <a:ea typeface="Open Sans" pitchFamily="2" charset="0"/>
                <a:cs typeface="Open Sans" pitchFamily="2" charset="0"/>
              </a:rPr>
              <a:t>ADA Accessible Garden</a:t>
            </a:r>
          </a:p>
        </p:txBody>
      </p:sp>
      <p:pic>
        <p:nvPicPr>
          <p:cNvPr id="2" name="Picture 1">
            <a:extLst>
              <a:ext uri="{FF2B5EF4-FFF2-40B4-BE49-F238E27FC236}">
                <a16:creationId xmlns:a16="http://schemas.microsoft.com/office/drawing/2014/main" id="{1F3FB999-BA5E-B610-FB15-873D8FBB4F28}"/>
              </a:ext>
            </a:extLst>
          </p:cNvPr>
          <p:cNvPicPr>
            <a:picLocks noChangeAspect="1"/>
          </p:cNvPicPr>
          <p:nvPr/>
        </p:nvPicPr>
        <p:blipFill>
          <a:blip r:embed="rId3"/>
          <a:stretch>
            <a:fillRect/>
          </a:stretch>
        </p:blipFill>
        <p:spPr>
          <a:xfrm>
            <a:off x="9623661" y="221302"/>
            <a:ext cx="2356698" cy="975673"/>
          </a:xfrm>
          <a:prstGeom prst="rect">
            <a:avLst/>
          </a:prstGeom>
        </p:spPr>
      </p:pic>
    </p:spTree>
    <p:extLst>
      <p:ext uri="{BB962C8B-B14F-4D97-AF65-F5344CB8AC3E}">
        <p14:creationId xmlns:p14="http://schemas.microsoft.com/office/powerpoint/2010/main" val="35367016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2EB8AE9-3C7F-654E-7F1F-06EFCE53551B}"/>
              </a:ext>
            </a:extLst>
          </p:cNvPr>
          <p:cNvSpPr txBox="1">
            <a:spLocks/>
          </p:cNvSpPr>
          <p:nvPr/>
        </p:nvSpPr>
        <p:spPr>
          <a:xfrm>
            <a:off x="535020" y="1443954"/>
            <a:ext cx="11187793" cy="5148294"/>
          </a:xfrm>
          <a:prstGeom prst="rect">
            <a:avLst/>
          </a:prstGeom>
        </p:spPr>
        <p:txBody>
          <a:bodyPr vert="horz" lIns="91440" tIns="45720" rIns="91440" bIns="45720" rtlCol="0" anchor="t">
            <a:norm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305435" indent="-305435"/>
            <a:r>
              <a:rPr lang="es-ES" b="1">
                <a:latin typeface="Century Gothic"/>
              </a:rPr>
              <a:t>Trabajo completado desde la última reunión:</a:t>
            </a:r>
          </a:p>
          <a:p>
            <a:pPr marL="629435" lvl="1" indent="-305435"/>
            <a:r>
              <a:rPr lang="es-ES">
                <a:latin typeface="Century Gothic"/>
              </a:rPr>
              <a:t>Entrevistas realizadas para el programa de formación de aprendices de </a:t>
            </a:r>
            <a:r>
              <a:rPr lang="es-ES" err="1">
                <a:latin typeface="Century Gothic"/>
              </a:rPr>
              <a:t>Gleaners</a:t>
            </a:r>
            <a:endParaRPr lang="es-ES">
              <a:latin typeface="Century Gothic"/>
            </a:endParaRPr>
          </a:p>
          <a:p>
            <a:pPr marL="629435" lvl="1" indent="-305435"/>
            <a:r>
              <a:rPr lang="es-ES">
                <a:latin typeface="Century Gothic"/>
              </a:rPr>
              <a:t>Se publicó el Segundo Boletín Trimestral</a:t>
            </a:r>
          </a:p>
          <a:p>
            <a:pPr marL="629435" lvl="1" indent="-305435"/>
            <a:r>
              <a:rPr lang="es-ES">
                <a:latin typeface="Century Gothic"/>
              </a:rPr>
              <a:t>Incorporación finalizada de 4 aprendices para participar en el programa de formación de 6 semanas.</a:t>
            </a:r>
          </a:p>
          <a:p>
            <a:pPr marL="629435" lvl="1" indent="-305435"/>
            <a:r>
              <a:rPr lang="es-ES">
                <a:latin typeface="Century Gothic"/>
              </a:rPr>
              <a:t>Sondeo en el área del proyecto.</a:t>
            </a:r>
          </a:p>
          <a:p>
            <a:pPr marL="629435" lvl="1" indent="-305435"/>
            <a:r>
              <a:rPr lang="es-ES">
                <a:latin typeface="Century Gothic"/>
              </a:rPr>
              <a:t>Seguimiento con miembros de la comunidad que recibieron árboles del Sorteo Anual de Árboles Frutales</a:t>
            </a:r>
            <a:endParaRPr lang="es-ES" b="1">
              <a:latin typeface="Century Gothic"/>
            </a:endParaRPr>
          </a:p>
          <a:p>
            <a:pPr marL="305435" indent="-305435"/>
            <a:r>
              <a:rPr lang="es-ES" b="1">
                <a:latin typeface="Century Gothic"/>
              </a:rPr>
              <a:t>Gastos totales reportados a la fecha</a:t>
            </a:r>
            <a:r>
              <a:rPr lang="es-ES">
                <a:latin typeface="Century Gothic"/>
              </a:rPr>
              <a:t>: $ 48,341.49</a:t>
            </a:r>
          </a:p>
          <a:p>
            <a:pPr marL="305435" indent="-305435"/>
            <a:r>
              <a:rPr lang="es-ES" b="1">
                <a:latin typeface="Century Gothic"/>
              </a:rPr>
              <a:t>Presupuesto restante: </a:t>
            </a:r>
            <a:r>
              <a:rPr lang="es-ES">
                <a:latin typeface="Century Gothic"/>
              </a:rPr>
              <a:t>$ 1,119,872.14</a:t>
            </a:r>
          </a:p>
          <a:p>
            <a:pPr marL="305435" indent="-305435"/>
            <a:r>
              <a:rPr lang="es-ES" b="1">
                <a:latin typeface="Century Gothic"/>
              </a:rPr>
              <a:t>Trabajo planificado en las próximas ~dos semanas:</a:t>
            </a:r>
          </a:p>
          <a:p>
            <a:pPr marL="629435" lvl="1" indent="-305435"/>
            <a:r>
              <a:rPr lang="es-ES">
                <a:latin typeface="Century Gothic"/>
              </a:rPr>
              <a:t>Realizar el programa de entrenamiento de 6 semanas.</a:t>
            </a:r>
          </a:p>
          <a:p>
            <a:pPr marL="629435" lvl="1" indent="-305435"/>
            <a:r>
              <a:rPr lang="es-ES">
                <a:latin typeface="Century Gothic"/>
              </a:rPr>
              <a:t>Continuar espigando en el área del proyecto.</a:t>
            </a:r>
          </a:p>
          <a:p>
            <a:pPr marL="629435" lvl="1" indent="-305435"/>
            <a:r>
              <a:rPr lang="es-ES">
                <a:latin typeface="Century Gothic"/>
              </a:rPr>
              <a:t>¡Continúe haciendo campaña en el área del proyecto para generar conciencia sobre la OFA!</a:t>
            </a:r>
          </a:p>
          <a:p>
            <a:pPr marL="629435" lvl="1" indent="-305435"/>
            <a:r>
              <a:rPr lang="es-ES">
                <a:latin typeface="Century Gothic"/>
              </a:rPr>
              <a:t>Comienza el informe de fin de año</a:t>
            </a:r>
            <a:endParaRPr lang="en-US">
              <a:solidFill>
                <a:srgbClr val="3D3D3D"/>
              </a:solidFill>
              <a:latin typeface="Century Gothic"/>
            </a:endParaRPr>
          </a:p>
          <a:p>
            <a:pPr marL="629920" lvl="1" indent="-305435"/>
            <a:endParaRPr lang="en-US">
              <a:solidFill>
                <a:srgbClr val="3D3D3D"/>
              </a:solidFill>
              <a:latin typeface="Century Gothic"/>
            </a:endParaRPr>
          </a:p>
          <a:p>
            <a:pPr marL="305435" indent="-305435"/>
            <a:endParaRPr lang="en-US">
              <a:solidFill>
                <a:srgbClr val="3D3D3D"/>
              </a:solidFill>
              <a:latin typeface="Century Gothic"/>
            </a:endParaRPr>
          </a:p>
          <a:p>
            <a:pPr marL="629920" lvl="1" indent="-305435"/>
            <a:endParaRPr lang="en-US">
              <a:solidFill>
                <a:srgbClr val="3D3D3D"/>
              </a:solidFill>
              <a:latin typeface="Century Gothic"/>
            </a:endParaRPr>
          </a:p>
          <a:p>
            <a:pPr marL="610235" lvl="1" indent="-285750"/>
            <a:endParaRPr lang="en-US">
              <a:solidFill>
                <a:srgbClr val="000000"/>
              </a:solidFill>
              <a:latin typeface="Century Gothic"/>
            </a:endParaRPr>
          </a:p>
          <a:p>
            <a:pPr marL="610235" lvl="1" indent="-285750"/>
            <a:endParaRPr lang="en-US">
              <a:solidFill>
                <a:srgbClr val="000000"/>
              </a:solidFill>
              <a:latin typeface="Century Gothic"/>
            </a:endParaRPr>
          </a:p>
          <a:p>
            <a:pPr marL="610235" lvl="1" indent="-285750"/>
            <a:endParaRPr lang="en-US">
              <a:solidFill>
                <a:srgbClr val="000000"/>
              </a:solidFill>
              <a:latin typeface="Century Gothic"/>
            </a:endParaRPr>
          </a:p>
          <a:p>
            <a:pPr marL="610235" lvl="1" indent="-285750"/>
            <a:endParaRPr lang="en-US">
              <a:latin typeface="Gill Sans MT" panose="020B0502020104020203"/>
            </a:endParaRPr>
          </a:p>
          <a:p>
            <a:pPr marL="629920" lvl="1" indent="-305435"/>
            <a:endParaRPr lang="en-US" sz="1400">
              <a:latin typeface="Century Gothic"/>
            </a:endParaRPr>
          </a:p>
          <a:p>
            <a:pPr marL="629920" lvl="1" indent="-305435"/>
            <a:endParaRPr lang="en-US">
              <a:latin typeface="Century Gothic"/>
            </a:endParaRPr>
          </a:p>
          <a:p>
            <a:pPr marL="629920" lvl="1" indent="-305435"/>
            <a:endParaRPr lang="en-US" b="1">
              <a:latin typeface="Century Gothic"/>
            </a:endParaRPr>
          </a:p>
          <a:p>
            <a:pPr marL="323850" lvl="1" indent="0">
              <a:buNone/>
            </a:pPr>
            <a:endParaRPr lang="en-US" b="1">
              <a:latin typeface="Century Gothic"/>
            </a:endParaRPr>
          </a:p>
        </p:txBody>
      </p:sp>
      <p:sp>
        <p:nvSpPr>
          <p:cNvPr id="4" name="Title 1">
            <a:extLst>
              <a:ext uri="{FF2B5EF4-FFF2-40B4-BE49-F238E27FC236}">
                <a16:creationId xmlns:a16="http://schemas.microsoft.com/office/drawing/2014/main" id="{FD8140C1-CA8B-0CD5-5389-E96164AE3315}"/>
              </a:ext>
            </a:extLst>
          </p:cNvPr>
          <p:cNvSpPr txBox="1">
            <a:spLocks/>
          </p:cNvSpPr>
          <p:nvPr/>
        </p:nvSpPr>
        <p:spPr>
          <a:xfrm>
            <a:off x="532426" y="265752"/>
            <a:ext cx="11187793" cy="905501"/>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600" b="1" kern="1200" cap="all">
                <a:solidFill>
                  <a:schemeClr val="tx1"/>
                </a:solidFill>
                <a:latin typeface="Century Gothic" panose="020B0502020202020204" pitchFamily="34"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000" b="1" kern="1500" cap="none">
                <a:solidFill>
                  <a:schemeClr val="bg1"/>
                </a:solidFill>
                <a:latin typeface="Myriad Pro" panose="020B0503030403020204" pitchFamily="34" charset="0"/>
                <a:ea typeface="Open Sans" pitchFamily="2" charset="0"/>
                <a:cs typeface="Open Sans" pitchFamily="2" charset="0"/>
              </a:rPr>
              <a:t>Orchard for ALL!</a:t>
            </a:r>
          </a:p>
        </p:txBody>
      </p:sp>
      <p:pic>
        <p:nvPicPr>
          <p:cNvPr id="2" name="Picture 1">
            <a:extLst>
              <a:ext uri="{FF2B5EF4-FFF2-40B4-BE49-F238E27FC236}">
                <a16:creationId xmlns:a16="http://schemas.microsoft.com/office/drawing/2014/main" id="{9CEE2108-29EA-9B9A-C50A-5F0C8CF92C7A}"/>
              </a:ext>
            </a:extLst>
          </p:cNvPr>
          <p:cNvPicPr>
            <a:picLocks noChangeAspect="1"/>
          </p:cNvPicPr>
          <p:nvPr/>
        </p:nvPicPr>
        <p:blipFill>
          <a:blip r:embed="rId3"/>
          <a:stretch>
            <a:fillRect/>
          </a:stretch>
        </p:blipFill>
        <p:spPr>
          <a:xfrm>
            <a:off x="9623661" y="221302"/>
            <a:ext cx="2356698" cy="975673"/>
          </a:xfrm>
          <a:prstGeom prst="rect">
            <a:avLst/>
          </a:prstGeom>
        </p:spPr>
      </p:pic>
    </p:spTree>
    <p:extLst>
      <p:ext uri="{BB962C8B-B14F-4D97-AF65-F5344CB8AC3E}">
        <p14:creationId xmlns:p14="http://schemas.microsoft.com/office/powerpoint/2010/main" val="8019644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0B653A10-04B5-8CFA-DC96-99D573FC2481}"/>
              </a:ext>
            </a:extLst>
          </p:cNvPr>
          <p:cNvSpPr txBox="1">
            <a:spLocks/>
          </p:cNvSpPr>
          <p:nvPr/>
        </p:nvSpPr>
        <p:spPr>
          <a:xfrm>
            <a:off x="535020" y="1443954"/>
            <a:ext cx="11187793" cy="5148294"/>
          </a:xfrm>
          <a:prstGeom prst="rect">
            <a:avLst/>
          </a:prstGeom>
        </p:spPr>
        <p:txBody>
          <a:bodyPr vert="horz" lIns="91440" tIns="45720" rIns="91440" bIns="45720" rtlCol="0" anchor="t">
            <a:norm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r>
              <a:rPr lang="en-US" sz="2800">
                <a:latin typeface="Century Gothic" panose="020B0502020202020204" pitchFamily="34" charset="0"/>
              </a:rPr>
              <a:t>L</a:t>
            </a:r>
            <a:r>
              <a:rPr lang="es-ES" sz="2800">
                <a:latin typeface="Century Gothic" panose="020B0502020202020204" pitchFamily="34" charset="0"/>
              </a:rPr>
              <a:t>í</a:t>
            </a:r>
            <a:r>
              <a:rPr lang="en-US" sz="2800">
                <a:latin typeface="Century Gothic" panose="020B0502020202020204" pitchFamily="34" charset="0"/>
              </a:rPr>
              <a:t>der de </a:t>
            </a:r>
            <a:r>
              <a:rPr lang="en-US" sz="2800" err="1">
                <a:latin typeface="Century Gothic" panose="020B0502020202020204" pitchFamily="34" charset="0"/>
              </a:rPr>
              <a:t>proyecto</a:t>
            </a:r>
            <a:r>
              <a:rPr lang="en-US" sz="2800">
                <a:latin typeface="Century Gothic" panose="020B0502020202020204" pitchFamily="34" charset="0"/>
              </a:rPr>
              <a:t> para City of Richmond​​</a:t>
            </a:r>
          </a:p>
          <a:p>
            <a:pPr fontAlgn="base"/>
            <a:r>
              <a:rPr lang="en-US" sz="2800">
                <a:latin typeface="Century Gothic" panose="020B0502020202020204" pitchFamily="34" charset="0"/>
              </a:rPr>
              <a:t>L</a:t>
            </a:r>
            <a:r>
              <a:rPr lang="es-ES" sz="2800">
                <a:latin typeface="Century Gothic" panose="020B0502020202020204" pitchFamily="34" charset="0"/>
              </a:rPr>
              <a:t>í</a:t>
            </a:r>
            <a:r>
              <a:rPr lang="en-US" sz="2800">
                <a:latin typeface="Century Gothic" panose="020B0502020202020204" pitchFamily="34" charset="0"/>
              </a:rPr>
              <a:t>der de </a:t>
            </a:r>
            <a:r>
              <a:rPr lang="en-US" sz="2800" err="1">
                <a:latin typeface="Century Gothic" panose="020B0502020202020204" pitchFamily="34" charset="0"/>
              </a:rPr>
              <a:t>proyecto</a:t>
            </a:r>
            <a:r>
              <a:rPr lang="en-US" sz="2800">
                <a:latin typeface="Century Gothic" panose="020B0502020202020204" pitchFamily="34" charset="0"/>
              </a:rPr>
              <a:t> para Grid Alternatives​​</a:t>
            </a:r>
          </a:p>
          <a:p>
            <a:pPr fontAlgn="base"/>
            <a:r>
              <a:rPr lang="en-US" sz="2800">
                <a:latin typeface="Century Gothic" panose="020B0502020202020204" pitchFamily="34" charset="0"/>
              </a:rPr>
              <a:t>L</a:t>
            </a:r>
            <a:r>
              <a:rPr lang="es-ES" sz="2800">
                <a:latin typeface="Century Gothic" panose="020B0502020202020204" pitchFamily="34" charset="0"/>
              </a:rPr>
              <a:t>í</a:t>
            </a:r>
            <a:r>
              <a:rPr lang="en-US" sz="2800">
                <a:latin typeface="Century Gothic" panose="020B0502020202020204" pitchFamily="34" charset="0"/>
              </a:rPr>
              <a:t>der de </a:t>
            </a:r>
            <a:r>
              <a:rPr lang="en-US" sz="2800" err="1">
                <a:latin typeface="Century Gothic" panose="020B0502020202020204" pitchFamily="34" charset="0"/>
              </a:rPr>
              <a:t>proyecto</a:t>
            </a:r>
            <a:r>
              <a:rPr lang="en-US" sz="2800">
                <a:latin typeface="Century Gothic" panose="020B0502020202020204" pitchFamily="34" charset="0"/>
              </a:rPr>
              <a:t> para Groundwork Richmond​​</a:t>
            </a:r>
          </a:p>
          <a:p>
            <a:pPr fontAlgn="base"/>
            <a:r>
              <a:rPr lang="en-US" sz="2800">
                <a:latin typeface="Century Gothic" panose="020B0502020202020204" pitchFamily="34" charset="0"/>
              </a:rPr>
              <a:t>L</a:t>
            </a:r>
            <a:r>
              <a:rPr lang="es-ES" sz="2800">
                <a:latin typeface="Century Gothic" panose="020B0502020202020204" pitchFamily="34" charset="0"/>
              </a:rPr>
              <a:t>í</a:t>
            </a:r>
            <a:r>
              <a:rPr lang="en-US" sz="2800">
                <a:latin typeface="Century Gothic" panose="020B0502020202020204" pitchFamily="34" charset="0"/>
              </a:rPr>
              <a:t>der de </a:t>
            </a:r>
            <a:r>
              <a:rPr lang="en-US" sz="2800" err="1">
                <a:latin typeface="Century Gothic" panose="020B0502020202020204" pitchFamily="34" charset="0"/>
              </a:rPr>
              <a:t>proyecto</a:t>
            </a:r>
            <a:r>
              <a:rPr lang="en-US" sz="2800">
                <a:latin typeface="Century Gothic" panose="020B0502020202020204" pitchFamily="34" charset="0"/>
              </a:rPr>
              <a:t> para Rich City Rides​​</a:t>
            </a:r>
          </a:p>
          <a:p>
            <a:pPr fontAlgn="base"/>
            <a:r>
              <a:rPr lang="en-US" sz="2800">
                <a:latin typeface="Century Gothic" panose="020B0502020202020204" pitchFamily="34" charset="0"/>
              </a:rPr>
              <a:t>L</a:t>
            </a:r>
            <a:r>
              <a:rPr lang="es-ES" sz="2800">
                <a:latin typeface="Century Gothic" panose="020B0502020202020204" pitchFamily="34" charset="0"/>
              </a:rPr>
              <a:t>í</a:t>
            </a:r>
            <a:r>
              <a:rPr lang="en-US" sz="2800">
                <a:latin typeface="Century Gothic" panose="020B0502020202020204" pitchFamily="34" charset="0"/>
              </a:rPr>
              <a:t>der de </a:t>
            </a:r>
            <a:r>
              <a:rPr lang="en-US" sz="2800" err="1">
                <a:latin typeface="Century Gothic" panose="020B0502020202020204" pitchFamily="34" charset="0"/>
              </a:rPr>
              <a:t>proyecto</a:t>
            </a:r>
            <a:r>
              <a:rPr lang="en-US" sz="2800">
                <a:latin typeface="Century Gothic" panose="020B0502020202020204" pitchFamily="34" charset="0"/>
              </a:rPr>
              <a:t> para Public Land​​</a:t>
            </a:r>
          </a:p>
          <a:p>
            <a:pPr fontAlgn="base"/>
            <a:r>
              <a:rPr lang="en-US" sz="2800">
                <a:latin typeface="Century Gothic" panose="020B0502020202020204" pitchFamily="34" charset="0"/>
              </a:rPr>
              <a:t>L</a:t>
            </a:r>
            <a:r>
              <a:rPr lang="es-ES" sz="2800">
                <a:latin typeface="Century Gothic" panose="020B0502020202020204" pitchFamily="34" charset="0"/>
              </a:rPr>
              <a:t>í</a:t>
            </a:r>
            <a:r>
              <a:rPr lang="en-US" sz="2800">
                <a:latin typeface="Century Gothic" panose="020B0502020202020204" pitchFamily="34" charset="0"/>
              </a:rPr>
              <a:t>der de </a:t>
            </a:r>
            <a:r>
              <a:rPr lang="en-US" sz="2800" err="1">
                <a:latin typeface="Century Gothic" panose="020B0502020202020204" pitchFamily="34" charset="0"/>
              </a:rPr>
              <a:t>proyecto</a:t>
            </a:r>
            <a:r>
              <a:rPr lang="en-US" sz="2800">
                <a:latin typeface="Century Gothic" panose="020B0502020202020204" pitchFamily="34" charset="0"/>
              </a:rPr>
              <a:t> para UC Berkeley​​</a:t>
            </a:r>
          </a:p>
          <a:p>
            <a:pPr fontAlgn="base"/>
            <a:r>
              <a:rPr lang="en-US" sz="2800">
                <a:latin typeface="Century Gothic" panose="020B0502020202020204" pitchFamily="34" charset="0"/>
              </a:rPr>
              <a:t>L</a:t>
            </a:r>
            <a:r>
              <a:rPr lang="es-ES" sz="2800">
                <a:latin typeface="Century Gothic" panose="020B0502020202020204" pitchFamily="34" charset="0"/>
              </a:rPr>
              <a:t>í</a:t>
            </a:r>
            <a:r>
              <a:rPr lang="en-US" sz="2800">
                <a:latin typeface="Century Gothic" panose="020B0502020202020204" pitchFamily="34" charset="0"/>
              </a:rPr>
              <a:t>der de </a:t>
            </a:r>
            <a:r>
              <a:rPr lang="en-US" sz="2800" err="1">
                <a:latin typeface="Century Gothic" panose="020B0502020202020204" pitchFamily="34" charset="0"/>
              </a:rPr>
              <a:t>proyecto</a:t>
            </a:r>
            <a:r>
              <a:rPr lang="en-US" sz="2800">
                <a:latin typeface="Century Gothic" panose="020B0502020202020204" pitchFamily="34" charset="0"/>
              </a:rPr>
              <a:t> para Urban Tilth​​</a:t>
            </a:r>
          </a:p>
          <a:p>
            <a:pPr marL="0" indent="0">
              <a:buNone/>
            </a:pPr>
            <a:endParaRPr lang="en-US" sz="2800">
              <a:solidFill>
                <a:schemeClr val="tx1"/>
              </a:solidFill>
            </a:endParaRPr>
          </a:p>
        </p:txBody>
      </p:sp>
      <p:sp>
        <p:nvSpPr>
          <p:cNvPr id="3" name="TextBox 2">
            <a:extLst>
              <a:ext uri="{FF2B5EF4-FFF2-40B4-BE49-F238E27FC236}">
                <a16:creationId xmlns:a16="http://schemas.microsoft.com/office/drawing/2014/main" id="{302844EA-6507-867D-36EB-FB00F8365C4F}"/>
              </a:ext>
            </a:extLst>
          </p:cNvPr>
          <p:cNvSpPr txBox="1"/>
          <p:nvPr/>
        </p:nvSpPr>
        <p:spPr>
          <a:xfrm>
            <a:off x="323850" y="304800"/>
            <a:ext cx="8334375" cy="769441"/>
          </a:xfrm>
          <a:prstGeom prst="rect">
            <a:avLst/>
          </a:prstGeom>
          <a:noFill/>
        </p:spPr>
        <p:txBody>
          <a:bodyPr wrap="square" rtlCol="0">
            <a:spAutoFit/>
          </a:bodyPr>
          <a:lstStyle/>
          <a:p>
            <a:r>
              <a:rPr lang="en-US" sz="4400" b="1" err="1">
                <a:solidFill>
                  <a:srgbClr val="FFFFFF"/>
                </a:solidFill>
                <a:latin typeface="Myriad Pro" panose="020B0503030403020204"/>
              </a:rPr>
              <a:t>Pase</a:t>
            </a:r>
            <a:r>
              <a:rPr lang="en-US" sz="4400" b="1">
                <a:solidFill>
                  <a:srgbClr val="FFFFFF"/>
                </a:solidFill>
                <a:latin typeface="Myriad Pro" panose="020B0503030403020204"/>
              </a:rPr>
              <a:t> de Lista</a:t>
            </a:r>
            <a:r>
              <a:rPr lang="en-US" sz="4400">
                <a:solidFill>
                  <a:srgbClr val="000000"/>
                </a:solidFill>
                <a:latin typeface="Myriad Pro" panose="020B0503030403020204"/>
              </a:rPr>
              <a:t>​</a:t>
            </a:r>
            <a:endParaRPr lang="en-US" sz="4400" b="1">
              <a:solidFill>
                <a:schemeClr val="bg1"/>
              </a:solidFill>
              <a:latin typeface="Myriad Pro" panose="020B0503030403020204"/>
            </a:endParaRPr>
          </a:p>
        </p:txBody>
      </p:sp>
    </p:spTree>
    <p:extLst>
      <p:ext uri="{BB962C8B-B14F-4D97-AF65-F5344CB8AC3E}">
        <p14:creationId xmlns:p14="http://schemas.microsoft.com/office/powerpoint/2010/main" val="31281591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2EB8AE9-3C7F-654E-7F1F-06EFCE53551B}"/>
              </a:ext>
            </a:extLst>
          </p:cNvPr>
          <p:cNvSpPr txBox="1">
            <a:spLocks/>
          </p:cNvSpPr>
          <p:nvPr/>
        </p:nvSpPr>
        <p:spPr>
          <a:xfrm>
            <a:off x="535020" y="1443954"/>
            <a:ext cx="11187793" cy="5148294"/>
          </a:xfrm>
          <a:prstGeom prst="rect">
            <a:avLst/>
          </a:prstGeom>
        </p:spPr>
        <p:txBody>
          <a:bodyPr vert="horz" lIns="91440" tIns="45720" rIns="91440" bIns="45720" rtlCol="0" anchor="t">
            <a:normAutofit fontScale="92500" lnSpcReduction="20000"/>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305435" indent="-305435"/>
            <a:r>
              <a:rPr lang="es-ES" b="1">
                <a:latin typeface="Century Gothic"/>
              </a:rPr>
              <a:t>Trabajo completado desde la última reunión:</a:t>
            </a:r>
          </a:p>
          <a:p>
            <a:pPr marL="629435" lvl="1" indent="-305435"/>
            <a:r>
              <a:rPr lang="es-ES">
                <a:latin typeface="Century Gothic"/>
              </a:rPr>
              <a:t>¡Se graduó la primera cohorte de Train </a:t>
            </a:r>
            <a:r>
              <a:rPr lang="es-ES" err="1">
                <a:latin typeface="Century Gothic"/>
              </a:rPr>
              <a:t>the</a:t>
            </a:r>
            <a:r>
              <a:rPr lang="es-ES">
                <a:latin typeface="Century Gothic"/>
              </a:rPr>
              <a:t> </a:t>
            </a:r>
            <a:r>
              <a:rPr lang="es-ES" err="1">
                <a:latin typeface="Century Gothic"/>
              </a:rPr>
              <a:t>Trainers</a:t>
            </a:r>
            <a:r>
              <a:rPr lang="es-ES">
                <a:latin typeface="Century Gothic"/>
              </a:rPr>
              <a:t>!</a:t>
            </a:r>
          </a:p>
          <a:p>
            <a:pPr marL="629435" lvl="1" indent="-305435"/>
            <a:r>
              <a:rPr lang="es-ES">
                <a:latin typeface="Century Gothic"/>
              </a:rPr>
              <a:t>Distribuidas 280 bolsas de productos vegetales </a:t>
            </a:r>
            <a:r>
              <a:rPr lang="es-ES" err="1">
                <a:latin typeface="Century Gothic"/>
              </a:rPr>
              <a:t>VeggieRx</a:t>
            </a:r>
            <a:endParaRPr lang="es-ES">
              <a:latin typeface="Century Gothic"/>
            </a:endParaRPr>
          </a:p>
          <a:p>
            <a:pPr marL="629435" lvl="1" indent="-305435"/>
            <a:r>
              <a:rPr lang="es-ES">
                <a:latin typeface="Century Gothic"/>
              </a:rPr>
              <a:t>Realicé 5 clases de HEAT en inglés y 5 en español.</a:t>
            </a:r>
          </a:p>
          <a:p>
            <a:pPr marL="629435" lvl="1" indent="-305435"/>
            <a:r>
              <a:rPr lang="es-ES">
                <a:latin typeface="Century Gothic"/>
              </a:rPr>
              <a:t>Se iniciaron entrevistas para promotores de salud comunitaria de Urban </a:t>
            </a:r>
            <a:r>
              <a:rPr lang="es-ES" err="1">
                <a:latin typeface="Century Gothic"/>
              </a:rPr>
              <a:t>Tilth</a:t>
            </a:r>
            <a:endParaRPr lang="es-ES">
              <a:latin typeface="Century Gothic"/>
            </a:endParaRPr>
          </a:p>
          <a:p>
            <a:pPr marL="629435" lvl="1" indent="-305435"/>
            <a:r>
              <a:rPr lang="es-ES">
                <a:latin typeface="Century Gothic"/>
              </a:rPr>
              <a:t>Se implementó una nueva metodología de costos para </a:t>
            </a:r>
            <a:r>
              <a:rPr lang="es-ES" err="1">
                <a:latin typeface="Century Gothic"/>
              </a:rPr>
              <a:t>LifeLong</a:t>
            </a:r>
            <a:r>
              <a:rPr lang="es-ES">
                <a:latin typeface="Century Gothic"/>
              </a:rPr>
              <a:t> Medical </a:t>
            </a:r>
            <a:r>
              <a:rPr lang="es-ES" err="1">
                <a:latin typeface="Century Gothic"/>
              </a:rPr>
              <a:t>Care</a:t>
            </a:r>
            <a:r>
              <a:rPr lang="es-ES">
                <a:latin typeface="Century Gothic"/>
              </a:rPr>
              <a:t> para aliviar la carga administrativa.</a:t>
            </a:r>
          </a:p>
          <a:p>
            <a:pPr marL="305435" indent="-305435"/>
            <a:endParaRPr lang="es-ES" b="1">
              <a:latin typeface="Century Gothic"/>
            </a:endParaRPr>
          </a:p>
          <a:p>
            <a:pPr marL="305435" indent="-305435"/>
            <a:r>
              <a:rPr lang="es-ES" b="1">
                <a:latin typeface="Century Gothic"/>
              </a:rPr>
              <a:t>Gastos totales reportados a la fecha: </a:t>
            </a:r>
            <a:r>
              <a:rPr lang="es-ES">
                <a:latin typeface="Century Gothic"/>
              </a:rPr>
              <a:t>$ 155,324.77</a:t>
            </a:r>
          </a:p>
          <a:p>
            <a:pPr marL="305435" indent="-305435"/>
            <a:endParaRPr lang="es-ES" b="1">
              <a:latin typeface="Century Gothic"/>
            </a:endParaRPr>
          </a:p>
          <a:p>
            <a:pPr marL="305435" indent="-305435"/>
            <a:r>
              <a:rPr lang="es-ES" b="1">
                <a:latin typeface="Century Gothic"/>
              </a:rPr>
              <a:t>Presupuesto restante: </a:t>
            </a:r>
            <a:r>
              <a:rPr lang="es-ES">
                <a:latin typeface="Century Gothic"/>
              </a:rPr>
              <a:t>$ 3,015,008.62</a:t>
            </a:r>
          </a:p>
          <a:p>
            <a:pPr marL="305435" indent="-305435"/>
            <a:endParaRPr lang="es-ES" b="1">
              <a:latin typeface="Century Gothic"/>
            </a:endParaRPr>
          </a:p>
          <a:p>
            <a:pPr marL="305435" indent="-305435"/>
            <a:r>
              <a:rPr lang="es-ES" b="1">
                <a:latin typeface="Century Gothic"/>
              </a:rPr>
              <a:t>Trabajo planificado en las próximas ~dos semanas:</a:t>
            </a:r>
          </a:p>
          <a:p>
            <a:pPr marL="629435" lvl="1" indent="-305435"/>
            <a:r>
              <a:rPr lang="es-ES">
                <a:latin typeface="Century Gothic"/>
              </a:rPr>
              <a:t>Contratar 1 o 2 promotores de salud comunitaria</a:t>
            </a:r>
          </a:p>
          <a:p>
            <a:pPr marL="629435" lvl="1" indent="-305435"/>
            <a:r>
              <a:rPr lang="es-ES">
                <a:latin typeface="Century Gothic"/>
              </a:rPr>
              <a:t>Comenzar a trabajar en los requisitos de preparación de la Tarea 4</a:t>
            </a:r>
          </a:p>
          <a:p>
            <a:pPr marL="629435" lvl="1" indent="-305435"/>
            <a:r>
              <a:rPr lang="es-ES">
                <a:latin typeface="Century Gothic"/>
              </a:rPr>
              <a:t>Proyectos de resúmenes anuales</a:t>
            </a:r>
            <a:endParaRPr lang="en-US">
              <a:highlight>
                <a:srgbClr val="FFFF00"/>
              </a:highlight>
              <a:latin typeface="Century Gothic"/>
              <a:cs typeface="Arial"/>
            </a:endParaRPr>
          </a:p>
          <a:p>
            <a:pPr marL="629920" lvl="1" indent="-305435"/>
            <a:endParaRPr lang="en-US" b="1">
              <a:latin typeface="Century Gothic"/>
              <a:cs typeface="Arial"/>
            </a:endParaRPr>
          </a:p>
          <a:p>
            <a:pPr marL="323850" lvl="1" indent="0">
              <a:buNone/>
            </a:pPr>
            <a:endParaRPr lang="en-US" b="1">
              <a:latin typeface="Century Gothic"/>
              <a:cs typeface="Arial"/>
            </a:endParaRPr>
          </a:p>
        </p:txBody>
      </p:sp>
      <p:sp>
        <p:nvSpPr>
          <p:cNvPr id="4" name="Title 1">
            <a:extLst>
              <a:ext uri="{FF2B5EF4-FFF2-40B4-BE49-F238E27FC236}">
                <a16:creationId xmlns:a16="http://schemas.microsoft.com/office/drawing/2014/main" id="{FD8140C1-CA8B-0CD5-5389-E96164AE3315}"/>
              </a:ext>
            </a:extLst>
          </p:cNvPr>
          <p:cNvSpPr txBox="1">
            <a:spLocks/>
          </p:cNvSpPr>
          <p:nvPr/>
        </p:nvSpPr>
        <p:spPr>
          <a:xfrm>
            <a:off x="532426" y="265752"/>
            <a:ext cx="11187793" cy="905501"/>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600" b="1" kern="1200" cap="all">
                <a:solidFill>
                  <a:schemeClr val="tx1"/>
                </a:solidFill>
                <a:latin typeface="Century Gothic" panose="020B0502020202020204" pitchFamily="34"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000" b="1" kern="1500" cap="none">
                <a:solidFill>
                  <a:schemeClr val="bg1"/>
                </a:solidFill>
                <a:latin typeface="Myriad Pro" panose="020B0503030403020204" pitchFamily="34" charset="0"/>
                <a:ea typeface="Open Sans" pitchFamily="2" charset="0"/>
                <a:cs typeface="Open Sans" pitchFamily="2" charset="0"/>
              </a:rPr>
              <a:t>Veggie Rx</a:t>
            </a:r>
          </a:p>
        </p:txBody>
      </p:sp>
      <p:pic>
        <p:nvPicPr>
          <p:cNvPr id="2" name="Picture 1">
            <a:extLst>
              <a:ext uri="{FF2B5EF4-FFF2-40B4-BE49-F238E27FC236}">
                <a16:creationId xmlns:a16="http://schemas.microsoft.com/office/drawing/2014/main" id="{0226CD27-0FF0-24FD-902A-A6590E502181}"/>
              </a:ext>
            </a:extLst>
          </p:cNvPr>
          <p:cNvPicPr>
            <a:picLocks noChangeAspect="1"/>
          </p:cNvPicPr>
          <p:nvPr/>
        </p:nvPicPr>
        <p:blipFill>
          <a:blip r:embed="rId3"/>
          <a:stretch>
            <a:fillRect/>
          </a:stretch>
        </p:blipFill>
        <p:spPr>
          <a:xfrm>
            <a:off x="9623661" y="221302"/>
            <a:ext cx="2356698" cy="975673"/>
          </a:xfrm>
          <a:prstGeom prst="rect">
            <a:avLst/>
          </a:prstGeom>
        </p:spPr>
      </p:pic>
    </p:spTree>
    <p:extLst>
      <p:ext uri="{BB962C8B-B14F-4D97-AF65-F5344CB8AC3E}">
        <p14:creationId xmlns:p14="http://schemas.microsoft.com/office/powerpoint/2010/main" val="225081540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2EB8AE9-3C7F-654E-7F1F-06EFCE53551B}"/>
              </a:ext>
            </a:extLst>
          </p:cNvPr>
          <p:cNvSpPr txBox="1">
            <a:spLocks/>
          </p:cNvSpPr>
          <p:nvPr/>
        </p:nvSpPr>
        <p:spPr>
          <a:xfrm>
            <a:off x="535020" y="1443954"/>
            <a:ext cx="11187793" cy="5148294"/>
          </a:xfrm>
          <a:prstGeom prst="rect">
            <a:avLst/>
          </a:prstGeom>
        </p:spPr>
        <p:txBody>
          <a:bodyPr vert="horz" lIns="91440" tIns="45720" rIns="91440" bIns="45720" rtlCol="0" anchor="t">
            <a:normAutofit lnSpcReduction="10000"/>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305435" indent="-305435"/>
            <a:r>
              <a:rPr lang="es-ES" sz="2000" b="1">
                <a:solidFill>
                  <a:srgbClr val="000000"/>
                </a:solidFill>
                <a:latin typeface="Century Gothic" panose="020B0502020202020204" pitchFamily="34" charset="0"/>
              </a:rPr>
              <a:t>Trabajo completado desde la última reunión: </a:t>
            </a:r>
          </a:p>
          <a:p>
            <a:pPr marL="629435" lvl="1" indent="-305435"/>
            <a:r>
              <a:rPr lang="es-ES">
                <a:solidFill>
                  <a:srgbClr val="000000"/>
                </a:solidFill>
                <a:latin typeface="Century Gothic" panose="020B0502020202020204" pitchFamily="34" charset="0"/>
              </a:rPr>
              <a:t>Permisos de invasión de área de proyecto recibidos</a:t>
            </a:r>
          </a:p>
          <a:p>
            <a:pPr marL="629435" lvl="1" indent="-305435"/>
            <a:r>
              <a:rPr lang="es-ES">
                <a:solidFill>
                  <a:srgbClr val="000000"/>
                </a:solidFill>
                <a:latin typeface="Century Gothic" panose="020B0502020202020204" pitchFamily="34" charset="0"/>
              </a:rPr>
              <a:t>Instalados dos centros de bicicletas</a:t>
            </a:r>
          </a:p>
          <a:p>
            <a:pPr marL="629435" lvl="1" indent="-305435"/>
            <a:r>
              <a:rPr lang="es-ES">
                <a:solidFill>
                  <a:srgbClr val="000000"/>
                </a:solidFill>
                <a:latin typeface="Century Gothic" panose="020B0502020202020204" pitchFamily="34" charset="0"/>
              </a:rPr>
              <a:t>Entregados los entregables clave al Consejo de Crecimiento Estratégico</a:t>
            </a:r>
            <a:endParaRPr lang="en-US" sz="1800" b="1">
              <a:solidFill>
                <a:srgbClr val="000000"/>
              </a:solidFill>
              <a:latin typeface="Century Gothic" panose="020B0502020202020204" pitchFamily="34" charset="0"/>
            </a:endParaRPr>
          </a:p>
          <a:p>
            <a:pPr marL="305435" indent="-305435">
              <a:lnSpc>
                <a:spcPct val="90000"/>
              </a:lnSpc>
              <a:spcBef>
                <a:spcPts val="1000"/>
              </a:spcBef>
            </a:pPr>
            <a:r>
              <a:rPr lang="es-ES" sz="2000" b="1">
                <a:solidFill>
                  <a:srgbClr val="000000"/>
                </a:solidFill>
                <a:latin typeface="Century Gothic" panose="020B0502020202020204" pitchFamily="34" charset="0"/>
              </a:rPr>
              <a:t>Gastos totales reportados a la fecha:</a:t>
            </a:r>
            <a:r>
              <a:rPr lang="en-US" sz="2000">
                <a:solidFill>
                  <a:srgbClr val="000000"/>
                </a:solidFill>
                <a:latin typeface="Century Gothic" panose="020B0502020202020204" pitchFamily="34" charset="0"/>
              </a:rPr>
              <a:t>$0 </a:t>
            </a:r>
          </a:p>
          <a:p>
            <a:pPr marL="305435" indent="-305435">
              <a:lnSpc>
                <a:spcPct val="90000"/>
              </a:lnSpc>
              <a:spcBef>
                <a:spcPts val="1000"/>
              </a:spcBef>
            </a:pPr>
            <a:endParaRPr lang="en-US" sz="2000">
              <a:solidFill>
                <a:srgbClr val="000000"/>
              </a:solidFill>
              <a:latin typeface="Century Gothic" panose="020B0502020202020204" pitchFamily="34" charset="0"/>
            </a:endParaRPr>
          </a:p>
          <a:p>
            <a:pPr marL="305435" indent="-305435">
              <a:lnSpc>
                <a:spcPct val="90000"/>
              </a:lnSpc>
              <a:spcBef>
                <a:spcPts val="1000"/>
              </a:spcBef>
            </a:pPr>
            <a:r>
              <a:rPr lang="en-US" sz="2000" b="1" err="1">
                <a:solidFill>
                  <a:srgbClr val="000000"/>
                </a:solidFill>
                <a:latin typeface="Century Gothic" panose="020B0502020202020204" pitchFamily="34" charset="0"/>
              </a:rPr>
              <a:t>Presupuesto</a:t>
            </a:r>
            <a:r>
              <a:rPr lang="en-US" sz="2000" b="1">
                <a:solidFill>
                  <a:srgbClr val="000000"/>
                </a:solidFill>
                <a:latin typeface="Century Gothic" panose="020B0502020202020204" pitchFamily="34" charset="0"/>
              </a:rPr>
              <a:t> restante</a:t>
            </a:r>
            <a:r>
              <a:rPr lang="en-US" sz="2000">
                <a:solidFill>
                  <a:srgbClr val="000000"/>
                </a:solidFill>
                <a:latin typeface="Century Gothic" panose="020B0502020202020204" pitchFamily="34" charset="0"/>
              </a:rPr>
              <a:t>: $998,979.21</a:t>
            </a:r>
          </a:p>
          <a:p>
            <a:pPr marL="0" indent="0">
              <a:lnSpc>
                <a:spcPct val="90000"/>
              </a:lnSpc>
              <a:spcBef>
                <a:spcPts val="1000"/>
              </a:spcBef>
              <a:buNone/>
            </a:pPr>
            <a:endParaRPr lang="en-US" sz="2000">
              <a:solidFill>
                <a:srgbClr val="000000"/>
              </a:solidFill>
              <a:highlight>
                <a:srgbClr val="FFFF00"/>
              </a:highlight>
              <a:latin typeface="Century Gothic" panose="020B0502020202020204" pitchFamily="34" charset="0"/>
            </a:endParaRPr>
          </a:p>
          <a:p>
            <a:pPr marL="305435" indent="-305435">
              <a:lnSpc>
                <a:spcPct val="90000"/>
              </a:lnSpc>
              <a:spcBef>
                <a:spcPts val="1000"/>
              </a:spcBef>
            </a:pPr>
            <a:r>
              <a:rPr lang="en-US" sz="2000">
                <a:solidFill>
                  <a:srgbClr val="000000"/>
                </a:solidFill>
                <a:latin typeface="Century Gothic" panose="020B0502020202020204" pitchFamily="34" charset="0"/>
              </a:rPr>
              <a:t> </a:t>
            </a:r>
            <a:r>
              <a:rPr lang="es-ES" sz="2000" b="1">
                <a:solidFill>
                  <a:srgbClr val="000000"/>
                </a:solidFill>
                <a:latin typeface="Century Gothic" panose="020B0502020202020204" pitchFamily="34" charset="0"/>
              </a:rPr>
              <a:t>Trabajo planificado en las próximas ~dos semanas:</a:t>
            </a:r>
            <a:endParaRPr lang="en-US" sz="2000" b="1">
              <a:latin typeface="Century Gothic"/>
            </a:endParaRPr>
          </a:p>
          <a:p>
            <a:pPr marL="629435" lvl="1" indent="-305435">
              <a:lnSpc>
                <a:spcPct val="90000"/>
              </a:lnSpc>
              <a:spcBef>
                <a:spcPts val="1000"/>
              </a:spcBef>
              <a:buFont typeface="Wingdings 2" panose="05000000000000000000" pitchFamily="2" charset="2"/>
            </a:pPr>
            <a:r>
              <a:rPr lang="en-US" sz="1800">
                <a:solidFill>
                  <a:srgbClr val="000000"/>
                </a:solidFill>
                <a:latin typeface="Century Gothic"/>
              </a:rPr>
              <a:t> </a:t>
            </a:r>
            <a:r>
              <a:rPr lang="es-ES" sz="1800">
                <a:solidFill>
                  <a:srgbClr val="000000"/>
                </a:solidFill>
                <a:latin typeface="Century Gothic"/>
              </a:rPr>
              <a:t>Continuidad en el compromiso con la comunidad local</a:t>
            </a:r>
          </a:p>
          <a:p>
            <a:pPr marL="629435" lvl="1" indent="-305435">
              <a:lnSpc>
                <a:spcPct val="90000"/>
              </a:lnSpc>
              <a:spcBef>
                <a:spcPts val="1000"/>
              </a:spcBef>
              <a:buFont typeface="Wingdings 2" panose="05000000000000000000" pitchFamily="2" charset="2"/>
            </a:pPr>
            <a:r>
              <a:rPr lang="es-ES" sz="1800">
                <a:solidFill>
                  <a:srgbClr val="000000"/>
                </a:solidFill>
                <a:latin typeface="Century Gothic"/>
              </a:rPr>
              <a:t>Asistir a reuniones comunitarias</a:t>
            </a:r>
          </a:p>
          <a:p>
            <a:pPr marL="629435" lvl="1" indent="-305435">
              <a:lnSpc>
                <a:spcPct val="90000"/>
              </a:lnSpc>
              <a:spcBef>
                <a:spcPts val="1000"/>
              </a:spcBef>
              <a:buFont typeface="Wingdings 2" panose="05000000000000000000" pitchFamily="2" charset="2"/>
            </a:pPr>
            <a:r>
              <a:rPr lang="es-ES" sz="1800">
                <a:solidFill>
                  <a:srgbClr val="000000"/>
                </a:solidFill>
                <a:latin typeface="Century Gothic"/>
              </a:rPr>
              <a:t>Distribuir vales para los residentes del área comunitaria</a:t>
            </a:r>
            <a:endParaRPr lang="en-US" sz="1800">
              <a:solidFill>
                <a:srgbClr val="000000"/>
              </a:solidFill>
              <a:latin typeface="Century Gothic"/>
            </a:endParaRPr>
          </a:p>
          <a:p>
            <a:pPr marL="323850" lvl="1" indent="0">
              <a:buNone/>
            </a:pPr>
            <a:endParaRPr lang="en-US" b="1">
              <a:latin typeface="Century Gothic"/>
            </a:endParaRPr>
          </a:p>
        </p:txBody>
      </p:sp>
      <p:sp>
        <p:nvSpPr>
          <p:cNvPr id="4" name="Title 1">
            <a:extLst>
              <a:ext uri="{FF2B5EF4-FFF2-40B4-BE49-F238E27FC236}">
                <a16:creationId xmlns:a16="http://schemas.microsoft.com/office/drawing/2014/main" id="{FD8140C1-CA8B-0CD5-5389-E96164AE3315}"/>
              </a:ext>
            </a:extLst>
          </p:cNvPr>
          <p:cNvSpPr txBox="1">
            <a:spLocks/>
          </p:cNvSpPr>
          <p:nvPr/>
        </p:nvSpPr>
        <p:spPr>
          <a:xfrm>
            <a:off x="532426" y="265752"/>
            <a:ext cx="11187793" cy="905501"/>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600" b="1" kern="1200" cap="all">
                <a:solidFill>
                  <a:schemeClr val="tx1"/>
                </a:solidFill>
                <a:latin typeface="Century Gothic" panose="020B0502020202020204" pitchFamily="34"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000" b="1" kern="1500" cap="none">
                <a:solidFill>
                  <a:schemeClr val="bg1"/>
                </a:solidFill>
                <a:latin typeface="Myriad Pro" panose="020B0503030403020204" pitchFamily="34" charset="0"/>
                <a:ea typeface="Open Sans" pitchFamily="2" charset="0"/>
                <a:cs typeface="Open Sans" pitchFamily="2" charset="0"/>
              </a:rPr>
              <a:t>E-Bike Share</a:t>
            </a:r>
          </a:p>
        </p:txBody>
      </p:sp>
      <p:pic>
        <p:nvPicPr>
          <p:cNvPr id="2" name="Imagen 4" descr="Logotipo, nombre de la empresa&#10;&#10;Descripción generada automáticamente">
            <a:extLst>
              <a:ext uri="{FF2B5EF4-FFF2-40B4-BE49-F238E27FC236}">
                <a16:creationId xmlns:a16="http://schemas.microsoft.com/office/drawing/2014/main" id="{8FDF7A9F-9B4F-CC14-0B68-524C98D8EAF1}"/>
              </a:ext>
            </a:extLst>
          </p:cNvPr>
          <p:cNvPicPr>
            <a:picLocks noChangeAspect="1"/>
          </p:cNvPicPr>
          <p:nvPr/>
        </p:nvPicPr>
        <p:blipFill>
          <a:blip r:embed="rId3"/>
          <a:stretch>
            <a:fillRect/>
          </a:stretch>
        </p:blipFill>
        <p:spPr>
          <a:xfrm>
            <a:off x="10245725" y="222055"/>
            <a:ext cx="1735099" cy="968248"/>
          </a:xfrm>
          <a:prstGeom prst="rect">
            <a:avLst/>
          </a:prstGeom>
        </p:spPr>
      </p:pic>
    </p:spTree>
    <p:extLst>
      <p:ext uri="{BB962C8B-B14F-4D97-AF65-F5344CB8AC3E}">
        <p14:creationId xmlns:p14="http://schemas.microsoft.com/office/powerpoint/2010/main" val="24033696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2EB8AE9-3C7F-654E-7F1F-06EFCE53551B}"/>
              </a:ext>
            </a:extLst>
          </p:cNvPr>
          <p:cNvSpPr txBox="1">
            <a:spLocks/>
          </p:cNvSpPr>
          <p:nvPr/>
        </p:nvSpPr>
        <p:spPr>
          <a:xfrm>
            <a:off x="535020" y="1443954"/>
            <a:ext cx="11187793" cy="5148294"/>
          </a:xfrm>
          <a:prstGeom prst="rect">
            <a:avLst/>
          </a:prstGeom>
        </p:spPr>
        <p:txBody>
          <a:bodyPr vert="horz" lIns="91440" tIns="45720" rIns="91440" bIns="45720" rtlCol="0" anchor="t">
            <a:norm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305435" indent="-305435"/>
            <a:r>
              <a:rPr lang="es-ES" b="1">
                <a:solidFill>
                  <a:srgbClr val="000000"/>
                </a:solidFill>
                <a:latin typeface="Century Gothic" panose="020B0502020202020204" pitchFamily="34" charset="0"/>
              </a:rPr>
              <a:t>Trabajo completado desde la última reunión: </a:t>
            </a:r>
            <a:endParaRPr lang="en-US" sz="1600">
              <a:solidFill>
                <a:srgbClr val="000000"/>
              </a:solidFill>
              <a:latin typeface="Century Gothic" panose="020B0502020202020204" pitchFamily="34" charset="0"/>
            </a:endParaRPr>
          </a:p>
          <a:p>
            <a:pPr marL="629435" lvl="1" indent="-305435">
              <a:lnSpc>
                <a:spcPct val="90000"/>
              </a:lnSpc>
              <a:spcBef>
                <a:spcPts val="1000"/>
              </a:spcBef>
            </a:pPr>
            <a:r>
              <a:rPr lang="es-ES">
                <a:solidFill>
                  <a:srgbClr val="000000"/>
                </a:solidFill>
                <a:latin typeface="Century Gothic" panose="020B0502020202020204" pitchFamily="34" charset="0"/>
              </a:rPr>
              <a:t>Contratación e incorporación del nuevo Gerente de Proyecto de Becarios Juveniles de TCC</a:t>
            </a:r>
            <a:endParaRPr lang="en-US">
              <a:solidFill>
                <a:srgbClr val="000000"/>
              </a:solidFill>
              <a:latin typeface="Century Gothic" panose="020B0502020202020204" pitchFamily="34" charset="0"/>
            </a:endParaRPr>
          </a:p>
          <a:p>
            <a:pPr marL="305435" indent="-305435">
              <a:lnSpc>
                <a:spcPct val="90000"/>
              </a:lnSpc>
              <a:spcBef>
                <a:spcPts val="1000"/>
              </a:spcBef>
            </a:pPr>
            <a:r>
              <a:rPr lang="es-ES" b="1">
                <a:solidFill>
                  <a:srgbClr val="000000"/>
                </a:solidFill>
                <a:latin typeface="Century Gothic" panose="020B0502020202020204" pitchFamily="34" charset="0"/>
              </a:rPr>
              <a:t>Gastos totales reportados a la fecha:</a:t>
            </a:r>
            <a:r>
              <a:rPr lang="en-US">
                <a:solidFill>
                  <a:srgbClr val="000000"/>
                </a:solidFill>
                <a:latin typeface="Century Gothic" panose="020B0502020202020204" pitchFamily="34" charset="0"/>
              </a:rPr>
              <a:t>$55,006.41</a:t>
            </a:r>
          </a:p>
          <a:p>
            <a:pPr marL="305435" indent="-305435">
              <a:lnSpc>
                <a:spcPct val="90000"/>
              </a:lnSpc>
              <a:spcBef>
                <a:spcPts val="1000"/>
              </a:spcBef>
            </a:pPr>
            <a:endParaRPr lang="en-US">
              <a:solidFill>
                <a:srgbClr val="000000"/>
              </a:solidFill>
              <a:latin typeface="Century Gothic" panose="020B0502020202020204" pitchFamily="34" charset="0"/>
            </a:endParaRPr>
          </a:p>
          <a:p>
            <a:pPr marL="305435" indent="-305435">
              <a:lnSpc>
                <a:spcPct val="90000"/>
              </a:lnSpc>
              <a:spcBef>
                <a:spcPts val="1000"/>
              </a:spcBef>
            </a:pPr>
            <a:r>
              <a:rPr lang="en-US" b="1" err="1">
                <a:solidFill>
                  <a:srgbClr val="000000"/>
                </a:solidFill>
                <a:latin typeface="Century Gothic" panose="020B0502020202020204" pitchFamily="34" charset="0"/>
              </a:rPr>
              <a:t>Presupuesto</a:t>
            </a:r>
            <a:r>
              <a:rPr lang="en-US" b="1">
                <a:solidFill>
                  <a:srgbClr val="000000"/>
                </a:solidFill>
                <a:latin typeface="Century Gothic" panose="020B0502020202020204" pitchFamily="34" charset="0"/>
              </a:rPr>
              <a:t> restante</a:t>
            </a:r>
            <a:r>
              <a:rPr lang="en-US">
                <a:solidFill>
                  <a:srgbClr val="000000"/>
                </a:solidFill>
                <a:latin typeface="Century Gothic" panose="020B0502020202020204" pitchFamily="34" charset="0"/>
              </a:rPr>
              <a:t>: $2,511,026.32</a:t>
            </a:r>
          </a:p>
          <a:p>
            <a:pPr marL="0" indent="0">
              <a:lnSpc>
                <a:spcPct val="90000"/>
              </a:lnSpc>
              <a:spcBef>
                <a:spcPts val="1000"/>
              </a:spcBef>
              <a:buNone/>
            </a:pPr>
            <a:endParaRPr lang="en-US">
              <a:solidFill>
                <a:srgbClr val="000000"/>
              </a:solidFill>
              <a:highlight>
                <a:srgbClr val="FFFF00"/>
              </a:highlight>
              <a:latin typeface="Century Gothic" panose="020B0502020202020204" pitchFamily="34" charset="0"/>
            </a:endParaRPr>
          </a:p>
          <a:p>
            <a:pPr marL="305435" indent="-305435">
              <a:lnSpc>
                <a:spcPct val="90000"/>
              </a:lnSpc>
              <a:spcBef>
                <a:spcPts val="1000"/>
              </a:spcBef>
            </a:pPr>
            <a:r>
              <a:rPr lang="en-US">
                <a:solidFill>
                  <a:srgbClr val="000000"/>
                </a:solidFill>
                <a:latin typeface="Century Gothic" panose="020B0502020202020204" pitchFamily="34" charset="0"/>
              </a:rPr>
              <a:t> </a:t>
            </a:r>
            <a:r>
              <a:rPr lang="es-ES" b="1">
                <a:solidFill>
                  <a:srgbClr val="000000"/>
                </a:solidFill>
                <a:latin typeface="Century Gothic" panose="020B0502020202020204" pitchFamily="34" charset="0"/>
              </a:rPr>
              <a:t>Trabajo planificado en las próximas ~dos semanas:</a:t>
            </a:r>
            <a:endParaRPr lang="en-US" b="1">
              <a:latin typeface="Century Gothic"/>
            </a:endParaRPr>
          </a:p>
          <a:p>
            <a:pPr marL="629920" lvl="1" indent="-305435"/>
            <a:r>
              <a:rPr lang="es-ES">
                <a:solidFill>
                  <a:srgbClr val="3D3D3D"/>
                </a:solidFill>
                <a:latin typeface="Century Gothic"/>
              </a:rPr>
              <a:t>Comenzar a desarrollar el programa de Jóvenes Becarios con el recién contratado Gerente de Proyecto de Jóvenes de TCC</a:t>
            </a:r>
          </a:p>
          <a:p>
            <a:pPr marL="629920" lvl="1" indent="-305435"/>
            <a:r>
              <a:rPr lang="es-ES">
                <a:solidFill>
                  <a:srgbClr val="3D3D3D"/>
                </a:solidFill>
                <a:latin typeface="Century Gothic"/>
              </a:rPr>
              <a:t>Reunión entre la Ciudad de Richmond y </a:t>
            </a:r>
            <a:r>
              <a:rPr lang="es-ES" err="1">
                <a:solidFill>
                  <a:srgbClr val="3D3D3D"/>
                </a:solidFill>
                <a:latin typeface="Century Gothic"/>
              </a:rPr>
              <a:t>Rich</a:t>
            </a:r>
            <a:r>
              <a:rPr lang="es-ES">
                <a:solidFill>
                  <a:srgbClr val="3D3D3D"/>
                </a:solidFill>
                <a:latin typeface="Century Gothic"/>
              </a:rPr>
              <a:t> City </a:t>
            </a:r>
            <a:r>
              <a:rPr lang="es-ES" err="1">
                <a:solidFill>
                  <a:srgbClr val="3D3D3D"/>
                </a:solidFill>
                <a:latin typeface="Century Gothic"/>
              </a:rPr>
              <a:t>Rides</a:t>
            </a:r>
            <a:r>
              <a:rPr lang="es-ES">
                <a:solidFill>
                  <a:srgbClr val="3D3D3D"/>
                </a:solidFill>
                <a:latin typeface="Century Gothic"/>
              </a:rPr>
              <a:t>/Gerente de Proyecto de Jóvenes de TCC</a:t>
            </a:r>
            <a:endParaRPr lang="en-US">
              <a:solidFill>
                <a:srgbClr val="3D3D3D"/>
              </a:solidFill>
              <a:latin typeface="Century Gothic"/>
            </a:endParaRPr>
          </a:p>
          <a:p>
            <a:pPr marL="305435" indent="-305435"/>
            <a:endParaRPr lang="en-US" sz="2000" b="1">
              <a:latin typeface="Century Gothic"/>
            </a:endParaRPr>
          </a:p>
          <a:p>
            <a:pPr marL="629920" lvl="1" indent="-305435"/>
            <a:endParaRPr lang="en-US">
              <a:latin typeface="Century Gothic"/>
            </a:endParaRPr>
          </a:p>
          <a:p>
            <a:pPr marL="629920" lvl="1" indent="-305435"/>
            <a:endParaRPr lang="en-US">
              <a:latin typeface="Century Gothic"/>
            </a:endParaRPr>
          </a:p>
          <a:p>
            <a:pPr marL="629920" lvl="1" indent="-305435"/>
            <a:endParaRPr lang="en-US">
              <a:highlight>
                <a:srgbClr val="FFFF00"/>
              </a:highlight>
              <a:latin typeface="Century Gothic"/>
            </a:endParaRPr>
          </a:p>
          <a:p>
            <a:pPr marL="629920" lvl="1" indent="-305435"/>
            <a:endParaRPr lang="en-US" b="1">
              <a:latin typeface="Century Gothic"/>
            </a:endParaRPr>
          </a:p>
          <a:p>
            <a:pPr marL="323850" lvl="1" indent="0">
              <a:buNone/>
            </a:pPr>
            <a:endParaRPr lang="en-US" b="1">
              <a:latin typeface="Century Gothic"/>
            </a:endParaRPr>
          </a:p>
        </p:txBody>
      </p:sp>
      <p:sp>
        <p:nvSpPr>
          <p:cNvPr id="4" name="Title 1">
            <a:extLst>
              <a:ext uri="{FF2B5EF4-FFF2-40B4-BE49-F238E27FC236}">
                <a16:creationId xmlns:a16="http://schemas.microsoft.com/office/drawing/2014/main" id="{FD8140C1-CA8B-0CD5-5389-E96164AE3315}"/>
              </a:ext>
            </a:extLst>
          </p:cNvPr>
          <p:cNvSpPr txBox="1">
            <a:spLocks/>
          </p:cNvSpPr>
          <p:nvPr/>
        </p:nvSpPr>
        <p:spPr>
          <a:xfrm>
            <a:off x="532426" y="265752"/>
            <a:ext cx="11187793" cy="905501"/>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600" b="1" kern="1200" cap="all">
                <a:solidFill>
                  <a:schemeClr val="tx1"/>
                </a:solidFill>
                <a:latin typeface="Century Gothic" panose="020B0502020202020204" pitchFamily="34"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000" b="1" kern="1500" cap="none">
                <a:solidFill>
                  <a:schemeClr val="bg1"/>
                </a:solidFill>
                <a:latin typeface="Myriad Pro" panose="020B0503030403020204" pitchFamily="34" charset="0"/>
                <a:ea typeface="Open Sans" pitchFamily="2" charset="0"/>
                <a:cs typeface="Open Sans" pitchFamily="2" charset="0"/>
              </a:rPr>
              <a:t>Community Engagement Plan</a:t>
            </a:r>
          </a:p>
        </p:txBody>
      </p:sp>
      <p:pic>
        <p:nvPicPr>
          <p:cNvPr id="2" name="Imagen 4" descr="Logotipo, nombre de la empresa&#10;&#10;Descripción generada automáticamente">
            <a:extLst>
              <a:ext uri="{FF2B5EF4-FFF2-40B4-BE49-F238E27FC236}">
                <a16:creationId xmlns:a16="http://schemas.microsoft.com/office/drawing/2014/main" id="{9395D390-1145-7885-C2F7-74F685A4B08A}"/>
              </a:ext>
            </a:extLst>
          </p:cNvPr>
          <p:cNvPicPr>
            <a:picLocks noChangeAspect="1"/>
          </p:cNvPicPr>
          <p:nvPr/>
        </p:nvPicPr>
        <p:blipFill>
          <a:blip r:embed="rId3"/>
          <a:stretch>
            <a:fillRect/>
          </a:stretch>
        </p:blipFill>
        <p:spPr>
          <a:xfrm>
            <a:off x="10245725" y="222055"/>
            <a:ext cx="1735099" cy="968248"/>
          </a:xfrm>
          <a:prstGeom prst="rect">
            <a:avLst/>
          </a:prstGeom>
        </p:spPr>
      </p:pic>
    </p:spTree>
    <p:extLst>
      <p:ext uri="{BB962C8B-B14F-4D97-AF65-F5344CB8AC3E}">
        <p14:creationId xmlns:p14="http://schemas.microsoft.com/office/powerpoint/2010/main" val="335755675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2EB8AE9-3C7F-654E-7F1F-06EFCE53551B}"/>
              </a:ext>
            </a:extLst>
          </p:cNvPr>
          <p:cNvSpPr txBox="1">
            <a:spLocks/>
          </p:cNvSpPr>
          <p:nvPr/>
        </p:nvSpPr>
        <p:spPr>
          <a:xfrm>
            <a:off x="535020" y="1443954"/>
            <a:ext cx="11187793" cy="5148294"/>
          </a:xfrm>
          <a:prstGeom prst="rect">
            <a:avLst/>
          </a:prstGeom>
        </p:spPr>
        <p:txBody>
          <a:bodyPr vert="horz" lIns="91440" tIns="45720" rIns="91440" bIns="45720" rtlCol="0" anchor="t">
            <a:normAutofit fontScale="92500" lnSpcReduction="20000"/>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286235" indent="-285750"/>
            <a:r>
              <a:rPr lang="en-US">
                <a:latin typeface="Century Gothic"/>
              </a:rPr>
              <a:t> </a:t>
            </a:r>
            <a:r>
              <a:rPr lang="es-ES" b="1">
                <a:solidFill>
                  <a:srgbClr val="000000"/>
                </a:solidFill>
                <a:latin typeface="Century Gothic" panose="020B0502020202020204" pitchFamily="34" charset="0"/>
              </a:rPr>
              <a:t>Trabajo completado desde la última reunión: </a:t>
            </a:r>
            <a:endParaRPr lang="en-US">
              <a:solidFill>
                <a:srgbClr val="000000"/>
              </a:solidFill>
              <a:latin typeface="Century Gothic" panose="020B0502020202020204" pitchFamily="34" charset="0"/>
            </a:endParaRPr>
          </a:p>
          <a:p>
            <a:pPr marL="629435" lvl="1" indent="-305435">
              <a:lnSpc>
                <a:spcPct val="90000"/>
              </a:lnSpc>
              <a:spcBef>
                <a:spcPts val="1000"/>
              </a:spcBef>
            </a:pPr>
            <a:r>
              <a:rPr lang="es-ES">
                <a:solidFill>
                  <a:srgbClr val="000000"/>
                </a:solidFill>
                <a:latin typeface="Century Gothic" panose="020B0502020202020204" pitchFamily="34" charset="0"/>
              </a:rPr>
              <a:t>Comencé a redactar la solicitud de propuestas para desarrolladores de viviendas asequibles</a:t>
            </a:r>
          </a:p>
          <a:p>
            <a:pPr marL="629435" lvl="1" indent="-305435">
              <a:lnSpc>
                <a:spcPct val="90000"/>
              </a:lnSpc>
              <a:spcBef>
                <a:spcPts val="1000"/>
              </a:spcBef>
            </a:pPr>
            <a:r>
              <a:rPr lang="es-ES">
                <a:solidFill>
                  <a:srgbClr val="000000"/>
                </a:solidFill>
                <a:latin typeface="Century Gothic" panose="020B0502020202020204" pitchFamily="34" charset="0"/>
              </a:rPr>
              <a:t>Identifiqué el primer sitio prioritario</a:t>
            </a:r>
          </a:p>
          <a:p>
            <a:pPr marL="629435" lvl="1" indent="-305435">
              <a:lnSpc>
                <a:spcPct val="90000"/>
              </a:lnSpc>
              <a:spcBef>
                <a:spcPts val="1000"/>
              </a:spcBef>
            </a:pPr>
            <a:r>
              <a:rPr lang="es-ES">
                <a:solidFill>
                  <a:srgbClr val="000000"/>
                </a:solidFill>
                <a:latin typeface="Century Gothic" panose="020B0502020202020204" pitchFamily="34" charset="0"/>
              </a:rPr>
              <a:t>Herramienta de Unidades de Vivienda Accesoria (ADU):</a:t>
            </a:r>
          </a:p>
          <a:p>
            <a:pPr marL="629435" lvl="1" indent="-305435">
              <a:lnSpc>
                <a:spcPct val="90000"/>
              </a:lnSpc>
              <a:spcBef>
                <a:spcPts val="1000"/>
              </a:spcBef>
            </a:pPr>
            <a:r>
              <a:rPr lang="es-ES">
                <a:solidFill>
                  <a:srgbClr val="000000"/>
                </a:solidFill>
                <a:latin typeface="Century Gothic" panose="020B0502020202020204" pitchFamily="34" charset="0"/>
              </a:rPr>
              <a:t>La ciudad está revisando actualmente el conjunto de permisos</a:t>
            </a:r>
          </a:p>
          <a:p>
            <a:pPr marL="629435" lvl="1" indent="-305435">
              <a:lnSpc>
                <a:spcPct val="90000"/>
              </a:lnSpc>
              <a:spcBef>
                <a:spcPts val="1000"/>
              </a:spcBef>
            </a:pPr>
            <a:r>
              <a:rPr lang="es-ES">
                <a:solidFill>
                  <a:srgbClr val="000000"/>
                </a:solidFill>
                <a:latin typeface="Century Gothic" panose="020B0502020202020204" pitchFamily="34" charset="0"/>
              </a:rPr>
              <a:t>Campaña Compra Local</a:t>
            </a:r>
          </a:p>
          <a:p>
            <a:pPr marL="629435" lvl="1" indent="-305435">
              <a:lnSpc>
                <a:spcPct val="90000"/>
              </a:lnSpc>
              <a:spcBef>
                <a:spcPts val="1000"/>
              </a:spcBef>
            </a:pPr>
            <a:r>
              <a:rPr lang="es-ES">
                <a:solidFill>
                  <a:srgbClr val="000000"/>
                </a:solidFill>
                <a:latin typeface="Century Gothic" panose="020B0502020202020204" pitchFamily="34" charset="0"/>
              </a:rPr>
              <a:t>Estamos elaborando un contrato con </a:t>
            </a:r>
            <a:r>
              <a:rPr lang="es-ES" err="1">
                <a:solidFill>
                  <a:srgbClr val="000000"/>
                </a:solidFill>
                <a:latin typeface="Century Gothic" panose="020B0502020202020204" pitchFamily="34" charset="0"/>
              </a:rPr>
              <a:t>bluedot</a:t>
            </a:r>
            <a:r>
              <a:rPr lang="es-ES">
                <a:solidFill>
                  <a:srgbClr val="000000"/>
                </a:solidFill>
                <a:latin typeface="Century Gothic" panose="020B0502020202020204" pitchFamily="34" charset="0"/>
              </a:rPr>
              <a:t> para respaldar la campaña Compra Local</a:t>
            </a:r>
            <a:endParaRPr lang="en-US">
              <a:solidFill>
                <a:srgbClr val="000000"/>
              </a:solidFill>
              <a:latin typeface="Century Gothic" panose="020B0502020202020204" pitchFamily="34" charset="0"/>
            </a:endParaRPr>
          </a:p>
          <a:p>
            <a:pPr marL="305435" indent="-305435">
              <a:lnSpc>
                <a:spcPct val="90000"/>
              </a:lnSpc>
              <a:spcBef>
                <a:spcPts val="1000"/>
              </a:spcBef>
            </a:pPr>
            <a:r>
              <a:rPr lang="es-ES" b="1">
                <a:solidFill>
                  <a:srgbClr val="000000"/>
                </a:solidFill>
                <a:latin typeface="Century Gothic" panose="020B0502020202020204" pitchFamily="34" charset="0"/>
              </a:rPr>
              <a:t>Gastos totales reportados a la fecha:</a:t>
            </a:r>
            <a:r>
              <a:rPr lang="en-US">
                <a:solidFill>
                  <a:srgbClr val="000000"/>
                </a:solidFill>
                <a:latin typeface="Century Gothic" panose="020B0502020202020204" pitchFamily="34" charset="0"/>
              </a:rPr>
              <a:t>$82,062.44</a:t>
            </a:r>
          </a:p>
          <a:p>
            <a:pPr marL="305435" indent="-305435">
              <a:lnSpc>
                <a:spcPct val="90000"/>
              </a:lnSpc>
              <a:spcBef>
                <a:spcPts val="1000"/>
              </a:spcBef>
            </a:pPr>
            <a:endParaRPr lang="en-US">
              <a:solidFill>
                <a:srgbClr val="000000"/>
              </a:solidFill>
              <a:latin typeface="Century Gothic" panose="020B0502020202020204" pitchFamily="34" charset="0"/>
            </a:endParaRPr>
          </a:p>
          <a:p>
            <a:pPr marL="305435" indent="-305435">
              <a:lnSpc>
                <a:spcPct val="90000"/>
              </a:lnSpc>
              <a:spcBef>
                <a:spcPts val="1000"/>
              </a:spcBef>
            </a:pPr>
            <a:r>
              <a:rPr lang="en-US" b="1" err="1">
                <a:solidFill>
                  <a:srgbClr val="000000"/>
                </a:solidFill>
                <a:latin typeface="Century Gothic" panose="020B0502020202020204" pitchFamily="34" charset="0"/>
              </a:rPr>
              <a:t>Presupuesto</a:t>
            </a:r>
            <a:r>
              <a:rPr lang="en-US" b="1">
                <a:solidFill>
                  <a:srgbClr val="000000"/>
                </a:solidFill>
                <a:latin typeface="Century Gothic" panose="020B0502020202020204" pitchFamily="34" charset="0"/>
              </a:rPr>
              <a:t> restante</a:t>
            </a:r>
            <a:r>
              <a:rPr lang="en-US">
                <a:solidFill>
                  <a:srgbClr val="000000"/>
                </a:solidFill>
                <a:latin typeface="Century Gothic" panose="020B0502020202020204" pitchFamily="34" charset="0"/>
              </a:rPr>
              <a:t>: $599,573.18</a:t>
            </a:r>
          </a:p>
          <a:p>
            <a:pPr marL="0" indent="0">
              <a:lnSpc>
                <a:spcPct val="90000"/>
              </a:lnSpc>
              <a:spcBef>
                <a:spcPts val="1000"/>
              </a:spcBef>
              <a:buNone/>
            </a:pPr>
            <a:endParaRPr lang="en-US">
              <a:solidFill>
                <a:srgbClr val="000000"/>
              </a:solidFill>
              <a:highlight>
                <a:srgbClr val="FFFF00"/>
              </a:highlight>
              <a:latin typeface="Century Gothic" panose="020B0502020202020204" pitchFamily="34" charset="0"/>
            </a:endParaRPr>
          </a:p>
          <a:p>
            <a:pPr marL="305435" indent="-305435">
              <a:lnSpc>
                <a:spcPct val="90000"/>
              </a:lnSpc>
              <a:spcBef>
                <a:spcPts val="1000"/>
              </a:spcBef>
            </a:pPr>
            <a:r>
              <a:rPr lang="en-US">
                <a:solidFill>
                  <a:srgbClr val="000000"/>
                </a:solidFill>
                <a:latin typeface="Century Gothic" panose="020B0502020202020204" pitchFamily="34" charset="0"/>
              </a:rPr>
              <a:t> </a:t>
            </a:r>
            <a:r>
              <a:rPr lang="es-ES" b="1">
                <a:solidFill>
                  <a:srgbClr val="000000"/>
                </a:solidFill>
                <a:latin typeface="Century Gothic" panose="020B0502020202020204" pitchFamily="34" charset="0"/>
              </a:rPr>
              <a:t>Trabajo planificado en las próximas ~dos semanas:</a:t>
            </a:r>
            <a:endParaRPr lang="en-US" b="1">
              <a:latin typeface="Century Gothic"/>
            </a:endParaRPr>
          </a:p>
          <a:p>
            <a:pPr marL="629920" lvl="1" indent="-305435"/>
            <a:r>
              <a:rPr lang="es-ES">
                <a:solidFill>
                  <a:srgbClr val="000000"/>
                </a:solidFill>
                <a:latin typeface="Century Gothic"/>
              </a:rPr>
              <a:t>Verificación de la implementación de la política de CLT con la ciudad de Richmond y </a:t>
            </a:r>
            <a:r>
              <a:rPr lang="es-ES" err="1">
                <a:solidFill>
                  <a:srgbClr val="000000"/>
                </a:solidFill>
                <a:latin typeface="Century Gothic"/>
              </a:rPr>
              <a:t>Partnership</a:t>
            </a:r>
            <a:r>
              <a:rPr lang="es-ES">
                <a:solidFill>
                  <a:srgbClr val="000000"/>
                </a:solidFill>
                <a:latin typeface="Century Gothic"/>
              </a:rPr>
              <a:t> </a:t>
            </a:r>
            <a:r>
              <a:rPr lang="es-ES" err="1">
                <a:solidFill>
                  <a:srgbClr val="000000"/>
                </a:solidFill>
                <a:latin typeface="Century Gothic"/>
              </a:rPr>
              <a:t>for</a:t>
            </a:r>
            <a:r>
              <a:rPr lang="es-ES">
                <a:solidFill>
                  <a:srgbClr val="000000"/>
                </a:solidFill>
                <a:latin typeface="Century Gothic"/>
              </a:rPr>
              <a:t> </a:t>
            </a:r>
            <a:r>
              <a:rPr lang="es-ES" err="1">
                <a:solidFill>
                  <a:srgbClr val="000000"/>
                </a:solidFill>
                <a:latin typeface="Century Gothic"/>
              </a:rPr>
              <a:t>the</a:t>
            </a:r>
            <a:r>
              <a:rPr lang="es-ES">
                <a:solidFill>
                  <a:srgbClr val="000000"/>
                </a:solidFill>
                <a:latin typeface="Century Gothic"/>
              </a:rPr>
              <a:t> Bay </a:t>
            </a:r>
            <a:r>
              <a:rPr lang="es-ES" err="1">
                <a:solidFill>
                  <a:srgbClr val="000000"/>
                </a:solidFill>
                <a:latin typeface="Century Gothic"/>
              </a:rPr>
              <a:t>Fellow</a:t>
            </a:r>
            <a:r>
              <a:rPr lang="es-ES">
                <a:solidFill>
                  <a:srgbClr val="000000"/>
                </a:solidFill>
                <a:latin typeface="Century Gothic"/>
              </a:rPr>
              <a:t> </a:t>
            </a:r>
          </a:p>
          <a:p>
            <a:pPr marL="324485" lvl="1" indent="0">
              <a:buNone/>
            </a:pPr>
            <a:endParaRPr lang="en-US">
              <a:solidFill>
                <a:srgbClr val="000000"/>
              </a:solidFill>
              <a:latin typeface="Century Gothic"/>
            </a:endParaRPr>
          </a:p>
          <a:p>
            <a:pPr marL="305435" indent="-305435"/>
            <a:endParaRPr lang="en-US" b="1">
              <a:latin typeface="Century Gothic"/>
            </a:endParaRPr>
          </a:p>
          <a:p>
            <a:pPr marL="323850" lvl="1" indent="0">
              <a:buNone/>
            </a:pPr>
            <a:endParaRPr lang="en-US" b="1">
              <a:latin typeface="Century Gothic"/>
            </a:endParaRPr>
          </a:p>
        </p:txBody>
      </p:sp>
      <p:sp>
        <p:nvSpPr>
          <p:cNvPr id="4" name="Title 1">
            <a:extLst>
              <a:ext uri="{FF2B5EF4-FFF2-40B4-BE49-F238E27FC236}">
                <a16:creationId xmlns:a16="http://schemas.microsoft.com/office/drawing/2014/main" id="{FD8140C1-CA8B-0CD5-5389-E96164AE3315}"/>
              </a:ext>
            </a:extLst>
          </p:cNvPr>
          <p:cNvSpPr txBox="1">
            <a:spLocks/>
          </p:cNvSpPr>
          <p:nvPr/>
        </p:nvSpPr>
        <p:spPr>
          <a:xfrm>
            <a:off x="532426" y="265752"/>
            <a:ext cx="11187793" cy="905501"/>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600" b="1" kern="1200" cap="all">
                <a:solidFill>
                  <a:schemeClr val="tx1"/>
                </a:solidFill>
                <a:latin typeface="Century Gothic" panose="020B0502020202020204" pitchFamily="34"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000" b="1" kern="1500" cap="none">
                <a:solidFill>
                  <a:schemeClr val="bg1"/>
                </a:solidFill>
                <a:latin typeface="Myriad Pro" panose="020B0503030403020204" pitchFamily="34" charset="0"/>
                <a:ea typeface="Open Sans" pitchFamily="2" charset="0"/>
                <a:cs typeface="Open Sans" pitchFamily="2" charset="0"/>
              </a:rPr>
              <a:t>Displacement Avoidance Plan</a:t>
            </a:r>
          </a:p>
        </p:txBody>
      </p:sp>
      <p:pic>
        <p:nvPicPr>
          <p:cNvPr id="2" name="Imagen 4" descr="Logotipo, nombre de la empresa&#10;&#10;Descripción generada automáticamente">
            <a:extLst>
              <a:ext uri="{FF2B5EF4-FFF2-40B4-BE49-F238E27FC236}">
                <a16:creationId xmlns:a16="http://schemas.microsoft.com/office/drawing/2014/main" id="{74A82D44-9BE4-939D-F9C5-C03F096C434F}"/>
              </a:ext>
            </a:extLst>
          </p:cNvPr>
          <p:cNvPicPr>
            <a:picLocks noChangeAspect="1"/>
          </p:cNvPicPr>
          <p:nvPr/>
        </p:nvPicPr>
        <p:blipFill>
          <a:blip r:embed="rId3"/>
          <a:stretch>
            <a:fillRect/>
          </a:stretch>
        </p:blipFill>
        <p:spPr>
          <a:xfrm>
            <a:off x="10245725" y="222055"/>
            <a:ext cx="1735099" cy="968248"/>
          </a:xfrm>
          <a:prstGeom prst="rect">
            <a:avLst/>
          </a:prstGeom>
        </p:spPr>
      </p:pic>
    </p:spTree>
    <p:extLst>
      <p:ext uri="{BB962C8B-B14F-4D97-AF65-F5344CB8AC3E}">
        <p14:creationId xmlns:p14="http://schemas.microsoft.com/office/powerpoint/2010/main" val="108491207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2EB8AE9-3C7F-654E-7F1F-06EFCE53551B}"/>
              </a:ext>
            </a:extLst>
          </p:cNvPr>
          <p:cNvSpPr txBox="1">
            <a:spLocks/>
          </p:cNvSpPr>
          <p:nvPr/>
        </p:nvSpPr>
        <p:spPr>
          <a:xfrm>
            <a:off x="535020" y="1443954"/>
            <a:ext cx="11187793" cy="5148294"/>
          </a:xfrm>
          <a:prstGeom prst="rect">
            <a:avLst/>
          </a:prstGeom>
        </p:spPr>
        <p:txBody>
          <a:bodyPr vert="horz" lIns="91440" tIns="45720" rIns="91440" bIns="45720" rtlCol="0" anchor="t">
            <a:norm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305435" indent="-305435"/>
            <a:r>
              <a:rPr lang="es-ES" b="1">
                <a:latin typeface="Century Gothic"/>
              </a:rPr>
              <a:t>Trabajo completado desde la última reunión:</a:t>
            </a:r>
          </a:p>
          <a:p>
            <a:pPr marL="629435" lvl="1" indent="-305435"/>
            <a:r>
              <a:rPr lang="es-ES">
                <a:latin typeface="Century Gothic"/>
              </a:rPr>
              <a:t>Ciudad de </a:t>
            </a:r>
            <a:r>
              <a:rPr lang="es-ES" err="1">
                <a:latin typeface="Century Gothic"/>
              </a:rPr>
              <a:t>Richmond:Contratación</a:t>
            </a:r>
            <a:r>
              <a:rPr lang="es-ES">
                <a:latin typeface="Century Gothic"/>
              </a:rPr>
              <a:t> e incorporación con Glenn Price </a:t>
            </a:r>
            <a:r>
              <a:rPr lang="es-ES" err="1">
                <a:latin typeface="Century Gothic"/>
              </a:rPr>
              <a:t>Group</a:t>
            </a:r>
            <a:r>
              <a:rPr lang="es-ES">
                <a:latin typeface="Century Gothic"/>
              </a:rPr>
              <a:t> (ver también presentación de CSC)</a:t>
            </a:r>
          </a:p>
          <a:p>
            <a:pPr marL="629435" lvl="1" indent="-305435"/>
            <a:r>
              <a:rPr lang="es-ES" err="1">
                <a:latin typeface="Century Gothic"/>
              </a:rPr>
              <a:t>GRID:Incorporación</a:t>
            </a:r>
            <a:r>
              <a:rPr lang="es-ES">
                <a:latin typeface="Century Gothic"/>
              </a:rPr>
              <a:t> de personal adicional</a:t>
            </a:r>
          </a:p>
          <a:p>
            <a:pPr marL="629435" lvl="1" indent="-305435"/>
            <a:endParaRPr lang="es-ES" b="1">
              <a:latin typeface="Century Gothic"/>
            </a:endParaRPr>
          </a:p>
          <a:p>
            <a:pPr marL="305435" indent="-305435"/>
            <a:r>
              <a:rPr lang="es-ES" b="1">
                <a:latin typeface="Century Gothic"/>
              </a:rPr>
              <a:t>Gastos totales reportados a la fecha: </a:t>
            </a:r>
            <a:r>
              <a:rPr lang="es-ES">
                <a:latin typeface="Century Gothic"/>
              </a:rPr>
              <a:t>$ 6,560.66</a:t>
            </a:r>
          </a:p>
          <a:p>
            <a:pPr marL="305435" indent="-305435"/>
            <a:endParaRPr lang="es-ES" b="1">
              <a:latin typeface="Century Gothic"/>
            </a:endParaRPr>
          </a:p>
          <a:p>
            <a:pPr marL="305435" indent="-305435"/>
            <a:r>
              <a:rPr lang="es-ES" b="1">
                <a:latin typeface="Century Gothic"/>
              </a:rPr>
              <a:t>Presupuesto restante: $ </a:t>
            </a:r>
            <a:r>
              <a:rPr lang="es-ES">
                <a:latin typeface="Century Gothic"/>
              </a:rPr>
              <a:t>1,427,247.08</a:t>
            </a:r>
          </a:p>
          <a:p>
            <a:pPr marL="305435" indent="-305435"/>
            <a:endParaRPr lang="es-ES" b="1">
              <a:latin typeface="Century Gothic"/>
            </a:endParaRPr>
          </a:p>
          <a:p>
            <a:pPr marL="305435" indent="-305435"/>
            <a:r>
              <a:rPr lang="es-ES" b="1">
                <a:latin typeface="Century Gothic"/>
              </a:rPr>
              <a:t>Trabajo planificado en las próximas ~dos semanas:</a:t>
            </a:r>
          </a:p>
          <a:p>
            <a:pPr marL="629435" lvl="1" indent="-305435"/>
            <a:r>
              <a:rPr lang="es-ES">
                <a:latin typeface="Century Gothic"/>
              </a:rPr>
              <a:t>GPG para comenzar a coordinar entrevistas</a:t>
            </a:r>
          </a:p>
          <a:p>
            <a:pPr marL="629435" lvl="1" indent="-305435"/>
            <a:r>
              <a:rPr lang="es-ES">
                <a:latin typeface="Century Gothic"/>
              </a:rPr>
              <a:t>Reunión de coordinación entre GRID y la Ciudad de Richmond (Empleo y Capacitación</a:t>
            </a:r>
            <a:r>
              <a:rPr lang="es-ES" b="1">
                <a:latin typeface="Century Gothic"/>
              </a:rPr>
              <a:t>)</a:t>
            </a:r>
          </a:p>
        </p:txBody>
      </p:sp>
      <p:sp>
        <p:nvSpPr>
          <p:cNvPr id="4" name="Title 1">
            <a:extLst>
              <a:ext uri="{FF2B5EF4-FFF2-40B4-BE49-F238E27FC236}">
                <a16:creationId xmlns:a16="http://schemas.microsoft.com/office/drawing/2014/main" id="{FD8140C1-CA8B-0CD5-5389-E96164AE3315}"/>
              </a:ext>
            </a:extLst>
          </p:cNvPr>
          <p:cNvSpPr txBox="1">
            <a:spLocks/>
          </p:cNvSpPr>
          <p:nvPr/>
        </p:nvSpPr>
        <p:spPr>
          <a:xfrm>
            <a:off x="532427" y="265752"/>
            <a:ext cx="9170374" cy="905501"/>
          </a:xfrm>
          <a:prstGeom prst="rect">
            <a:avLst/>
          </a:prstGeom>
        </p:spPr>
        <p:txBody>
          <a:bodyPr vert="horz" lIns="91440" tIns="45720" rIns="91440" bIns="45720" rtlCol="0" anchor="ctr">
            <a:normAutofit fontScale="77500" lnSpcReduction="20000"/>
          </a:bodyPr>
          <a:lstStyle>
            <a:lvl1pPr algn="l" defTabSz="457200" rtl="0" eaLnBrk="1" latinLnBrk="0" hangingPunct="1">
              <a:spcBef>
                <a:spcPct val="0"/>
              </a:spcBef>
              <a:buNone/>
              <a:defRPr sz="3600" b="1" kern="1200" cap="all">
                <a:solidFill>
                  <a:schemeClr val="tx1"/>
                </a:solidFill>
                <a:latin typeface="Century Gothic" panose="020B0502020202020204" pitchFamily="34"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000" b="1" kern="1500" cap="none">
                <a:solidFill>
                  <a:schemeClr val="bg1"/>
                </a:solidFill>
                <a:latin typeface="Myriad Pro" panose="020B0503030403020204" pitchFamily="34" charset="0"/>
                <a:ea typeface="Open Sans" pitchFamily="2" charset="0"/>
                <a:cs typeface="Open Sans" pitchFamily="2" charset="0"/>
              </a:rPr>
              <a:t>Workforce Development and Economic Opportunity Plan (WDEOP)</a:t>
            </a:r>
          </a:p>
        </p:txBody>
      </p:sp>
      <p:pic>
        <p:nvPicPr>
          <p:cNvPr id="2" name="Imagen 4" descr="Logotipo, nombre de la empresa&#10;&#10;Descripción generada automáticamente">
            <a:extLst>
              <a:ext uri="{FF2B5EF4-FFF2-40B4-BE49-F238E27FC236}">
                <a16:creationId xmlns:a16="http://schemas.microsoft.com/office/drawing/2014/main" id="{B0298414-D0F8-CE6D-148D-67042079921E}"/>
              </a:ext>
            </a:extLst>
          </p:cNvPr>
          <p:cNvPicPr>
            <a:picLocks noChangeAspect="1"/>
          </p:cNvPicPr>
          <p:nvPr/>
        </p:nvPicPr>
        <p:blipFill>
          <a:blip r:embed="rId3"/>
          <a:stretch>
            <a:fillRect/>
          </a:stretch>
        </p:blipFill>
        <p:spPr>
          <a:xfrm>
            <a:off x="10245725" y="222055"/>
            <a:ext cx="1735099" cy="968248"/>
          </a:xfrm>
          <a:prstGeom prst="rect">
            <a:avLst/>
          </a:prstGeom>
        </p:spPr>
      </p:pic>
    </p:spTree>
    <p:extLst>
      <p:ext uri="{BB962C8B-B14F-4D97-AF65-F5344CB8AC3E}">
        <p14:creationId xmlns:p14="http://schemas.microsoft.com/office/powerpoint/2010/main" val="15906087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2EB8AE9-3C7F-654E-7F1F-06EFCE53551B}"/>
              </a:ext>
            </a:extLst>
          </p:cNvPr>
          <p:cNvSpPr txBox="1">
            <a:spLocks/>
          </p:cNvSpPr>
          <p:nvPr/>
        </p:nvSpPr>
        <p:spPr>
          <a:xfrm>
            <a:off x="535020" y="1443954"/>
            <a:ext cx="11187793" cy="5148294"/>
          </a:xfrm>
          <a:prstGeom prst="rect">
            <a:avLst/>
          </a:prstGeom>
        </p:spPr>
        <p:txBody>
          <a:bodyPr vert="horz" lIns="91440" tIns="45720" rIns="91440" bIns="45720" rtlCol="0" anchor="t">
            <a:normAutofit lnSpcReduction="10000"/>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r>
              <a:rPr lang="es-ES" b="1">
                <a:solidFill>
                  <a:srgbClr val="000000"/>
                </a:solidFill>
                <a:latin typeface="Century Gothic" panose="020B0502020202020204" pitchFamily="34" charset="0"/>
              </a:rPr>
              <a:t>Trabajo completado desde la última reunión: </a:t>
            </a:r>
            <a:endParaRPr lang="en-US" sz="1600">
              <a:solidFill>
                <a:srgbClr val="000000"/>
              </a:solidFill>
              <a:latin typeface="Century Gothic" panose="020B0502020202020204" pitchFamily="34" charset="0"/>
            </a:endParaRPr>
          </a:p>
          <a:p>
            <a:pPr marL="629435" lvl="1" indent="-305435">
              <a:lnSpc>
                <a:spcPct val="90000"/>
              </a:lnSpc>
              <a:spcBef>
                <a:spcPts val="1000"/>
              </a:spcBef>
            </a:pPr>
            <a:r>
              <a:rPr lang="es-ES">
                <a:solidFill>
                  <a:srgbClr val="000000"/>
                </a:solidFill>
                <a:latin typeface="Century Gothic" panose="020B0502020202020204" pitchFamily="34" charset="0"/>
              </a:rPr>
              <a:t>Informe de línea de base del Plan de Seguimiento de Indicadores Finalizado</a:t>
            </a:r>
          </a:p>
          <a:p>
            <a:pPr marL="629435" lvl="1" indent="-305435">
              <a:lnSpc>
                <a:spcPct val="90000"/>
              </a:lnSpc>
              <a:spcBef>
                <a:spcPts val="1000"/>
              </a:spcBef>
            </a:pPr>
            <a:r>
              <a:rPr lang="es-ES">
                <a:solidFill>
                  <a:srgbClr val="000000"/>
                </a:solidFill>
                <a:latin typeface="Century Gothic" panose="020B0502020202020204" pitchFamily="34" charset="0"/>
              </a:rPr>
              <a:t>Desarrollado el primer borrador del Estudio de Caso de Veggie </a:t>
            </a:r>
            <a:r>
              <a:rPr lang="es-ES" err="1">
                <a:solidFill>
                  <a:srgbClr val="000000"/>
                </a:solidFill>
                <a:latin typeface="Century Gothic" panose="020B0502020202020204" pitchFamily="34" charset="0"/>
              </a:rPr>
              <a:t>Rx</a:t>
            </a:r>
            <a:endParaRPr lang="es-ES">
              <a:solidFill>
                <a:srgbClr val="000000"/>
              </a:solidFill>
              <a:latin typeface="Century Gothic" panose="020B0502020202020204" pitchFamily="34" charset="0"/>
            </a:endParaRPr>
          </a:p>
          <a:p>
            <a:pPr marL="629435" lvl="1" indent="-305435">
              <a:lnSpc>
                <a:spcPct val="90000"/>
              </a:lnSpc>
              <a:spcBef>
                <a:spcPts val="1000"/>
              </a:spcBef>
            </a:pPr>
            <a:r>
              <a:rPr lang="es-ES">
                <a:solidFill>
                  <a:srgbClr val="000000"/>
                </a:solidFill>
                <a:latin typeface="Century Gothic" panose="020B0502020202020204" pitchFamily="34" charset="0"/>
              </a:rPr>
              <a:t>Comenzó a redactar el esquema para el Estudio de Caso del Jardín ADA</a:t>
            </a:r>
            <a:endParaRPr lang="en-US">
              <a:solidFill>
                <a:srgbClr val="000000"/>
              </a:solidFill>
              <a:latin typeface="Century Gothic" panose="020B0502020202020204" pitchFamily="34" charset="0"/>
            </a:endParaRPr>
          </a:p>
          <a:p>
            <a:pPr marL="305435" indent="-305435">
              <a:lnSpc>
                <a:spcPct val="90000"/>
              </a:lnSpc>
              <a:spcBef>
                <a:spcPts val="1000"/>
              </a:spcBef>
            </a:pPr>
            <a:r>
              <a:rPr lang="es-ES" b="1">
                <a:solidFill>
                  <a:srgbClr val="000000"/>
                </a:solidFill>
                <a:latin typeface="Century Gothic" panose="020B0502020202020204" pitchFamily="34" charset="0"/>
              </a:rPr>
              <a:t>Gastos totales reportados a la fecha:</a:t>
            </a:r>
            <a:r>
              <a:rPr lang="en-US">
                <a:solidFill>
                  <a:srgbClr val="000000"/>
                </a:solidFill>
                <a:latin typeface="Century Gothic" panose="020B0502020202020204" pitchFamily="34" charset="0"/>
              </a:rPr>
              <a:t>$0 </a:t>
            </a:r>
          </a:p>
          <a:p>
            <a:pPr marL="305435" indent="-305435">
              <a:lnSpc>
                <a:spcPct val="90000"/>
              </a:lnSpc>
              <a:spcBef>
                <a:spcPts val="1000"/>
              </a:spcBef>
            </a:pPr>
            <a:endParaRPr lang="en-US">
              <a:solidFill>
                <a:srgbClr val="000000"/>
              </a:solidFill>
              <a:latin typeface="Century Gothic" panose="020B0502020202020204" pitchFamily="34" charset="0"/>
            </a:endParaRPr>
          </a:p>
          <a:p>
            <a:pPr marL="305435" indent="-305435">
              <a:lnSpc>
                <a:spcPct val="90000"/>
              </a:lnSpc>
              <a:spcBef>
                <a:spcPts val="1000"/>
              </a:spcBef>
            </a:pPr>
            <a:r>
              <a:rPr lang="en-US" b="1" err="1">
                <a:solidFill>
                  <a:srgbClr val="000000"/>
                </a:solidFill>
                <a:latin typeface="Century Gothic" panose="020B0502020202020204" pitchFamily="34" charset="0"/>
              </a:rPr>
              <a:t>Presupuesto</a:t>
            </a:r>
            <a:r>
              <a:rPr lang="en-US" b="1">
                <a:solidFill>
                  <a:srgbClr val="000000"/>
                </a:solidFill>
                <a:latin typeface="Century Gothic" panose="020B0502020202020204" pitchFamily="34" charset="0"/>
              </a:rPr>
              <a:t> restante</a:t>
            </a:r>
            <a:r>
              <a:rPr lang="en-US">
                <a:solidFill>
                  <a:srgbClr val="000000"/>
                </a:solidFill>
                <a:latin typeface="Century Gothic" panose="020B0502020202020204" pitchFamily="34" charset="0"/>
              </a:rPr>
              <a:t>: $1,070,000</a:t>
            </a:r>
          </a:p>
          <a:p>
            <a:pPr marL="0" indent="0">
              <a:lnSpc>
                <a:spcPct val="90000"/>
              </a:lnSpc>
              <a:spcBef>
                <a:spcPts val="1000"/>
              </a:spcBef>
              <a:buNone/>
            </a:pPr>
            <a:endParaRPr lang="en-US">
              <a:solidFill>
                <a:srgbClr val="000000"/>
              </a:solidFill>
              <a:highlight>
                <a:srgbClr val="FFFF00"/>
              </a:highlight>
              <a:latin typeface="Century Gothic" panose="020B0502020202020204" pitchFamily="34" charset="0"/>
            </a:endParaRPr>
          </a:p>
          <a:p>
            <a:pPr marL="305435" indent="-305435">
              <a:lnSpc>
                <a:spcPct val="90000"/>
              </a:lnSpc>
              <a:spcBef>
                <a:spcPts val="1000"/>
              </a:spcBef>
            </a:pPr>
            <a:r>
              <a:rPr lang="en-US">
                <a:solidFill>
                  <a:srgbClr val="000000"/>
                </a:solidFill>
                <a:latin typeface="Century Gothic" panose="020B0502020202020204" pitchFamily="34" charset="0"/>
              </a:rPr>
              <a:t> </a:t>
            </a:r>
            <a:r>
              <a:rPr lang="es-ES" b="1">
                <a:solidFill>
                  <a:srgbClr val="000000"/>
                </a:solidFill>
                <a:latin typeface="Century Gothic" panose="020B0502020202020204" pitchFamily="34" charset="0"/>
              </a:rPr>
              <a:t>Trabajo planificado en las próximas ~dos semanas:</a:t>
            </a:r>
          </a:p>
          <a:p>
            <a:pPr marL="629435" lvl="1" indent="-305435">
              <a:lnSpc>
                <a:spcPct val="90000"/>
              </a:lnSpc>
              <a:spcBef>
                <a:spcPts val="1000"/>
              </a:spcBef>
            </a:pPr>
            <a:r>
              <a:rPr lang="es-ES" b="1">
                <a:latin typeface="Century Gothic"/>
              </a:rPr>
              <a:t>Completar estudio de caso de Veggie </a:t>
            </a:r>
            <a:r>
              <a:rPr lang="es-ES" b="1" err="1">
                <a:latin typeface="Century Gothic"/>
              </a:rPr>
              <a:t>Rx</a:t>
            </a:r>
            <a:endParaRPr lang="es-ES" b="1">
              <a:latin typeface="Century Gothic"/>
            </a:endParaRPr>
          </a:p>
          <a:p>
            <a:pPr marL="629435" lvl="1" indent="-305435">
              <a:lnSpc>
                <a:spcPct val="90000"/>
              </a:lnSpc>
              <a:spcBef>
                <a:spcPts val="1000"/>
              </a:spcBef>
            </a:pPr>
            <a:r>
              <a:rPr lang="es-ES" b="1">
                <a:latin typeface="Century Gothic"/>
              </a:rPr>
              <a:t>Visita de campo a los Proyectos de Hogares Resilientes</a:t>
            </a:r>
          </a:p>
          <a:p>
            <a:pPr marL="629435" lvl="1" indent="-305435">
              <a:lnSpc>
                <a:spcPct val="90000"/>
              </a:lnSpc>
              <a:spcBef>
                <a:spcPts val="1000"/>
              </a:spcBef>
            </a:pPr>
            <a:r>
              <a:rPr lang="es-ES" b="1">
                <a:latin typeface="Century Gothic"/>
              </a:rPr>
              <a:t>Continuar con la recopilación de datos de indicadores</a:t>
            </a:r>
            <a:endParaRPr lang="en-US" b="1">
              <a:latin typeface="Century Gothic"/>
            </a:endParaRPr>
          </a:p>
          <a:p>
            <a:pPr marL="323850" lvl="1" indent="0">
              <a:buNone/>
            </a:pPr>
            <a:endParaRPr lang="en-US" b="1">
              <a:latin typeface="Century Gothic"/>
            </a:endParaRPr>
          </a:p>
        </p:txBody>
      </p:sp>
      <p:sp>
        <p:nvSpPr>
          <p:cNvPr id="4" name="Title 1">
            <a:extLst>
              <a:ext uri="{FF2B5EF4-FFF2-40B4-BE49-F238E27FC236}">
                <a16:creationId xmlns:a16="http://schemas.microsoft.com/office/drawing/2014/main" id="{FD8140C1-CA8B-0CD5-5389-E96164AE3315}"/>
              </a:ext>
            </a:extLst>
          </p:cNvPr>
          <p:cNvSpPr txBox="1">
            <a:spLocks/>
          </p:cNvSpPr>
          <p:nvPr/>
        </p:nvSpPr>
        <p:spPr>
          <a:xfrm>
            <a:off x="532426" y="265752"/>
            <a:ext cx="11187793" cy="905501"/>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600" b="1" kern="1200" cap="all">
                <a:solidFill>
                  <a:schemeClr val="tx1"/>
                </a:solidFill>
                <a:latin typeface="Century Gothic" panose="020B0502020202020204" pitchFamily="34"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000" b="1" kern="1500" cap="none">
                <a:solidFill>
                  <a:schemeClr val="bg1"/>
                </a:solidFill>
                <a:latin typeface="Myriad Pro" panose="020B0503030403020204" pitchFamily="34" charset="0"/>
                <a:ea typeface="Open Sans" pitchFamily="2" charset="0"/>
                <a:cs typeface="Open Sans" pitchFamily="2" charset="0"/>
              </a:rPr>
              <a:t>Indicator Tracking Plan</a:t>
            </a:r>
          </a:p>
        </p:txBody>
      </p:sp>
      <p:pic>
        <p:nvPicPr>
          <p:cNvPr id="3074" name="Picture 2" descr="Center for Global Healthy Cities - Center for Global Healthy Cities">
            <a:extLst>
              <a:ext uri="{FF2B5EF4-FFF2-40B4-BE49-F238E27FC236}">
                <a16:creationId xmlns:a16="http://schemas.microsoft.com/office/drawing/2014/main" id="{DBD51F0D-1119-A5CD-1BD6-0BCD91D1619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25289" y="221302"/>
            <a:ext cx="3852400" cy="9756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975799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0B653A10-04B5-8CFA-DC96-99D573FC2481}"/>
              </a:ext>
            </a:extLst>
          </p:cNvPr>
          <p:cNvSpPr txBox="1">
            <a:spLocks/>
          </p:cNvSpPr>
          <p:nvPr/>
        </p:nvSpPr>
        <p:spPr>
          <a:xfrm>
            <a:off x="535020" y="1443954"/>
            <a:ext cx="11187793" cy="5148294"/>
          </a:xfrm>
          <a:prstGeom prst="rect">
            <a:avLst/>
          </a:prstGeom>
        </p:spPr>
        <p:txBody>
          <a:bodyPr vert="horz" lIns="91440" tIns="45720" rIns="91440" bIns="45720" rtlCol="0" anchor="t">
            <a:norm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r>
              <a:rPr lang="es-ES" sz="3600">
                <a:latin typeface="Century Gothic"/>
              </a:rPr>
              <a:t>Informar sobre cualquier pregunta o comentario de la comunidad recibido, incluyendo las respuestas.​</a:t>
            </a:r>
            <a:endParaRPr lang="en-US" sz="3600">
              <a:latin typeface="Century Gothic"/>
            </a:endParaRPr>
          </a:p>
        </p:txBody>
      </p:sp>
      <p:sp>
        <p:nvSpPr>
          <p:cNvPr id="3" name="TextBox 2">
            <a:extLst>
              <a:ext uri="{FF2B5EF4-FFF2-40B4-BE49-F238E27FC236}">
                <a16:creationId xmlns:a16="http://schemas.microsoft.com/office/drawing/2014/main" id="{302844EA-6507-867D-36EB-FB00F8365C4F}"/>
              </a:ext>
            </a:extLst>
          </p:cNvPr>
          <p:cNvSpPr txBox="1"/>
          <p:nvPr/>
        </p:nvSpPr>
        <p:spPr>
          <a:xfrm>
            <a:off x="90767" y="546847"/>
            <a:ext cx="10890997" cy="584775"/>
          </a:xfrm>
          <a:prstGeom prst="rect">
            <a:avLst/>
          </a:prstGeom>
          <a:noFill/>
        </p:spPr>
        <p:txBody>
          <a:bodyPr wrap="square" rtlCol="0">
            <a:spAutoFit/>
          </a:bodyPr>
          <a:lstStyle/>
          <a:p>
            <a:r>
              <a:rPr lang="es-ES" sz="3200" b="1">
                <a:solidFill>
                  <a:schemeClr val="bg1"/>
                </a:solidFill>
                <a:latin typeface="Myriad Pro" panose="020B0503030403020204"/>
              </a:rPr>
              <a:t>Informe sobre comentarios y preguntas del público​</a:t>
            </a:r>
            <a:endParaRPr lang="en-US" sz="3200" b="1">
              <a:solidFill>
                <a:schemeClr val="bg1"/>
              </a:solidFill>
              <a:latin typeface="Myriad Pro" panose="020B0503030403020204"/>
            </a:endParaRPr>
          </a:p>
        </p:txBody>
      </p:sp>
    </p:spTree>
    <p:extLst>
      <p:ext uri="{BB962C8B-B14F-4D97-AF65-F5344CB8AC3E}">
        <p14:creationId xmlns:p14="http://schemas.microsoft.com/office/powerpoint/2010/main" val="183010018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0B653A10-04B5-8CFA-DC96-99D573FC2481}"/>
              </a:ext>
            </a:extLst>
          </p:cNvPr>
          <p:cNvSpPr txBox="1">
            <a:spLocks/>
          </p:cNvSpPr>
          <p:nvPr/>
        </p:nvSpPr>
        <p:spPr>
          <a:xfrm>
            <a:off x="535020" y="1443954"/>
            <a:ext cx="11187793" cy="5148294"/>
          </a:xfrm>
          <a:prstGeom prst="rect">
            <a:avLst/>
          </a:prstGeom>
        </p:spPr>
        <p:txBody>
          <a:bodyPr vert="horz" lIns="91440" tIns="45720" rIns="91440" bIns="45720" rtlCol="0" anchor="t">
            <a:no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742950" indent="-742950">
              <a:buAutoNum type="arabicPeriod"/>
            </a:pPr>
            <a:r>
              <a:rPr lang="en-US" sz="2900" err="1">
                <a:latin typeface="Century Gothic" panose="020B0502020202020204" pitchFamily="34" charset="0"/>
                <a:cs typeface="Arial" panose="020B0604020202020204" pitchFamily="34" charset="0"/>
              </a:rPr>
              <a:t>Presentación</a:t>
            </a:r>
            <a:r>
              <a:rPr lang="en-US" sz="2900">
                <a:latin typeface="Century Gothic" panose="020B0502020202020204" pitchFamily="34" charset="0"/>
                <a:cs typeface="Arial" panose="020B0604020202020204" pitchFamily="34" charset="0"/>
              </a:rPr>
              <a:t> de Neighborhood Complete Streets – </a:t>
            </a:r>
            <a:r>
              <a:rPr lang="en-US" sz="2900" err="1">
                <a:latin typeface="Century Gothic" panose="020B0502020202020204" pitchFamily="34" charset="0"/>
                <a:cs typeface="Arial" panose="020B0604020202020204" pitchFamily="34" charset="0"/>
              </a:rPr>
              <a:t>Intrdoucción</a:t>
            </a:r>
            <a:r>
              <a:rPr lang="en-US" sz="2900">
                <a:latin typeface="Century Gothic" panose="020B0502020202020204" pitchFamily="34" charset="0"/>
                <a:cs typeface="Arial" panose="020B0604020202020204" pitchFamily="34" charset="0"/>
              </a:rPr>
              <a:t> General </a:t>
            </a:r>
          </a:p>
          <a:p>
            <a:pPr marL="742950" indent="-742950">
              <a:buAutoNum type="arabicPeriod"/>
            </a:pPr>
            <a:r>
              <a:rPr lang="en-US" sz="2900" err="1">
                <a:latin typeface="Century Gothic" panose="020B0502020202020204" pitchFamily="34" charset="0"/>
                <a:cs typeface="Arial" panose="020B0604020202020204" pitchFamily="34" charset="0"/>
              </a:rPr>
              <a:t>Presentación</a:t>
            </a:r>
            <a:r>
              <a:rPr lang="en-US" sz="2900">
                <a:latin typeface="Century Gothic" panose="020B0502020202020204" pitchFamily="34" charset="0"/>
                <a:cs typeface="Arial" panose="020B0604020202020204" pitchFamily="34" charset="0"/>
              </a:rPr>
              <a:t> de la </a:t>
            </a:r>
            <a:r>
              <a:rPr lang="en-US" sz="2900" err="1">
                <a:latin typeface="Century Gothic" panose="020B0502020202020204" pitchFamily="34" charset="0"/>
                <a:cs typeface="Arial" panose="020B0604020202020204" pitchFamily="34" charset="0"/>
              </a:rPr>
              <a:t>estrategia</a:t>
            </a:r>
            <a:r>
              <a:rPr lang="en-US" sz="2900">
                <a:latin typeface="Century Gothic" panose="020B0502020202020204" pitchFamily="34" charset="0"/>
                <a:cs typeface="Arial" panose="020B0604020202020204" pitchFamily="34" charset="0"/>
              </a:rPr>
              <a:t> de Place-Based Workforce Development Strategy and Implementation   </a:t>
            </a:r>
          </a:p>
          <a:p>
            <a:pPr marL="742950" indent="-742950">
              <a:buAutoNum type="arabicPeriod"/>
            </a:pPr>
            <a:r>
              <a:rPr lang="es-ES" sz="2900">
                <a:latin typeface="Century Gothic" panose="020B0502020202020204" pitchFamily="34" charset="0"/>
                <a:cs typeface="Arial" panose="020B0604020202020204" pitchFamily="34" charset="0"/>
              </a:rPr>
              <a:t>Nominación de miembros de la comunidad</a:t>
            </a:r>
          </a:p>
          <a:p>
            <a:pPr marL="742950" indent="-742950">
              <a:buAutoNum type="arabicPeriod"/>
            </a:pPr>
            <a:r>
              <a:rPr lang="es-ES" sz="2900">
                <a:latin typeface="Century Gothic" panose="020B0502020202020204" pitchFamily="34" charset="0"/>
                <a:cs typeface="Arial" panose="020B0604020202020204" pitchFamily="34" charset="0"/>
              </a:rPr>
              <a:t>Discusión sobre los informes de apalancamiento y informes anuales de SGC </a:t>
            </a:r>
          </a:p>
          <a:p>
            <a:pPr marL="742950" indent="-742950">
              <a:buAutoNum type="arabicPeriod"/>
            </a:pPr>
            <a:r>
              <a:rPr lang="es-ES" sz="2900">
                <a:latin typeface="Century Gothic" panose="020B0502020202020204" pitchFamily="34" charset="0"/>
                <a:cs typeface="Arial" panose="020B0604020202020204" pitchFamily="34" charset="0"/>
              </a:rPr>
              <a:t>Discusión de las actualizaciones de participación de la comunidad (</a:t>
            </a:r>
            <a:r>
              <a:rPr lang="es-ES" sz="2900" err="1">
                <a:latin typeface="Century Gothic" panose="020B0502020202020204" pitchFamily="34" charset="0"/>
                <a:cs typeface="Arial" panose="020B0604020202020204" pitchFamily="34" charset="0"/>
              </a:rPr>
              <a:t>transladado</a:t>
            </a:r>
            <a:r>
              <a:rPr lang="es-ES" sz="2900">
                <a:latin typeface="Century Gothic" panose="020B0502020202020204" pitchFamily="34" charset="0"/>
                <a:cs typeface="Arial" panose="020B0604020202020204" pitchFamily="34" charset="0"/>
              </a:rPr>
              <a:t> de la </a:t>
            </a:r>
            <a:r>
              <a:rPr lang="es-ES" sz="2900" err="1">
                <a:latin typeface="Century Gothic" panose="020B0502020202020204" pitchFamily="34" charset="0"/>
                <a:cs typeface="Arial" panose="020B0604020202020204" pitchFamily="34" charset="0"/>
              </a:rPr>
              <a:t>reunion</a:t>
            </a:r>
            <a:r>
              <a:rPr lang="es-ES" sz="2900">
                <a:latin typeface="Century Gothic" panose="020B0502020202020204" pitchFamily="34" charset="0"/>
                <a:cs typeface="Arial" panose="020B0604020202020204" pitchFamily="34" charset="0"/>
              </a:rPr>
              <a:t> anterior del CSC)</a:t>
            </a:r>
            <a:endParaRPr lang="en-US" sz="2900">
              <a:latin typeface="Century Gothic" panose="020B0502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302844EA-6507-867D-36EB-FB00F8365C4F}"/>
              </a:ext>
            </a:extLst>
          </p:cNvPr>
          <p:cNvSpPr txBox="1"/>
          <p:nvPr/>
        </p:nvSpPr>
        <p:spPr>
          <a:xfrm>
            <a:off x="80683" y="513230"/>
            <a:ext cx="10892118" cy="646331"/>
          </a:xfrm>
          <a:prstGeom prst="rect">
            <a:avLst/>
          </a:prstGeom>
          <a:noFill/>
        </p:spPr>
        <p:txBody>
          <a:bodyPr wrap="square" rtlCol="0">
            <a:spAutoFit/>
          </a:bodyPr>
          <a:lstStyle/>
          <a:p>
            <a:r>
              <a:rPr lang="es-ES" sz="3600" b="1">
                <a:solidFill>
                  <a:schemeClr val="bg1"/>
                </a:solidFill>
                <a:latin typeface="Myriad Pro" panose="020B0503030403020204"/>
              </a:rPr>
              <a:t>Temas de negocios del comité para discusión​</a:t>
            </a:r>
            <a:endParaRPr lang="en-US" sz="3600" b="1">
              <a:solidFill>
                <a:schemeClr val="bg1"/>
              </a:solidFill>
              <a:latin typeface="Myriad Pro" panose="020B0503030403020204"/>
            </a:endParaRPr>
          </a:p>
        </p:txBody>
      </p:sp>
    </p:spTree>
    <p:extLst>
      <p:ext uri="{BB962C8B-B14F-4D97-AF65-F5344CB8AC3E}">
        <p14:creationId xmlns:p14="http://schemas.microsoft.com/office/powerpoint/2010/main" val="378788432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0B653A10-04B5-8CFA-DC96-99D573FC2481}"/>
              </a:ext>
            </a:extLst>
          </p:cNvPr>
          <p:cNvSpPr txBox="1">
            <a:spLocks/>
          </p:cNvSpPr>
          <p:nvPr/>
        </p:nvSpPr>
        <p:spPr>
          <a:xfrm>
            <a:off x="535020" y="1443954"/>
            <a:ext cx="11187793" cy="5148294"/>
          </a:xfrm>
          <a:prstGeom prst="rect">
            <a:avLst/>
          </a:prstGeom>
        </p:spPr>
        <p:txBody>
          <a:bodyPr vert="horz" lIns="91440" tIns="45720" rIns="91440" bIns="45720" rtlCol="0" anchor="t">
            <a:norm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indent="0">
              <a:buNone/>
            </a:pPr>
            <a:r>
              <a:rPr lang="es-ES" sz="3600">
                <a:latin typeface="Century Gothic"/>
              </a:rPr>
              <a:t>2. Plan de Desarrollo e Implementación de la Estrategia de Desarrollo de la Fuerza Laboral Basada en el Lugar (WDSIP)</a:t>
            </a:r>
            <a:endParaRPr lang="en-US" sz="3600">
              <a:latin typeface="Century Gothic"/>
            </a:endParaRPr>
          </a:p>
        </p:txBody>
      </p:sp>
      <p:sp>
        <p:nvSpPr>
          <p:cNvPr id="3" name="TextBox 2">
            <a:extLst>
              <a:ext uri="{FF2B5EF4-FFF2-40B4-BE49-F238E27FC236}">
                <a16:creationId xmlns:a16="http://schemas.microsoft.com/office/drawing/2014/main" id="{302844EA-6507-867D-36EB-FB00F8365C4F}"/>
              </a:ext>
            </a:extLst>
          </p:cNvPr>
          <p:cNvSpPr txBox="1"/>
          <p:nvPr/>
        </p:nvSpPr>
        <p:spPr>
          <a:xfrm>
            <a:off x="171450" y="265752"/>
            <a:ext cx="11007538" cy="707886"/>
          </a:xfrm>
          <a:prstGeom prst="rect">
            <a:avLst/>
          </a:prstGeom>
          <a:noFill/>
        </p:spPr>
        <p:txBody>
          <a:bodyPr wrap="square" lIns="91440" tIns="45720" rIns="91440" bIns="45720" rtlCol="0" anchor="t">
            <a:spAutoFit/>
          </a:bodyPr>
          <a:lstStyle/>
          <a:p>
            <a:r>
              <a:rPr lang="en-US" sz="4000" b="1">
                <a:solidFill>
                  <a:schemeClr val="bg1"/>
                </a:solidFill>
                <a:latin typeface="Myriad Pro" panose="020B0503030403020204"/>
              </a:rPr>
              <a:t>Committee Business Item for Discussion</a:t>
            </a:r>
            <a:endParaRPr lang="en-US" sz="2400">
              <a:solidFill>
                <a:schemeClr val="bg1"/>
              </a:solidFill>
            </a:endParaRPr>
          </a:p>
        </p:txBody>
      </p:sp>
    </p:spTree>
    <p:extLst>
      <p:ext uri="{BB962C8B-B14F-4D97-AF65-F5344CB8AC3E}">
        <p14:creationId xmlns:p14="http://schemas.microsoft.com/office/powerpoint/2010/main" val="204799512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g2e987d78619_0_44"/>
          <p:cNvSpPr txBox="1">
            <a:spLocks noGrp="1"/>
          </p:cNvSpPr>
          <p:nvPr>
            <p:ph type="title"/>
          </p:nvPr>
        </p:nvSpPr>
        <p:spPr>
          <a:xfrm>
            <a:off x="385633" y="1285300"/>
            <a:ext cx="2941200" cy="2469600"/>
          </a:xfrm>
          <a:prstGeom prst="rect">
            <a:avLst/>
          </a:prstGeom>
        </p:spPr>
        <p:txBody>
          <a:bodyPr spcFirstLastPara="1" wrap="square" lIns="121900" tIns="121900" rIns="121900" bIns="121900" anchor="ctr" anchorCtr="1">
            <a:normAutofit fontScale="90000"/>
          </a:bodyPr>
          <a:lstStyle/>
          <a:p>
            <a:pPr marL="0" lvl="0" indent="0" algn="ctr" rtl="0">
              <a:spcBef>
                <a:spcPts val="0"/>
              </a:spcBef>
              <a:spcAft>
                <a:spcPts val="0"/>
              </a:spcAft>
              <a:buNone/>
            </a:pPr>
            <a:r>
              <a:rPr lang="en-US"/>
              <a:t>GPG </a:t>
            </a:r>
            <a:r>
              <a:rPr lang="en-US">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
                  </a:ext>
                </a:extLst>
              </a:rPr>
              <a:t>Project</a:t>
            </a:r>
            <a:r>
              <a:rPr lang="en-US"/>
              <a:t> Team</a:t>
            </a:r>
          </a:p>
        </p:txBody>
      </p:sp>
      <p:sp>
        <p:nvSpPr>
          <p:cNvPr id="55" name="Google Shape;55;g2e987d78619_0_44"/>
          <p:cNvSpPr txBox="1">
            <a:spLocks noGrp="1"/>
          </p:cNvSpPr>
          <p:nvPr>
            <p:ph type="sldNum" idx="12"/>
          </p:nvPr>
        </p:nvSpPr>
        <p:spPr>
          <a:xfrm>
            <a:off x="11198265" y="6333125"/>
            <a:ext cx="705300" cy="524700"/>
          </a:xfrm>
          <a:prstGeom prst="rect">
            <a:avLst/>
          </a:prstGeom>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29</a:t>
            </a:fld>
            <a:endParaRPr/>
          </a:p>
        </p:txBody>
      </p:sp>
      <p:sp>
        <p:nvSpPr>
          <p:cNvPr id="56" name="Google Shape;56;g2e987d78619_0_44"/>
          <p:cNvSpPr txBox="1"/>
          <p:nvPr/>
        </p:nvSpPr>
        <p:spPr>
          <a:xfrm>
            <a:off x="3854454" y="2702275"/>
            <a:ext cx="2243100" cy="538800"/>
          </a:xfrm>
          <a:prstGeom prst="rect">
            <a:avLst/>
          </a:prstGeom>
          <a:noFill/>
          <a:ln>
            <a:noFill/>
          </a:ln>
        </p:spPr>
        <p:txBody>
          <a:bodyPr spcFirstLastPara="1" wrap="square" lIns="121900" tIns="121900" rIns="121900" bIns="121900" anchor="t" anchorCtr="0">
            <a:spAutoFit/>
          </a:bodyPr>
          <a:lstStyle/>
          <a:p>
            <a:pPr marL="0" lvl="0" indent="0" algn="ctr" rtl="0">
              <a:spcBef>
                <a:spcPts val="0"/>
              </a:spcBef>
              <a:spcAft>
                <a:spcPts val="0"/>
              </a:spcAft>
              <a:buNone/>
            </a:pPr>
            <a:r>
              <a:rPr lang="en-US" sz="1900" b="1">
                <a:latin typeface="Roboto"/>
                <a:ea typeface="Roboto"/>
                <a:cs typeface="Roboto"/>
                <a:sym typeface="Roboto"/>
              </a:rPr>
              <a:t>Jennifer</a:t>
            </a:r>
            <a:r>
              <a:rPr lang="en-US" sz="1900">
                <a:latin typeface="Roboto"/>
                <a:ea typeface="Roboto"/>
                <a:cs typeface="Roboto"/>
                <a:sym typeface="Roboto"/>
              </a:rPr>
              <a:t> O’Donnell</a:t>
            </a:r>
            <a:endParaRPr sz="1900">
              <a:latin typeface="Roboto"/>
              <a:ea typeface="Roboto"/>
              <a:cs typeface="Roboto"/>
              <a:sym typeface="Roboto"/>
            </a:endParaRPr>
          </a:p>
        </p:txBody>
      </p:sp>
      <p:sp>
        <p:nvSpPr>
          <p:cNvPr id="57" name="Google Shape;57;g2e987d78619_0_44"/>
          <p:cNvSpPr txBox="1"/>
          <p:nvPr/>
        </p:nvSpPr>
        <p:spPr>
          <a:xfrm>
            <a:off x="8455200" y="2702275"/>
            <a:ext cx="2243100" cy="538800"/>
          </a:xfrm>
          <a:prstGeom prst="rect">
            <a:avLst/>
          </a:prstGeom>
          <a:noFill/>
          <a:ln>
            <a:noFill/>
          </a:ln>
        </p:spPr>
        <p:txBody>
          <a:bodyPr spcFirstLastPara="1" wrap="square" lIns="121900" tIns="121900" rIns="121900" bIns="121900" anchor="t" anchorCtr="0">
            <a:spAutoFit/>
          </a:bodyPr>
          <a:lstStyle/>
          <a:p>
            <a:pPr marL="0" lvl="0" indent="0" algn="ctr" rtl="0">
              <a:spcBef>
                <a:spcPts val="0"/>
              </a:spcBef>
              <a:spcAft>
                <a:spcPts val="0"/>
              </a:spcAft>
              <a:buNone/>
            </a:pPr>
            <a:r>
              <a:rPr lang="en-US" sz="1900" b="1">
                <a:latin typeface="Roboto"/>
                <a:ea typeface="Roboto"/>
                <a:cs typeface="Roboto"/>
                <a:sym typeface="Roboto"/>
              </a:rPr>
              <a:t>Aaron</a:t>
            </a:r>
            <a:r>
              <a:rPr lang="en-US" sz="1900">
                <a:latin typeface="Roboto"/>
                <a:ea typeface="Roboto"/>
                <a:cs typeface="Roboto"/>
                <a:sym typeface="Roboto"/>
              </a:rPr>
              <a:t> Price</a:t>
            </a:r>
            <a:endParaRPr sz="1900">
              <a:latin typeface="Roboto"/>
              <a:ea typeface="Roboto"/>
              <a:cs typeface="Roboto"/>
              <a:sym typeface="Roboto"/>
            </a:endParaRPr>
          </a:p>
        </p:txBody>
      </p:sp>
      <p:sp>
        <p:nvSpPr>
          <p:cNvPr id="58" name="Google Shape;58;g2e987d78619_0_44"/>
          <p:cNvSpPr txBox="1"/>
          <p:nvPr/>
        </p:nvSpPr>
        <p:spPr>
          <a:xfrm>
            <a:off x="6202575" y="2702276"/>
            <a:ext cx="2243100" cy="538800"/>
          </a:xfrm>
          <a:prstGeom prst="rect">
            <a:avLst/>
          </a:prstGeom>
          <a:noFill/>
          <a:ln>
            <a:noFill/>
          </a:ln>
        </p:spPr>
        <p:txBody>
          <a:bodyPr spcFirstLastPara="1" wrap="square" lIns="121900" tIns="121900" rIns="121900" bIns="121900" anchor="t" anchorCtr="0">
            <a:spAutoFit/>
          </a:bodyPr>
          <a:lstStyle/>
          <a:p>
            <a:pPr marL="0" lvl="0" indent="0" algn="ctr" rtl="0">
              <a:spcBef>
                <a:spcPts val="0"/>
              </a:spcBef>
              <a:spcAft>
                <a:spcPts val="0"/>
              </a:spcAft>
              <a:buNone/>
            </a:pPr>
            <a:r>
              <a:rPr lang="en-US" sz="1900" b="1">
                <a:latin typeface="Roboto"/>
                <a:ea typeface="Roboto"/>
                <a:cs typeface="Roboto"/>
                <a:sym typeface="Roboto"/>
              </a:rPr>
              <a:t>Rosa</a:t>
            </a:r>
            <a:r>
              <a:rPr lang="en-US" sz="1900">
                <a:latin typeface="Roboto"/>
                <a:ea typeface="Roboto"/>
                <a:cs typeface="Roboto"/>
                <a:sym typeface="Roboto"/>
              </a:rPr>
              <a:t> Guzman</a:t>
            </a:r>
            <a:endParaRPr sz="1900">
              <a:latin typeface="Roboto"/>
              <a:ea typeface="Roboto"/>
              <a:cs typeface="Roboto"/>
              <a:sym typeface="Roboto"/>
            </a:endParaRPr>
          </a:p>
        </p:txBody>
      </p:sp>
      <p:pic>
        <p:nvPicPr>
          <p:cNvPr id="59" name="Google Shape;59;g2e987d78619_0_44"/>
          <p:cNvPicPr preferRelativeResize="0"/>
          <p:nvPr/>
        </p:nvPicPr>
        <p:blipFill>
          <a:blip r:embed="rId3">
            <a:alphaModFix/>
          </a:blip>
          <a:stretch>
            <a:fillRect/>
          </a:stretch>
        </p:blipFill>
        <p:spPr>
          <a:xfrm>
            <a:off x="8540321" y="611667"/>
            <a:ext cx="2052135" cy="2052135"/>
          </a:xfrm>
          <a:prstGeom prst="rect">
            <a:avLst/>
          </a:prstGeom>
          <a:noFill/>
          <a:ln>
            <a:noFill/>
          </a:ln>
        </p:spPr>
      </p:pic>
      <p:pic>
        <p:nvPicPr>
          <p:cNvPr id="60" name="Google Shape;60;g2e987d78619_0_44"/>
          <p:cNvPicPr preferRelativeResize="0"/>
          <p:nvPr/>
        </p:nvPicPr>
        <p:blipFill>
          <a:blip r:embed="rId4">
            <a:alphaModFix/>
          </a:blip>
          <a:stretch>
            <a:fillRect/>
          </a:stretch>
        </p:blipFill>
        <p:spPr>
          <a:xfrm>
            <a:off x="3949950" y="611667"/>
            <a:ext cx="2052135" cy="2052135"/>
          </a:xfrm>
          <a:prstGeom prst="rect">
            <a:avLst/>
          </a:prstGeom>
          <a:noFill/>
          <a:ln>
            <a:noFill/>
          </a:ln>
        </p:spPr>
      </p:pic>
      <p:pic>
        <p:nvPicPr>
          <p:cNvPr id="61" name="Google Shape;61;g2e987d78619_0_44"/>
          <p:cNvPicPr preferRelativeResize="0"/>
          <p:nvPr/>
        </p:nvPicPr>
        <p:blipFill>
          <a:blip r:embed="rId5">
            <a:alphaModFix/>
          </a:blip>
          <a:stretch>
            <a:fillRect/>
          </a:stretch>
        </p:blipFill>
        <p:spPr>
          <a:xfrm>
            <a:off x="6298058" y="611675"/>
            <a:ext cx="2052135" cy="2052135"/>
          </a:xfrm>
          <a:prstGeom prst="rect">
            <a:avLst/>
          </a:prstGeom>
          <a:noFill/>
          <a:ln>
            <a:noFill/>
          </a:ln>
        </p:spPr>
      </p:pic>
      <p:pic>
        <p:nvPicPr>
          <p:cNvPr id="62" name="Google Shape;62;g2e987d78619_0_44"/>
          <p:cNvPicPr preferRelativeResize="0"/>
          <p:nvPr/>
        </p:nvPicPr>
        <p:blipFill>
          <a:blip r:embed="rId6">
            <a:alphaModFix/>
          </a:blip>
          <a:stretch>
            <a:fillRect/>
          </a:stretch>
        </p:blipFill>
        <p:spPr>
          <a:xfrm>
            <a:off x="1132325" y="4243200"/>
            <a:ext cx="1447800" cy="1381125"/>
          </a:xfrm>
          <a:prstGeom prst="rect">
            <a:avLst/>
          </a:prstGeom>
          <a:noFill/>
          <a:ln>
            <a:noFill/>
          </a:ln>
        </p:spPr>
      </p:pic>
      <p:sp>
        <p:nvSpPr>
          <p:cNvPr id="63" name="Google Shape;63;g2e987d78619_0_44"/>
          <p:cNvSpPr txBox="1"/>
          <p:nvPr/>
        </p:nvSpPr>
        <p:spPr>
          <a:xfrm>
            <a:off x="3877825" y="3429000"/>
            <a:ext cx="7680900" cy="2339072"/>
          </a:xfrm>
          <a:prstGeom prst="rect">
            <a:avLst/>
          </a:prstGeom>
          <a:noFill/>
          <a:ln>
            <a:noFill/>
          </a:ln>
        </p:spPr>
        <p:txBody>
          <a:bodyPr spcFirstLastPara="1" wrap="square" lIns="91425" tIns="91425" rIns="91425" bIns="91425" anchor="t" anchorCtr="0">
            <a:spAutoFit/>
          </a:bodyPr>
          <a:lstStyle/>
          <a:p>
            <a:pPr lvl="0"/>
            <a:r>
              <a:rPr lang="es-ES" sz="2000"/>
              <a:t>GPG es una firma de consultoría orientada a resultados con amplia experiencia en la provisión de planificación, facilitación, investigación, análisis de políticas y apoyo al desarrollo de fondos para agencias públicas, organizaciones sin fines de lucro y fundaciones filantrópicas</a:t>
            </a:r>
          </a:p>
          <a:p>
            <a:pPr lvl="0"/>
            <a:endParaRPr sz="2000"/>
          </a:p>
          <a:p>
            <a:pPr marL="0" lvl="0" indent="0" algn="l" rtl="0">
              <a:spcBef>
                <a:spcPts val="0"/>
              </a:spcBef>
              <a:spcAft>
                <a:spcPts val="0"/>
              </a:spcAft>
              <a:buNone/>
            </a:pPr>
            <a:r>
              <a:rPr lang="en-US" sz="2000" u="sng">
                <a:solidFill>
                  <a:schemeClr val="hlink"/>
                </a:solidFill>
                <a:hlinkClick r:id="rId7"/>
              </a:rPr>
              <a:t>www.glenpricegroup.com</a:t>
            </a:r>
            <a:endParaRPr sz="2000"/>
          </a:p>
          <a:p>
            <a:pPr marL="0" lvl="0" indent="0" algn="l" rtl="0">
              <a:spcBef>
                <a:spcPts val="0"/>
              </a:spcBef>
              <a:spcAft>
                <a:spcPts val="0"/>
              </a:spcAft>
              <a:buNone/>
            </a:pPr>
            <a:endParaRPr sz="200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0B653A10-04B5-8CFA-DC96-99D573FC2481}"/>
              </a:ext>
            </a:extLst>
          </p:cNvPr>
          <p:cNvSpPr txBox="1">
            <a:spLocks/>
          </p:cNvSpPr>
          <p:nvPr/>
        </p:nvSpPr>
        <p:spPr>
          <a:xfrm>
            <a:off x="535020" y="1443954"/>
            <a:ext cx="11187793" cy="5148294"/>
          </a:xfrm>
          <a:prstGeom prst="rect">
            <a:avLst/>
          </a:prstGeom>
        </p:spPr>
        <p:txBody>
          <a:bodyPr vert="horz" lIns="91440" tIns="45720" rIns="91440" bIns="45720" rtlCol="0" anchor="t">
            <a:normAutofit fontScale="92500" lnSpcReduction="20000"/>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fontAlgn="base"/>
            <a:r>
              <a:rPr lang="en-US" sz="2400" b="1" err="1">
                <a:latin typeface="Century Gothic" panose="020B0502020202020204" pitchFamily="34" charset="0"/>
              </a:rPr>
              <a:t>Cada</a:t>
            </a:r>
            <a:r>
              <a:rPr lang="en-US" sz="2400" b="1">
                <a:latin typeface="Century Gothic" panose="020B0502020202020204" pitchFamily="34" charset="0"/>
              </a:rPr>
              <a:t> primer </a:t>
            </a:r>
            <a:r>
              <a:rPr lang="es-MX" sz="2400" b="1">
                <a:latin typeface="Century Gothic" panose="020B0502020202020204" pitchFamily="34" charset="0"/>
              </a:rPr>
              <a:t>Miércoles</a:t>
            </a:r>
            <a:r>
              <a:rPr lang="en-US" sz="2400" b="1">
                <a:latin typeface="Century Gothic" panose="020B0502020202020204" pitchFamily="34" charset="0"/>
              </a:rPr>
              <a:t> de </a:t>
            </a:r>
            <a:r>
              <a:rPr lang="en-US" sz="2400" b="1" err="1">
                <a:latin typeface="Century Gothic" panose="020B0502020202020204" pitchFamily="34" charset="0"/>
              </a:rPr>
              <a:t>mes</a:t>
            </a:r>
            <a:r>
              <a:rPr lang="en-US" sz="2400" b="1">
                <a:latin typeface="Century Gothic" panose="020B0502020202020204" pitchFamily="34" charset="0"/>
              </a:rPr>
              <a:t> 6pm-8pm</a:t>
            </a:r>
            <a:r>
              <a:rPr lang="es-MX" sz="2400">
                <a:latin typeface="Century Gothic" panose="020B0502020202020204" pitchFamily="34" charset="0"/>
              </a:rPr>
              <a:t>​</a:t>
            </a:r>
            <a:r>
              <a:rPr lang="en-US" sz="2400">
                <a:latin typeface="Century Gothic" panose="020B0502020202020204" pitchFamily="34" charset="0"/>
              </a:rPr>
              <a:t>​​</a:t>
            </a:r>
          </a:p>
          <a:p>
            <a:pPr fontAlgn="base"/>
            <a:endParaRPr lang="en-US" sz="2400">
              <a:latin typeface="Century Gothic" panose="020B0502020202020204" pitchFamily="34" charset="0"/>
            </a:endParaRPr>
          </a:p>
          <a:p>
            <a:pPr fontAlgn="base"/>
            <a:r>
              <a:rPr lang="en-US" sz="2400" b="1" err="1">
                <a:latin typeface="Century Gothic" panose="020B0502020202020204" pitchFamily="34" charset="0"/>
              </a:rPr>
              <a:t>Asistencia</a:t>
            </a:r>
            <a:r>
              <a:rPr lang="en-US" sz="2400" b="1">
                <a:latin typeface="Century Gothic" panose="020B0502020202020204" pitchFamily="34" charset="0"/>
              </a:rPr>
              <a:t> </a:t>
            </a:r>
            <a:r>
              <a:rPr lang="en-US" sz="2400" b="1" err="1">
                <a:latin typeface="Century Gothic" panose="020B0502020202020204" pitchFamily="34" charset="0"/>
              </a:rPr>
              <a:t>en</a:t>
            </a:r>
            <a:r>
              <a:rPr lang="en-US" sz="2400" b="1">
                <a:latin typeface="Century Gothic" panose="020B0502020202020204" pitchFamily="34" charset="0"/>
              </a:rPr>
              <a:t> persona:</a:t>
            </a:r>
            <a:r>
              <a:rPr lang="en-US" sz="2400">
                <a:latin typeface="Century Gothic" panose="020B0502020202020204" pitchFamily="34" charset="0"/>
              </a:rPr>
              <a:t> Nevin Community Center, 598 Nevin Ave, Richmond, CA 94801​​</a:t>
            </a:r>
          </a:p>
          <a:p>
            <a:pPr fontAlgn="base"/>
            <a:endParaRPr lang="en-US" sz="2400">
              <a:latin typeface="Century Gothic" panose="020B0502020202020204" pitchFamily="34" charset="0"/>
            </a:endParaRPr>
          </a:p>
          <a:p>
            <a:pPr fontAlgn="base"/>
            <a:r>
              <a:rPr lang="en-US" sz="2400" b="1" err="1">
                <a:latin typeface="Century Gothic" panose="020B0502020202020204" pitchFamily="34" charset="0"/>
              </a:rPr>
              <a:t>Asistencia</a:t>
            </a:r>
            <a:r>
              <a:rPr lang="en-US" sz="2400" b="1">
                <a:latin typeface="Century Gothic" panose="020B0502020202020204" pitchFamily="34" charset="0"/>
              </a:rPr>
              <a:t> virtual:</a:t>
            </a:r>
            <a:r>
              <a:rPr lang="en-US" sz="2400">
                <a:latin typeface="Century Gothic" panose="020B0502020202020204" pitchFamily="34" charset="0"/>
              </a:rPr>
              <a:t> </a:t>
            </a:r>
            <a:r>
              <a:rPr lang="en-US" sz="2400" u="sng">
                <a:solidFill>
                  <a:srgbClr val="0070C0"/>
                </a:solidFill>
                <a:latin typeface="Century Gothic" panose="020B0502020202020204" pitchFamily="34" charset="0"/>
              </a:rPr>
              <a:t> </a:t>
            </a:r>
            <a:r>
              <a:rPr lang="en-US" sz="2400" u="sng">
                <a:solidFill>
                  <a:srgbClr val="0070C0"/>
                </a:solidFill>
                <a:latin typeface="Century Gothic" panose="020B0502020202020204" pitchFamily="34" charset="0"/>
                <a:hlinkClick r:id="rId2"/>
              </a:rPr>
              <a:t>https://ci-richmond-ca-us.zoom.us/webinar/register/wn_gx8xwknptcutbnefzdbv1w</a:t>
            </a:r>
            <a:endParaRPr lang="en-US" sz="2400" u="sng">
              <a:solidFill>
                <a:srgbClr val="0070C0"/>
              </a:solidFill>
              <a:latin typeface="Century Gothic" panose="020B0502020202020204" pitchFamily="34" charset="0"/>
            </a:endParaRPr>
          </a:p>
          <a:p>
            <a:pPr marL="0" indent="0" fontAlgn="base">
              <a:buNone/>
            </a:pPr>
            <a:r>
              <a:rPr lang="en-US" sz="2400">
                <a:solidFill>
                  <a:schemeClr val="tx1"/>
                </a:solidFill>
                <a:latin typeface="Century Gothic" panose="020B0502020202020204" pitchFamily="34" charset="0"/>
              </a:rPr>
              <a:t> </a:t>
            </a:r>
            <a:r>
              <a:rPr lang="en-US" sz="2400">
                <a:latin typeface="Century Gothic" panose="020B0502020202020204" pitchFamily="34" charset="0"/>
              </a:rPr>
              <a:t> ​​</a:t>
            </a:r>
          </a:p>
          <a:p>
            <a:pPr fontAlgn="base"/>
            <a:r>
              <a:rPr lang="en-US" sz="2400" b="1" err="1">
                <a:latin typeface="Century Gothic" panose="020B0502020202020204" pitchFamily="34" charset="0"/>
              </a:rPr>
              <a:t>Asistencia</a:t>
            </a:r>
            <a:r>
              <a:rPr lang="en-US" sz="2400" b="1">
                <a:latin typeface="Century Gothic" panose="020B0502020202020204" pitchFamily="34" charset="0"/>
              </a:rPr>
              <a:t> </a:t>
            </a:r>
            <a:r>
              <a:rPr lang="en-US" sz="2400" b="1" err="1">
                <a:latin typeface="Century Gothic" panose="020B0502020202020204" pitchFamily="34" charset="0"/>
              </a:rPr>
              <a:t>Telef</a:t>
            </a:r>
            <a:r>
              <a:rPr lang="es-ES" sz="2400" b="1" err="1">
                <a:latin typeface="Century Gothic" panose="020B0502020202020204" pitchFamily="34" charset="0"/>
              </a:rPr>
              <a:t>ó</a:t>
            </a:r>
            <a:r>
              <a:rPr lang="en-US" sz="2400" b="1" err="1">
                <a:latin typeface="Century Gothic" panose="020B0502020202020204" pitchFamily="34" charset="0"/>
              </a:rPr>
              <a:t>nica</a:t>
            </a:r>
            <a:r>
              <a:rPr lang="en-US" sz="2400" b="1">
                <a:latin typeface="Century Gothic" panose="020B0502020202020204" pitchFamily="34" charset="0"/>
              </a:rPr>
              <a:t>: </a:t>
            </a:r>
            <a:r>
              <a:rPr lang="en-US" sz="2400">
                <a:latin typeface="Century Gothic" panose="020B0502020202020204" pitchFamily="34" charset="0"/>
              </a:rPr>
              <a:t>(669) 900-6833, or (669) 444-9171  Webinar ID: 976 6319 9451​​</a:t>
            </a:r>
          </a:p>
          <a:p>
            <a:pPr marL="0" indent="0" fontAlgn="base">
              <a:buNone/>
            </a:pPr>
            <a:endParaRPr lang="en-US" sz="2400">
              <a:latin typeface="Century Gothic" panose="020B0502020202020204" pitchFamily="34" charset="0"/>
            </a:endParaRPr>
          </a:p>
          <a:p>
            <a:pPr fontAlgn="base"/>
            <a:r>
              <a:rPr lang="en-US" sz="2400" err="1">
                <a:latin typeface="Century Gothic" panose="020B0502020202020204" pitchFamily="34" charset="0"/>
              </a:rPr>
              <a:t>Todos</a:t>
            </a:r>
            <a:r>
              <a:rPr lang="en-US" sz="2400">
                <a:latin typeface="Century Gothic" panose="020B0502020202020204" pitchFamily="34" charset="0"/>
              </a:rPr>
              <a:t> los </a:t>
            </a:r>
            <a:r>
              <a:rPr lang="en-US" sz="2400" err="1">
                <a:latin typeface="Century Gothic" panose="020B0502020202020204" pitchFamily="34" charset="0"/>
              </a:rPr>
              <a:t>miembros</a:t>
            </a:r>
            <a:r>
              <a:rPr lang="en-US" sz="2400">
                <a:latin typeface="Century Gothic" panose="020B0502020202020204" pitchFamily="34" charset="0"/>
              </a:rPr>
              <a:t> del </a:t>
            </a:r>
            <a:r>
              <a:rPr lang="en-US" sz="2400" err="1">
                <a:latin typeface="Century Gothic" panose="020B0502020202020204" pitchFamily="34" charset="0"/>
              </a:rPr>
              <a:t>Comité</a:t>
            </a:r>
            <a:r>
              <a:rPr lang="en-US" sz="2400">
                <a:latin typeface="Century Gothic" panose="020B0502020202020204" pitchFamily="34" charset="0"/>
              </a:rPr>
              <a:t> y los </a:t>
            </a:r>
            <a:r>
              <a:rPr lang="en-US" sz="2400" err="1">
                <a:latin typeface="Century Gothic" panose="020B0502020202020204" pitchFamily="34" charset="0"/>
              </a:rPr>
              <a:t>miembros</a:t>
            </a:r>
            <a:r>
              <a:rPr lang="en-US" sz="2400">
                <a:latin typeface="Century Gothic" panose="020B0502020202020204" pitchFamily="34" charset="0"/>
              </a:rPr>
              <a:t> del </a:t>
            </a:r>
            <a:r>
              <a:rPr lang="en-US" sz="2400" err="1">
                <a:latin typeface="Century Gothic" panose="020B0502020202020204" pitchFamily="34" charset="0"/>
              </a:rPr>
              <a:t>público</a:t>
            </a:r>
            <a:r>
              <a:rPr lang="en-US" sz="2400">
                <a:latin typeface="Century Gothic" panose="020B0502020202020204" pitchFamily="34" charset="0"/>
              </a:rPr>
              <a:t> </a:t>
            </a:r>
            <a:r>
              <a:rPr lang="en-US" sz="2400" err="1">
                <a:latin typeface="Century Gothic" panose="020B0502020202020204" pitchFamily="34" charset="0"/>
              </a:rPr>
              <a:t>deben</a:t>
            </a:r>
            <a:r>
              <a:rPr lang="en-US" sz="2400">
                <a:latin typeface="Century Gothic" panose="020B0502020202020204" pitchFamily="34" charset="0"/>
              </a:rPr>
              <a:t> de </a:t>
            </a:r>
            <a:r>
              <a:rPr lang="en-US" sz="2400" err="1">
                <a:latin typeface="Century Gothic" panose="020B0502020202020204" pitchFamily="34" charset="0"/>
              </a:rPr>
              <a:t>cumplir</a:t>
            </a:r>
            <a:r>
              <a:rPr lang="en-US" sz="2400">
                <a:latin typeface="Century Gothic" panose="020B0502020202020204" pitchFamily="34" charset="0"/>
              </a:rPr>
              <a:t> los </a:t>
            </a:r>
            <a:r>
              <a:rPr lang="en-US" sz="2400" u="sng" err="1">
                <a:solidFill>
                  <a:srgbClr val="0070C0"/>
                </a:solidFill>
                <a:latin typeface="Century Gothic" panose="020B0502020202020204" pitchFamily="34" charset="0"/>
              </a:rPr>
              <a:t>Acuerdos</a:t>
            </a:r>
            <a:r>
              <a:rPr lang="en-US" sz="2400" u="sng">
                <a:solidFill>
                  <a:srgbClr val="0070C0"/>
                </a:solidFill>
                <a:latin typeface="Century Gothic" panose="020B0502020202020204" pitchFamily="34" charset="0"/>
              </a:rPr>
              <a:t> </a:t>
            </a:r>
            <a:r>
              <a:rPr lang="en-US" sz="2400" u="sng" err="1">
                <a:solidFill>
                  <a:srgbClr val="0070C0"/>
                </a:solidFill>
                <a:latin typeface="Century Gothic" panose="020B0502020202020204" pitchFamily="34" charset="0"/>
              </a:rPr>
              <a:t>Comunitarios</a:t>
            </a:r>
            <a:endParaRPr lang="en-US" sz="2400" u="sng">
              <a:solidFill>
                <a:srgbClr val="0070C0"/>
              </a:solidFill>
              <a:latin typeface="Century Gothic" panose="020B0502020202020204" pitchFamily="34" charset="0"/>
            </a:endParaRPr>
          </a:p>
          <a:p>
            <a:pPr fontAlgn="base"/>
            <a:endParaRPr lang="en-US"/>
          </a:p>
          <a:p>
            <a:pPr marL="305435" indent="-305435"/>
            <a:endParaRPr lang="en-US" sz="3700" u="sng">
              <a:solidFill>
                <a:srgbClr val="0070C0"/>
              </a:solidFill>
              <a:latin typeface="Century Gothic"/>
            </a:endParaRPr>
          </a:p>
        </p:txBody>
      </p:sp>
      <p:sp>
        <p:nvSpPr>
          <p:cNvPr id="3" name="TextBox 2">
            <a:extLst>
              <a:ext uri="{FF2B5EF4-FFF2-40B4-BE49-F238E27FC236}">
                <a16:creationId xmlns:a16="http://schemas.microsoft.com/office/drawing/2014/main" id="{302844EA-6507-867D-36EB-FB00F8365C4F}"/>
              </a:ext>
            </a:extLst>
          </p:cNvPr>
          <p:cNvSpPr txBox="1"/>
          <p:nvPr/>
        </p:nvSpPr>
        <p:spPr>
          <a:xfrm>
            <a:off x="296955" y="331695"/>
            <a:ext cx="8334375" cy="769441"/>
          </a:xfrm>
          <a:prstGeom prst="rect">
            <a:avLst/>
          </a:prstGeom>
          <a:noFill/>
        </p:spPr>
        <p:txBody>
          <a:bodyPr wrap="square" rtlCol="0">
            <a:spAutoFit/>
          </a:bodyPr>
          <a:lstStyle/>
          <a:p>
            <a:r>
              <a:rPr lang="en-US" sz="4400" b="1" err="1">
                <a:solidFill>
                  <a:schemeClr val="bg1"/>
                </a:solidFill>
                <a:latin typeface="Myriad Pro" panose="020B0503030403020204"/>
              </a:rPr>
              <a:t>Información</a:t>
            </a:r>
            <a:r>
              <a:rPr lang="en-US" sz="4400" b="1">
                <a:solidFill>
                  <a:schemeClr val="bg1"/>
                </a:solidFill>
                <a:latin typeface="Myriad Pro" panose="020B0503030403020204"/>
              </a:rPr>
              <a:t> de </a:t>
            </a:r>
            <a:r>
              <a:rPr lang="en-US" sz="4400" b="1" err="1">
                <a:solidFill>
                  <a:schemeClr val="bg1"/>
                </a:solidFill>
                <a:latin typeface="Myriad Pro" panose="020B0503030403020204"/>
              </a:rPr>
              <a:t>Reuniones</a:t>
            </a:r>
            <a:r>
              <a:rPr lang="en-US" sz="4400">
                <a:solidFill>
                  <a:schemeClr val="bg1"/>
                </a:solidFill>
                <a:latin typeface="Myriad Pro" panose="020B0503030403020204"/>
              </a:rPr>
              <a:t>​</a:t>
            </a:r>
            <a:endParaRPr lang="en-US" sz="4400" b="1">
              <a:solidFill>
                <a:schemeClr val="bg1"/>
              </a:solidFill>
              <a:latin typeface="Myriad Pro" panose="020B0503030403020204"/>
            </a:endParaRPr>
          </a:p>
        </p:txBody>
      </p:sp>
    </p:spTree>
    <p:extLst>
      <p:ext uri="{BB962C8B-B14F-4D97-AF65-F5344CB8AC3E}">
        <p14:creationId xmlns:p14="http://schemas.microsoft.com/office/powerpoint/2010/main" val="375705084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sp>
        <p:nvSpPr>
          <p:cNvPr id="68" name="Google Shape;68;g2e987d78619_0_7"/>
          <p:cNvSpPr txBox="1"/>
          <p:nvPr/>
        </p:nvSpPr>
        <p:spPr>
          <a:xfrm>
            <a:off x="535025" y="1342975"/>
            <a:ext cx="11187900" cy="52494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None/>
            </a:pPr>
            <a:r>
              <a:rPr lang="en-US" sz="2900" b="1" err="1">
                <a:solidFill>
                  <a:schemeClr val="dk2"/>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
                  </a:ext>
                </a:extLst>
              </a:rPr>
              <a:t>Objetivo</a:t>
            </a:r>
            <a:r>
              <a:rPr lang="en-US" sz="2900" b="1">
                <a:solidFill>
                  <a:schemeClr val="dk2"/>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
                  </a:ext>
                </a:extLst>
              </a:rPr>
              <a:t> del Proyecto</a:t>
            </a:r>
            <a:endParaRPr lang="en-US" sz="2900" b="1">
              <a:solidFill>
                <a:schemeClr val="dk2"/>
              </a:solidFill>
            </a:endParaRPr>
          </a:p>
          <a:p>
            <a:pPr marL="0" lvl="0" indent="0" algn="l" rtl="0">
              <a:lnSpc>
                <a:spcPct val="100000"/>
              </a:lnSpc>
              <a:spcBef>
                <a:spcPts val="0"/>
              </a:spcBef>
              <a:spcAft>
                <a:spcPts val="0"/>
              </a:spcAft>
              <a:buNone/>
            </a:pPr>
            <a:endParaRPr lang="en-US" sz="2900" b="1">
              <a:solidFill>
                <a:schemeClr val="dk2"/>
              </a:solidFill>
            </a:endParaRPr>
          </a:p>
          <a:p>
            <a:pPr lvl="0"/>
            <a:r>
              <a:rPr lang="es-ES" sz="2600">
                <a:solidFill>
                  <a:schemeClr val="dk2"/>
                </a:solidFill>
              </a:rPr>
              <a:t>Desarrolle una Estrategia y Plan de Implementación de Desarrollo de la Fuerza Laboral Basada en el Lugar para la subvención de las Comunidades Transformadoras del Clima (TCC) centrada en los vecindarios del </a:t>
            </a:r>
            <a:r>
              <a:rPr lang="es-ES" sz="2600" err="1">
                <a:solidFill>
                  <a:schemeClr val="dk2"/>
                </a:solidFill>
              </a:rPr>
              <a:t>Iron</a:t>
            </a:r>
            <a:r>
              <a:rPr lang="es-ES" sz="2600">
                <a:solidFill>
                  <a:schemeClr val="dk2"/>
                </a:solidFill>
              </a:rPr>
              <a:t> </a:t>
            </a:r>
            <a:r>
              <a:rPr lang="es-ES" sz="2600" err="1">
                <a:solidFill>
                  <a:schemeClr val="dk2"/>
                </a:solidFill>
              </a:rPr>
              <a:t>Triangle</a:t>
            </a:r>
            <a:r>
              <a:rPr lang="es-ES" sz="2600">
                <a:solidFill>
                  <a:schemeClr val="dk2"/>
                </a:solidFill>
              </a:rPr>
              <a:t>, Santa Fe y Coronado</a:t>
            </a:r>
            <a:endParaRPr lang="en-US" sz="2600"/>
          </a:p>
        </p:txBody>
      </p:sp>
      <p:sp>
        <p:nvSpPr>
          <p:cNvPr id="69" name="Google Shape;69;g2e987d78619_0_7"/>
          <p:cNvSpPr txBox="1"/>
          <p:nvPr/>
        </p:nvSpPr>
        <p:spPr>
          <a:xfrm>
            <a:off x="232325" y="341850"/>
            <a:ext cx="9203100" cy="738900"/>
          </a:xfrm>
          <a:prstGeom prst="rect">
            <a:avLst/>
          </a:prstGeom>
          <a:noFill/>
          <a:ln>
            <a:noFill/>
          </a:ln>
        </p:spPr>
        <p:txBody>
          <a:bodyPr spcFirstLastPara="1" wrap="square" lIns="91425" tIns="91425" rIns="91425" bIns="91425" anchor="t" anchorCtr="0">
            <a:spAutoFit/>
          </a:bodyPr>
          <a:lstStyle/>
          <a:p>
            <a:pPr lvl="0"/>
            <a:r>
              <a:rPr lang="es-ES" sz="3600" b="1">
                <a:solidFill>
                  <a:schemeClr val="lt1"/>
                </a:solidFill>
                <a:latin typeface="Open Sans"/>
                <a:ea typeface="Open Sans"/>
                <a:cs typeface="Open Sans"/>
                <a:sym typeface="Open Sans"/>
              </a:rPr>
              <a:t>Resumen del Desarrollo del Plan WDSIP</a:t>
            </a:r>
            <a:endParaRPr lang="es-ES" sz="360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005569"/>
        </a:solidFill>
        <a:effectLst/>
      </p:bgPr>
    </p:bg>
    <p:spTree>
      <p:nvGrpSpPr>
        <p:cNvPr id="1" name="Shape 74"/>
        <p:cNvGrpSpPr/>
        <p:nvPr/>
      </p:nvGrpSpPr>
      <p:grpSpPr>
        <a:xfrm>
          <a:off x="0" y="0"/>
          <a:ext cx="0" cy="0"/>
          <a:chOff x="0" y="0"/>
          <a:chExt cx="0" cy="0"/>
        </a:xfrm>
      </p:grpSpPr>
      <p:sp>
        <p:nvSpPr>
          <p:cNvPr id="75" name="Google Shape;75;g2e987d78619_0_76"/>
          <p:cNvSpPr txBox="1">
            <a:spLocks noGrp="1"/>
          </p:cNvSpPr>
          <p:nvPr>
            <p:ph type="sldNum" idx="12"/>
          </p:nvPr>
        </p:nvSpPr>
        <p:spPr>
          <a:xfrm>
            <a:off x="14931020" y="8444167"/>
            <a:ext cx="940500" cy="699600"/>
          </a:xfrm>
          <a:prstGeom prst="rect">
            <a:avLst/>
          </a:prstGeom>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31</a:t>
            </a:fld>
            <a:endParaRPr/>
          </a:p>
        </p:txBody>
      </p:sp>
      <p:sp>
        <p:nvSpPr>
          <p:cNvPr id="76" name="Google Shape;76;g2e987d78619_0_76"/>
          <p:cNvSpPr txBox="1">
            <a:spLocks noGrp="1"/>
          </p:cNvSpPr>
          <p:nvPr>
            <p:ph type="body" idx="1"/>
          </p:nvPr>
        </p:nvSpPr>
        <p:spPr>
          <a:xfrm>
            <a:off x="706033" y="455033"/>
            <a:ext cx="10972800" cy="754500"/>
          </a:xfrm>
          <a:prstGeom prst="rect">
            <a:avLst/>
          </a:prstGeom>
          <a:noFill/>
        </p:spPr>
        <p:txBody>
          <a:bodyPr spcFirstLastPara="1" wrap="square" lIns="121900" tIns="60925" rIns="121900" bIns="60925" anchor="t" anchorCtr="0">
            <a:normAutofit fontScale="92500" lnSpcReduction="20000"/>
          </a:bodyPr>
          <a:lstStyle/>
          <a:p>
            <a:pPr marL="0" lvl="0" indent="0" algn="ctr" rtl="0">
              <a:lnSpc>
                <a:spcPct val="100000"/>
              </a:lnSpc>
              <a:spcBef>
                <a:spcPts val="0"/>
              </a:spcBef>
              <a:spcAft>
                <a:spcPts val="600"/>
              </a:spcAft>
              <a:buNone/>
            </a:pPr>
            <a:r>
              <a:rPr lang="en-US" sz="4500" b="1" err="1">
                <a:solidFill>
                  <a:srgbClr val="FFFFFF"/>
                </a:solidFill>
                <a:latin typeface="Roboto Condensed"/>
                <a:ea typeface="Roboto Condensed"/>
                <a:cs typeface="Roboto Condensed"/>
                <a:sym typeface="Roboto Condensed"/>
                <a:extLst>
                  <a:ext uri="http://customooxmlschemas.google.com/">
                    <go:slidesCustomData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 textRoundtripDataId="3"/>
                  </a:ext>
                </a:extLst>
              </a:rPr>
              <a:t>Planificación</a:t>
            </a:r>
            <a:r>
              <a:rPr lang="en-US" sz="4500" b="1">
                <a:solidFill>
                  <a:srgbClr val="FFFFFF"/>
                </a:solidFill>
                <a:latin typeface="Roboto Condensed"/>
                <a:ea typeface="Roboto Condensed"/>
                <a:cs typeface="Roboto Condensed"/>
                <a:sym typeface="Roboto Condensed"/>
                <a:extLst>
                  <a:ext uri="http://customooxmlschemas.google.com/">
                    <go:slidesCustomData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 textRoundtripDataId="3"/>
                  </a:ext>
                </a:extLst>
              </a:rPr>
              <a:t> del </a:t>
            </a:r>
            <a:r>
              <a:rPr lang="en-US" sz="4500" b="1" err="1">
                <a:solidFill>
                  <a:srgbClr val="FFFFFF"/>
                </a:solidFill>
                <a:latin typeface="Roboto Condensed"/>
                <a:ea typeface="Roboto Condensed"/>
                <a:cs typeface="Roboto Condensed"/>
                <a:sym typeface="Roboto Condensed"/>
                <a:extLst>
                  <a:ext uri="http://customooxmlschemas.google.com/">
                    <go:slidesCustomData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 textRoundtripDataId="3"/>
                  </a:ext>
                </a:extLst>
              </a:rPr>
              <a:t>Resumen</a:t>
            </a:r>
            <a:r>
              <a:rPr lang="en-US" sz="4500" b="1">
                <a:solidFill>
                  <a:srgbClr val="FFFFFF"/>
                </a:solidFill>
                <a:latin typeface="Roboto Condensed"/>
                <a:ea typeface="Roboto Condensed"/>
                <a:cs typeface="Roboto Condensed"/>
                <a:sym typeface="Roboto Condensed"/>
                <a:extLst>
                  <a:ext uri="http://customooxmlschemas.google.com/">
                    <go:slidesCustomData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 textRoundtripDataId="3"/>
                  </a:ext>
                </a:extLst>
              </a:rPr>
              <a:t> del Proyecto</a:t>
            </a:r>
            <a:endParaRPr lang="en-US" sz="4500" b="1">
              <a:solidFill>
                <a:srgbClr val="FFFFFF"/>
              </a:solidFill>
              <a:latin typeface="Roboto Condensed"/>
              <a:ea typeface="Roboto Condensed"/>
              <a:cs typeface="Roboto Condensed"/>
              <a:sym typeface="Roboto Condensed"/>
            </a:endParaRPr>
          </a:p>
        </p:txBody>
      </p:sp>
      <p:grpSp>
        <p:nvGrpSpPr>
          <p:cNvPr id="77" name="Google Shape;77;g2e987d78619_0_76"/>
          <p:cNvGrpSpPr/>
          <p:nvPr/>
        </p:nvGrpSpPr>
        <p:grpSpPr>
          <a:xfrm>
            <a:off x="7509568" y="1586327"/>
            <a:ext cx="4407490" cy="3918964"/>
            <a:chOff x="5632317" y="1189775"/>
            <a:chExt cx="3305700" cy="2939296"/>
          </a:xfrm>
        </p:grpSpPr>
        <p:sp>
          <p:nvSpPr>
            <p:cNvPr id="78" name="Google Shape;78;g2e987d78619_0_76"/>
            <p:cNvSpPr/>
            <p:nvPr/>
          </p:nvSpPr>
          <p:spPr>
            <a:xfrm>
              <a:off x="5632317" y="1189775"/>
              <a:ext cx="3305700" cy="669000"/>
            </a:xfrm>
            <a:prstGeom prst="chevron">
              <a:avLst>
                <a:gd name="adj" fmla="val 50000"/>
              </a:avLst>
            </a:prstGeom>
            <a:solidFill>
              <a:srgbClr val="D83829"/>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r>
                <a:rPr lang="en-US" sz="1900" err="1">
                  <a:solidFill>
                    <a:srgbClr val="FFFFFF"/>
                  </a:solidFill>
                  <a:latin typeface="Roboto"/>
                  <a:ea typeface="Roboto"/>
                  <a:cs typeface="Roboto"/>
                  <a:sym typeface="Roboto"/>
                </a:rPr>
                <a:t>Entrega</a:t>
              </a:r>
              <a:r>
                <a:rPr lang="en-US" sz="1900">
                  <a:solidFill>
                    <a:srgbClr val="FFFFFF"/>
                  </a:solidFill>
                  <a:latin typeface="Roboto"/>
                  <a:ea typeface="Roboto"/>
                  <a:cs typeface="Roboto"/>
                  <a:sym typeface="Roboto"/>
                </a:rPr>
                <a:t> (</a:t>
              </a:r>
              <a:r>
                <a:rPr lang="en-US" sz="1900" err="1">
                  <a:solidFill>
                    <a:srgbClr val="FFFFFF"/>
                  </a:solidFill>
                  <a:latin typeface="Roboto"/>
                  <a:ea typeface="Roboto"/>
                  <a:cs typeface="Roboto"/>
                  <a:sym typeface="Roboto"/>
                </a:rPr>
                <a:t>diciembre</a:t>
              </a:r>
              <a:r>
                <a:rPr lang="en-US" sz="1900">
                  <a:solidFill>
                    <a:srgbClr val="FFFFFF"/>
                  </a:solidFill>
                  <a:latin typeface="Roboto"/>
                  <a:ea typeface="Roboto"/>
                  <a:cs typeface="Roboto"/>
                  <a:sym typeface="Roboto"/>
                </a:rPr>
                <a:t> a </a:t>
              </a:r>
              <a:r>
                <a:rPr lang="en-US" sz="1900" err="1">
                  <a:solidFill>
                    <a:srgbClr val="FFFFFF"/>
                  </a:solidFill>
                  <a:latin typeface="Roboto"/>
                  <a:ea typeface="Roboto"/>
                  <a:cs typeface="Roboto"/>
                  <a:sym typeface="Roboto"/>
                </a:rPr>
                <a:t>abril</a:t>
              </a:r>
              <a:r>
                <a:rPr lang="en-US" sz="1900">
                  <a:solidFill>
                    <a:srgbClr val="FFFFFF"/>
                  </a:solidFill>
                  <a:latin typeface="Roboto"/>
                  <a:ea typeface="Roboto"/>
                  <a:cs typeface="Roboto"/>
                  <a:sym typeface="Roboto"/>
                </a:rPr>
                <a:t>)</a:t>
              </a:r>
              <a:endParaRPr sz="1900">
                <a:solidFill>
                  <a:srgbClr val="FFFFFF"/>
                </a:solidFill>
                <a:latin typeface="Roboto"/>
                <a:ea typeface="Roboto"/>
                <a:cs typeface="Roboto"/>
                <a:sym typeface="Roboto"/>
              </a:endParaRPr>
            </a:p>
          </p:txBody>
        </p:sp>
        <p:sp>
          <p:nvSpPr>
            <p:cNvPr id="79" name="Google Shape;79;g2e987d78619_0_76"/>
            <p:cNvSpPr txBox="1"/>
            <p:nvPr/>
          </p:nvSpPr>
          <p:spPr>
            <a:xfrm>
              <a:off x="6089515" y="1933071"/>
              <a:ext cx="2391300" cy="2196000"/>
            </a:xfrm>
            <a:prstGeom prst="rect">
              <a:avLst/>
            </a:prstGeom>
            <a:noFill/>
            <a:ln>
              <a:noFill/>
            </a:ln>
          </p:spPr>
          <p:txBody>
            <a:bodyPr spcFirstLastPara="1" wrap="square" lIns="121900" tIns="121900" rIns="121900" bIns="121900" anchor="t" anchorCtr="0">
              <a:noAutofit/>
            </a:bodyPr>
            <a:lstStyle/>
            <a:p>
              <a:pPr marL="609600" lvl="0" indent="-406400">
                <a:lnSpc>
                  <a:spcPct val="115000"/>
                </a:lnSpc>
                <a:buClr>
                  <a:schemeClr val="lt1"/>
                </a:buClr>
                <a:buSzPts val="1600"/>
                <a:buFont typeface="Roboto"/>
                <a:buChar char="●"/>
              </a:pPr>
              <a:r>
                <a:rPr lang="es-ES" sz="1400">
                  <a:solidFill>
                    <a:schemeClr val="lt1"/>
                  </a:solidFill>
                  <a:latin typeface="Roboto"/>
                  <a:ea typeface="Roboto"/>
                  <a:cs typeface="Roboto"/>
                  <a:sym typeface="Roboto"/>
                </a:rPr>
                <a:t>Elabore el informe final de los hallazgos de la investigación y las recomendaciones emergentes, la estrategia general y las actividades prioritarias para los próximos 12 meses</a:t>
              </a:r>
            </a:p>
            <a:p>
              <a:pPr marL="609600" lvl="0" indent="-406400">
                <a:lnSpc>
                  <a:spcPct val="115000"/>
                </a:lnSpc>
                <a:buClr>
                  <a:schemeClr val="lt1"/>
                </a:buClr>
                <a:buSzPts val="1600"/>
                <a:buFont typeface="Roboto"/>
                <a:buChar char="●"/>
              </a:pPr>
              <a:r>
                <a:rPr lang="es-ES" sz="1400">
                  <a:solidFill>
                    <a:schemeClr val="lt1"/>
                  </a:solidFill>
                  <a:latin typeface="Roboto"/>
                  <a:ea typeface="Roboto"/>
                  <a:cs typeface="Roboto"/>
                  <a:sym typeface="Roboto"/>
                </a:rPr>
                <a:t>Verifique el progreso de la implementación hasta la fecha y planifique las modificaciones necesarias</a:t>
              </a:r>
              <a:endParaRPr sz="1400">
                <a:solidFill>
                  <a:schemeClr val="lt1"/>
                </a:solidFill>
                <a:latin typeface="Roboto"/>
                <a:ea typeface="Roboto"/>
                <a:cs typeface="Roboto"/>
                <a:sym typeface="Roboto"/>
              </a:endParaRPr>
            </a:p>
          </p:txBody>
        </p:sp>
      </p:grpSp>
      <p:grpSp>
        <p:nvGrpSpPr>
          <p:cNvPr id="80" name="Google Shape;80;g2e987d78619_0_76"/>
          <p:cNvGrpSpPr/>
          <p:nvPr/>
        </p:nvGrpSpPr>
        <p:grpSpPr>
          <a:xfrm>
            <a:off x="0" y="1586613"/>
            <a:ext cx="4729082" cy="4562800"/>
            <a:chOff x="0" y="1189989"/>
            <a:chExt cx="3546900" cy="3422186"/>
          </a:xfrm>
        </p:grpSpPr>
        <p:sp>
          <p:nvSpPr>
            <p:cNvPr id="81" name="Google Shape;81;g2e987d78619_0_76"/>
            <p:cNvSpPr/>
            <p:nvPr/>
          </p:nvSpPr>
          <p:spPr>
            <a:xfrm>
              <a:off x="0" y="1189989"/>
              <a:ext cx="3546900" cy="669000"/>
            </a:xfrm>
            <a:prstGeom prst="homePlate">
              <a:avLst>
                <a:gd name="adj" fmla="val 50000"/>
              </a:avLst>
            </a:prstGeom>
            <a:solidFill>
              <a:srgbClr val="802017"/>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r>
                <a:rPr lang="en-US" sz="1900" err="1">
                  <a:solidFill>
                    <a:srgbClr val="FFFFFF"/>
                  </a:solidFill>
                  <a:latin typeface="Roboto"/>
                  <a:ea typeface="Roboto"/>
                  <a:cs typeface="Roboto"/>
                  <a:sym typeface="Roboto"/>
                </a:rPr>
                <a:t>Trabajo</a:t>
              </a:r>
              <a:r>
                <a:rPr lang="en-US" sz="1900">
                  <a:solidFill>
                    <a:srgbClr val="FFFFFF"/>
                  </a:solidFill>
                  <a:latin typeface="Roboto"/>
                  <a:ea typeface="Roboto"/>
                  <a:cs typeface="Roboto"/>
                  <a:sym typeface="Roboto"/>
                </a:rPr>
                <a:t> de </a:t>
              </a:r>
              <a:r>
                <a:rPr lang="en-US" sz="1900" err="1">
                  <a:solidFill>
                    <a:srgbClr val="FFFFFF"/>
                  </a:solidFill>
                  <a:latin typeface="Roboto"/>
                  <a:ea typeface="Roboto"/>
                  <a:cs typeface="Roboto"/>
                  <a:sym typeface="Roboto"/>
                </a:rPr>
                <a:t>Descubrimiento</a:t>
              </a:r>
              <a:r>
                <a:rPr lang="en-US" sz="1900">
                  <a:solidFill>
                    <a:srgbClr val="FFFFFF"/>
                  </a:solidFill>
                  <a:latin typeface="Roboto"/>
                  <a:ea typeface="Roboto"/>
                  <a:cs typeface="Roboto"/>
                  <a:sym typeface="Roboto"/>
                </a:rPr>
                <a:t> </a:t>
              </a:r>
            </a:p>
            <a:p>
              <a:pPr marL="0" lvl="0" indent="0" algn="ctr" rtl="0">
                <a:spcBef>
                  <a:spcPts val="0"/>
                </a:spcBef>
                <a:spcAft>
                  <a:spcPts val="0"/>
                </a:spcAft>
                <a:buNone/>
              </a:pPr>
              <a:r>
                <a:rPr lang="en-US" sz="1900">
                  <a:solidFill>
                    <a:srgbClr val="FFFFFF"/>
                  </a:solidFill>
                  <a:latin typeface="Roboto"/>
                  <a:ea typeface="Roboto"/>
                  <a:cs typeface="Roboto"/>
                  <a:sym typeface="Roboto"/>
                </a:rPr>
                <a:t>(</a:t>
              </a:r>
              <a:r>
                <a:rPr lang="en-US" sz="1900" err="1">
                  <a:solidFill>
                    <a:srgbClr val="FFFFFF"/>
                  </a:solidFill>
                  <a:latin typeface="Roboto"/>
                  <a:ea typeface="Roboto"/>
                  <a:cs typeface="Roboto"/>
                  <a:sym typeface="Roboto"/>
                </a:rPr>
                <a:t>julio</a:t>
              </a:r>
              <a:r>
                <a:rPr lang="en-US" sz="1900">
                  <a:solidFill>
                    <a:srgbClr val="FFFFFF"/>
                  </a:solidFill>
                  <a:latin typeface="Roboto"/>
                  <a:ea typeface="Roboto"/>
                  <a:cs typeface="Roboto"/>
                  <a:sym typeface="Roboto"/>
                </a:rPr>
                <a:t> a </a:t>
              </a:r>
              <a:r>
                <a:rPr lang="en-US" sz="1900" err="1">
                  <a:solidFill>
                    <a:srgbClr val="FFFFFF"/>
                  </a:solidFill>
                  <a:latin typeface="Roboto"/>
                  <a:ea typeface="Roboto"/>
                  <a:cs typeface="Roboto"/>
                  <a:sym typeface="Roboto"/>
                </a:rPr>
                <a:t>octubre</a:t>
              </a:r>
              <a:r>
                <a:rPr lang="en-US" sz="1900">
                  <a:solidFill>
                    <a:srgbClr val="FFFFFF"/>
                  </a:solidFill>
                  <a:latin typeface="Roboto"/>
                  <a:ea typeface="Roboto"/>
                  <a:cs typeface="Roboto"/>
                  <a:sym typeface="Roboto"/>
                </a:rPr>
                <a:t>)</a:t>
              </a:r>
              <a:endParaRPr sz="1900">
                <a:solidFill>
                  <a:srgbClr val="FFFFFF"/>
                </a:solidFill>
                <a:latin typeface="Roboto"/>
                <a:ea typeface="Roboto"/>
                <a:cs typeface="Roboto"/>
                <a:sym typeface="Roboto"/>
              </a:endParaRPr>
            </a:p>
          </p:txBody>
        </p:sp>
        <p:sp>
          <p:nvSpPr>
            <p:cNvPr id="82" name="Google Shape;82;g2e987d78619_0_76"/>
            <p:cNvSpPr txBox="1"/>
            <p:nvPr/>
          </p:nvSpPr>
          <p:spPr>
            <a:xfrm>
              <a:off x="646650" y="1996475"/>
              <a:ext cx="2531700" cy="2615700"/>
            </a:xfrm>
            <a:prstGeom prst="rect">
              <a:avLst/>
            </a:prstGeom>
            <a:noFill/>
            <a:ln>
              <a:noFill/>
            </a:ln>
          </p:spPr>
          <p:txBody>
            <a:bodyPr spcFirstLastPara="1" wrap="square" lIns="121900" tIns="121900" rIns="121900" bIns="121900" anchor="t" anchorCtr="0">
              <a:noAutofit/>
            </a:bodyPr>
            <a:lstStyle/>
            <a:p>
              <a:pPr marL="609600" lvl="0" indent="-406400">
                <a:lnSpc>
                  <a:spcPct val="115000"/>
                </a:lnSpc>
                <a:buClr>
                  <a:schemeClr val="lt1"/>
                </a:buClr>
                <a:buSzPts val="1600"/>
                <a:buFont typeface="Roboto"/>
                <a:buChar char="●"/>
              </a:pPr>
              <a:r>
                <a:rPr lang="es-ES" sz="1600">
                  <a:solidFill>
                    <a:schemeClr val="lt1"/>
                  </a:solidFill>
                  <a:latin typeface="Roboto"/>
                  <a:ea typeface="Roboto"/>
                  <a:cs typeface="Roboto"/>
                  <a:sym typeface="Roboto"/>
                </a:rPr>
                <a:t>Recopile datos relevantes sobre la fuerza laboral local, estatal y nacional</a:t>
              </a:r>
            </a:p>
            <a:p>
              <a:pPr marL="203200" lvl="0">
                <a:lnSpc>
                  <a:spcPct val="115000"/>
                </a:lnSpc>
                <a:buClr>
                  <a:schemeClr val="lt1"/>
                </a:buClr>
                <a:buSzPts val="1600"/>
              </a:pPr>
              <a:endParaRPr lang="es-ES" sz="1600">
                <a:solidFill>
                  <a:schemeClr val="lt1"/>
                </a:solidFill>
                <a:latin typeface="Roboto"/>
                <a:ea typeface="Roboto"/>
                <a:cs typeface="Roboto"/>
                <a:sym typeface="Roboto"/>
              </a:endParaRPr>
            </a:p>
            <a:p>
              <a:pPr marL="609600" lvl="0" indent="-406400">
                <a:lnSpc>
                  <a:spcPct val="115000"/>
                </a:lnSpc>
                <a:buClr>
                  <a:schemeClr val="lt1"/>
                </a:buClr>
                <a:buSzPts val="1600"/>
                <a:buFont typeface="Roboto"/>
                <a:buChar char="●"/>
              </a:pPr>
              <a:r>
                <a:rPr lang="es-ES" sz="1600">
                  <a:solidFill>
                    <a:schemeClr val="lt1"/>
                  </a:solidFill>
                  <a:latin typeface="Roboto"/>
                  <a:ea typeface="Roboto"/>
                  <a:cs typeface="Roboto"/>
                  <a:sym typeface="Roboto"/>
                </a:rPr>
                <a:t>Realice entrevistas informativas</a:t>
              </a:r>
              <a:endParaRPr sz="1600">
                <a:solidFill>
                  <a:schemeClr val="lt1"/>
                </a:solidFill>
                <a:latin typeface="Roboto"/>
                <a:ea typeface="Roboto"/>
                <a:cs typeface="Roboto"/>
                <a:sym typeface="Roboto"/>
              </a:endParaRPr>
            </a:p>
            <a:p>
              <a:pPr marL="609600" lvl="0" indent="0" algn="l" rtl="0">
                <a:lnSpc>
                  <a:spcPct val="115000"/>
                </a:lnSpc>
                <a:spcBef>
                  <a:spcPts val="0"/>
                </a:spcBef>
                <a:spcAft>
                  <a:spcPts val="0"/>
                </a:spcAft>
                <a:buNone/>
              </a:pPr>
              <a:endParaRPr sz="1600">
                <a:solidFill>
                  <a:schemeClr val="lt1"/>
                </a:solidFill>
                <a:latin typeface="Roboto"/>
                <a:ea typeface="Roboto"/>
                <a:cs typeface="Roboto"/>
                <a:sym typeface="Roboto"/>
              </a:endParaRPr>
            </a:p>
          </p:txBody>
        </p:sp>
      </p:grpSp>
      <p:grpSp>
        <p:nvGrpSpPr>
          <p:cNvPr id="83" name="Google Shape;83;g2e987d78619_0_76"/>
          <p:cNvGrpSpPr/>
          <p:nvPr/>
        </p:nvGrpSpPr>
        <p:grpSpPr>
          <a:xfrm>
            <a:off x="3892107" y="1689027"/>
            <a:ext cx="4407490" cy="4460388"/>
            <a:chOff x="2944204" y="1189775"/>
            <a:chExt cx="3305700" cy="3345375"/>
          </a:xfrm>
        </p:grpSpPr>
        <p:sp>
          <p:nvSpPr>
            <p:cNvPr id="84" name="Google Shape;84;g2e987d78619_0_76"/>
            <p:cNvSpPr/>
            <p:nvPr/>
          </p:nvSpPr>
          <p:spPr>
            <a:xfrm>
              <a:off x="2944204" y="1189775"/>
              <a:ext cx="3305700" cy="669000"/>
            </a:xfrm>
            <a:prstGeom prst="chevron">
              <a:avLst>
                <a:gd name="adj" fmla="val 50000"/>
              </a:avLst>
            </a:prstGeom>
            <a:solidFill>
              <a:srgbClr val="B02C20"/>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r>
                <a:rPr lang="en-US" sz="1900" err="1">
                  <a:solidFill>
                    <a:srgbClr val="FFFFFF"/>
                  </a:solidFill>
                  <a:latin typeface="Roboto"/>
                  <a:ea typeface="Roboto"/>
                  <a:cs typeface="Roboto"/>
                  <a:sym typeface="Roboto"/>
                </a:rPr>
                <a:t>Diseño</a:t>
              </a:r>
              <a:r>
                <a:rPr lang="en-US" sz="1900">
                  <a:solidFill>
                    <a:srgbClr val="FFFFFF"/>
                  </a:solidFill>
                  <a:latin typeface="Roboto"/>
                  <a:ea typeface="Roboto"/>
                  <a:cs typeface="Roboto"/>
                  <a:sym typeface="Roboto"/>
                </a:rPr>
                <a:t> (</a:t>
              </a:r>
              <a:r>
                <a:rPr lang="en-US" sz="1900" err="1">
                  <a:solidFill>
                    <a:srgbClr val="FFFFFF"/>
                  </a:solidFill>
                  <a:latin typeface="Roboto"/>
                  <a:ea typeface="Roboto"/>
                  <a:cs typeface="Roboto"/>
                  <a:sym typeface="Roboto"/>
                </a:rPr>
                <a:t>octubre</a:t>
              </a:r>
              <a:r>
                <a:rPr lang="en-US" sz="1900">
                  <a:solidFill>
                    <a:srgbClr val="FFFFFF"/>
                  </a:solidFill>
                  <a:latin typeface="Roboto"/>
                  <a:ea typeface="Roboto"/>
                  <a:cs typeface="Roboto"/>
                  <a:sym typeface="Roboto"/>
                </a:rPr>
                <a:t> a </a:t>
              </a:r>
              <a:r>
                <a:rPr lang="en-US" sz="1900" err="1">
                  <a:solidFill>
                    <a:srgbClr val="FFFFFF"/>
                  </a:solidFill>
                  <a:latin typeface="Roboto"/>
                  <a:ea typeface="Roboto"/>
                  <a:cs typeface="Roboto"/>
                  <a:sym typeface="Roboto"/>
                </a:rPr>
                <a:t>noviemre</a:t>
              </a:r>
              <a:r>
                <a:rPr lang="en-US" sz="1900">
                  <a:solidFill>
                    <a:srgbClr val="FFFFFF"/>
                  </a:solidFill>
                  <a:latin typeface="Roboto"/>
                  <a:ea typeface="Roboto"/>
                  <a:cs typeface="Roboto"/>
                  <a:sym typeface="Roboto"/>
                </a:rPr>
                <a:t>)</a:t>
              </a:r>
              <a:endParaRPr sz="1900">
                <a:solidFill>
                  <a:srgbClr val="FFFFFF"/>
                </a:solidFill>
                <a:latin typeface="Roboto"/>
                <a:ea typeface="Roboto"/>
                <a:cs typeface="Roboto"/>
                <a:sym typeface="Roboto"/>
              </a:endParaRPr>
            </a:p>
          </p:txBody>
        </p:sp>
        <p:sp>
          <p:nvSpPr>
            <p:cNvPr id="85" name="Google Shape;85;g2e987d78619_0_76"/>
            <p:cNvSpPr txBox="1"/>
            <p:nvPr/>
          </p:nvSpPr>
          <p:spPr>
            <a:xfrm>
              <a:off x="3374850" y="1919450"/>
              <a:ext cx="2444400" cy="2615700"/>
            </a:xfrm>
            <a:prstGeom prst="rect">
              <a:avLst/>
            </a:prstGeom>
            <a:noFill/>
            <a:ln>
              <a:noFill/>
            </a:ln>
          </p:spPr>
          <p:txBody>
            <a:bodyPr spcFirstLastPara="1" wrap="square" lIns="121900" tIns="121900" rIns="121900" bIns="121900" anchor="t" anchorCtr="0">
              <a:noAutofit/>
            </a:bodyPr>
            <a:lstStyle/>
            <a:p>
              <a:pPr marL="609600" lvl="0" indent="-406400">
                <a:lnSpc>
                  <a:spcPct val="115000"/>
                </a:lnSpc>
                <a:spcBef>
                  <a:spcPts val="1000"/>
                </a:spcBef>
                <a:buClr>
                  <a:schemeClr val="lt1"/>
                </a:buClr>
                <a:buSzPts val="1600"/>
                <a:buFont typeface="Roboto"/>
                <a:buChar char="●"/>
              </a:pPr>
              <a:r>
                <a:rPr lang="es-ES" sz="1600">
                  <a:solidFill>
                    <a:schemeClr val="lt1"/>
                  </a:solidFill>
                  <a:latin typeface="Roboto"/>
                  <a:ea typeface="Roboto"/>
                  <a:cs typeface="Roboto"/>
                  <a:sym typeface="Roboto"/>
                </a:rPr>
                <a:t>Resumen preliminar de los hallazgos de investigación y recomendaciones emergentes</a:t>
              </a:r>
            </a:p>
            <a:p>
              <a:pPr marL="609600" lvl="0" indent="-406400">
                <a:lnSpc>
                  <a:spcPct val="115000"/>
                </a:lnSpc>
                <a:spcBef>
                  <a:spcPts val="1000"/>
                </a:spcBef>
                <a:buClr>
                  <a:schemeClr val="lt1"/>
                </a:buClr>
                <a:buSzPts val="1600"/>
                <a:buFont typeface="Roboto"/>
                <a:buChar char="●"/>
              </a:pPr>
              <a:r>
                <a:rPr lang="es-ES" sz="1600">
                  <a:solidFill>
                    <a:schemeClr val="lt1"/>
                  </a:solidFill>
                  <a:latin typeface="Roboto"/>
                  <a:ea typeface="Roboto"/>
                  <a:cs typeface="Roboto"/>
                  <a:sym typeface="Roboto"/>
                </a:rPr>
                <a:t>Desarrollar una estrategia general y un plan anual</a:t>
              </a:r>
              <a:endParaRPr sz="1600">
                <a:solidFill>
                  <a:schemeClr val="lt1"/>
                </a:solidFill>
                <a:latin typeface="Roboto"/>
                <a:ea typeface="Roboto"/>
                <a:cs typeface="Roboto"/>
                <a:sym typeface="Roboto"/>
              </a:endParaRPr>
            </a:p>
            <a:p>
              <a:pPr marL="0" lvl="0" indent="0" algn="l" rtl="0">
                <a:lnSpc>
                  <a:spcPct val="115000"/>
                </a:lnSpc>
                <a:spcBef>
                  <a:spcPts val="1000"/>
                </a:spcBef>
                <a:spcAft>
                  <a:spcPts val="0"/>
                </a:spcAft>
                <a:buNone/>
              </a:pPr>
              <a:endParaRPr sz="1600">
                <a:solidFill>
                  <a:schemeClr val="lt1"/>
                </a:solidFill>
                <a:latin typeface="Roboto"/>
                <a:ea typeface="Roboto"/>
                <a:cs typeface="Roboto"/>
                <a:sym typeface="Roboto"/>
              </a:endParaRPr>
            </a:p>
          </p:txBody>
        </p:sp>
      </p:grpSp>
      <p:sp>
        <p:nvSpPr>
          <p:cNvPr id="86" name="Google Shape;86;g2e987d78619_0_76"/>
          <p:cNvSpPr/>
          <p:nvPr/>
        </p:nvSpPr>
        <p:spPr>
          <a:xfrm>
            <a:off x="825000" y="5737867"/>
            <a:ext cx="10542000" cy="665100"/>
          </a:xfrm>
          <a:prstGeom prst="lef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lvl="0" algn="ctr"/>
            <a:r>
              <a:rPr lang="es-ES" sz="1600">
                <a:latin typeface="Roboto"/>
                <a:ea typeface="Roboto"/>
                <a:cs typeface="Roboto"/>
                <a:sym typeface="Roboto"/>
              </a:rPr>
              <a:t>Gestión de Proyectos y Facilitación</a:t>
            </a:r>
            <a:endParaRPr sz="1600">
              <a:latin typeface="Roboto"/>
              <a:ea typeface="Roboto"/>
              <a:cs typeface="Roboto"/>
              <a:sym typeface="Roboto"/>
            </a:endParaRPr>
          </a:p>
        </p:txBody>
      </p:sp>
    </p:spTree>
    <p:extLst>
      <p:ext uri="{BB962C8B-B14F-4D97-AF65-F5344CB8AC3E}">
        <p14:creationId xmlns:p14="http://schemas.microsoft.com/office/powerpoint/2010/main" val="230831857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g2e987d78619_0_2"/>
          <p:cNvSpPr txBox="1"/>
          <p:nvPr/>
        </p:nvSpPr>
        <p:spPr>
          <a:xfrm>
            <a:off x="590995" y="1405404"/>
            <a:ext cx="11187900" cy="51483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None/>
            </a:pPr>
            <a:r>
              <a:rPr lang="en-US" sz="3300" b="1" err="1">
                <a:solidFill>
                  <a:schemeClr val="dk2"/>
                </a:solidFill>
              </a:rPr>
              <a:t>Ayuda</a:t>
            </a:r>
            <a:r>
              <a:rPr lang="en-US" sz="3300" b="1">
                <a:solidFill>
                  <a:schemeClr val="dk2"/>
                </a:solidFill>
              </a:rPr>
              <a:t> </a:t>
            </a:r>
            <a:r>
              <a:rPr lang="en-US" sz="3300" b="1" err="1">
                <a:solidFill>
                  <a:schemeClr val="dk2"/>
                </a:solidFill>
              </a:rPr>
              <a:t>Necesaria</a:t>
            </a:r>
            <a:r>
              <a:rPr lang="en-US" sz="3300" b="1">
                <a:solidFill>
                  <a:schemeClr val="dk2"/>
                </a:solidFill>
              </a:rPr>
              <a:t> Hoy</a:t>
            </a:r>
          </a:p>
          <a:p>
            <a:pPr marL="914400" lvl="1" indent="-425450" algn="l" rtl="0">
              <a:lnSpc>
                <a:spcPct val="100000"/>
              </a:lnSpc>
              <a:spcBef>
                <a:spcPts val="1000"/>
              </a:spcBef>
              <a:spcAft>
                <a:spcPts val="0"/>
              </a:spcAft>
              <a:buClr>
                <a:schemeClr val="dk2"/>
              </a:buClr>
              <a:buSzPts val="3100"/>
              <a:buChar char="○"/>
            </a:pPr>
            <a:r>
              <a:rPr lang="en-US" sz="3100">
                <a:solidFill>
                  <a:schemeClr val="dk2"/>
                </a:solidFill>
              </a:rPr>
              <a:t>Fuente de </a:t>
            </a:r>
            <a:r>
              <a:rPr lang="en-US" sz="3100" err="1">
                <a:solidFill>
                  <a:schemeClr val="dk2"/>
                </a:solidFill>
              </a:rPr>
              <a:t>datos</a:t>
            </a:r>
            <a:endParaRPr lang="en-US" sz="3100">
              <a:solidFill>
                <a:schemeClr val="dk2"/>
              </a:solidFill>
            </a:endParaRPr>
          </a:p>
          <a:p>
            <a:pPr marL="1371600" lvl="2" indent="-425450">
              <a:buClr>
                <a:schemeClr val="dk2"/>
              </a:buClr>
              <a:buSzPts val="3100"/>
              <a:buChar char="■"/>
            </a:pPr>
            <a:r>
              <a:rPr lang="es-ES" sz="3100">
                <a:solidFill>
                  <a:schemeClr val="dk2"/>
                </a:solidFill>
              </a:rPr>
              <a:t>Oportunidades o iniciativas actuales de empleo y desarrollo de la fuerza laboral en el área del proyecto</a:t>
            </a:r>
          </a:p>
          <a:p>
            <a:pPr marL="1371600" lvl="2" indent="-425450">
              <a:buClr>
                <a:schemeClr val="dk2"/>
              </a:buClr>
              <a:buSzPts val="3100"/>
              <a:buChar char="■"/>
            </a:pPr>
            <a:r>
              <a:rPr lang="es-ES" sz="3100" b="1">
                <a:solidFill>
                  <a:schemeClr val="dk2"/>
                </a:solidFill>
              </a:rPr>
              <a:t>Personas clave </a:t>
            </a:r>
            <a:r>
              <a:rPr lang="es-ES" sz="3100">
                <a:solidFill>
                  <a:schemeClr val="dk2"/>
                </a:solidFill>
              </a:rPr>
              <a:t>para entrevistar sobre oportunidades locales de desarrollo de la fuerza laboral</a:t>
            </a:r>
            <a:endParaRPr lang="en-US" sz="3100">
              <a:solidFill>
                <a:schemeClr val="dk2"/>
              </a:solidFill>
            </a:endParaRPr>
          </a:p>
          <a:p>
            <a:pPr marL="1371600" lvl="0" indent="0" algn="l" rtl="0">
              <a:lnSpc>
                <a:spcPct val="100000"/>
              </a:lnSpc>
              <a:spcBef>
                <a:spcPts val="0"/>
              </a:spcBef>
              <a:spcAft>
                <a:spcPts val="0"/>
              </a:spcAft>
              <a:buNone/>
            </a:pPr>
            <a:endParaRPr lang="en-US" sz="3100">
              <a:solidFill>
                <a:schemeClr val="dk2"/>
              </a:solidFill>
            </a:endParaRPr>
          </a:p>
          <a:p>
            <a:pPr lvl="0"/>
            <a:r>
              <a:rPr lang="en-US" sz="3100">
                <a:solidFill>
                  <a:schemeClr val="dk2"/>
                </a:solidFill>
              </a:rPr>
              <a:t>*P</a:t>
            </a:r>
            <a:r>
              <a:rPr lang="es-ES" sz="3100" err="1">
                <a:solidFill>
                  <a:schemeClr val="dk2"/>
                </a:solidFill>
              </a:rPr>
              <a:t>or</a:t>
            </a:r>
            <a:r>
              <a:rPr lang="es-ES" sz="3100">
                <a:solidFill>
                  <a:schemeClr val="dk2"/>
                </a:solidFill>
              </a:rPr>
              <a:t> favor, proporcione información de contacto si se conoce</a:t>
            </a:r>
            <a:endParaRPr lang="en-US" sz="3100">
              <a:solidFill>
                <a:schemeClr val="dk2"/>
              </a:solidFill>
            </a:endParaRPr>
          </a:p>
        </p:txBody>
      </p:sp>
      <p:sp>
        <p:nvSpPr>
          <p:cNvPr id="92" name="Google Shape;92;g2e987d78619_0_2"/>
          <p:cNvSpPr txBox="1"/>
          <p:nvPr/>
        </p:nvSpPr>
        <p:spPr>
          <a:xfrm>
            <a:off x="289150" y="375500"/>
            <a:ext cx="9207000" cy="738900"/>
          </a:xfrm>
          <a:prstGeom prst="rect">
            <a:avLst/>
          </a:prstGeom>
          <a:noFill/>
          <a:ln>
            <a:noFill/>
          </a:ln>
        </p:spPr>
        <p:txBody>
          <a:bodyPr spcFirstLastPara="1" wrap="square" lIns="91425" tIns="91425" rIns="91425" bIns="91425" anchor="t" anchorCtr="0">
            <a:spAutoFit/>
          </a:bodyPr>
          <a:lstStyle/>
          <a:p>
            <a:pPr lvl="0"/>
            <a:r>
              <a:rPr lang="es-ES" sz="3600" b="1">
                <a:solidFill>
                  <a:schemeClr val="lt1"/>
                </a:solidFill>
                <a:latin typeface="Open Sans"/>
                <a:ea typeface="Open Sans"/>
                <a:cs typeface="Open Sans"/>
                <a:sym typeface="Open Sans"/>
              </a:rPr>
              <a:t>Resumen del Desarrollo del Plan WDSIP</a:t>
            </a:r>
            <a:endParaRPr lang="es-ES" sz="360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97" name="Google Shape;97;g2e9baff8fd6_0_0"/>
          <p:cNvSpPr txBox="1"/>
          <p:nvPr/>
        </p:nvSpPr>
        <p:spPr>
          <a:xfrm>
            <a:off x="502050" y="1334200"/>
            <a:ext cx="11187900" cy="51483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None/>
            </a:pPr>
            <a:r>
              <a:rPr lang="en-US" sz="3300" b="1">
                <a:solidFill>
                  <a:schemeClr val="dk2"/>
                </a:solidFill>
              </a:rPr>
              <a:t>GPG </a:t>
            </a:r>
            <a:r>
              <a:rPr lang="en-US" sz="3300" b="1" err="1">
                <a:solidFill>
                  <a:schemeClr val="dk2"/>
                </a:solidFill>
              </a:rPr>
              <a:t>Próximos</a:t>
            </a:r>
            <a:r>
              <a:rPr lang="en-US" sz="3300" b="1">
                <a:solidFill>
                  <a:schemeClr val="dk2"/>
                </a:solidFill>
              </a:rPr>
              <a:t> </a:t>
            </a:r>
            <a:r>
              <a:rPr lang="en-US" sz="3300" b="1" err="1">
                <a:solidFill>
                  <a:schemeClr val="dk2"/>
                </a:solidFill>
              </a:rPr>
              <a:t>Pasos</a:t>
            </a:r>
            <a:endParaRPr lang="en-US" sz="3300" b="1">
              <a:solidFill>
                <a:schemeClr val="dk2"/>
              </a:solidFill>
            </a:endParaRPr>
          </a:p>
          <a:p>
            <a:pPr marL="914400" lvl="1" indent="-425450" algn="l" rtl="0">
              <a:lnSpc>
                <a:spcPct val="100000"/>
              </a:lnSpc>
              <a:spcBef>
                <a:spcPts val="1000"/>
              </a:spcBef>
              <a:spcAft>
                <a:spcPts val="0"/>
              </a:spcAft>
              <a:buClr>
                <a:schemeClr val="dk2"/>
              </a:buClr>
              <a:buSzPts val="3100"/>
              <a:buChar char="○"/>
            </a:pPr>
            <a:r>
              <a:rPr lang="en-US" sz="3100" err="1">
                <a:solidFill>
                  <a:schemeClr val="dk2"/>
                </a:solidFill>
              </a:rPr>
              <a:t>Investigación</a:t>
            </a:r>
            <a:r>
              <a:rPr lang="en-US" sz="3100">
                <a:solidFill>
                  <a:schemeClr val="dk2"/>
                </a:solidFill>
              </a:rPr>
              <a:t> Documental</a:t>
            </a:r>
          </a:p>
          <a:p>
            <a:pPr marL="914400" lvl="1" indent="-425450" algn="l" rtl="0">
              <a:lnSpc>
                <a:spcPct val="100000"/>
              </a:lnSpc>
              <a:spcBef>
                <a:spcPts val="1000"/>
              </a:spcBef>
              <a:spcAft>
                <a:spcPts val="0"/>
              </a:spcAft>
              <a:buClr>
                <a:schemeClr val="dk2"/>
              </a:buClr>
              <a:buSzPts val="3100"/>
              <a:buChar char="○"/>
            </a:pPr>
            <a:r>
              <a:rPr lang="en-US" sz="3100" err="1">
                <a:solidFill>
                  <a:schemeClr val="dk2"/>
                </a:solidFill>
              </a:rPr>
              <a:t>Entrevistas</a:t>
            </a:r>
            <a:r>
              <a:rPr lang="en-US" sz="3100">
                <a:solidFill>
                  <a:schemeClr val="dk2"/>
                </a:solidFill>
              </a:rPr>
              <a:t> </a:t>
            </a:r>
            <a:r>
              <a:rPr lang="en-US" sz="3100" err="1">
                <a:solidFill>
                  <a:schemeClr val="dk2"/>
                </a:solidFill>
              </a:rPr>
              <a:t>informativas</a:t>
            </a:r>
            <a:endParaRPr lang="en-US" sz="3100">
              <a:solidFill>
                <a:schemeClr val="dk2"/>
              </a:solidFill>
            </a:endParaRPr>
          </a:p>
          <a:p>
            <a:pPr marL="0" lvl="0" indent="0" algn="l" rtl="0">
              <a:lnSpc>
                <a:spcPct val="100000"/>
              </a:lnSpc>
              <a:spcBef>
                <a:spcPts val="0"/>
              </a:spcBef>
              <a:spcAft>
                <a:spcPts val="0"/>
              </a:spcAft>
              <a:buNone/>
            </a:pPr>
            <a:endParaRPr lang="en-US" sz="3100">
              <a:solidFill>
                <a:schemeClr val="dk2"/>
              </a:solidFill>
            </a:endParaRPr>
          </a:p>
        </p:txBody>
      </p:sp>
      <p:sp>
        <p:nvSpPr>
          <p:cNvPr id="98" name="Google Shape;98;g2e9baff8fd6_0_0"/>
          <p:cNvSpPr txBox="1"/>
          <p:nvPr/>
        </p:nvSpPr>
        <p:spPr>
          <a:xfrm>
            <a:off x="289150" y="375500"/>
            <a:ext cx="9207000" cy="738900"/>
          </a:xfrm>
          <a:prstGeom prst="rect">
            <a:avLst/>
          </a:prstGeom>
          <a:noFill/>
          <a:ln>
            <a:noFill/>
          </a:ln>
        </p:spPr>
        <p:txBody>
          <a:bodyPr spcFirstLastPara="1" wrap="square" lIns="91425" tIns="91425" rIns="91425" bIns="91425" anchor="t" anchorCtr="0">
            <a:spAutoFit/>
          </a:bodyPr>
          <a:lstStyle/>
          <a:p>
            <a:pPr lvl="0"/>
            <a:r>
              <a:rPr lang="es-ES" sz="3600" b="1">
                <a:solidFill>
                  <a:schemeClr val="lt1"/>
                </a:solidFill>
                <a:latin typeface="Open Sans"/>
                <a:ea typeface="Open Sans"/>
                <a:cs typeface="Open Sans"/>
                <a:sym typeface="Open Sans"/>
              </a:rPr>
              <a:t>Resumen del Desarrollo del Plan WDSIP</a:t>
            </a:r>
            <a:endParaRPr lang="es-ES" sz="360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103" name="Google Shape;103;g2e987d78619_0_109"/>
          <p:cNvSpPr txBox="1"/>
          <p:nvPr/>
        </p:nvSpPr>
        <p:spPr>
          <a:xfrm>
            <a:off x="590995" y="1527929"/>
            <a:ext cx="11187900" cy="5148300"/>
          </a:xfrm>
          <a:prstGeom prst="rect">
            <a:avLst/>
          </a:prstGeom>
          <a:noFill/>
          <a:ln>
            <a:noFill/>
          </a:ln>
        </p:spPr>
        <p:txBody>
          <a:bodyPr spcFirstLastPara="1" wrap="square" lIns="91425" tIns="45700" rIns="91425" bIns="45700" anchor="t" anchorCtr="0">
            <a:normAutofit/>
          </a:bodyPr>
          <a:lstStyle/>
          <a:p>
            <a:pPr marL="742950" lvl="0" indent="-742950" algn="l" rtl="0">
              <a:spcBef>
                <a:spcPts val="0"/>
              </a:spcBef>
              <a:spcAft>
                <a:spcPts val="0"/>
              </a:spcAft>
              <a:buClr>
                <a:schemeClr val="accent2"/>
              </a:buClr>
              <a:buSzPts val="3312"/>
              <a:buFont typeface="Noto Sans Symbols"/>
              <a:buChar char="■"/>
            </a:pPr>
            <a:r>
              <a:rPr lang="en-US" sz="3600" b="1" err="1">
                <a:solidFill>
                  <a:schemeClr val="dk2"/>
                </a:solidFill>
              </a:rPr>
              <a:t>Informacion</a:t>
            </a:r>
            <a:r>
              <a:rPr lang="en-US" sz="3600" b="1">
                <a:solidFill>
                  <a:schemeClr val="dk2"/>
                </a:solidFill>
              </a:rPr>
              <a:t> de </a:t>
            </a:r>
            <a:r>
              <a:rPr lang="en-US" sz="3600" b="1" err="1">
                <a:solidFill>
                  <a:schemeClr val="dk2"/>
                </a:solidFill>
              </a:rPr>
              <a:t>Contacto</a:t>
            </a:r>
            <a:endParaRPr sz="3600" b="1">
              <a:solidFill>
                <a:schemeClr val="dk2"/>
              </a:solidFill>
            </a:endParaRPr>
          </a:p>
          <a:p>
            <a:pPr marL="914400" lvl="1" indent="-457200" algn="l" rtl="0">
              <a:spcBef>
                <a:spcPts val="1000"/>
              </a:spcBef>
              <a:spcAft>
                <a:spcPts val="0"/>
              </a:spcAft>
              <a:buClr>
                <a:schemeClr val="dk2"/>
              </a:buClr>
              <a:buSzPts val="3600"/>
              <a:buChar char="○"/>
            </a:pPr>
            <a:r>
              <a:rPr lang="en-US" sz="3600">
                <a:solidFill>
                  <a:schemeClr val="dk2"/>
                </a:solidFill>
              </a:rPr>
              <a:t>Jennifer O’Donnell,  </a:t>
            </a:r>
            <a:r>
              <a:rPr lang="en-US" sz="3600" err="1">
                <a:solidFill>
                  <a:schemeClr val="dk2"/>
                </a:solidFill>
              </a:rPr>
              <a:t>Associada</a:t>
            </a:r>
            <a:r>
              <a:rPr lang="en-US" sz="3600">
                <a:solidFill>
                  <a:schemeClr val="dk2"/>
                </a:solidFill>
              </a:rPr>
              <a:t> </a:t>
            </a:r>
            <a:r>
              <a:rPr lang="en-US" sz="3600" err="1">
                <a:solidFill>
                  <a:schemeClr val="dk2"/>
                </a:solidFill>
              </a:rPr>
              <a:t>Sénior</a:t>
            </a:r>
            <a:endParaRPr sz="3600">
              <a:solidFill>
                <a:schemeClr val="dk2"/>
              </a:solidFill>
            </a:endParaRPr>
          </a:p>
          <a:p>
            <a:pPr marL="1371600" lvl="2" indent="-457200" algn="l" rtl="0">
              <a:spcBef>
                <a:spcPts val="1000"/>
              </a:spcBef>
              <a:spcAft>
                <a:spcPts val="1000"/>
              </a:spcAft>
              <a:buClr>
                <a:schemeClr val="dk2"/>
              </a:buClr>
              <a:buSzPts val="3600"/>
              <a:buChar char="■"/>
            </a:pPr>
            <a:r>
              <a:rPr lang="en-US" sz="3600" u="sng">
                <a:solidFill>
                  <a:schemeClr val="hlink"/>
                </a:solidFill>
                <a:hlinkClick r:id="rId3"/>
              </a:rPr>
              <a:t>jennifer@glenpricegroup.com</a:t>
            </a:r>
            <a:r>
              <a:rPr lang="en-US" sz="3600">
                <a:solidFill>
                  <a:schemeClr val="dk2"/>
                </a:solidFill>
              </a:rPr>
              <a:t> </a:t>
            </a:r>
            <a:endParaRPr sz="3600">
              <a:solidFill>
                <a:schemeClr val="dk2"/>
              </a:solidFill>
            </a:endParaRPr>
          </a:p>
        </p:txBody>
      </p:sp>
      <p:sp>
        <p:nvSpPr>
          <p:cNvPr id="104" name="Google Shape;104;g2e987d78619_0_109"/>
          <p:cNvSpPr txBox="1"/>
          <p:nvPr/>
        </p:nvSpPr>
        <p:spPr>
          <a:xfrm>
            <a:off x="181925" y="364250"/>
            <a:ext cx="9242100" cy="738633"/>
          </a:xfrm>
          <a:prstGeom prst="rect">
            <a:avLst/>
          </a:prstGeom>
          <a:noFill/>
          <a:ln>
            <a:noFill/>
          </a:ln>
        </p:spPr>
        <p:txBody>
          <a:bodyPr spcFirstLastPara="1" wrap="square" lIns="91425" tIns="91425" rIns="91425" bIns="91425" anchor="t" anchorCtr="0">
            <a:spAutoFit/>
          </a:bodyPr>
          <a:lstStyle/>
          <a:p>
            <a:pPr lvl="0"/>
            <a:r>
              <a:rPr lang="es-ES" sz="3600" b="1">
                <a:solidFill>
                  <a:schemeClr val="lt1"/>
                </a:solidFill>
                <a:latin typeface="Open Sans"/>
                <a:ea typeface="Open Sans"/>
                <a:cs typeface="Open Sans"/>
                <a:sym typeface="Open Sans"/>
              </a:rPr>
              <a:t>Resumen del Desarrollo del Plan WDSIP</a:t>
            </a:r>
            <a:endParaRPr sz="360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42FACF-7AB0-0F9B-26C6-5AED36B3E9EB}"/>
              </a:ext>
            </a:extLst>
          </p:cNvPr>
          <p:cNvSpPr txBox="1">
            <a:spLocks/>
          </p:cNvSpPr>
          <p:nvPr/>
        </p:nvSpPr>
        <p:spPr>
          <a:xfrm>
            <a:off x="846305" y="516524"/>
            <a:ext cx="10468239" cy="1410825"/>
          </a:xfrm>
          <a:prstGeom prst="rect">
            <a:avLst/>
          </a:prstGeom>
        </p:spPr>
        <p:txBody>
          <a:bodyPr vert="horz" lIns="91440" tIns="45720" rIns="91440" bIns="45720" rtlCol="0" anchor="b">
            <a:noAutofit/>
          </a:bodyPr>
          <a:lstStyle>
            <a:lvl1pPr algn="l" defTabSz="457200" rtl="0" eaLnBrk="1" latinLnBrk="0" hangingPunct="1">
              <a:spcBef>
                <a:spcPct val="0"/>
              </a:spcBef>
              <a:buNone/>
              <a:defRPr sz="3600" b="1" kern="1200" cap="all">
                <a:solidFill>
                  <a:schemeClr val="tx1"/>
                </a:solidFill>
                <a:latin typeface="Century Gothic" panose="020B0502020202020204" pitchFamily="34"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spcBef>
                <a:spcPct val="20000"/>
              </a:spcBef>
              <a:spcAft>
                <a:spcPts val="600"/>
              </a:spcAft>
            </a:pPr>
            <a:r>
              <a:rPr lang="en-US" sz="2400" b="0" cap="none">
                <a:solidFill>
                  <a:schemeClr val="bg1"/>
                </a:solidFill>
                <a:latin typeface="Gill Sans MT"/>
                <a:ea typeface="Open Sans"/>
                <a:cs typeface="Open Sans"/>
              </a:rPr>
              <a:t>2. Leverage Reporting and SGC Annual Reporting Discussion</a:t>
            </a:r>
            <a:endParaRPr lang="es-ES">
              <a:solidFill>
                <a:schemeClr val="bg1"/>
              </a:solidFill>
            </a:endParaRPr>
          </a:p>
          <a:p>
            <a:pPr algn="ctr"/>
            <a:endParaRPr lang="en-US" sz="2800" b="0" cap="none">
              <a:solidFill>
                <a:schemeClr val="bg1"/>
              </a:solidFill>
              <a:latin typeface="Myriad Pro"/>
              <a:ea typeface="Open Sans"/>
              <a:cs typeface="Open Sans"/>
            </a:endParaRPr>
          </a:p>
        </p:txBody>
      </p:sp>
      <p:sp>
        <p:nvSpPr>
          <p:cNvPr id="3" name="TextBox 2">
            <a:extLst>
              <a:ext uri="{FF2B5EF4-FFF2-40B4-BE49-F238E27FC236}">
                <a16:creationId xmlns:a16="http://schemas.microsoft.com/office/drawing/2014/main" id="{31AB63E1-6F69-821C-66FB-C31AEEA7D729}"/>
              </a:ext>
            </a:extLst>
          </p:cNvPr>
          <p:cNvSpPr txBox="1"/>
          <p:nvPr/>
        </p:nvSpPr>
        <p:spPr>
          <a:xfrm>
            <a:off x="894946" y="2716164"/>
            <a:ext cx="10402108" cy="338554"/>
          </a:xfrm>
          <a:prstGeom prst="rect">
            <a:avLst/>
          </a:prstGeom>
          <a:noFill/>
        </p:spPr>
        <p:txBody>
          <a:bodyPr wrap="square" rtlCol="0">
            <a:spAutoFit/>
          </a:bodyPr>
          <a:lstStyle/>
          <a:p>
            <a:pPr algn="ctr"/>
            <a:r>
              <a:rPr lang="en-US" sz="1600" b="1">
                <a:solidFill>
                  <a:schemeClr val="bg1"/>
                </a:solidFill>
                <a:latin typeface="Myriad Pro" panose="020B0503030403020204" pitchFamily="34" charset="0"/>
                <a:ea typeface="Open Sans" pitchFamily="2" charset="0"/>
                <a:cs typeface="Open Sans" pitchFamily="2" charset="0"/>
              </a:rPr>
              <a:t>July 10, 2024</a:t>
            </a:r>
          </a:p>
        </p:txBody>
      </p:sp>
      <p:sp>
        <p:nvSpPr>
          <p:cNvPr id="4" name="TextBox 3">
            <a:extLst>
              <a:ext uri="{FF2B5EF4-FFF2-40B4-BE49-F238E27FC236}">
                <a16:creationId xmlns:a16="http://schemas.microsoft.com/office/drawing/2014/main" id="{C3A027EE-ABF4-53DC-325A-DE2CD7FD38DF}"/>
              </a:ext>
            </a:extLst>
          </p:cNvPr>
          <p:cNvSpPr txBox="1"/>
          <p:nvPr/>
        </p:nvSpPr>
        <p:spPr>
          <a:xfrm>
            <a:off x="894946" y="2343120"/>
            <a:ext cx="10402108" cy="400110"/>
          </a:xfrm>
          <a:prstGeom prst="rect">
            <a:avLst/>
          </a:prstGeom>
          <a:noFill/>
        </p:spPr>
        <p:txBody>
          <a:bodyPr wrap="square" rtlCol="0">
            <a:spAutoFit/>
          </a:bodyPr>
          <a:lstStyle/>
          <a:p>
            <a:pPr algn="ctr"/>
            <a:r>
              <a:rPr lang="en-US" sz="2000">
                <a:solidFill>
                  <a:schemeClr val="bg1"/>
                </a:solidFill>
                <a:latin typeface="Myriad Pro" panose="020B0503030403020204" pitchFamily="34" charset="0"/>
                <a:ea typeface="Open Sans" pitchFamily="2" charset="0"/>
                <a:cs typeface="Open Sans" pitchFamily="2" charset="0"/>
              </a:rPr>
              <a:t>City of Richmond</a:t>
            </a:r>
          </a:p>
        </p:txBody>
      </p:sp>
      <p:pic>
        <p:nvPicPr>
          <p:cNvPr id="8" name="Picture 7" descr="A logo for a community&#10;&#10;Description automatically generated">
            <a:extLst>
              <a:ext uri="{FF2B5EF4-FFF2-40B4-BE49-F238E27FC236}">
                <a16:creationId xmlns:a16="http://schemas.microsoft.com/office/drawing/2014/main" id="{3CFFD5B7-EA39-3847-9BDD-1FB6BB1FB4A8}"/>
              </a:ext>
            </a:extLst>
          </p:cNvPr>
          <p:cNvPicPr>
            <a:picLocks noChangeAspect="1"/>
          </p:cNvPicPr>
          <p:nvPr/>
        </p:nvPicPr>
        <p:blipFill>
          <a:blip r:embed="rId3"/>
          <a:stretch>
            <a:fillRect/>
          </a:stretch>
        </p:blipFill>
        <p:spPr>
          <a:xfrm>
            <a:off x="4399720" y="3128763"/>
            <a:ext cx="3506859" cy="3506859"/>
          </a:xfrm>
          <a:prstGeom prst="rect">
            <a:avLst/>
          </a:prstGeom>
        </p:spPr>
      </p:pic>
      <p:cxnSp>
        <p:nvCxnSpPr>
          <p:cNvPr id="10" name="Straight Connector 9">
            <a:extLst>
              <a:ext uri="{FF2B5EF4-FFF2-40B4-BE49-F238E27FC236}">
                <a16:creationId xmlns:a16="http://schemas.microsoft.com/office/drawing/2014/main" id="{55B2AD80-AB80-E857-F84C-A7CF6201FF27}"/>
              </a:ext>
            </a:extLst>
          </p:cNvPr>
          <p:cNvCxnSpPr>
            <a:cxnSpLocks/>
          </p:cNvCxnSpPr>
          <p:nvPr/>
        </p:nvCxnSpPr>
        <p:spPr>
          <a:xfrm>
            <a:off x="3349487" y="2107095"/>
            <a:ext cx="5506278" cy="0"/>
          </a:xfrm>
          <a:prstGeom prst="line">
            <a:avLst/>
          </a:prstGeom>
          <a:ln w="12700">
            <a:solidFill>
              <a:srgbClr val="9DD8D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6309518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F25FFF-543E-EB4E-7939-A3FB26406AFC}"/>
            </a:ext>
          </a:extLst>
        </p:cNvPr>
        <p:cNvGrpSpPr/>
        <p:nvPr/>
      </p:nvGrpSpPr>
      <p:grpSpPr>
        <a:xfrm>
          <a:off x="0" y="0"/>
          <a:ext cx="0" cy="0"/>
          <a:chOff x="0" y="0"/>
          <a:chExt cx="0" cy="0"/>
        </a:xfrm>
      </p:grpSpPr>
      <p:sp>
        <p:nvSpPr>
          <p:cNvPr id="16" name="Content Placeholder 2">
            <a:extLst>
              <a:ext uri="{FF2B5EF4-FFF2-40B4-BE49-F238E27FC236}">
                <a16:creationId xmlns:a16="http://schemas.microsoft.com/office/drawing/2014/main" id="{59C3BC4A-3080-F72E-FF63-ACA2B421E2CC}"/>
              </a:ext>
            </a:extLst>
          </p:cNvPr>
          <p:cNvSpPr txBox="1">
            <a:spLocks/>
          </p:cNvSpPr>
          <p:nvPr/>
        </p:nvSpPr>
        <p:spPr>
          <a:xfrm>
            <a:off x="520660" y="1472281"/>
            <a:ext cx="4542120" cy="3394187"/>
          </a:xfrm>
          <a:prstGeom prst="rect">
            <a:avLst/>
          </a:prstGeom>
        </p:spPr>
        <p:txBody>
          <a:bodyPr vert="horz" lIns="91440" tIns="45720" rIns="91440" bIns="45720" rtlCol="0" anchor="t">
            <a:normAutofit fontScale="92500"/>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lvl="0" indent="0">
              <a:buClr>
                <a:srgbClr val="0A6F63"/>
              </a:buClr>
              <a:buNone/>
            </a:pPr>
            <a:r>
              <a:rPr lang="en-US" sz="3200" b="1" dirty="0" err="1">
                <a:solidFill>
                  <a:srgbClr val="005569"/>
                </a:solidFill>
                <a:latin typeface="Myriad Pro"/>
                <a:ea typeface="Open Sans"/>
                <a:cs typeface="Open Sans"/>
              </a:rPr>
              <a:t>Contenido</a:t>
            </a:r>
            <a:endParaRPr lang="en-US" sz="3200" b="1" dirty="0" err="1">
              <a:solidFill>
                <a:srgbClr val="005569"/>
              </a:solidFill>
              <a:latin typeface="Myriad Pro" panose="020B0503030403020204" pitchFamily="34" charset="0"/>
              <a:ea typeface="Open Sans" pitchFamily="2" charset="0"/>
              <a:cs typeface="Open Sans" pitchFamily="2" charset="0"/>
            </a:endParaRPr>
          </a:p>
          <a:p>
            <a:pPr marL="305435" indent="-305435">
              <a:buClr>
                <a:srgbClr val="005569"/>
              </a:buClr>
              <a:buFont typeface="Wingdings 2" panose="05020102010507070707" pitchFamily="18" charset="2"/>
              <a:buChar char=""/>
            </a:pPr>
            <a:r>
              <a:rPr lang="en-US" sz="2800" dirty="0" err="1">
                <a:solidFill>
                  <a:srgbClr val="005569"/>
                </a:solidFill>
                <a:latin typeface="Myriad Pro"/>
                <a:ea typeface="Open Sans"/>
                <a:cs typeface="Open Sans"/>
              </a:rPr>
              <a:t>Resumen</a:t>
            </a:r>
            <a:r>
              <a:rPr lang="en-US" sz="2800" dirty="0">
                <a:solidFill>
                  <a:srgbClr val="005569"/>
                </a:solidFill>
                <a:latin typeface="Myriad Pro"/>
                <a:ea typeface="Open Sans"/>
                <a:cs typeface="Open Sans"/>
              </a:rPr>
              <a:t> del </a:t>
            </a:r>
            <a:r>
              <a:rPr lang="en-US" sz="2800" dirty="0" err="1">
                <a:solidFill>
                  <a:srgbClr val="005569"/>
                </a:solidFill>
                <a:latin typeface="Myriad Pro"/>
                <a:ea typeface="Open Sans"/>
                <a:cs typeface="Open Sans"/>
              </a:rPr>
              <a:t>informe</a:t>
            </a:r>
            <a:r>
              <a:rPr lang="en-US" sz="2800" dirty="0">
                <a:solidFill>
                  <a:srgbClr val="005569"/>
                </a:solidFill>
                <a:latin typeface="Myriad Pro"/>
                <a:ea typeface="Open Sans"/>
                <a:cs typeface="Open Sans"/>
              </a:rPr>
              <a:t> </a:t>
            </a:r>
            <a:r>
              <a:rPr lang="en-US" sz="2800" dirty="0" err="1">
                <a:solidFill>
                  <a:srgbClr val="005569"/>
                </a:solidFill>
                <a:latin typeface="Myriad Pro"/>
                <a:ea typeface="Open Sans"/>
                <a:cs typeface="Open Sans"/>
              </a:rPr>
              <a:t>anual</a:t>
            </a:r>
            <a:endParaRPr lang="en-US" sz="2800" dirty="0" err="1">
              <a:solidFill>
                <a:srgbClr val="005569"/>
              </a:solidFill>
              <a:latin typeface="Myriad Pro" panose="020B0503030403020204" pitchFamily="34" charset="0"/>
              <a:ea typeface="Open Sans" pitchFamily="2" charset="0"/>
              <a:cs typeface="Open Sans" pitchFamily="2" charset="0"/>
            </a:endParaRPr>
          </a:p>
          <a:p>
            <a:pPr marL="305435" indent="-305435">
              <a:buClr>
                <a:srgbClr val="005569"/>
              </a:buClr>
              <a:buFont typeface="Wingdings 2" panose="05020102010507070707" pitchFamily="18" charset="2"/>
              <a:buChar char=""/>
            </a:pPr>
            <a:r>
              <a:rPr lang="en-US" sz="2800" dirty="0">
                <a:solidFill>
                  <a:srgbClr val="005569"/>
                </a:solidFill>
                <a:latin typeface="Myriad Pro"/>
                <a:ea typeface="Open Sans"/>
                <a:cs typeface="Open Sans"/>
              </a:rPr>
              <a:t>Informe de </a:t>
            </a:r>
            <a:r>
              <a:rPr lang="en-US" sz="2800" dirty="0" err="1">
                <a:solidFill>
                  <a:srgbClr val="005569"/>
                </a:solidFill>
                <a:latin typeface="Myriad Pro"/>
                <a:ea typeface="Open Sans"/>
                <a:cs typeface="Open Sans"/>
              </a:rPr>
              <a:t>progreso</a:t>
            </a:r>
            <a:r>
              <a:rPr lang="en-US" sz="2800" dirty="0">
                <a:solidFill>
                  <a:srgbClr val="005569"/>
                </a:solidFill>
                <a:latin typeface="Myriad Pro"/>
                <a:ea typeface="Open Sans"/>
                <a:cs typeface="Open Sans"/>
              </a:rPr>
              <a:t> </a:t>
            </a:r>
            <a:endParaRPr lang="en-US" sz="2800" dirty="0">
              <a:solidFill>
                <a:srgbClr val="005569"/>
              </a:solidFill>
              <a:latin typeface="Myriad Pro" panose="020B0503030403020204" pitchFamily="34" charset="0"/>
              <a:ea typeface="Open Sans" pitchFamily="2" charset="0"/>
              <a:cs typeface="Open Sans" pitchFamily="2" charset="0"/>
            </a:endParaRPr>
          </a:p>
          <a:p>
            <a:pPr marL="305435" indent="-305435">
              <a:buClr>
                <a:srgbClr val="005569"/>
              </a:buClr>
              <a:buFont typeface="Wingdings 2" panose="05020102010507070707" pitchFamily="18" charset="2"/>
              <a:buChar char=""/>
            </a:pPr>
            <a:r>
              <a:rPr lang="en-US" sz="2800" dirty="0">
                <a:solidFill>
                  <a:srgbClr val="005569"/>
                </a:solidFill>
                <a:latin typeface="Myriad Pro"/>
                <a:ea typeface="Open Sans"/>
                <a:cs typeface="Open Sans"/>
              </a:rPr>
              <a:t>Informe de </a:t>
            </a:r>
            <a:r>
              <a:rPr lang="en-US" sz="2800" dirty="0" err="1">
                <a:solidFill>
                  <a:srgbClr val="005569"/>
                </a:solidFill>
                <a:latin typeface="Myriad Pro"/>
                <a:ea typeface="Open Sans"/>
                <a:cs typeface="Open Sans"/>
              </a:rPr>
              <a:t>apalancamiento</a:t>
            </a:r>
            <a:endParaRPr lang="en-US" sz="2800" dirty="0" err="1">
              <a:solidFill>
                <a:srgbClr val="005569"/>
              </a:solidFill>
              <a:latin typeface="Myriad Pro" panose="020B0503030403020204" pitchFamily="34" charset="0"/>
              <a:ea typeface="Open Sans" pitchFamily="2" charset="0"/>
              <a:cs typeface="Open Sans" pitchFamily="2" charset="0"/>
            </a:endParaRPr>
          </a:p>
          <a:p>
            <a:pPr marL="305435" indent="-305435">
              <a:buClr>
                <a:srgbClr val="005569"/>
              </a:buClr>
              <a:buFont typeface="Wingdings 2" panose="05020102010507070707" pitchFamily="18" charset="2"/>
              <a:buChar char=""/>
            </a:pPr>
            <a:r>
              <a:rPr lang="en-US" sz="2800" dirty="0">
                <a:solidFill>
                  <a:srgbClr val="005569"/>
                </a:solidFill>
                <a:latin typeface="Myriad Pro"/>
                <a:ea typeface="Open Sans"/>
                <a:cs typeface="Open Sans"/>
              </a:rPr>
              <a:t>Informe de </a:t>
            </a:r>
            <a:r>
              <a:rPr lang="en-US" sz="2800" dirty="0" err="1">
                <a:solidFill>
                  <a:srgbClr val="005569"/>
                </a:solidFill>
                <a:latin typeface="Myriad Pro"/>
                <a:ea typeface="Open Sans"/>
                <a:cs typeface="Open Sans"/>
              </a:rPr>
              <a:t>equipos</a:t>
            </a:r>
            <a:endParaRPr lang="en-US" sz="2800" dirty="0" err="1">
              <a:solidFill>
                <a:srgbClr val="005569"/>
              </a:solidFill>
              <a:latin typeface="Myriad Pro" panose="020B0503030403020204" pitchFamily="34" charset="0"/>
              <a:ea typeface="Open Sans" pitchFamily="2" charset="0"/>
              <a:cs typeface="Open Sans" pitchFamily="2" charset="0"/>
            </a:endParaRPr>
          </a:p>
          <a:p>
            <a:pPr marL="305435" lvl="0" indent="-305435">
              <a:buClr>
                <a:srgbClr val="005569"/>
              </a:buClr>
              <a:buFont typeface="Wingdings 2" panose="05020102010507070707" pitchFamily="18" charset="2"/>
              <a:buChar char=""/>
            </a:pPr>
            <a:r>
              <a:rPr lang="en-US" sz="2800" dirty="0">
                <a:solidFill>
                  <a:srgbClr val="005569"/>
                </a:solidFill>
                <a:latin typeface="Myriad Pro"/>
                <a:ea typeface="Open Sans"/>
                <a:cs typeface="Open Sans"/>
              </a:rPr>
              <a:t>¿</a:t>
            </a:r>
            <a:r>
              <a:rPr lang="en-US" sz="2800" dirty="0" err="1">
                <a:solidFill>
                  <a:srgbClr val="005569"/>
                </a:solidFill>
                <a:latin typeface="Myriad Pro"/>
                <a:ea typeface="Open Sans"/>
                <a:cs typeface="Open Sans"/>
              </a:rPr>
              <a:t>Preguntas</a:t>
            </a:r>
            <a:r>
              <a:rPr lang="en-US" sz="2800" dirty="0">
                <a:solidFill>
                  <a:srgbClr val="005569"/>
                </a:solidFill>
                <a:latin typeface="Myriad Pro"/>
                <a:ea typeface="Open Sans"/>
                <a:cs typeface="Open Sans"/>
              </a:rPr>
              <a:t>?</a:t>
            </a:r>
          </a:p>
        </p:txBody>
      </p:sp>
      <p:sp>
        <p:nvSpPr>
          <p:cNvPr id="2" name="Title 1">
            <a:extLst>
              <a:ext uri="{FF2B5EF4-FFF2-40B4-BE49-F238E27FC236}">
                <a16:creationId xmlns:a16="http://schemas.microsoft.com/office/drawing/2014/main" id="{1337717F-9E97-A431-D6AE-1AE18D86CF83}"/>
              </a:ext>
            </a:extLst>
          </p:cNvPr>
          <p:cNvSpPr txBox="1">
            <a:spLocks/>
          </p:cNvSpPr>
          <p:nvPr/>
        </p:nvSpPr>
        <p:spPr>
          <a:xfrm>
            <a:off x="532427" y="265752"/>
            <a:ext cx="8298870" cy="905501"/>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600" b="1" kern="1200" cap="all">
                <a:solidFill>
                  <a:schemeClr val="tx1"/>
                </a:solidFill>
                <a:latin typeface="Century Gothic" panose="020B0502020202020204" pitchFamily="34"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000" b="1" kern="1500" cap="none">
                <a:solidFill>
                  <a:schemeClr val="bg1"/>
                </a:solidFill>
                <a:latin typeface="Myriad Pro" panose="020B0503030403020204" pitchFamily="34" charset="0"/>
                <a:ea typeface="Open Sans" pitchFamily="2" charset="0"/>
                <a:cs typeface="Open Sans" pitchFamily="2" charset="0"/>
              </a:rPr>
              <a:t>Agenda</a:t>
            </a:r>
          </a:p>
        </p:txBody>
      </p:sp>
      <p:pic>
        <p:nvPicPr>
          <p:cNvPr id="6" name="Picture 5" descr="A close up of a sign&#10;&#10;Description automatically generated">
            <a:extLst>
              <a:ext uri="{FF2B5EF4-FFF2-40B4-BE49-F238E27FC236}">
                <a16:creationId xmlns:a16="http://schemas.microsoft.com/office/drawing/2014/main" id="{0680A871-2914-9AF2-D44D-443AC33E4BBA}"/>
              </a:ext>
            </a:extLst>
          </p:cNvPr>
          <p:cNvPicPr>
            <a:picLocks noChangeAspect="1"/>
          </p:cNvPicPr>
          <p:nvPr/>
        </p:nvPicPr>
        <p:blipFill rotWithShape="1">
          <a:blip r:embed="rId3"/>
          <a:srcRect l="49509" t="-1372" r="13250" b="1372"/>
          <a:stretch/>
        </p:blipFill>
        <p:spPr>
          <a:xfrm>
            <a:off x="5930813" y="1485607"/>
            <a:ext cx="5766652" cy="3956255"/>
          </a:xfrm>
          <a:prstGeom prst="rect">
            <a:avLst/>
          </a:prstGeom>
        </p:spPr>
      </p:pic>
    </p:spTree>
    <p:extLst>
      <p:ext uri="{BB962C8B-B14F-4D97-AF65-F5344CB8AC3E}">
        <p14:creationId xmlns:p14="http://schemas.microsoft.com/office/powerpoint/2010/main" val="259465447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69522FB0-F299-95FD-CD6B-368AB246235A}"/>
              </a:ext>
            </a:extLst>
          </p:cNvPr>
          <p:cNvSpPr txBox="1">
            <a:spLocks/>
          </p:cNvSpPr>
          <p:nvPr/>
        </p:nvSpPr>
        <p:spPr>
          <a:xfrm>
            <a:off x="532427" y="265752"/>
            <a:ext cx="8298870" cy="905501"/>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600" b="1" kern="1200" cap="all">
                <a:solidFill>
                  <a:schemeClr val="tx1"/>
                </a:solidFill>
                <a:latin typeface="Century Gothic" panose="020B0502020202020204" pitchFamily="34"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000" kern="1500" cap="none" dirty="0">
                <a:solidFill>
                  <a:schemeClr val="bg1"/>
                </a:solidFill>
                <a:latin typeface="Century Gothic"/>
                <a:ea typeface="Open Sans"/>
                <a:cs typeface="Open Sans"/>
              </a:rPr>
              <a:t>Equipo de </a:t>
            </a:r>
            <a:r>
              <a:rPr lang="en-US" sz="4000" kern="1500" cap="none" dirty="0" err="1">
                <a:solidFill>
                  <a:schemeClr val="bg1"/>
                </a:solidFill>
                <a:latin typeface="Century Gothic"/>
                <a:ea typeface="Open Sans"/>
                <a:cs typeface="Open Sans"/>
              </a:rPr>
              <a:t>Facilitación</a:t>
            </a:r>
            <a:endParaRPr lang="en-US" dirty="0" err="1">
              <a:solidFill>
                <a:schemeClr val="bg1"/>
              </a:solidFill>
              <a:ea typeface="Open Sans"/>
              <a:cs typeface="Open Sans"/>
            </a:endParaRPr>
          </a:p>
        </p:txBody>
      </p:sp>
      <p:sp>
        <p:nvSpPr>
          <p:cNvPr id="8" name="Content Placeholder 2">
            <a:extLst>
              <a:ext uri="{FF2B5EF4-FFF2-40B4-BE49-F238E27FC236}">
                <a16:creationId xmlns:a16="http://schemas.microsoft.com/office/drawing/2014/main" id="{752895E2-F887-CC33-7778-83AC1243CD1E}"/>
              </a:ext>
            </a:extLst>
          </p:cNvPr>
          <p:cNvSpPr txBox="1">
            <a:spLocks/>
          </p:cNvSpPr>
          <p:nvPr/>
        </p:nvSpPr>
        <p:spPr>
          <a:xfrm>
            <a:off x="7016149" y="4160308"/>
            <a:ext cx="2635145" cy="654287"/>
          </a:xfrm>
          <a:prstGeom prst="rect">
            <a:avLst/>
          </a:prstGeom>
        </p:spPr>
        <p:txBody>
          <a:bodyPr vert="horz" lIns="91440" tIns="45720" rIns="91440" bIns="45720" rtlCol="0" anchor="t">
            <a:normAutofit fontScale="77500" lnSpcReduction="20000"/>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lvl="0" indent="0">
              <a:buClr>
                <a:srgbClr val="0A6F63"/>
              </a:buClr>
              <a:buNone/>
            </a:pPr>
            <a:r>
              <a:rPr lang="en-US" sz="2600" b="1" dirty="0">
                <a:solidFill>
                  <a:srgbClr val="005569"/>
                </a:solidFill>
                <a:latin typeface="Myriad Pro" panose="020B0503030403020204" pitchFamily="34" charset="0"/>
                <a:ea typeface="Open Sans" pitchFamily="2" charset="0"/>
                <a:cs typeface="Open Sans" pitchFamily="2" charset="0"/>
              </a:rPr>
              <a:t>Rachel Jacobson</a:t>
            </a:r>
          </a:p>
          <a:p>
            <a:pPr marL="0" lvl="0" indent="0">
              <a:buClr>
                <a:srgbClr val="0A6F63"/>
              </a:buClr>
              <a:buNone/>
            </a:pPr>
            <a:r>
              <a:rPr lang="en-US" b="1" dirty="0" err="1">
                <a:solidFill>
                  <a:srgbClr val="005569"/>
                </a:solidFill>
                <a:latin typeface="Myriad Pro" panose="020B0503030403020204" pitchFamily="34" charset="0"/>
                <a:ea typeface="Open Sans" pitchFamily="2" charset="0"/>
                <a:cs typeface="Open Sans" pitchFamily="2" charset="0"/>
              </a:rPr>
              <a:t>Asociada</a:t>
            </a:r>
            <a:endParaRPr lang="en-US" sz="2000" dirty="0">
              <a:solidFill>
                <a:srgbClr val="005569"/>
              </a:solidFill>
              <a:latin typeface="Myriad Pro" panose="020B0503030403020204" pitchFamily="34" charset="0"/>
              <a:ea typeface="Open Sans" pitchFamily="2" charset="0"/>
              <a:cs typeface="Open Sans" pitchFamily="2" charset="0"/>
            </a:endParaRPr>
          </a:p>
        </p:txBody>
      </p:sp>
      <p:sp>
        <p:nvSpPr>
          <p:cNvPr id="4" name="Content Placeholder 2">
            <a:extLst>
              <a:ext uri="{FF2B5EF4-FFF2-40B4-BE49-F238E27FC236}">
                <a16:creationId xmlns:a16="http://schemas.microsoft.com/office/drawing/2014/main" id="{B9FD3B23-7188-4301-67D1-D43F0E0B1F82}"/>
              </a:ext>
            </a:extLst>
          </p:cNvPr>
          <p:cNvSpPr txBox="1">
            <a:spLocks/>
          </p:cNvSpPr>
          <p:nvPr/>
        </p:nvSpPr>
        <p:spPr>
          <a:xfrm>
            <a:off x="623237" y="1527578"/>
            <a:ext cx="6279113" cy="4992610"/>
          </a:xfrm>
          <a:prstGeom prst="rect">
            <a:avLst/>
          </a:prstGeom>
        </p:spPr>
        <p:txBody>
          <a:bodyPr vert="horz" lIns="91440" tIns="45720" rIns="91440" bIns="45720" rtlCol="0" anchor="t">
            <a:normAutofit fontScale="47500" lnSpcReduction="20000"/>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lvl="0" indent="0">
              <a:buClr>
                <a:srgbClr val="005569"/>
              </a:buClr>
              <a:buNone/>
            </a:pPr>
            <a:r>
              <a:rPr lang="es-MX" sz="4500" b="1" dirty="0" err="1">
                <a:solidFill>
                  <a:srgbClr val="005569"/>
                </a:solidFill>
                <a:latin typeface="Myriad Pro" panose="020B0503030403020204" pitchFamily="34" charset="0"/>
                <a:ea typeface="Open Sans" pitchFamily="2" charset="0"/>
                <a:cs typeface="Open Sans" pitchFamily="2" charset="0"/>
              </a:rPr>
              <a:t>PlaceWorks</a:t>
            </a:r>
            <a:r>
              <a:rPr lang="es-MX" sz="4500" b="1" dirty="0">
                <a:solidFill>
                  <a:srgbClr val="005569"/>
                </a:solidFill>
                <a:latin typeface="Myriad Pro" panose="020B0503030403020204" pitchFamily="34" charset="0"/>
                <a:ea typeface="Open Sans" pitchFamily="2" charset="0"/>
                <a:cs typeface="Open Sans" pitchFamily="2" charset="0"/>
              </a:rPr>
              <a:t> </a:t>
            </a:r>
            <a:r>
              <a:rPr lang="es-MX" sz="4500" dirty="0">
                <a:solidFill>
                  <a:srgbClr val="005569"/>
                </a:solidFill>
                <a:latin typeface="Myriad Pro" panose="020B0503030403020204" pitchFamily="34" charset="0"/>
                <a:ea typeface="Open Sans" pitchFamily="2" charset="0"/>
                <a:cs typeface="Open Sans" pitchFamily="2" charset="0"/>
              </a:rPr>
              <a:t>es una firma de consultoría ambiental, de diseño y planificación 100% propiedad de sus empleados.</a:t>
            </a:r>
          </a:p>
          <a:p>
            <a:pPr lvl="0">
              <a:buClr>
                <a:srgbClr val="005569"/>
              </a:buClr>
              <a:buFont typeface="Wingdings" panose="05000000000000000000" pitchFamily="2" charset="2"/>
              <a:buChar char="§"/>
            </a:pPr>
            <a:r>
              <a:rPr lang="es-MX" sz="4500" dirty="0">
                <a:solidFill>
                  <a:srgbClr val="005569"/>
                </a:solidFill>
                <a:latin typeface="Myriad Pro" panose="020B0503030403020204" pitchFamily="34" charset="0"/>
                <a:ea typeface="Open Sans" pitchFamily="2" charset="0"/>
                <a:cs typeface="Open Sans" pitchFamily="2" charset="0"/>
              </a:rPr>
              <a:t>Adoptamos un enfoque holístico, reuniendo a personas de diversas áreas de práctica para ofrecer una experiencia integrada y completa bajo un mismo techo.</a:t>
            </a:r>
          </a:p>
          <a:p>
            <a:pPr lvl="0">
              <a:buClr>
                <a:srgbClr val="005569"/>
              </a:buClr>
              <a:buFont typeface="Wingdings" panose="05000000000000000000" pitchFamily="2" charset="2"/>
              <a:buChar char="§"/>
            </a:pPr>
            <a:r>
              <a:rPr lang="es-MX" sz="4500" dirty="0">
                <a:solidFill>
                  <a:srgbClr val="005569"/>
                </a:solidFill>
                <a:latin typeface="Myriad Pro" panose="020B0503030403020204" pitchFamily="34" charset="0"/>
                <a:ea typeface="Open Sans" pitchFamily="2" charset="0"/>
                <a:cs typeface="Open Sans" pitchFamily="2" charset="0"/>
              </a:rPr>
              <a:t>Creemos que la colaboración (con nuestros clientes, comunidades, partes interesadas y colegas) es esencial para nuestro éxito y requiere un alcance, compromiso y comunicación significativos.</a:t>
            </a:r>
          </a:p>
          <a:p>
            <a:pPr lvl="0">
              <a:buClr>
                <a:srgbClr val="005569"/>
              </a:buClr>
              <a:buFont typeface="Wingdings" panose="05000000000000000000" pitchFamily="2" charset="2"/>
              <a:buChar char="§"/>
            </a:pPr>
            <a:r>
              <a:rPr lang="es-MX" sz="4500" dirty="0">
                <a:solidFill>
                  <a:srgbClr val="005569"/>
                </a:solidFill>
                <a:latin typeface="Myriad Pro" panose="020B0503030403020204" pitchFamily="34" charset="0"/>
                <a:ea typeface="Open Sans" pitchFamily="2" charset="0"/>
                <a:cs typeface="Open Sans" pitchFamily="2" charset="0"/>
              </a:rPr>
              <a:t>Hemos estado apoyando a la ciudad de Richmond en la solicitud, el proceso de consulta posterior a la adjudicación y el primer año de implementación de la subvención TCC.</a:t>
            </a:r>
            <a:endParaRPr lang="en-US" sz="3200" dirty="0">
              <a:solidFill>
                <a:srgbClr val="005569"/>
              </a:solidFill>
              <a:latin typeface="Myriad Pro" panose="020B0503030403020204" pitchFamily="34" charset="0"/>
              <a:ea typeface="Open Sans" pitchFamily="2" charset="0"/>
              <a:cs typeface="Open Sans" pitchFamily="2" charset="0"/>
            </a:endParaRPr>
          </a:p>
        </p:txBody>
      </p:sp>
      <p:pic>
        <p:nvPicPr>
          <p:cNvPr id="12" name="Picture 11" descr="A person with curly hair smiling&#10;&#10;Description automatically generated">
            <a:extLst>
              <a:ext uri="{FF2B5EF4-FFF2-40B4-BE49-F238E27FC236}">
                <a16:creationId xmlns:a16="http://schemas.microsoft.com/office/drawing/2014/main" id="{ED84A2D1-1F54-1468-A901-A03254400E82}"/>
              </a:ext>
            </a:extLst>
          </p:cNvPr>
          <p:cNvPicPr>
            <a:picLocks noChangeAspect="1"/>
          </p:cNvPicPr>
          <p:nvPr/>
        </p:nvPicPr>
        <p:blipFill>
          <a:blip r:embed="rId3"/>
          <a:stretch>
            <a:fillRect/>
          </a:stretch>
        </p:blipFill>
        <p:spPr>
          <a:xfrm>
            <a:off x="7102771" y="1576925"/>
            <a:ext cx="2145912" cy="2446170"/>
          </a:xfrm>
          <a:prstGeom prst="rect">
            <a:avLst/>
          </a:prstGeom>
        </p:spPr>
      </p:pic>
      <p:sp>
        <p:nvSpPr>
          <p:cNvPr id="2" name="Content Placeholder 2">
            <a:extLst>
              <a:ext uri="{FF2B5EF4-FFF2-40B4-BE49-F238E27FC236}">
                <a16:creationId xmlns:a16="http://schemas.microsoft.com/office/drawing/2014/main" id="{76AE85C8-04CD-B06F-9F4B-1502D5260B0F}"/>
              </a:ext>
            </a:extLst>
          </p:cNvPr>
          <p:cNvSpPr txBox="1">
            <a:spLocks/>
          </p:cNvSpPr>
          <p:nvPr/>
        </p:nvSpPr>
        <p:spPr>
          <a:xfrm>
            <a:off x="9444569" y="4160308"/>
            <a:ext cx="2635145" cy="654287"/>
          </a:xfrm>
          <a:prstGeom prst="rect">
            <a:avLst/>
          </a:prstGeom>
        </p:spPr>
        <p:txBody>
          <a:bodyPr vert="horz" lIns="91440" tIns="45720" rIns="91440" bIns="45720" rtlCol="0" anchor="t">
            <a:normAutofit fontScale="77500" lnSpcReduction="20000"/>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lvl="0" indent="0">
              <a:buClr>
                <a:srgbClr val="0A6F63"/>
              </a:buClr>
              <a:buNone/>
            </a:pPr>
            <a:r>
              <a:rPr lang="en-US" sz="2600" b="1" dirty="0">
                <a:solidFill>
                  <a:srgbClr val="005569"/>
                </a:solidFill>
                <a:latin typeface="Myriad Pro" panose="020B0503030403020204" pitchFamily="34" charset="0"/>
                <a:ea typeface="Open Sans" pitchFamily="2" charset="0"/>
                <a:cs typeface="Open Sans" pitchFamily="2" charset="0"/>
              </a:rPr>
              <a:t>Amanda Tsang</a:t>
            </a:r>
          </a:p>
          <a:p>
            <a:pPr marL="0" lvl="0" indent="0">
              <a:buClr>
                <a:srgbClr val="0A6F63"/>
              </a:buClr>
              <a:buNone/>
            </a:pPr>
            <a:r>
              <a:rPr lang="en-US" b="1" dirty="0" err="1">
                <a:solidFill>
                  <a:srgbClr val="005569"/>
                </a:solidFill>
                <a:latin typeface="Myriad Pro" panose="020B0503030403020204" pitchFamily="34" charset="0"/>
                <a:ea typeface="Open Sans" pitchFamily="2" charset="0"/>
                <a:cs typeface="Open Sans" pitchFamily="2" charset="0"/>
              </a:rPr>
              <a:t>Interno</a:t>
            </a:r>
            <a:endParaRPr lang="en-US" sz="2000" dirty="0">
              <a:solidFill>
                <a:srgbClr val="005569"/>
              </a:solidFill>
              <a:latin typeface="Myriad Pro" panose="020B0503030403020204" pitchFamily="34" charset="0"/>
              <a:ea typeface="Open Sans" pitchFamily="2" charset="0"/>
              <a:cs typeface="Open Sans" pitchFamily="2" charset="0"/>
            </a:endParaRPr>
          </a:p>
        </p:txBody>
      </p:sp>
      <p:pic>
        <p:nvPicPr>
          <p:cNvPr id="3" name="Picture 2" descr="A person with curly hair smiling&#10;&#10;Description automatically generated">
            <a:extLst>
              <a:ext uri="{FF2B5EF4-FFF2-40B4-BE49-F238E27FC236}">
                <a16:creationId xmlns:a16="http://schemas.microsoft.com/office/drawing/2014/main" id="{5CB2B008-E50E-0E95-A500-DD61173E33FB}"/>
              </a:ext>
            </a:extLst>
          </p:cNvPr>
          <p:cNvPicPr>
            <a:picLocks noChangeAspect="1"/>
          </p:cNvPicPr>
          <p:nvPr/>
        </p:nvPicPr>
        <p:blipFill>
          <a:blip r:embed="rId3"/>
          <a:stretch>
            <a:fillRect/>
          </a:stretch>
        </p:blipFill>
        <p:spPr>
          <a:xfrm>
            <a:off x="9531191" y="1576925"/>
            <a:ext cx="2145912" cy="2446170"/>
          </a:xfrm>
          <a:prstGeom prst="rect">
            <a:avLst/>
          </a:prstGeom>
        </p:spPr>
      </p:pic>
      <p:pic>
        <p:nvPicPr>
          <p:cNvPr id="7" name="Picture 6" descr="A person smiling at camera&#10;&#10;Description automatically generated">
            <a:extLst>
              <a:ext uri="{FF2B5EF4-FFF2-40B4-BE49-F238E27FC236}">
                <a16:creationId xmlns:a16="http://schemas.microsoft.com/office/drawing/2014/main" id="{21D1002B-D9AD-05C3-FC8B-C819226F3982}"/>
              </a:ext>
            </a:extLst>
          </p:cNvPr>
          <p:cNvPicPr>
            <a:picLocks noChangeAspect="1"/>
          </p:cNvPicPr>
          <p:nvPr/>
        </p:nvPicPr>
        <p:blipFill rotWithShape="1">
          <a:blip r:embed="rId4">
            <a:extLst>
              <a:ext uri="{BEBA8EAE-BF5A-486C-A8C5-ECC9F3942E4B}">
                <a14:imgProps xmlns:a14="http://schemas.microsoft.com/office/drawing/2010/main">
                  <a14:imgLayer r:embed="rId5">
                    <a14:imgEffect>
                      <a14:colorTemperature colorTemp="6300"/>
                    </a14:imgEffect>
                    <a14:imgEffect>
                      <a14:saturation sat="93000"/>
                    </a14:imgEffect>
                    <a14:imgEffect>
                      <a14:brightnessContrast bright="-10000"/>
                    </a14:imgEffect>
                  </a14:imgLayer>
                </a14:imgProps>
              </a:ext>
            </a:extLst>
          </a:blip>
          <a:srcRect l="24069" t="21133" r="22543" b="33183"/>
          <a:stretch/>
        </p:blipFill>
        <p:spPr>
          <a:xfrm>
            <a:off x="9531192" y="1576925"/>
            <a:ext cx="2209052" cy="2446170"/>
          </a:xfrm>
          <a:prstGeom prst="rect">
            <a:avLst/>
          </a:prstGeom>
        </p:spPr>
      </p:pic>
    </p:spTree>
    <p:extLst>
      <p:ext uri="{BB962C8B-B14F-4D97-AF65-F5344CB8AC3E}">
        <p14:creationId xmlns:p14="http://schemas.microsoft.com/office/powerpoint/2010/main" val="329530102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3F5D4880-AFA6-4CEF-84AC-918F57567C49}"/>
              </a:ext>
            </a:extLst>
          </p:cNvPr>
          <p:cNvSpPr/>
          <p:nvPr/>
        </p:nvSpPr>
        <p:spPr>
          <a:xfrm>
            <a:off x="622570" y="1829202"/>
            <a:ext cx="3482502" cy="4662236"/>
          </a:xfrm>
          <a:prstGeom prst="roundRect">
            <a:avLst>
              <a:gd name="adj" fmla="val 5608"/>
            </a:avLst>
          </a:prstGeom>
          <a:solidFill>
            <a:srgbClr val="88C9D5">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B9C8D102-015A-4656-8CA3-B7D522AC82AC}"/>
              </a:ext>
            </a:extLst>
          </p:cNvPr>
          <p:cNvSpPr/>
          <p:nvPr/>
        </p:nvSpPr>
        <p:spPr>
          <a:xfrm>
            <a:off x="8086928" y="1829201"/>
            <a:ext cx="3482502" cy="4662236"/>
          </a:xfrm>
          <a:prstGeom prst="roundRect">
            <a:avLst>
              <a:gd name="adj" fmla="val 5608"/>
            </a:avLst>
          </a:prstGeom>
          <a:solidFill>
            <a:srgbClr val="88C9D5">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0D278A9B-9969-47E9-A42F-D1AC7EF46B1B}"/>
              </a:ext>
            </a:extLst>
          </p:cNvPr>
          <p:cNvSpPr/>
          <p:nvPr/>
        </p:nvSpPr>
        <p:spPr>
          <a:xfrm>
            <a:off x="4354749" y="1829200"/>
            <a:ext cx="3482502" cy="4662236"/>
          </a:xfrm>
          <a:prstGeom prst="roundRect">
            <a:avLst>
              <a:gd name="adj" fmla="val 5608"/>
            </a:avLst>
          </a:prstGeom>
          <a:solidFill>
            <a:srgbClr val="88C9D5">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ontent Placeholder 2">
            <a:extLst>
              <a:ext uri="{FF2B5EF4-FFF2-40B4-BE49-F238E27FC236}">
                <a16:creationId xmlns:a16="http://schemas.microsoft.com/office/drawing/2014/main" id="{F63C510E-ECFE-4319-9E04-1C2C221E12D1}"/>
              </a:ext>
            </a:extLst>
          </p:cNvPr>
          <p:cNvSpPr txBox="1">
            <a:spLocks/>
          </p:cNvSpPr>
          <p:nvPr/>
        </p:nvSpPr>
        <p:spPr>
          <a:xfrm>
            <a:off x="774933" y="1888113"/>
            <a:ext cx="3268495" cy="4819904"/>
          </a:xfrm>
          <a:prstGeom prst="rect">
            <a:avLst/>
          </a:prstGeom>
        </p:spPr>
        <p:txBody>
          <a:bodyPr vert="horz" lIns="91440" tIns="45720" rIns="91440" bIns="45720" rtlCol="0" anchor="t">
            <a:normAutofit fontScale="92500"/>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lvl="0" indent="0">
              <a:buClr>
                <a:srgbClr val="0A6F63"/>
              </a:buClr>
              <a:buNone/>
            </a:pPr>
            <a:r>
              <a:rPr lang="es-MX" sz="2400" b="1" dirty="0">
                <a:solidFill>
                  <a:srgbClr val="005569"/>
                </a:solidFill>
                <a:latin typeface="Myriad Pro" panose="020B0503030403020204" pitchFamily="34" charset="0"/>
                <a:ea typeface="Open Sans" pitchFamily="2" charset="0"/>
                <a:cs typeface="Open Sans" pitchFamily="2" charset="0"/>
              </a:rPr>
              <a:t>I. Informe de progreso</a:t>
            </a:r>
          </a:p>
          <a:p>
            <a:pPr lvl="0">
              <a:buClr>
                <a:srgbClr val="0A6F63"/>
              </a:buClr>
              <a:buFont typeface="Arial" panose="020B0604020202020204" pitchFamily="34" charset="0"/>
              <a:buChar char="•"/>
            </a:pPr>
            <a:r>
              <a:rPr lang="es-MX" sz="2400" dirty="0">
                <a:solidFill>
                  <a:srgbClr val="005569"/>
                </a:solidFill>
                <a:latin typeface="Myriad Pro" panose="020B0503030403020204" pitchFamily="34" charset="0"/>
                <a:ea typeface="Open Sans" pitchFamily="2" charset="0"/>
                <a:cs typeface="Open Sans" pitchFamily="2" charset="0"/>
              </a:rPr>
              <a:t>Responder preguntas narrativas</a:t>
            </a:r>
          </a:p>
          <a:p>
            <a:pPr lvl="0">
              <a:buClr>
                <a:srgbClr val="0A6F63"/>
              </a:buClr>
              <a:buFont typeface="Arial" panose="020B0604020202020204" pitchFamily="34" charset="0"/>
              <a:buChar char="•"/>
            </a:pPr>
            <a:r>
              <a:rPr lang="es-MX" sz="2400" dirty="0">
                <a:solidFill>
                  <a:srgbClr val="005569"/>
                </a:solidFill>
                <a:latin typeface="Myriad Pro" panose="020B0503030403020204" pitchFamily="34" charset="0"/>
                <a:ea typeface="Open Sans" pitchFamily="2" charset="0"/>
                <a:cs typeface="Open Sans" pitchFamily="2" charset="0"/>
              </a:rPr>
              <a:t>Historias de éxito y lecciones aprendidas</a:t>
            </a:r>
          </a:p>
          <a:p>
            <a:pPr lvl="0">
              <a:buClr>
                <a:srgbClr val="0A6F63"/>
              </a:buClr>
              <a:buFont typeface="Arial" panose="020B0604020202020204" pitchFamily="34" charset="0"/>
              <a:buChar char="•"/>
            </a:pPr>
            <a:r>
              <a:rPr lang="es-MX" sz="2400" dirty="0">
                <a:solidFill>
                  <a:srgbClr val="005569"/>
                </a:solidFill>
                <a:latin typeface="Myriad Pro" panose="020B0503030403020204" pitchFamily="34" charset="0"/>
                <a:ea typeface="Open Sans" pitchFamily="2" charset="0"/>
                <a:cs typeface="Open Sans" pitchFamily="2" charset="0"/>
              </a:rPr>
              <a:t>Desafíos y áreas de mejora</a:t>
            </a:r>
          </a:p>
          <a:p>
            <a:pPr lvl="0">
              <a:buClr>
                <a:srgbClr val="0A6F63"/>
              </a:buClr>
              <a:buFont typeface="Arial" panose="020B0604020202020204" pitchFamily="34" charset="0"/>
              <a:buChar char="•"/>
            </a:pPr>
            <a:r>
              <a:rPr lang="es-MX" sz="2400" dirty="0">
                <a:solidFill>
                  <a:srgbClr val="005569"/>
                </a:solidFill>
                <a:latin typeface="Myriad Pro" panose="020B0503030403020204" pitchFamily="34" charset="0"/>
                <a:ea typeface="Open Sans" pitchFamily="2" charset="0"/>
                <a:cs typeface="Open Sans" pitchFamily="2" charset="0"/>
              </a:rPr>
              <a:t>Informar nuevas fuentes de apalancamiento comprometidas</a:t>
            </a:r>
            <a:endParaRPr lang="en-US" dirty="0">
              <a:solidFill>
                <a:srgbClr val="005569"/>
              </a:solidFill>
              <a:latin typeface="Myriad Pro" panose="020B0503030403020204" pitchFamily="34" charset="0"/>
            </a:endParaRPr>
          </a:p>
        </p:txBody>
      </p:sp>
      <p:sp>
        <p:nvSpPr>
          <p:cNvPr id="3" name="Title 1">
            <a:extLst>
              <a:ext uri="{FF2B5EF4-FFF2-40B4-BE49-F238E27FC236}">
                <a16:creationId xmlns:a16="http://schemas.microsoft.com/office/drawing/2014/main" id="{AB4AA499-08DB-4E67-502D-2B8CCBBE4202}"/>
              </a:ext>
            </a:extLst>
          </p:cNvPr>
          <p:cNvSpPr txBox="1">
            <a:spLocks/>
          </p:cNvSpPr>
          <p:nvPr/>
        </p:nvSpPr>
        <p:spPr>
          <a:xfrm>
            <a:off x="532427" y="265752"/>
            <a:ext cx="8298870" cy="905501"/>
          </a:xfrm>
          <a:prstGeom prst="rect">
            <a:avLst/>
          </a:prstGeom>
        </p:spPr>
        <p:txBody>
          <a:bodyPr vert="horz" lIns="91440" tIns="45720" rIns="91440" bIns="45720" rtlCol="0" anchor="ctr">
            <a:normAutofit fontScale="85000" lnSpcReduction="10000"/>
          </a:bodyPr>
          <a:lstStyle>
            <a:lvl1pPr algn="l" defTabSz="457200" rtl="0" eaLnBrk="1" latinLnBrk="0" hangingPunct="1">
              <a:spcBef>
                <a:spcPct val="0"/>
              </a:spcBef>
              <a:buNone/>
              <a:defRPr sz="3600" b="1" kern="1200" cap="all">
                <a:solidFill>
                  <a:schemeClr val="tx1"/>
                </a:solidFill>
                <a:latin typeface="Century Gothic" panose="020B0502020202020204" pitchFamily="34"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MX" sz="4000" kern="1500" cap="none" dirty="0">
                <a:solidFill>
                  <a:schemeClr val="bg1"/>
                </a:solidFill>
                <a:latin typeface="Myriad Pro" panose="020B0503030403020204" pitchFamily="34" charset="0"/>
                <a:ea typeface="Open Sans" pitchFamily="2" charset="0"/>
                <a:cs typeface="Open Sans" pitchFamily="2" charset="0"/>
              </a:rPr>
              <a:t>Descripción general del informe anual</a:t>
            </a:r>
            <a:endParaRPr lang="en-US" sz="4000" b="1" kern="1500" cap="none" dirty="0">
              <a:solidFill>
                <a:schemeClr val="bg1"/>
              </a:solidFill>
              <a:latin typeface="Myriad Pro" panose="020B0503030403020204" pitchFamily="34" charset="0"/>
              <a:ea typeface="Open Sans" pitchFamily="2" charset="0"/>
              <a:cs typeface="Open Sans" pitchFamily="2" charset="0"/>
            </a:endParaRPr>
          </a:p>
        </p:txBody>
      </p:sp>
      <p:sp>
        <p:nvSpPr>
          <p:cNvPr id="5" name="Content Placeholder 2">
            <a:extLst>
              <a:ext uri="{FF2B5EF4-FFF2-40B4-BE49-F238E27FC236}">
                <a16:creationId xmlns:a16="http://schemas.microsoft.com/office/drawing/2014/main" id="{716DE8D0-0D55-FE9E-941C-4D6B53AE4976}"/>
              </a:ext>
            </a:extLst>
          </p:cNvPr>
          <p:cNvSpPr txBox="1">
            <a:spLocks/>
          </p:cNvSpPr>
          <p:nvPr/>
        </p:nvSpPr>
        <p:spPr>
          <a:xfrm>
            <a:off x="4484609" y="1888113"/>
            <a:ext cx="3200279" cy="4819904"/>
          </a:xfrm>
          <a:prstGeom prst="rect">
            <a:avLst/>
          </a:prstGeom>
        </p:spPr>
        <p:txBody>
          <a:bodyPr vert="horz" lIns="91440" tIns="45720" rIns="91440" bIns="45720" rtlCol="0" anchor="t">
            <a:normAutofit fontScale="85000" lnSpcReduction="20000"/>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lvl="0" indent="0">
              <a:buClr>
                <a:srgbClr val="0A6F63"/>
              </a:buClr>
              <a:buNone/>
            </a:pPr>
            <a:r>
              <a:rPr lang="es-MX" sz="2400" b="1" dirty="0">
                <a:solidFill>
                  <a:srgbClr val="005569"/>
                </a:solidFill>
                <a:latin typeface="Myriad Pro" panose="020B0503030403020204" pitchFamily="34" charset="0"/>
                <a:ea typeface="Open Sans" pitchFamily="2" charset="0"/>
                <a:cs typeface="Open Sans" pitchFamily="2" charset="0"/>
              </a:rPr>
              <a:t>II. Informe de financiación de apalancamiento</a:t>
            </a:r>
          </a:p>
          <a:p>
            <a:pPr>
              <a:buClr>
                <a:srgbClr val="0A6F63"/>
              </a:buClr>
              <a:buFont typeface="Arial" panose="020B0604020202020204" pitchFamily="34" charset="0"/>
              <a:buChar char="•"/>
            </a:pPr>
            <a:r>
              <a:rPr lang="es-MX" sz="2400" dirty="0">
                <a:solidFill>
                  <a:srgbClr val="005569"/>
                </a:solidFill>
                <a:latin typeface="Myriad Pro" panose="020B0503030403020204" pitchFamily="34" charset="0"/>
                <a:ea typeface="Open Sans" pitchFamily="2" charset="0"/>
                <a:cs typeface="Open Sans" pitchFamily="2" charset="0"/>
              </a:rPr>
              <a:t>Informar gastos en fuentes de financiamiento apalancadas</a:t>
            </a:r>
          </a:p>
          <a:p>
            <a:pPr>
              <a:buClr>
                <a:srgbClr val="0A6F63"/>
              </a:buClr>
              <a:buFont typeface="Arial" panose="020B0604020202020204" pitchFamily="34" charset="0"/>
              <a:buChar char="•"/>
            </a:pPr>
            <a:r>
              <a:rPr lang="es-MX" sz="2400" dirty="0">
                <a:solidFill>
                  <a:srgbClr val="005569"/>
                </a:solidFill>
                <a:latin typeface="Myriad Pro" panose="020B0503030403020204" pitchFamily="34" charset="0"/>
                <a:ea typeface="Open Sans" pitchFamily="2" charset="0"/>
                <a:cs typeface="Open Sans" pitchFamily="2" charset="0"/>
              </a:rPr>
              <a:t>Información clave</a:t>
            </a:r>
          </a:p>
          <a:p>
            <a:pPr>
              <a:buClr>
                <a:srgbClr val="0A6F63"/>
              </a:buClr>
              <a:buFont typeface="Arial" panose="020B0604020202020204" pitchFamily="34" charset="0"/>
              <a:buChar char="•"/>
            </a:pPr>
            <a:r>
              <a:rPr lang="es-MX" sz="2400" dirty="0">
                <a:solidFill>
                  <a:srgbClr val="005569"/>
                </a:solidFill>
                <a:latin typeface="Myriad Pro" panose="020B0503030403020204" pitchFamily="34" charset="0"/>
                <a:ea typeface="Open Sans" pitchFamily="2" charset="0"/>
                <a:cs typeface="Open Sans" pitchFamily="2" charset="0"/>
              </a:rPr>
              <a:t>Nuevos nombres de fuentes de apalancamiento</a:t>
            </a:r>
          </a:p>
          <a:p>
            <a:pPr>
              <a:buClr>
                <a:srgbClr val="0A6F63"/>
              </a:buClr>
              <a:buFont typeface="Arial" panose="020B0604020202020204" pitchFamily="34" charset="0"/>
              <a:buChar char="•"/>
            </a:pPr>
            <a:r>
              <a:rPr lang="es-MX" sz="2400" dirty="0">
                <a:solidFill>
                  <a:srgbClr val="005569"/>
                </a:solidFill>
                <a:latin typeface="Myriad Pro" panose="020B0503030403020204" pitchFamily="34" charset="0"/>
                <a:ea typeface="Open Sans" pitchFamily="2" charset="0"/>
                <a:cs typeface="Open Sans" pitchFamily="2" charset="0"/>
              </a:rPr>
              <a:t>Cantidad gastada</a:t>
            </a:r>
          </a:p>
          <a:p>
            <a:pPr>
              <a:buClr>
                <a:srgbClr val="0A6F63"/>
              </a:buClr>
              <a:buFont typeface="Arial" panose="020B0604020202020204" pitchFamily="34" charset="0"/>
              <a:buChar char="•"/>
            </a:pPr>
            <a:r>
              <a:rPr lang="es-MX" sz="2400" dirty="0">
                <a:solidFill>
                  <a:srgbClr val="005569"/>
                </a:solidFill>
                <a:latin typeface="Myriad Pro" panose="020B0503030403020204" pitchFamily="34" charset="0"/>
                <a:ea typeface="Open Sans" pitchFamily="2" charset="0"/>
                <a:cs typeface="Open Sans" pitchFamily="2" charset="0"/>
              </a:rPr>
              <a:t>fechas</a:t>
            </a:r>
          </a:p>
          <a:p>
            <a:pPr>
              <a:buClr>
                <a:srgbClr val="0A6F63"/>
              </a:buClr>
              <a:buFont typeface="Arial" panose="020B0604020202020204" pitchFamily="34" charset="0"/>
              <a:buChar char="•"/>
            </a:pPr>
            <a:r>
              <a:rPr lang="es-MX" sz="2400" dirty="0">
                <a:solidFill>
                  <a:srgbClr val="005569"/>
                </a:solidFill>
                <a:latin typeface="Myriad Pro" panose="020B0503030403020204" pitchFamily="34" charset="0"/>
                <a:ea typeface="Open Sans" pitchFamily="2" charset="0"/>
                <a:cs typeface="Open Sans" pitchFamily="2" charset="0"/>
              </a:rPr>
              <a:t>Documentación de apoyo</a:t>
            </a:r>
            <a:endParaRPr lang="en-US" i="0" dirty="0">
              <a:solidFill>
                <a:srgbClr val="005569"/>
              </a:solidFill>
              <a:effectLst/>
              <a:latin typeface="Myriad Pro" panose="020B0503030403020204" pitchFamily="34" charset="0"/>
            </a:endParaRPr>
          </a:p>
          <a:p>
            <a:pPr lvl="0">
              <a:buClr>
                <a:srgbClr val="005569"/>
              </a:buClr>
              <a:buFont typeface="Wingdings 2" panose="05020102010507070707" pitchFamily="18" charset="2"/>
              <a:buChar char=""/>
            </a:pPr>
            <a:endParaRPr lang="en-US" dirty="0">
              <a:solidFill>
                <a:srgbClr val="005569"/>
              </a:solidFill>
              <a:latin typeface="Myriad Pro" panose="020B0503030403020204" pitchFamily="34" charset="0"/>
              <a:ea typeface="Open Sans" pitchFamily="2" charset="0"/>
              <a:cs typeface="Open Sans" pitchFamily="2" charset="0"/>
            </a:endParaRPr>
          </a:p>
        </p:txBody>
      </p:sp>
      <p:sp>
        <p:nvSpPr>
          <p:cNvPr id="6" name="Content Placeholder 2">
            <a:extLst>
              <a:ext uri="{FF2B5EF4-FFF2-40B4-BE49-F238E27FC236}">
                <a16:creationId xmlns:a16="http://schemas.microsoft.com/office/drawing/2014/main" id="{998426FB-412A-6702-77F0-ABD918622623}"/>
              </a:ext>
            </a:extLst>
          </p:cNvPr>
          <p:cNvSpPr txBox="1">
            <a:spLocks/>
          </p:cNvSpPr>
          <p:nvPr/>
        </p:nvSpPr>
        <p:spPr>
          <a:xfrm>
            <a:off x="8278432" y="1774600"/>
            <a:ext cx="2960935" cy="4819904"/>
          </a:xfrm>
          <a:prstGeom prst="rect">
            <a:avLst/>
          </a:prstGeom>
        </p:spPr>
        <p:txBody>
          <a:bodyPr vert="horz" lIns="91440" tIns="45720" rIns="91440" bIns="45720" rtlCol="0" anchor="t">
            <a:normAutofit fontScale="92500"/>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lvl="0" indent="0">
              <a:buClr>
                <a:srgbClr val="0A6F63"/>
              </a:buClr>
              <a:buNone/>
            </a:pPr>
            <a:r>
              <a:rPr lang="es-MX" sz="2400" b="1" dirty="0">
                <a:solidFill>
                  <a:srgbClr val="005569"/>
                </a:solidFill>
                <a:latin typeface="Myriad Pro" panose="020B0503030403020204" pitchFamily="34" charset="0"/>
                <a:ea typeface="Open Sans" pitchFamily="2" charset="0"/>
                <a:cs typeface="Open Sans" pitchFamily="2" charset="0"/>
              </a:rPr>
              <a:t>III. Informe de inventario de equipos</a:t>
            </a:r>
          </a:p>
          <a:p>
            <a:pPr lvl="0">
              <a:buClr>
                <a:srgbClr val="0A6F63"/>
              </a:buClr>
              <a:buFont typeface="Arial" panose="020B0604020202020204" pitchFamily="34" charset="0"/>
              <a:buChar char="•"/>
            </a:pPr>
            <a:r>
              <a:rPr lang="es-MX" sz="2400" dirty="0">
                <a:solidFill>
                  <a:srgbClr val="005569"/>
                </a:solidFill>
                <a:latin typeface="Myriad Pro" panose="020B0503030403020204" pitchFamily="34" charset="0"/>
                <a:ea typeface="Open Sans" pitchFamily="2" charset="0"/>
                <a:cs typeface="Open Sans" pitchFamily="2" charset="0"/>
              </a:rPr>
              <a:t>Artículos que cuestan más de $5,000 cada uno y se han comprado con fondos de TCC</a:t>
            </a:r>
          </a:p>
          <a:p>
            <a:pPr lvl="0">
              <a:buClr>
                <a:srgbClr val="0A6F63"/>
              </a:buClr>
              <a:buFont typeface="Arial" panose="020B0604020202020204" pitchFamily="34" charset="0"/>
              <a:buChar char="•"/>
            </a:pPr>
            <a:r>
              <a:rPr lang="es-MX" sz="2400" dirty="0">
                <a:solidFill>
                  <a:srgbClr val="005569"/>
                </a:solidFill>
                <a:latin typeface="Myriad Pro" panose="020B0503030403020204" pitchFamily="34" charset="0"/>
                <a:ea typeface="Open Sans" pitchFamily="2" charset="0"/>
                <a:cs typeface="Open Sans" pitchFamily="2" charset="0"/>
              </a:rPr>
              <a:t>Hasta la fecha, ningún presupuesto de Richmond </a:t>
            </a:r>
            <a:r>
              <a:rPr lang="es-MX" sz="2400" dirty="0" err="1">
                <a:solidFill>
                  <a:srgbClr val="005569"/>
                </a:solidFill>
                <a:latin typeface="Myriad Pro" panose="020B0503030403020204" pitchFamily="34" charset="0"/>
                <a:ea typeface="Open Sans" pitchFamily="2" charset="0"/>
                <a:cs typeface="Open Sans" pitchFamily="2" charset="0"/>
              </a:rPr>
              <a:t>Rising</a:t>
            </a:r>
            <a:r>
              <a:rPr lang="es-MX" sz="2400" dirty="0">
                <a:solidFill>
                  <a:srgbClr val="005569"/>
                </a:solidFill>
                <a:latin typeface="Myriad Pro" panose="020B0503030403020204" pitchFamily="34" charset="0"/>
                <a:ea typeface="Open Sans" pitchFamily="2" charset="0"/>
                <a:cs typeface="Open Sans" pitchFamily="2" charset="0"/>
              </a:rPr>
              <a:t> incluye compras de equipos</a:t>
            </a:r>
          </a:p>
          <a:p>
            <a:pPr marL="0" lvl="0" indent="0">
              <a:buClr>
                <a:srgbClr val="0A6F63"/>
              </a:buClr>
              <a:buNone/>
            </a:pPr>
            <a:endParaRPr lang="en-US" dirty="0">
              <a:solidFill>
                <a:srgbClr val="005569"/>
              </a:solidFill>
              <a:latin typeface="Myriad Pro" panose="020B0503030403020204" pitchFamily="34" charset="0"/>
              <a:ea typeface="Open Sans" pitchFamily="2" charset="0"/>
              <a:cs typeface="Open Sans" pitchFamily="2" charset="0"/>
            </a:endParaRPr>
          </a:p>
        </p:txBody>
      </p:sp>
      <p:sp>
        <p:nvSpPr>
          <p:cNvPr id="13" name="Content Placeholder 2">
            <a:extLst>
              <a:ext uri="{FF2B5EF4-FFF2-40B4-BE49-F238E27FC236}">
                <a16:creationId xmlns:a16="http://schemas.microsoft.com/office/drawing/2014/main" id="{1377999D-7511-42F5-8679-8463D54A3546}"/>
              </a:ext>
            </a:extLst>
          </p:cNvPr>
          <p:cNvSpPr txBox="1">
            <a:spLocks/>
          </p:cNvSpPr>
          <p:nvPr/>
        </p:nvSpPr>
        <p:spPr>
          <a:xfrm>
            <a:off x="774933" y="1373803"/>
            <a:ext cx="10887542" cy="503864"/>
          </a:xfrm>
          <a:prstGeom prst="rect">
            <a:avLst/>
          </a:prstGeom>
        </p:spPr>
        <p:txBody>
          <a:bodyPr vert="horz" lIns="91440" tIns="45720" rIns="91440" bIns="45720" rtlCol="0" anchor="t">
            <a:normAutofit fontScale="62500" lnSpcReduction="20000"/>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lvl="0" indent="0">
              <a:buClr>
                <a:srgbClr val="0A6F63"/>
              </a:buClr>
              <a:buNone/>
            </a:pPr>
            <a:r>
              <a:rPr lang="es-MX" sz="2400" b="1" dirty="0">
                <a:solidFill>
                  <a:srgbClr val="005569"/>
                </a:solidFill>
                <a:latin typeface="Myriad Pro" panose="020B0503030403020204" pitchFamily="34" charset="0"/>
                <a:ea typeface="Open Sans" pitchFamily="2" charset="0"/>
                <a:cs typeface="Open Sans" pitchFamily="2" charset="0"/>
              </a:rPr>
              <a:t>Cada agosto, los beneficiarios deben compilar y presentar informes anuales del año anterior, del 1 de agosto al 31 de julio.</a:t>
            </a:r>
            <a:endParaRPr lang="en-US" dirty="0">
              <a:solidFill>
                <a:srgbClr val="005569"/>
              </a:solidFill>
              <a:latin typeface="Myriad Pro" panose="020B0503030403020204" pitchFamily="34" charset="0"/>
            </a:endParaRPr>
          </a:p>
        </p:txBody>
      </p:sp>
    </p:spTree>
    <p:extLst>
      <p:ext uri="{BB962C8B-B14F-4D97-AF65-F5344CB8AC3E}">
        <p14:creationId xmlns:p14="http://schemas.microsoft.com/office/powerpoint/2010/main" val="1362429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logo for a community&#10;&#10;Description automatically generated">
            <a:extLst>
              <a:ext uri="{FF2B5EF4-FFF2-40B4-BE49-F238E27FC236}">
                <a16:creationId xmlns:a16="http://schemas.microsoft.com/office/drawing/2014/main" id="{58B8C34B-C66D-8C5E-4B8E-E9623FDF883D}"/>
              </a:ext>
            </a:extLst>
          </p:cNvPr>
          <p:cNvPicPr>
            <a:picLocks noChangeAspect="1"/>
          </p:cNvPicPr>
          <p:nvPr/>
        </p:nvPicPr>
        <p:blipFill>
          <a:blip r:embed="rId3"/>
          <a:stretch>
            <a:fillRect/>
          </a:stretch>
        </p:blipFill>
        <p:spPr>
          <a:xfrm>
            <a:off x="483828" y="479498"/>
            <a:ext cx="3193865" cy="3193865"/>
          </a:xfrm>
          <a:prstGeom prst="rect">
            <a:avLst/>
          </a:prstGeom>
        </p:spPr>
      </p:pic>
      <p:sp>
        <p:nvSpPr>
          <p:cNvPr id="4" name="Title 1">
            <a:extLst>
              <a:ext uri="{FF2B5EF4-FFF2-40B4-BE49-F238E27FC236}">
                <a16:creationId xmlns:a16="http://schemas.microsoft.com/office/drawing/2014/main" id="{9342268F-810E-09B2-5B36-3F8A04B7824B}"/>
              </a:ext>
            </a:extLst>
          </p:cNvPr>
          <p:cNvSpPr txBox="1">
            <a:spLocks/>
          </p:cNvSpPr>
          <p:nvPr/>
        </p:nvSpPr>
        <p:spPr>
          <a:xfrm>
            <a:off x="846307" y="4144306"/>
            <a:ext cx="10458510" cy="1410825"/>
          </a:xfrm>
          <a:prstGeom prst="rect">
            <a:avLst/>
          </a:prstGeom>
        </p:spPr>
        <p:txBody>
          <a:bodyPr vert="horz" lIns="91440" tIns="45720" rIns="91440" bIns="45720" rtlCol="0" anchor="b">
            <a:noAutofit/>
          </a:bodyPr>
          <a:lstStyle>
            <a:lvl1pPr algn="l" defTabSz="457200" rtl="0" eaLnBrk="1" latinLnBrk="0" hangingPunct="1">
              <a:spcBef>
                <a:spcPct val="0"/>
              </a:spcBef>
              <a:buNone/>
              <a:defRPr sz="3600" b="1" kern="1200" cap="all">
                <a:solidFill>
                  <a:schemeClr val="tx1"/>
                </a:solidFill>
                <a:latin typeface="Century Gothic" panose="020B0502020202020204" pitchFamily="34"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5000" cap="none" dirty="0">
                <a:solidFill>
                  <a:schemeClr val="bg1"/>
                </a:solidFill>
                <a:latin typeface="Myriad Pro" panose="020B0503030403020204" pitchFamily="34" charset="0"/>
                <a:ea typeface="Open Sans" pitchFamily="2" charset="0"/>
                <a:cs typeface="Open Sans" pitchFamily="2" charset="0"/>
              </a:rPr>
              <a:t>I. </a:t>
            </a:r>
            <a:r>
              <a:rPr lang="en-US" sz="5400" cap="none" dirty="0">
                <a:solidFill>
                  <a:schemeClr val="bg1"/>
                </a:solidFill>
                <a:latin typeface="Myriad Pro" panose="020B0503030403020204" pitchFamily="34" charset="0"/>
                <a:ea typeface="Open Sans" pitchFamily="2" charset="0"/>
                <a:cs typeface="Open Sans" pitchFamily="2" charset="0"/>
              </a:rPr>
              <a:t>Session </a:t>
            </a:r>
            <a:r>
              <a:rPr lang="es-MX" sz="5400" cap="none" dirty="0">
                <a:solidFill>
                  <a:schemeClr val="bg1"/>
                </a:solidFill>
                <a:latin typeface="Myriad Pro" panose="020B0503030403020204" pitchFamily="34" charset="0"/>
                <a:ea typeface="Open Sans" pitchFamily="2" charset="0"/>
                <a:cs typeface="Open Sans" pitchFamily="2" charset="0"/>
              </a:rPr>
              <a:t>informe de progreso </a:t>
            </a:r>
            <a:endParaRPr lang="en-US" sz="5000" cap="none" dirty="0">
              <a:solidFill>
                <a:schemeClr val="bg1"/>
              </a:solidFill>
              <a:latin typeface="Myriad Pro" panose="020B0503030403020204" pitchFamily="34" charset="0"/>
              <a:ea typeface="Open Sans" pitchFamily="2" charset="0"/>
              <a:cs typeface="Open Sans" pitchFamily="2" charset="0"/>
            </a:endParaRPr>
          </a:p>
          <a:p>
            <a:r>
              <a:rPr lang="es-MX" sz="3200" b="0" i="1" cap="none" dirty="0">
                <a:solidFill>
                  <a:schemeClr val="bg1"/>
                </a:solidFill>
                <a:latin typeface="Myriad Pro" panose="020B0503030403020204" pitchFamily="34" charset="0"/>
                <a:ea typeface="Open Sans" pitchFamily="2" charset="0"/>
                <a:cs typeface="Open Sans" pitchFamily="2" charset="0"/>
              </a:rPr>
              <a:t>Preguntas narrativas Sesión de lluvia de ideas</a:t>
            </a:r>
            <a:endParaRPr lang="en-US" sz="3200" b="0" i="1" cap="none" dirty="0">
              <a:solidFill>
                <a:schemeClr val="bg1"/>
              </a:solidFill>
              <a:latin typeface="Myriad Pro" panose="020B0503030403020204" pitchFamily="34" charset="0"/>
              <a:ea typeface="Open Sans" pitchFamily="2" charset="0"/>
              <a:cs typeface="Open Sans" pitchFamily="2" charset="0"/>
            </a:endParaRPr>
          </a:p>
        </p:txBody>
      </p:sp>
    </p:spTree>
    <p:extLst>
      <p:ext uri="{BB962C8B-B14F-4D97-AF65-F5344CB8AC3E}">
        <p14:creationId xmlns:p14="http://schemas.microsoft.com/office/powerpoint/2010/main" val="9895353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0B653A10-04B5-8CFA-DC96-99D573FC2481}"/>
              </a:ext>
            </a:extLst>
          </p:cNvPr>
          <p:cNvSpPr txBox="1">
            <a:spLocks/>
          </p:cNvSpPr>
          <p:nvPr/>
        </p:nvSpPr>
        <p:spPr>
          <a:xfrm>
            <a:off x="198344" y="1470212"/>
            <a:ext cx="11841256" cy="5122036"/>
          </a:xfrm>
          <a:prstGeom prst="rect">
            <a:avLst/>
          </a:prstGeom>
        </p:spPr>
        <p:txBody>
          <a:bodyPr vert="horz" lIns="91440" tIns="45720" rIns="91440" bIns="45720" rtlCol="0" anchor="t">
            <a:no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fontAlgn="base"/>
            <a:r>
              <a:rPr lang="es-MX" sz="2000">
                <a:latin typeface="Century Gothic" panose="020B0502020202020204" pitchFamily="34" charset="0"/>
              </a:rPr>
              <a:t>Richmond </a:t>
            </a:r>
            <a:r>
              <a:rPr lang="es-MX" sz="2000" err="1">
                <a:latin typeface="Century Gothic" panose="020B0502020202020204" pitchFamily="34" charset="0"/>
              </a:rPr>
              <a:t>Rising</a:t>
            </a:r>
            <a:r>
              <a:rPr lang="es-MX" sz="2000">
                <a:latin typeface="Century Gothic" panose="020B0502020202020204" pitchFamily="34" charset="0"/>
              </a:rPr>
              <a:t> busca fortalecer la economía, mejorar la salud pública y el medio ambiente, particularmente en los vecindarios del </a:t>
            </a:r>
            <a:r>
              <a:rPr lang="es-MX" sz="2000" err="1">
                <a:latin typeface="Century Gothic" panose="020B0502020202020204" pitchFamily="34" charset="0"/>
              </a:rPr>
              <a:t>Iron</a:t>
            </a:r>
            <a:r>
              <a:rPr lang="es-MX" sz="2000">
                <a:latin typeface="Century Gothic" panose="020B0502020202020204" pitchFamily="34" charset="0"/>
              </a:rPr>
              <a:t> </a:t>
            </a:r>
            <a:r>
              <a:rPr lang="es-MX" sz="2000" err="1">
                <a:latin typeface="Century Gothic" panose="020B0502020202020204" pitchFamily="34" charset="0"/>
              </a:rPr>
              <a:t>Triangle</a:t>
            </a:r>
            <a:r>
              <a:rPr lang="es-MX" sz="2000">
                <a:latin typeface="Century Gothic" panose="020B0502020202020204" pitchFamily="34" charset="0"/>
              </a:rPr>
              <a:t>, Santa Fe y Coronado, lo hacemos con la conciencia de que ocupamos territorio no cedido de </a:t>
            </a:r>
            <a:r>
              <a:rPr lang="es-MX" sz="2000" err="1">
                <a:latin typeface="Century Gothic" panose="020B0502020202020204" pitchFamily="34" charset="0"/>
              </a:rPr>
              <a:t>Huichin</a:t>
            </a:r>
            <a:r>
              <a:rPr lang="es-MX" sz="2000">
                <a:latin typeface="Century Gothic" panose="020B0502020202020204" pitchFamily="34" charset="0"/>
              </a:rPr>
              <a:t> y </a:t>
            </a:r>
            <a:r>
              <a:rPr lang="es-MX" sz="2000" err="1">
                <a:latin typeface="Century Gothic" panose="020B0502020202020204" pitchFamily="34" charset="0"/>
              </a:rPr>
              <a:t>Karkin</a:t>
            </a:r>
            <a:r>
              <a:rPr lang="es-MX" sz="2000">
                <a:latin typeface="Century Gothic" panose="020B0502020202020204" pitchFamily="34" charset="0"/>
              </a:rPr>
              <a:t> </a:t>
            </a:r>
            <a:r>
              <a:rPr lang="es-MX" sz="2000" err="1">
                <a:latin typeface="Century Gothic" panose="020B0502020202020204" pitchFamily="34" charset="0"/>
              </a:rPr>
              <a:t>Ohlone</a:t>
            </a:r>
            <a:r>
              <a:rPr lang="es-MX" sz="2000">
                <a:latin typeface="Century Gothic" panose="020B0502020202020204" pitchFamily="34" charset="0"/>
              </a:rPr>
              <a:t>.</a:t>
            </a:r>
            <a:r>
              <a:rPr lang="en-US" sz="2000">
                <a:latin typeface="Century Gothic" panose="020B0502020202020204" pitchFamily="34" charset="0"/>
              </a:rPr>
              <a:t>​​</a:t>
            </a:r>
          </a:p>
          <a:p>
            <a:pPr fontAlgn="base"/>
            <a:r>
              <a:rPr lang="es-MX" sz="2000">
                <a:latin typeface="Century Gothic" panose="020B0502020202020204" pitchFamily="34" charset="0"/>
              </a:rPr>
              <a:t>Reconocemos que el robo de tierras de los territorios indígenas y el desmantelamiento de la soberanía indígena se hicieron para avanzar en la colonización.</a:t>
            </a:r>
            <a:r>
              <a:rPr lang="en-US" sz="2000">
                <a:latin typeface="Century Gothic" panose="020B0502020202020204" pitchFamily="34" charset="0"/>
              </a:rPr>
              <a:t>​​</a:t>
            </a:r>
          </a:p>
          <a:p>
            <a:pPr fontAlgn="base"/>
            <a:r>
              <a:rPr lang="es-MX" sz="2000">
                <a:latin typeface="Century Gothic" panose="020B0502020202020204" pitchFamily="34" charset="0"/>
              </a:rPr>
              <a:t>Reconocemos que el capitalismo y la supremacía blanca son ramas de la colonización que han persistido a lo largo de cientos de años de opresión, están vivas hoy y contribuyen a impedir que las personas negras, las personas indígenas y todas las demás personas de color prosperen.</a:t>
            </a:r>
            <a:r>
              <a:rPr lang="en-US" sz="2000">
                <a:latin typeface="Century Gothic" panose="020B0502020202020204" pitchFamily="34" charset="0"/>
              </a:rPr>
              <a:t>​​</a:t>
            </a:r>
          </a:p>
          <a:p>
            <a:pPr fontAlgn="base"/>
            <a:r>
              <a:rPr lang="es-MX" sz="2000">
                <a:latin typeface="Century Gothic" panose="020B0502020202020204" pitchFamily="34" charset="0"/>
              </a:rPr>
              <a:t>Reconocemos además que la economía política y las instituciones sociales de este país se construyeron a partir del trabajo forzoso de las personas africanas en tierras robadas mediante secuestros violentos y sistemáticos en sus países de origen y esclavitud durante cientos de años.</a:t>
            </a:r>
            <a:r>
              <a:rPr lang="en-US" sz="2200">
                <a:latin typeface="Century Gothic" panose="020B0502020202020204" pitchFamily="34" charset="0"/>
              </a:rPr>
              <a:t>​​</a:t>
            </a:r>
          </a:p>
        </p:txBody>
      </p:sp>
      <p:sp>
        <p:nvSpPr>
          <p:cNvPr id="3" name="TextBox 2">
            <a:extLst>
              <a:ext uri="{FF2B5EF4-FFF2-40B4-BE49-F238E27FC236}">
                <a16:creationId xmlns:a16="http://schemas.microsoft.com/office/drawing/2014/main" id="{302844EA-6507-867D-36EB-FB00F8365C4F}"/>
              </a:ext>
            </a:extLst>
          </p:cNvPr>
          <p:cNvSpPr txBox="1"/>
          <p:nvPr/>
        </p:nvSpPr>
        <p:spPr>
          <a:xfrm>
            <a:off x="198344" y="265752"/>
            <a:ext cx="11652997" cy="769441"/>
          </a:xfrm>
          <a:prstGeom prst="rect">
            <a:avLst/>
          </a:prstGeom>
          <a:noFill/>
        </p:spPr>
        <p:txBody>
          <a:bodyPr wrap="square" rtlCol="0">
            <a:spAutoFit/>
          </a:bodyPr>
          <a:lstStyle/>
          <a:p>
            <a:r>
              <a:rPr lang="en-US" sz="4400" b="1" err="1">
                <a:solidFill>
                  <a:srgbClr val="FFFFFF"/>
                </a:solidFill>
                <a:latin typeface="Myriad Pro" panose="020B0503030403020204"/>
              </a:rPr>
              <a:t>Reconocimiento</a:t>
            </a:r>
            <a:r>
              <a:rPr lang="en-US" sz="4400" b="1">
                <a:solidFill>
                  <a:srgbClr val="FFFFFF"/>
                </a:solidFill>
                <a:latin typeface="Myriad Pro" panose="020B0503030403020204"/>
              </a:rPr>
              <a:t> de </a:t>
            </a:r>
            <a:r>
              <a:rPr lang="en-US" sz="4400" b="1" err="1">
                <a:solidFill>
                  <a:srgbClr val="FFFFFF"/>
                </a:solidFill>
                <a:latin typeface="Myriad Pro" panose="020B0503030403020204"/>
              </a:rPr>
              <a:t>Territorios</a:t>
            </a:r>
            <a:r>
              <a:rPr lang="en-US" sz="4400" b="1">
                <a:solidFill>
                  <a:srgbClr val="FFFFFF"/>
                </a:solidFill>
                <a:latin typeface="Myriad Pro" panose="020B0503030403020204"/>
              </a:rPr>
              <a:t> </a:t>
            </a:r>
            <a:r>
              <a:rPr lang="en-US" sz="4400" b="1" err="1">
                <a:solidFill>
                  <a:srgbClr val="FFFFFF"/>
                </a:solidFill>
                <a:latin typeface="Myriad Pro" panose="020B0503030403020204"/>
              </a:rPr>
              <a:t>Indigenas</a:t>
            </a:r>
            <a:r>
              <a:rPr lang="en-US" sz="4400">
                <a:solidFill>
                  <a:srgbClr val="000000"/>
                </a:solidFill>
                <a:latin typeface="Myriad Pro" panose="020B0503030403020204"/>
              </a:rPr>
              <a:t>​​</a:t>
            </a:r>
            <a:endParaRPr lang="en-US" sz="4400" b="1">
              <a:solidFill>
                <a:schemeClr val="bg1"/>
              </a:solidFill>
              <a:latin typeface="Myriad Pro" panose="020B0503030403020204"/>
            </a:endParaRPr>
          </a:p>
        </p:txBody>
      </p:sp>
    </p:spTree>
    <p:extLst>
      <p:ext uri="{BB962C8B-B14F-4D97-AF65-F5344CB8AC3E}">
        <p14:creationId xmlns:p14="http://schemas.microsoft.com/office/powerpoint/2010/main" val="47699298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F25FFF-543E-EB4E-7939-A3FB26406AFC}"/>
            </a:ext>
          </a:extLst>
        </p:cNvPr>
        <p:cNvGrpSpPr/>
        <p:nvPr/>
      </p:nvGrpSpPr>
      <p:grpSpPr>
        <a:xfrm>
          <a:off x="0" y="0"/>
          <a:ext cx="0" cy="0"/>
          <a:chOff x="0" y="0"/>
          <a:chExt cx="0" cy="0"/>
        </a:xfrm>
      </p:grpSpPr>
      <p:sp>
        <p:nvSpPr>
          <p:cNvPr id="16" name="Content Placeholder 2">
            <a:extLst>
              <a:ext uri="{FF2B5EF4-FFF2-40B4-BE49-F238E27FC236}">
                <a16:creationId xmlns:a16="http://schemas.microsoft.com/office/drawing/2014/main" id="{59C3BC4A-3080-F72E-FF63-ACA2B421E2CC}"/>
              </a:ext>
            </a:extLst>
          </p:cNvPr>
          <p:cNvSpPr txBox="1">
            <a:spLocks/>
          </p:cNvSpPr>
          <p:nvPr/>
        </p:nvSpPr>
        <p:spPr>
          <a:xfrm>
            <a:off x="520661" y="1472281"/>
            <a:ext cx="5400936" cy="4861370"/>
          </a:xfrm>
          <a:prstGeom prst="rect">
            <a:avLst/>
          </a:prstGeom>
        </p:spPr>
        <p:txBody>
          <a:bodyPr vert="horz" lIns="91440" tIns="45720" rIns="91440" bIns="45720" rtlCol="0" anchor="t">
            <a:norm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lvl="0" indent="0">
              <a:buClr>
                <a:srgbClr val="0A6F63"/>
              </a:buClr>
              <a:buNone/>
            </a:pPr>
            <a:r>
              <a:rPr lang="es-MX" sz="4400" b="1" dirty="0">
                <a:solidFill>
                  <a:srgbClr val="005569"/>
                </a:solidFill>
                <a:latin typeface="Myriad Pro" panose="020B0503030403020204" pitchFamily="34" charset="0"/>
                <a:ea typeface="Open Sans" pitchFamily="2" charset="0"/>
                <a:cs typeface="Open Sans" pitchFamily="2" charset="0"/>
              </a:rPr>
              <a:t>¿Qué hitos importantes de la subvención hemos completado en el último año?</a:t>
            </a:r>
            <a:endParaRPr lang="en-US" sz="4400" b="1" dirty="0">
              <a:solidFill>
                <a:srgbClr val="005569"/>
              </a:solidFill>
              <a:latin typeface="Myriad Pro" panose="020B0503030403020204" pitchFamily="34" charset="0"/>
              <a:ea typeface="Open Sans" pitchFamily="2" charset="0"/>
              <a:cs typeface="Open Sans" pitchFamily="2" charset="0"/>
            </a:endParaRPr>
          </a:p>
        </p:txBody>
      </p:sp>
      <p:sp>
        <p:nvSpPr>
          <p:cNvPr id="2" name="Title 1">
            <a:extLst>
              <a:ext uri="{FF2B5EF4-FFF2-40B4-BE49-F238E27FC236}">
                <a16:creationId xmlns:a16="http://schemas.microsoft.com/office/drawing/2014/main" id="{1337717F-9E97-A431-D6AE-1AE18D86CF83}"/>
              </a:ext>
            </a:extLst>
          </p:cNvPr>
          <p:cNvSpPr txBox="1">
            <a:spLocks/>
          </p:cNvSpPr>
          <p:nvPr/>
        </p:nvSpPr>
        <p:spPr>
          <a:xfrm>
            <a:off x="532427" y="265752"/>
            <a:ext cx="8298870" cy="905501"/>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600" b="1" kern="1200" cap="all">
                <a:solidFill>
                  <a:schemeClr val="tx1"/>
                </a:solidFill>
                <a:latin typeface="Century Gothic" panose="020B0502020202020204" pitchFamily="34"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000" b="1" kern="1500" cap="none">
                <a:solidFill>
                  <a:schemeClr val="bg1"/>
                </a:solidFill>
                <a:latin typeface="Myriad Pro" panose="020B0503030403020204" pitchFamily="34" charset="0"/>
                <a:ea typeface="Open Sans" pitchFamily="2" charset="0"/>
                <a:cs typeface="Open Sans" pitchFamily="2" charset="0"/>
              </a:rPr>
              <a:t>Q1: </a:t>
            </a:r>
          </a:p>
        </p:txBody>
      </p:sp>
      <p:pic>
        <p:nvPicPr>
          <p:cNvPr id="5" name="Picture 4" descr="A group of people posing for a photo&#10;&#10;Description automatically generated">
            <a:extLst>
              <a:ext uri="{FF2B5EF4-FFF2-40B4-BE49-F238E27FC236}">
                <a16:creationId xmlns:a16="http://schemas.microsoft.com/office/drawing/2014/main" id="{5FF8EF3E-F056-BBAD-AFFD-710F1036B16E}"/>
              </a:ext>
            </a:extLst>
          </p:cNvPr>
          <p:cNvPicPr>
            <a:picLocks noChangeAspect="1"/>
          </p:cNvPicPr>
          <p:nvPr/>
        </p:nvPicPr>
        <p:blipFill rotWithShape="1">
          <a:blip r:embed="rId3"/>
          <a:srcRect l="7127" t="20123" r="15929" b="763"/>
          <a:stretch/>
        </p:blipFill>
        <p:spPr>
          <a:xfrm>
            <a:off x="6409036" y="1472281"/>
            <a:ext cx="5262303" cy="4058128"/>
          </a:xfrm>
          <a:prstGeom prst="rect">
            <a:avLst/>
          </a:prstGeom>
        </p:spPr>
      </p:pic>
    </p:spTree>
    <p:extLst>
      <p:ext uri="{BB962C8B-B14F-4D97-AF65-F5344CB8AC3E}">
        <p14:creationId xmlns:p14="http://schemas.microsoft.com/office/powerpoint/2010/main" val="167944126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F25FFF-543E-EB4E-7939-A3FB26406AFC}"/>
            </a:ext>
          </a:extLst>
        </p:cNvPr>
        <p:cNvGrpSpPr/>
        <p:nvPr/>
      </p:nvGrpSpPr>
      <p:grpSpPr>
        <a:xfrm>
          <a:off x="0" y="0"/>
          <a:ext cx="0" cy="0"/>
          <a:chOff x="0" y="0"/>
          <a:chExt cx="0" cy="0"/>
        </a:xfrm>
      </p:grpSpPr>
      <p:sp>
        <p:nvSpPr>
          <p:cNvPr id="16" name="Content Placeholder 2">
            <a:extLst>
              <a:ext uri="{FF2B5EF4-FFF2-40B4-BE49-F238E27FC236}">
                <a16:creationId xmlns:a16="http://schemas.microsoft.com/office/drawing/2014/main" id="{59C3BC4A-3080-F72E-FF63-ACA2B421E2CC}"/>
              </a:ext>
            </a:extLst>
          </p:cNvPr>
          <p:cNvSpPr txBox="1">
            <a:spLocks/>
          </p:cNvSpPr>
          <p:nvPr/>
        </p:nvSpPr>
        <p:spPr>
          <a:xfrm>
            <a:off x="520660" y="1472281"/>
            <a:ext cx="7239221" cy="4861370"/>
          </a:xfrm>
          <a:prstGeom prst="rect">
            <a:avLst/>
          </a:prstGeom>
        </p:spPr>
        <p:txBody>
          <a:bodyPr vert="horz" lIns="91440" tIns="45720" rIns="91440" bIns="45720" rtlCol="0" anchor="t">
            <a:norm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lvl="0" indent="0">
              <a:buClr>
                <a:srgbClr val="0A6F63"/>
              </a:buClr>
              <a:buNone/>
            </a:pPr>
            <a:r>
              <a:rPr lang="es-MX" sz="4400" b="1" dirty="0">
                <a:solidFill>
                  <a:srgbClr val="005569"/>
                </a:solidFill>
                <a:latin typeface="Myriad Pro" panose="020B0503030403020204" pitchFamily="34" charset="0"/>
                <a:ea typeface="Open Sans" pitchFamily="2" charset="0"/>
                <a:cs typeface="Open Sans" pitchFamily="2" charset="0"/>
              </a:rPr>
              <a:t>¿Qué otras historias de éxito podemos compartir del Área del Proyecto?</a:t>
            </a:r>
          </a:p>
          <a:p>
            <a:pPr marL="0" lvl="0" indent="0">
              <a:buClr>
                <a:srgbClr val="0A6F63"/>
              </a:buClr>
              <a:buNone/>
            </a:pPr>
            <a:r>
              <a:rPr lang="es-MX" sz="2400" b="1" dirty="0">
                <a:solidFill>
                  <a:srgbClr val="005569"/>
                </a:solidFill>
                <a:latin typeface="Myriad Pro" panose="020B0503030403020204" pitchFamily="34" charset="0"/>
                <a:ea typeface="Open Sans" pitchFamily="2" charset="0"/>
                <a:cs typeface="Open Sans" pitchFamily="2" charset="0"/>
              </a:rPr>
              <a:t>¿Enlaces a medios relacionados?</a:t>
            </a:r>
            <a:endParaRPr lang="en-US" sz="2400" b="1" dirty="0">
              <a:solidFill>
                <a:srgbClr val="005569"/>
              </a:solidFill>
              <a:latin typeface="Myriad Pro" panose="020B0503030403020204" pitchFamily="34" charset="0"/>
              <a:ea typeface="Open Sans" pitchFamily="2" charset="0"/>
              <a:cs typeface="Open Sans" pitchFamily="2" charset="0"/>
            </a:endParaRPr>
          </a:p>
        </p:txBody>
      </p:sp>
      <p:sp>
        <p:nvSpPr>
          <p:cNvPr id="2" name="Title 1">
            <a:extLst>
              <a:ext uri="{FF2B5EF4-FFF2-40B4-BE49-F238E27FC236}">
                <a16:creationId xmlns:a16="http://schemas.microsoft.com/office/drawing/2014/main" id="{1337717F-9E97-A431-D6AE-1AE18D86CF83}"/>
              </a:ext>
            </a:extLst>
          </p:cNvPr>
          <p:cNvSpPr txBox="1">
            <a:spLocks/>
          </p:cNvSpPr>
          <p:nvPr/>
        </p:nvSpPr>
        <p:spPr>
          <a:xfrm>
            <a:off x="532427" y="265752"/>
            <a:ext cx="8298870" cy="905501"/>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600" b="1" kern="1200" cap="all">
                <a:solidFill>
                  <a:schemeClr val="tx1"/>
                </a:solidFill>
                <a:latin typeface="Century Gothic" panose="020B0502020202020204" pitchFamily="34"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000" b="1" kern="1500" cap="none">
                <a:solidFill>
                  <a:schemeClr val="bg1"/>
                </a:solidFill>
                <a:latin typeface="Myriad Pro" panose="020B0503030403020204" pitchFamily="34" charset="0"/>
                <a:ea typeface="Open Sans" pitchFamily="2" charset="0"/>
                <a:cs typeface="Open Sans" pitchFamily="2" charset="0"/>
              </a:rPr>
              <a:t>Q2: </a:t>
            </a:r>
          </a:p>
        </p:txBody>
      </p:sp>
      <p:pic>
        <p:nvPicPr>
          <p:cNvPr id="4" name="Picture 3" descr="A group of people playing instruments&#10;&#10;Description automatically generated">
            <a:extLst>
              <a:ext uri="{FF2B5EF4-FFF2-40B4-BE49-F238E27FC236}">
                <a16:creationId xmlns:a16="http://schemas.microsoft.com/office/drawing/2014/main" id="{8B8C81B3-058A-755F-354B-21B71DD73603}"/>
              </a:ext>
            </a:extLst>
          </p:cNvPr>
          <p:cNvPicPr>
            <a:picLocks noChangeAspect="1"/>
          </p:cNvPicPr>
          <p:nvPr/>
        </p:nvPicPr>
        <p:blipFill rotWithShape="1">
          <a:blip r:embed="rId3"/>
          <a:srcRect l="31341" t="598" r="7178" b="-598"/>
          <a:stretch/>
        </p:blipFill>
        <p:spPr>
          <a:xfrm>
            <a:off x="7759881" y="1472281"/>
            <a:ext cx="4027519" cy="4052245"/>
          </a:xfrm>
          <a:prstGeom prst="rect">
            <a:avLst/>
          </a:prstGeom>
        </p:spPr>
      </p:pic>
    </p:spTree>
    <p:extLst>
      <p:ext uri="{BB962C8B-B14F-4D97-AF65-F5344CB8AC3E}">
        <p14:creationId xmlns:p14="http://schemas.microsoft.com/office/powerpoint/2010/main" val="150315499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F25FFF-543E-EB4E-7939-A3FB26406AFC}"/>
            </a:ext>
          </a:extLst>
        </p:cNvPr>
        <p:cNvGrpSpPr/>
        <p:nvPr/>
      </p:nvGrpSpPr>
      <p:grpSpPr>
        <a:xfrm>
          <a:off x="0" y="0"/>
          <a:ext cx="0" cy="0"/>
          <a:chOff x="0" y="0"/>
          <a:chExt cx="0" cy="0"/>
        </a:xfrm>
      </p:grpSpPr>
      <p:sp>
        <p:nvSpPr>
          <p:cNvPr id="16" name="Content Placeholder 2">
            <a:extLst>
              <a:ext uri="{FF2B5EF4-FFF2-40B4-BE49-F238E27FC236}">
                <a16:creationId xmlns:a16="http://schemas.microsoft.com/office/drawing/2014/main" id="{59C3BC4A-3080-F72E-FF63-ACA2B421E2CC}"/>
              </a:ext>
            </a:extLst>
          </p:cNvPr>
          <p:cNvSpPr txBox="1">
            <a:spLocks/>
          </p:cNvSpPr>
          <p:nvPr/>
        </p:nvSpPr>
        <p:spPr>
          <a:xfrm>
            <a:off x="520660" y="1472281"/>
            <a:ext cx="6801467" cy="4861370"/>
          </a:xfrm>
          <a:prstGeom prst="rect">
            <a:avLst/>
          </a:prstGeom>
        </p:spPr>
        <p:txBody>
          <a:bodyPr vert="horz" lIns="91440" tIns="45720" rIns="91440" bIns="45720" rtlCol="0" anchor="t">
            <a:norm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lvl="0" indent="0">
              <a:buClr>
                <a:srgbClr val="0A6F63"/>
              </a:buClr>
              <a:buNone/>
            </a:pPr>
            <a:r>
              <a:rPr lang="es-MX" sz="4400" b="1" dirty="0">
                <a:solidFill>
                  <a:srgbClr val="005569"/>
                </a:solidFill>
                <a:latin typeface="Myriad Pro" panose="020B0503030403020204" pitchFamily="34" charset="0"/>
                <a:ea typeface="Open Sans" pitchFamily="2" charset="0"/>
                <a:cs typeface="Open Sans" pitchFamily="2" charset="0"/>
              </a:rPr>
              <a:t>¿Qué desafíos hemos experimentado al implementar la subvención?</a:t>
            </a:r>
            <a:endParaRPr lang="en-US" sz="4400" b="1" dirty="0">
              <a:solidFill>
                <a:srgbClr val="005569"/>
              </a:solidFill>
              <a:latin typeface="Myriad Pro" panose="020B0503030403020204" pitchFamily="34" charset="0"/>
              <a:ea typeface="Open Sans" pitchFamily="2" charset="0"/>
              <a:cs typeface="Open Sans" pitchFamily="2" charset="0"/>
            </a:endParaRPr>
          </a:p>
        </p:txBody>
      </p:sp>
      <p:sp>
        <p:nvSpPr>
          <p:cNvPr id="2" name="Title 1">
            <a:extLst>
              <a:ext uri="{FF2B5EF4-FFF2-40B4-BE49-F238E27FC236}">
                <a16:creationId xmlns:a16="http://schemas.microsoft.com/office/drawing/2014/main" id="{1337717F-9E97-A431-D6AE-1AE18D86CF83}"/>
              </a:ext>
            </a:extLst>
          </p:cNvPr>
          <p:cNvSpPr txBox="1">
            <a:spLocks/>
          </p:cNvSpPr>
          <p:nvPr/>
        </p:nvSpPr>
        <p:spPr>
          <a:xfrm>
            <a:off x="532427" y="265752"/>
            <a:ext cx="8298870" cy="905501"/>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600" b="1" kern="1200" cap="all">
                <a:solidFill>
                  <a:schemeClr val="tx1"/>
                </a:solidFill>
                <a:latin typeface="Century Gothic" panose="020B0502020202020204" pitchFamily="34"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000" b="1" kern="1500" cap="none">
                <a:solidFill>
                  <a:schemeClr val="bg1"/>
                </a:solidFill>
                <a:latin typeface="Myriad Pro" panose="020B0503030403020204" pitchFamily="34" charset="0"/>
                <a:ea typeface="Open Sans" pitchFamily="2" charset="0"/>
                <a:cs typeface="Open Sans" pitchFamily="2" charset="0"/>
              </a:rPr>
              <a:t>Q3:</a:t>
            </a:r>
          </a:p>
        </p:txBody>
      </p:sp>
      <p:pic>
        <p:nvPicPr>
          <p:cNvPr id="5" name="Picture 4" descr="A group of people in a room with masks&#10;&#10;Description automatically generated">
            <a:extLst>
              <a:ext uri="{FF2B5EF4-FFF2-40B4-BE49-F238E27FC236}">
                <a16:creationId xmlns:a16="http://schemas.microsoft.com/office/drawing/2014/main" id="{51D19B29-3220-3BA5-A639-B793109D52F8}"/>
              </a:ext>
            </a:extLst>
          </p:cNvPr>
          <p:cNvPicPr>
            <a:picLocks noChangeAspect="1"/>
          </p:cNvPicPr>
          <p:nvPr/>
        </p:nvPicPr>
        <p:blipFill rotWithShape="1">
          <a:blip r:embed="rId3"/>
          <a:srcRect l="4234" r="22304"/>
          <a:stretch/>
        </p:blipFill>
        <p:spPr>
          <a:xfrm>
            <a:off x="7742653" y="1472281"/>
            <a:ext cx="4012521" cy="4060420"/>
          </a:xfrm>
          <a:prstGeom prst="rect">
            <a:avLst/>
          </a:prstGeom>
        </p:spPr>
      </p:pic>
    </p:spTree>
    <p:extLst>
      <p:ext uri="{BB962C8B-B14F-4D97-AF65-F5344CB8AC3E}">
        <p14:creationId xmlns:p14="http://schemas.microsoft.com/office/powerpoint/2010/main" val="307166727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F25FFF-543E-EB4E-7939-A3FB26406AFC}"/>
            </a:ext>
          </a:extLst>
        </p:cNvPr>
        <p:cNvGrpSpPr/>
        <p:nvPr/>
      </p:nvGrpSpPr>
      <p:grpSpPr>
        <a:xfrm>
          <a:off x="0" y="0"/>
          <a:ext cx="0" cy="0"/>
          <a:chOff x="0" y="0"/>
          <a:chExt cx="0" cy="0"/>
        </a:xfrm>
      </p:grpSpPr>
      <p:sp>
        <p:nvSpPr>
          <p:cNvPr id="16" name="Content Placeholder 2">
            <a:extLst>
              <a:ext uri="{FF2B5EF4-FFF2-40B4-BE49-F238E27FC236}">
                <a16:creationId xmlns:a16="http://schemas.microsoft.com/office/drawing/2014/main" id="{59C3BC4A-3080-F72E-FF63-ACA2B421E2CC}"/>
              </a:ext>
            </a:extLst>
          </p:cNvPr>
          <p:cNvSpPr txBox="1">
            <a:spLocks/>
          </p:cNvSpPr>
          <p:nvPr/>
        </p:nvSpPr>
        <p:spPr>
          <a:xfrm>
            <a:off x="520661" y="1312953"/>
            <a:ext cx="7230958" cy="4861370"/>
          </a:xfrm>
          <a:prstGeom prst="rect">
            <a:avLst/>
          </a:prstGeom>
        </p:spPr>
        <p:txBody>
          <a:bodyPr vert="horz" lIns="91440" tIns="45720" rIns="91440" bIns="45720" rtlCol="0" anchor="t">
            <a:norm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lvl="0" indent="0">
              <a:buClr>
                <a:srgbClr val="0A6F63"/>
              </a:buClr>
              <a:buNone/>
            </a:pPr>
            <a:r>
              <a:rPr lang="es-MX" sz="4400" b="1" dirty="0">
                <a:solidFill>
                  <a:srgbClr val="005569"/>
                </a:solidFill>
                <a:latin typeface="Myriad Pro" panose="020B0503030403020204" pitchFamily="34" charset="0"/>
                <a:ea typeface="Open Sans" pitchFamily="2" charset="0"/>
                <a:cs typeface="Open Sans" pitchFamily="2" charset="0"/>
              </a:rPr>
              <a:t>¿Qué lecciones hemos aprendido en este último año?</a:t>
            </a:r>
          </a:p>
          <a:p>
            <a:pPr marL="0" lvl="0" indent="0">
              <a:buClr>
                <a:srgbClr val="0A6F63"/>
              </a:buClr>
              <a:buNone/>
            </a:pPr>
            <a:r>
              <a:rPr lang="es-MX" sz="2400" b="1" dirty="0">
                <a:solidFill>
                  <a:srgbClr val="005569"/>
                </a:solidFill>
                <a:latin typeface="Myriad Pro" panose="020B0503030403020204" pitchFamily="34" charset="0"/>
                <a:ea typeface="Open Sans" pitchFamily="2" charset="0"/>
                <a:cs typeface="Open Sans" pitchFamily="2" charset="0"/>
              </a:rPr>
              <a:t>Compartir para ayudar a los beneficiarios actuales, futuros solicitantes o al Estado en la implementación continua de los proyectos y programas, respectivamente.</a:t>
            </a:r>
            <a:endParaRPr lang="en-US" sz="2400" dirty="0">
              <a:solidFill>
                <a:srgbClr val="005569"/>
              </a:solidFill>
              <a:latin typeface="Myriad Pro" panose="020B0503030403020204" pitchFamily="34" charset="0"/>
              <a:ea typeface="Open Sans" pitchFamily="2" charset="0"/>
              <a:cs typeface="Open Sans" pitchFamily="2" charset="0"/>
            </a:endParaRPr>
          </a:p>
        </p:txBody>
      </p:sp>
      <p:sp>
        <p:nvSpPr>
          <p:cNvPr id="2" name="Title 1">
            <a:extLst>
              <a:ext uri="{FF2B5EF4-FFF2-40B4-BE49-F238E27FC236}">
                <a16:creationId xmlns:a16="http://schemas.microsoft.com/office/drawing/2014/main" id="{1337717F-9E97-A431-D6AE-1AE18D86CF83}"/>
              </a:ext>
            </a:extLst>
          </p:cNvPr>
          <p:cNvSpPr txBox="1">
            <a:spLocks/>
          </p:cNvSpPr>
          <p:nvPr/>
        </p:nvSpPr>
        <p:spPr>
          <a:xfrm>
            <a:off x="532427" y="265752"/>
            <a:ext cx="8298870" cy="905501"/>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600" b="1" kern="1200" cap="all">
                <a:solidFill>
                  <a:schemeClr val="tx1"/>
                </a:solidFill>
                <a:latin typeface="Century Gothic" panose="020B0502020202020204" pitchFamily="34"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000" b="1" kern="1500" cap="none">
                <a:solidFill>
                  <a:schemeClr val="bg1"/>
                </a:solidFill>
                <a:latin typeface="Myriad Pro" panose="020B0503030403020204" pitchFamily="34" charset="0"/>
                <a:ea typeface="Open Sans" pitchFamily="2" charset="0"/>
                <a:cs typeface="Open Sans" pitchFamily="2" charset="0"/>
              </a:rPr>
              <a:t>Q4 </a:t>
            </a:r>
          </a:p>
        </p:txBody>
      </p:sp>
      <p:pic>
        <p:nvPicPr>
          <p:cNvPr id="5" name="Picture 4" descr="A bike path with a green painted bike path and trees and cars&#10;&#10;Description automatically generated with medium confidence">
            <a:extLst>
              <a:ext uri="{FF2B5EF4-FFF2-40B4-BE49-F238E27FC236}">
                <a16:creationId xmlns:a16="http://schemas.microsoft.com/office/drawing/2014/main" id="{CE488FBE-2544-BE6D-8C57-31552C766296}"/>
              </a:ext>
            </a:extLst>
          </p:cNvPr>
          <p:cNvPicPr>
            <a:picLocks noChangeAspect="1"/>
          </p:cNvPicPr>
          <p:nvPr/>
        </p:nvPicPr>
        <p:blipFill rotWithShape="1">
          <a:blip r:embed="rId3"/>
          <a:srcRect l="15672" r="22851"/>
          <a:stretch/>
        </p:blipFill>
        <p:spPr>
          <a:xfrm>
            <a:off x="7999778" y="1490059"/>
            <a:ext cx="3721167" cy="3975265"/>
          </a:xfrm>
          <a:prstGeom prst="rect">
            <a:avLst/>
          </a:prstGeom>
        </p:spPr>
      </p:pic>
    </p:spTree>
    <p:extLst>
      <p:ext uri="{BB962C8B-B14F-4D97-AF65-F5344CB8AC3E}">
        <p14:creationId xmlns:p14="http://schemas.microsoft.com/office/powerpoint/2010/main" val="130300989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F25FFF-543E-EB4E-7939-A3FB26406AFC}"/>
            </a:ext>
          </a:extLst>
        </p:cNvPr>
        <p:cNvGrpSpPr/>
        <p:nvPr/>
      </p:nvGrpSpPr>
      <p:grpSpPr>
        <a:xfrm>
          <a:off x="0" y="0"/>
          <a:ext cx="0" cy="0"/>
          <a:chOff x="0" y="0"/>
          <a:chExt cx="0" cy="0"/>
        </a:xfrm>
      </p:grpSpPr>
      <p:sp>
        <p:nvSpPr>
          <p:cNvPr id="16" name="Content Placeholder 2">
            <a:extLst>
              <a:ext uri="{FF2B5EF4-FFF2-40B4-BE49-F238E27FC236}">
                <a16:creationId xmlns:a16="http://schemas.microsoft.com/office/drawing/2014/main" id="{59C3BC4A-3080-F72E-FF63-ACA2B421E2CC}"/>
              </a:ext>
            </a:extLst>
          </p:cNvPr>
          <p:cNvSpPr txBox="1">
            <a:spLocks/>
          </p:cNvSpPr>
          <p:nvPr/>
        </p:nvSpPr>
        <p:spPr>
          <a:xfrm>
            <a:off x="520660" y="1472281"/>
            <a:ext cx="7326735" cy="4861370"/>
          </a:xfrm>
          <a:prstGeom prst="rect">
            <a:avLst/>
          </a:prstGeom>
        </p:spPr>
        <p:txBody>
          <a:bodyPr vert="horz" lIns="91440" tIns="45720" rIns="91440" bIns="45720" rtlCol="0" anchor="t">
            <a:norm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lvl="0" indent="0">
              <a:buClr>
                <a:srgbClr val="0A6F63"/>
              </a:buClr>
              <a:buNone/>
            </a:pPr>
            <a:r>
              <a:rPr lang="es-MX" sz="4400" b="1" dirty="0">
                <a:solidFill>
                  <a:srgbClr val="005569"/>
                </a:solidFill>
                <a:latin typeface="Myriad Pro" panose="020B0503030403020204" pitchFamily="34" charset="0"/>
                <a:ea typeface="Open Sans" pitchFamily="2" charset="0"/>
                <a:cs typeface="Open Sans" pitchFamily="2" charset="0"/>
              </a:rPr>
              <a:t>¿Hemos tenido algún problema al trabajar con los proveedores de asistencia técnica o consultores de evaluación de programas?</a:t>
            </a:r>
            <a:endParaRPr lang="en-US" sz="4400" b="1" dirty="0">
              <a:solidFill>
                <a:srgbClr val="005569"/>
              </a:solidFill>
              <a:latin typeface="Myriad Pro" panose="020B0503030403020204" pitchFamily="34" charset="0"/>
              <a:ea typeface="Open Sans" pitchFamily="2" charset="0"/>
              <a:cs typeface="Open Sans" pitchFamily="2" charset="0"/>
            </a:endParaRPr>
          </a:p>
        </p:txBody>
      </p:sp>
      <p:sp>
        <p:nvSpPr>
          <p:cNvPr id="2" name="Title 1">
            <a:extLst>
              <a:ext uri="{FF2B5EF4-FFF2-40B4-BE49-F238E27FC236}">
                <a16:creationId xmlns:a16="http://schemas.microsoft.com/office/drawing/2014/main" id="{1337717F-9E97-A431-D6AE-1AE18D86CF83}"/>
              </a:ext>
            </a:extLst>
          </p:cNvPr>
          <p:cNvSpPr txBox="1">
            <a:spLocks/>
          </p:cNvSpPr>
          <p:nvPr/>
        </p:nvSpPr>
        <p:spPr>
          <a:xfrm>
            <a:off x="532427" y="265752"/>
            <a:ext cx="8298870" cy="905501"/>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600" b="1" kern="1200" cap="all">
                <a:solidFill>
                  <a:schemeClr val="tx1"/>
                </a:solidFill>
                <a:latin typeface="Century Gothic" panose="020B0502020202020204" pitchFamily="34"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000" b="1" kern="1500" cap="none">
                <a:solidFill>
                  <a:schemeClr val="bg1"/>
                </a:solidFill>
                <a:latin typeface="Myriad Pro" panose="020B0503030403020204" pitchFamily="34" charset="0"/>
                <a:ea typeface="Open Sans" pitchFamily="2" charset="0"/>
                <a:cs typeface="Open Sans" pitchFamily="2" charset="0"/>
              </a:rPr>
              <a:t>Q5:</a:t>
            </a:r>
          </a:p>
        </p:txBody>
      </p:sp>
      <p:pic>
        <p:nvPicPr>
          <p:cNvPr id="5" name="Picture 4" descr="A group of people wearing face masks&#10;&#10;Description automatically generated">
            <a:extLst>
              <a:ext uri="{FF2B5EF4-FFF2-40B4-BE49-F238E27FC236}">
                <a16:creationId xmlns:a16="http://schemas.microsoft.com/office/drawing/2014/main" id="{3D45792C-55CB-0567-639B-E8A3E106B5F8}"/>
              </a:ext>
            </a:extLst>
          </p:cNvPr>
          <p:cNvPicPr>
            <a:picLocks noChangeAspect="1"/>
          </p:cNvPicPr>
          <p:nvPr/>
        </p:nvPicPr>
        <p:blipFill rotWithShape="1">
          <a:blip r:embed="rId3"/>
          <a:srcRect l="13133" r="26025"/>
          <a:stretch/>
        </p:blipFill>
        <p:spPr>
          <a:xfrm>
            <a:off x="7847395" y="1472281"/>
            <a:ext cx="3885085" cy="3985979"/>
          </a:xfrm>
          <a:prstGeom prst="rect">
            <a:avLst/>
          </a:prstGeom>
        </p:spPr>
      </p:pic>
    </p:spTree>
    <p:extLst>
      <p:ext uri="{BB962C8B-B14F-4D97-AF65-F5344CB8AC3E}">
        <p14:creationId xmlns:p14="http://schemas.microsoft.com/office/powerpoint/2010/main" val="171304418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F25FFF-543E-EB4E-7939-A3FB26406AFC}"/>
            </a:ext>
          </a:extLst>
        </p:cNvPr>
        <p:cNvGrpSpPr/>
        <p:nvPr/>
      </p:nvGrpSpPr>
      <p:grpSpPr>
        <a:xfrm>
          <a:off x="0" y="0"/>
          <a:ext cx="0" cy="0"/>
          <a:chOff x="0" y="0"/>
          <a:chExt cx="0" cy="0"/>
        </a:xfrm>
      </p:grpSpPr>
      <p:sp>
        <p:nvSpPr>
          <p:cNvPr id="16" name="Content Placeholder 2">
            <a:extLst>
              <a:ext uri="{FF2B5EF4-FFF2-40B4-BE49-F238E27FC236}">
                <a16:creationId xmlns:a16="http://schemas.microsoft.com/office/drawing/2014/main" id="{59C3BC4A-3080-F72E-FF63-ACA2B421E2CC}"/>
              </a:ext>
            </a:extLst>
          </p:cNvPr>
          <p:cNvSpPr txBox="1">
            <a:spLocks/>
          </p:cNvSpPr>
          <p:nvPr/>
        </p:nvSpPr>
        <p:spPr>
          <a:xfrm>
            <a:off x="520660" y="1472281"/>
            <a:ext cx="6809210" cy="4861370"/>
          </a:xfrm>
          <a:prstGeom prst="rect">
            <a:avLst/>
          </a:prstGeom>
        </p:spPr>
        <p:txBody>
          <a:bodyPr vert="horz" lIns="91440" tIns="45720" rIns="91440" bIns="45720" rtlCol="0" anchor="t">
            <a:norm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lvl="0" indent="0">
              <a:buClr>
                <a:srgbClr val="0A6F63"/>
              </a:buClr>
              <a:buNone/>
            </a:pPr>
            <a:r>
              <a:rPr lang="es-MX" sz="4400" b="1" dirty="0">
                <a:solidFill>
                  <a:srgbClr val="005569"/>
                </a:solidFill>
                <a:latin typeface="Myriad Pro" panose="020B0503030403020204" pitchFamily="34" charset="0"/>
                <a:ea typeface="Open Sans" pitchFamily="2" charset="0"/>
                <a:cs typeface="Open Sans" pitchFamily="2" charset="0"/>
              </a:rPr>
              <a:t>¿Tenemos alguna inquietud relacionada con la administración de la subvención o el trabajo con el Estado?</a:t>
            </a:r>
            <a:endParaRPr lang="en-US" sz="4400" b="1" dirty="0">
              <a:solidFill>
                <a:srgbClr val="005569"/>
              </a:solidFill>
              <a:latin typeface="Myriad Pro" panose="020B0503030403020204" pitchFamily="34" charset="0"/>
              <a:ea typeface="Open Sans" pitchFamily="2" charset="0"/>
              <a:cs typeface="Open Sans" pitchFamily="2" charset="0"/>
            </a:endParaRPr>
          </a:p>
        </p:txBody>
      </p:sp>
      <p:sp>
        <p:nvSpPr>
          <p:cNvPr id="2" name="Title 1">
            <a:extLst>
              <a:ext uri="{FF2B5EF4-FFF2-40B4-BE49-F238E27FC236}">
                <a16:creationId xmlns:a16="http://schemas.microsoft.com/office/drawing/2014/main" id="{1337717F-9E97-A431-D6AE-1AE18D86CF83}"/>
              </a:ext>
            </a:extLst>
          </p:cNvPr>
          <p:cNvSpPr txBox="1">
            <a:spLocks/>
          </p:cNvSpPr>
          <p:nvPr/>
        </p:nvSpPr>
        <p:spPr>
          <a:xfrm>
            <a:off x="532427" y="265752"/>
            <a:ext cx="8298870" cy="905501"/>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600" b="1" kern="1200" cap="all">
                <a:solidFill>
                  <a:schemeClr val="tx1"/>
                </a:solidFill>
                <a:latin typeface="Century Gothic" panose="020B0502020202020204" pitchFamily="34"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000" b="1" kern="1500" cap="none">
                <a:solidFill>
                  <a:schemeClr val="bg1"/>
                </a:solidFill>
                <a:latin typeface="Myriad Pro" panose="020B0503030403020204" pitchFamily="34" charset="0"/>
                <a:ea typeface="Open Sans" pitchFamily="2" charset="0"/>
                <a:cs typeface="Open Sans" pitchFamily="2" charset="0"/>
              </a:rPr>
              <a:t>Q6:</a:t>
            </a:r>
          </a:p>
        </p:txBody>
      </p:sp>
      <p:pic>
        <p:nvPicPr>
          <p:cNvPr id="3" name="Picture 2">
            <a:extLst>
              <a:ext uri="{FF2B5EF4-FFF2-40B4-BE49-F238E27FC236}">
                <a16:creationId xmlns:a16="http://schemas.microsoft.com/office/drawing/2014/main" id="{D4520558-9D25-0973-5917-D9FBD1123988}"/>
              </a:ext>
            </a:extLst>
          </p:cNvPr>
          <p:cNvPicPr>
            <a:picLocks noChangeAspect="1"/>
          </p:cNvPicPr>
          <p:nvPr/>
        </p:nvPicPr>
        <p:blipFill rotWithShape="1">
          <a:blip r:embed="rId3"/>
          <a:srcRect l="14155" t="-133" r="399" b="11938"/>
          <a:stretch/>
        </p:blipFill>
        <p:spPr>
          <a:xfrm>
            <a:off x="8049491" y="1490059"/>
            <a:ext cx="3621849" cy="3968201"/>
          </a:xfrm>
          <a:prstGeom prst="rect">
            <a:avLst/>
          </a:prstGeom>
        </p:spPr>
      </p:pic>
      <p:pic>
        <p:nvPicPr>
          <p:cNvPr id="5" name="Picture 4" descr="A collage of people riding bicycles&#10;&#10;Description automatically generated">
            <a:extLst>
              <a:ext uri="{FF2B5EF4-FFF2-40B4-BE49-F238E27FC236}">
                <a16:creationId xmlns:a16="http://schemas.microsoft.com/office/drawing/2014/main" id="{29253905-872A-5D1A-0E7A-911684A8F276}"/>
              </a:ext>
            </a:extLst>
          </p:cNvPr>
          <p:cNvPicPr>
            <a:picLocks noChangeAspect="1"/>
          </p:cNvPicPr>
          <p:nvPr/>
        </p:nvPicPr>
        <p:blipFill rotWithShape="1">
          <a:blip r:embed="rId4"/>
          <a:srcRect l="19324" t="22389" r="9771" b="20410"/>
          <a:stretch/>
        </p:blipFill>
        <p:spPr>
          <a:xfrm>
            <a:off x="7662379" y="1490059"/>
            <a:ext cx="4068346" cy="4000951"/>
          </a:xfrm>
          <a:prstGeom prst="rect">
            <a:avLst/>
          </a:prstGeom>
        </p:spPr>
      </p:pic>
    </p:spTree>
    <p:extLst>
      <p:ext uri="{BB962C8B-B14F-4D97-AF65-F5344CB8AC3E}">
        <p14:creationId xmlns:p14="http://schemas.microsoft.com/office/powerpoint/2010/main" val="305406846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69522FB0-F299-95FD-CD6B-368AB246235A}"/>
              </a:ext>
            </a:extLst>
          </p:cNvPr>
          <p:cNvSpPr txBox="1">
            <a:spLocks/>
          </p:cNvSpPr>
          <p:nvPr/>
        </p:nvSpPr>
        <p:spPr>
          <a:xfrm>
            <a:off x="216125" y="280129"/>
            <a:ext cx="10901171" cy="977387"/>
          </a:xfrm>
          <a:prstGeom prst="rect">
            <a:avLst/>
          </a:prstGeom>
        </p:spPr>
        <p:txBody>
          <a:bodyPr vert="horz" lIns="91440" tIns="45720" rIns="91440" bIns="45720" rtlCol="0" anchor="ctr">
            <a:normAutofit fontScale="85000" lnSpcReduction="10000"/>
          </a:bodyPr>
          <a:lstStyle>
            <a:lvl1pPr algn="l" defTabSz="457200" rtl="0" eaLnBrk="1" latinLnBrk="0" hangingPunct="1">
              <a:spcBef>
                <a:spcPct val="0"/>
              </a:spcBef>
              <a:buNone/>
              <a:defRPr sz="3600" b="1" kern="1200" cap="all">
                <a:solidFill>
                  <a:schemeClr val="tx1"/>
                </a:solidFill>
                <a:latin typeface="Century Gothic" panose="020B0502020202020204" pitchFamily="34"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000" kern="1500" cap="none" dirty="0" err="1">
                <a:solidFill>
                  <a:schemeClr val="bg1"/>
                </a:solidFill>
                <a:latin typeface="Century Gothic"/>
                <a:ea typeface="Open Sans"/>
                <a:cs typeface="Open Sans"/>
              </a:rPr>
              <a:t>Informar</a:t>
            </a:r>
            <a:r>
              <a:rPr lang="en-US" sz="4000" kern="1500" cap="none" dirty="0">
                <a:solidFill>
                  <a:schemeClr val="bg1"/>
                </a:solidFill>
                <a:latin typeface="Century Gothic"/>
                <a:ea typeface="Open Sans"/>
                <a:cs typeface="Open Sans"/>
              </a:rPr>
              <a:t> </a:t>
            </a:r>
            <a:r>
              <a:rPr lang="en-US" sz="4000" kern="1500" cap="none" dirty="0" err="1">
                <a:solidFill>
                  <a:schemeClr val="bg1"/>
                </a:solidFill>
                <a:latin typeface="Century Gothic"/>
                <a:ea typeface="Open Sans"/>
                <a:cs typeface="Open Sans"/>
              </a:rPr>
              <a:t>sobre</a:t>
            </a:r>
            <a:r>
              <a:rPr lang="en-US" sz="4000" kern="1500" cap="none" dirty="0">
                <a:solidFill>
                  <a:schemeClr val="bg1"/>
                </a:solidFill>
                <a:latin typeface="Century Gothic"/>
                <a:ea typeface="Open Sans"/>
                <a:cs typeface="Open Sans"/>
              </a:rPr>
              <a:t> </a:t>
            </a:r>
            <a:r>
              <a:rPr lang="en-US" sz="4000" kern="1500" cap="none" dirty="0" err="1">
                <a:solidFill>
                  <a:schemeClr val="bg1"/>
                </a:solidFill>
                <a:latin typeface="Century Gothic"/>
                <a:ea typeface="Open Sans"/>
                <a:cs typeface="Open Sans"/>
              </a:rPr>
              <a:t>nuevas</a:t>
            </a:r>
            <a:r>
              <a:rPr lang="en-US" sz="4000" kern="1500" cap="none" dirty="0">
                <a:solidFill>
                  <a:schemeClr val="bg1"/>
                </a:solidFill>
                <a:latin typeface="Century Gothic"/>
                <a:ea typeface="Open Sans"/>
                <a:cs typeface="Open Sans"/>
              </a:rPr>
              <a:t> </a:t>
            </a:r>
            <a:r>
              <a:rPr lang="en-US" sz="4000" kern="1500" cap="none" dirty="0" err="1">
                <a:solidFill>
                  <a:schemeClr val="bg1"/>
                </a:solidFill>
                <a:latin typeface="Century Gothic"/>
                <a:ea typeface="Open Sans"/>
                <a:cs typeface="Open Sans"/>
              </a:rPr>
              <a:t>fuentes</a:t>
            </a:r>
            <a:r>
              <a:rPr lang="en-US" sz="4000" kern="1500" cap="none" dirty="0">
                <a:solidFill>
                  <a:schemeClr val="bg1"/>
                </a:solidFill>
                <a:latin typeface="Century Gothic"/>
                <a:ea typeface="Open Sans"/>
                <a:cs typeface="Open Sans"/>
              </a:rPr>
              <a:t> de </a:t>
            </a:r>
            <a:r>
              <a:rPr lang="en-US" sz="4000" kern="1500" cap="none" dirty="0" err="1">
                <a:solidFill>
                  <a:schemeClr val="bg1"/>
                </a:solidFill>
                <a:latin typeface="Century Gothic"/>
                <a:ea typeface="Open Sans"/>
                <a:cs typeface="Open Sans"/>
              </a:rPr>
              <a:t>apalancamiento</a:t>
            </a:r>
            <a:endParaRPr lang="en-US" dirty="0" err="1">
              <a:solidFill>
                <a:schemeClr val="bg1"/>
              </a:solidFill>
              <a:ea typeface="Open Sans"/>
              <a:cs typeface="Open Sans"/>
            </a:endParaRPr>
          </a:p>
        </p:txBody>
      </p:sp>
      <p:sp>
        <p:nvSpPr>
          <p:cNvPr id="8" name="Content Placeholder 2">
            <a:extLst>
              <a:ext uri="{FF2B5EF4-FFF2-40B4-BE49-F238E27FC236}">
                <a16:creationId xmlns:a16="http://schemas.microsoft.com/office/drawing/2014/main" id="{752895E2-F887-CC33-7778-83AC1243CD1E}"/>
              </a:ext>
            </a:extLst>
          </p:cNvPr>
          <p:cNvSpPr txBox="1">
            <a:spLocks/>
          </p:cNvSpPr>
          <p:nvPr/>
        </p:nvSpPr>
        <p:spPr>
          <a:xfrm>
            <a:off x="1114685" y="1464501"/>
            <a:ext cx="3876645" cy="5179105"/>
          </a:xfrm>
          <a:prstGeom prst="rect">
            <a:avLst/>
          </a:prstGeom>
        </p:spPr>
        <p:txBody>
          <a:bodyPr vert="horz" lIns="91440" tIns="45720" rIns="91440" bIns="45720" rtlCol="0" anchor="t">
            <a:normAutofit fontScale="70000" lnSpcReduction="20000"/>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lvl="0" indent="0">
              <a:buClr>
                <a:srgbClr val="0A6F63"/>
              </a:buClr>
              <a:buNone/>
            </a:pPr>
            <a:r>
              <a:rPr lang="es-MX" sz="2600" b="1" dirty="0">
                <a:solidFill>
                  <a:srgbClr val="005569"/>
                </a:solidFill>
                <a:latin typeface="Myriad Pro" panose="020B0503030403020204" pitchFamily="34" charset="0"/>
                <a:ea typeface="Open Sans" pitchFamily="2" charset="0"/>
                <a:cs typeface="Open Sans" pitchFamily="2" charset="0"/>
              </a:rPr>
              <a:t>Cómo informar</a:t>
            </a:r>
          </a:p>
          <a:p>
            <a:pPr>
              <a:buClr>
                <a:srgbClr val="0A6F63"/>
              </a:buClr>
              <a:buFont typeface="Arial" panose="020B0604020202020204" pitchFamily="34" charset="0"/>
              <a:buChar char="•"/>
            </a:pPr>
            <a:r>
              <a:rPr lang="es-MX" sz="2600" dirty="0">
                <a:solidFill>
                  <a:srgbClr val="005569"/>
                </a:solidFill>
                <a:latin typeface="Myriad Pro" panose="020B0503030403020204" pitchFamily="34" charset="0"/>
                <a:ea typeface="Open Sans" pitchFamily="2" charset="0"/>
                <a:cs typeface="Open Sans" pitchFamily="2" charset="0"/>
              </a:rPr>
              <a:t>Agregar información a la tabla</a:t>
            </a:r>
          </a:p>
          <a:p>
            <a:pPr marL="0" lvl="0" indent="0">
              <a:buClr>
                <a:srgbClr val="0A6F63"/>
              </a:buClr>
              <a:buNone/>
            </a:pPr>
            <a:r>
              <a:rPr lang="es-MX" sz="2600" b="1" dirty="0">
                <a:solidFill>
                  <a:srgbClr val="005569"/>
                </a:solidFill>
                <a:latin typeface="Myriad Pro" panose="020B0503030403020204" pitchFamily="34" charset="0"/>
                <a:ea typeface="Open Sans" pitchFamily="2" charset="0"/>
                <a:cs typeface="Open Sans" pitchFamily="2" charset="0"/>
              </a:rPr>
              <a:t>O</a:t>
            </a:r>
          </a:p>
          <a:p>
            <a:pPr>
              <a:buClr>
                <a:srgbClr val="0A6F63"/>
              </a:buClr>
              <a:buFont typeface="Arial" panose="020B0604020202020204" pitchFamily="34" charset="0"/>
              <a:buChar char="•"/>
            </a:pPr>
            <a:r>
              <a:rPr lang="es-MX" sz="2600" dirty="0">
                <a:solidFill>
                  <a:srgbClr val="005569"/>
                </a:solidFill>
                <a:latin typeface="Myriad Pro" panose="020B0503030403020204" pitchFamily="34" charset="0"/>
                <a:ea typeface="Open Sans" pitchFamily="2" charset="0"/>
                <a:cs typeface="Open Sans" pitchFamily="2" charset="0"/>
              </a:rPr>
              <a:t>Correo electrónico al equipo de TCC (Beatriz, Matias, Rachel)</a:t>
            </a:r>
          </a:p>
          <a:p>
            <a:pPr marL="0" lvl="0" indent="0">
              <a:buClr>
                <a:srgbClr val="0A6F63"/>
              </a:buClr>
              <a:buNone/>
            </a:pPr>
            <a:r>
              <a:rPr lang="es-MX" sz="2600" b="1" dirty="0">
                <a:solidFill>
                  <a:srgbClr val="005569"/>
                </a:solidFill>
                <a:latin typeface="Myriad Pro" panose="020B0503030403020204" pitchFamily="34" charset="0"/>
                <a:ea typeface="Open Sans" pitchFamily="2" charset="0"/>
                <a:cs typeface="Open Sans" pitchFamily="2" charset="0"/>
              </a:rPr>
              <a:t>Qué incluir</a:t>
            </a:r>
          </a:p>
          <a:p>
            <a:pPr lvl="0">
              <a:buClr>
                <a:srgbClr val="0A6F63"/>
              </a:buClr>
              <a:buFont typeface="Arial" panose="020B0604020202020204" pitchFamily="34" charset="0"/>
              <a:buChar char="•"/>
            </a:pPr>
            <a:r>
              <a:rPr lang="es-MX" sz="2600" dirty="0">
                <a:solidFill>
                  <a:srgbClr val="005569"/>
                </a:solidFill>
                <a:latin typeface="Myriad Pro" panose="020B0503030403020204" pitchFamily="34" charset="0"/>
                <a:ea typeface="Open Sans" pitchFamily="2" charset="0"/>
                <a:cs typeface="Open Sans" pitchFamily="2" charset="0"/>
              </a:rPr>
              <a:t>Proyecto # bajo “Nueva Inversión”</a:t>
            </a:r>
          </a:p>
          <a:p>
            <a:pPr lvl="0">
              <a:buClr>
                <a:srgbClr val="0A6F63"/>
              </a:buClr>
              <a:buFont typeface="Arial" panose="020B0604020202020204" pitchFamily="34" charset="0"/>
              <a:buChar char="•"/>
            </a:pPr>
            <a:r>
              <a:rPr lang="es-MX" sz="2600" dirty="0">
                <a:solidFill>
                  <a:srgbClr val="005569"/>
                </a:solidFill>
                <a:latin typeface="Myriad Pro" panose="020B0503030403020204" pitchFamily="34" charset="0"/>
                <a:ea typeface="Open Sans" pitchFamily="2" charset="0"/>
                <a:cs typeface="Open Sans" pitchFamily="2" charset="0"/>
              </a:rPr>
              <a:t>Fuente de financiamiento</a:t>
            </a:r>
          </a:p>
          <a:p>
            <a:pPr lvl="0">
              <a:buClr>
                <a:srgbClr val="0A6F63"/>
              </a:buClr>
              <a:buFont typeface="Arial" panose="020B0604020202020204" pitchFamily="34" charset="0"/>
              <a:buChar char="•"/>
            </a:pPr>
            <a:r>
              <a:rPr lang="es-MX" sz="2600" dirty="0">
                <a:solidFill>
                  <a:srgbClr val="005569"/>
                </a:solidFill>
                <a:latin typeface="Myriad Pro" panose="020B0503030403020204" pitchFamily="34" charset="0"/>
                <a:ea typeface="Open Sans" pitchFamily="2" charset="0"/>
                <a:cs typeface="Open Sans" pitchFamily="2" charset="0"/>
              </a:rPr>
              <a:t>Nuevo monto comprometido ($)</a:t>
            </a:r>
          </a:p>
          <a:p>
            <a:pPr lvl="0">
              <a:buClr>
                <a:srgbClr val="0A6F63"/>
              </a:buClr>
              <a:buFont typeface="Arial" panose="020B0604020202020204" pitchFamily="34" charset="0"/>
              <a:buChar char="•"/>
            </a:pPr>
            <a:r>
              <a:rPr lang="es-MX" sz="2600" dirty="0">
                <a:solidFill>
                  <a:srgbClr val="005569"/>
                </a:solidFill>
                <a:latin typeface="Myriad Pro" panose="020B0503030403020204" pitchFamily="34" charset="0"/>
                <a:ea typeface="Open Sans" pitchFamily="2" charset="0"/>
                <a:cs typeface="Open Sans" pitchFamily="2" charset="0"/>
              </a:rPr>
              <a:t>Fechas comprometidas</a:t>
            </a:r>
          </a:p>
          <a:p>
            <a:pPr lvl="0">
              <a:buClr>
                <a:srgbClr val="0A6F63"/>
              </a:buClr>
              <a:buFont typeface="Arial" panose="020B0604020202020204" pitchFamily="34" charset="0"/>
              <a:buChar char="•"/>
            </a:pPr>
            <a:r>
              <a:rPr lang="es-MX" sz="2600" dirty="0">
                <a:solidFill>
                  <a:srgbClr val="005569"/>
                </a:solidFill>
                <a:latin typeface="Myriad Pro" panose="020B0503030403020204" pitchFamily="34" charset="0"/>
                <a:ea typeface="Open Sans" pitchFamily="2" charset="0"/>
                <a:cs typeface="Open Sans" pitchFamily="2" charset="0"/>
              </a:rPr>
              <a:t>Descripción del Proyecto o Nueva Inversión</a:t>
            </a:r>
            <a:endParaRPr lang="en-US" sz="2000" dirty="0">
              <a:solidFill>
                <a:srgbClr val="005569"/>
              </a:solidFill>
              <a:latin typeface="Myriad Pro" panose="020B0503030403020204" pitchFamily="34" charset="0"/>
              <a:ea typeface="Open Sans" pitchFamily="2" charset="0"/>
              <a:cs typeface="Open Sans" pitchFamily="2" charset="0"/>
            </a:endParaRPr>
          </a:p>
        </p:txBody>
      </p:sp>
      <p:pic>
        <p:nvPicPr>
          <p:cNvPr id="7" name="Picture 6" descr="A document with text and a grid&#10;&#10;Description automatically generated with medium confidence">
            <a:extLst>
              <a:ext uri="{FF2B5EF4-FFF2-40B4-BE49-F238E27FC236}">
                <a16:creationId xmlns:a16="http://schemas.microsoft.com/office/drawing/2014/main" id="{EA286974-9562-94FF-2BE0-298FB60F06F2}"/>
              </a:ext>
            </a:extLst>
          </p:cNvPr>
          <p:cNvPicPr>
            <a:picLocks noChangeAspect="1"/>
          </p:cNvPicPr>
          <p:nvPr/>
        </p:nvPicPr>
        <p:blipFill rotWithShape="1">
          <a:blip r:embed="rId3"/>
          <a:srcRect l="10052" t="26031" r="10469" b="5217"/>
          <a:stretch/>
        </p:blipFill>
        <p:spPr>
          <a:xfrm>
            <a:off x="5666076" y="1251967"/>
            <a:ext cx="5409412" cy="534333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28339371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logo for a community&#10;&#10;Description automatically generated">
            <a:extLst>
              <a:ext uri="{FF2B5EF4-FFF2-40B4-BE49-F238E27FC236}">
                <a16:creationId xmlns:a16="http://schemas.microsoft.com/office/drawing/2014/main" id="{58B8C34B-C66D-8C5E-4B8E-E9623FDF883D}"/>
              </a:ext>
            </a:extLst>
          </p:cNvPr>
          <p:cNvPicPr>
            <a:picLocks noChangeAspect="1"/>
          </p:cNvPicPr>
          <p:nvPr/>
        </p:nvPicPr>
        <p:blipFill>
          <a:blip r:embed="rId3"/>
          <a:stretch>
            <a:fillRect/>
          </a:stretch>
        </p:blipFill>
        <p:spPr>
          <a:xfrm>
            <a:off x="483828" y="479498"/>
            <a:ext cx="3193865" cy="3193865"/>
          </a:xfrm>
          <a:prstGeom prst="rect">
            <a:avLst/>
          </a:prstGeom>
        </p:spPr>
      </p:pic>
      <p:sp>
        <p:nvSpPr>
          <p:cNvPr id="4" name="Title 1">
            <a:extLst>
              <a:ext uri="{FF2B5EF4-FFF2-40B4-BE49-F238E27FC236}">
                <a16:creationId xmlns:a16="http://schemas.microsoft.com/office/drawing/2014/main" id="{9342268F-810E-09B2-5B36-3F8A04B7824B}"/>
              </a:ext>
            </a:extLst>
          </p:cNvPr>
          <p:cNvSpPr txBox="1">
            <a:spLocks/>
          </p:cNvSpPr>
          <p:nvPr/>
        </p:nvSpPr>
        <p:spPr>
          <a:xfrm>
            <a:off x="208547" y="3765605"/>
            <a:ext cx="12256169" cy="2126131"/>
          </a:xfrm>
          <a:prstGeom prst="rect">
            <a:avLst/>
          </a:prstGeom>
        </p:spPr>
        <p:txBody>
          <a:bodyPr vert="horz" lIns="91440" tIns="45720" rIns="91440" bIns="45720" rtlCol="0" anchor="b">
            <a:noAutofit/>
          </a:bodyPr>
          <a:lstStyle>
            <a:lvl1pPr algn="l" defTabSz="457200" rtl="0" eaLnBrk="1" latinLnBrk="0" hangingPunct="1">
              <a:spcBef>
                <a:spcPct val="0"/>
              </a:spcBef>
              <a:buNone/>
              <a:defRPr sz="3600" b="1" kern="1200" cap="all">
                <a:solidFill>
                  <a:schemeClr val="tx1"/>
                </a:solidFill>
                <a:latin typeface="Century Gothic" panose="020B0502020202020204" pitchFamily="34"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5000" cap="none" dirty="0">
                <a:solidFill>
                  <a:schemeClr val="bg1"/>
                </a:solidFill>
                <a:latin typeface="Myriad Pro" panose="020B0503030403020204" pitchFamily="34" charset="0"/>
                <a:ea typeface="Open Sans" pitchFamily="2" charset="0"/>
                <a:cs typeface="Open Sans" pitchFamily="2" charset="0"/>
              </a:rPr>
              <a:t>II. </a:t>
            </a:r>
            <a:r>
              <a:rPr lang="es-MX" sz="5000" cap="none" dirty="0">
                <a:solidFill>
                  <a:schemeClr val="bg1"/>
                </a:solidFill>
                <a:latin typeface="Myriad Pro" panose="020B0503030403020204" pitchFamily="34" charset="0"/>
                <a:ea typeface="Open Sans" pitchFamily="2" charset="0"/>
                <a:cs typeface="Open Sans" pitchFamily="2" charset="0"/>
              </a:rPr>
              <a:t>Informe de financiación de apalancamiento</a:t>
            </a:r>
          </a:p>
          <a:p>
            <a:r>
              <a:rPr lang="es-MX" sz="3200" b="0" i="1" cap="none" dirty="0">
                <a:solidFill>
                  <a:schemeClr val="bg1"/>
                </a:solidFill>
                <a:latin typeface="Myriad Pro" panose="020B0503030403020204" pitchFamily="34" charset="0"/>
                <a:ea typeface="Open Sans" pitchFamily="2" charset="0"/>
                <a:cs typeface="Open Sans" pitchFamily="2" charset="0"/>
              </a:rPr>
              <a:t>Fecha límite: 15 de agosto de 2024</a:t>
            </a:r>
            <a:endParaRPr lang="en-US" sz="3200" b="0" i="1" cap="none" dirty="0">
              <a:solidFill>
                <a:schemeClr val="bg1"/>
              </a:solidFill>
              <a:latin typeface="Myriad Pro" panose="020B0503030403020204" pitchFamily="34" charset="0"/>
              <a:ea typeface="Open Sans" pitchFamily="2" charset="0"/>
              <a:cs typeface="Open Sans" pitchFamily="2" charset="0"/>
            </a:endParaRPr>
          </a:p>
        </p:txBody>
      </p:sp>
    </p:spTree>
    <p:extLst>
      <p:ext uri="{BB962C8B-B14F-4D97-AF65-F5344CB8AC3E}">
        <p14:creationId xmlns:p14="http://schemas.microsoft.com/office/powerpoint/2010/main" val="7623452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Content Placeholder 2">
            <a:extLst>
              <a:ext uri="{FF2B5EF4-FFF2-40B4-BE49-F238E27FC236}">
                <a16:creationId xmlns:a16="http://schemas.microsoft.com/office/drawing/2014/main" id="{B25B1780-37A5-4CD6-B99C-2742A9389FA3}"/>
              </a:ext>
            </a:extLst>
          </p:cNvPr>
          <p:cNvSpPr txBox="1">
            <a:spLocks/>
          </p:cNvSpPr>
          <p:nvPr/>
        </p:nvSpPr>
        <p:spPr>
          <a:xfrm>
            <a:off x="535019" y="1391026"/>
            <a:ext cx="10076153" cy="4861370"/>
          </a:xfrm>
          <a:prstGeom prst="rect">
            <a:avLst/>
          </a:prstGeom>
        </p:spPr>
        <p:txBody>
          <a:bodyPr vert="horz" lIns="91440" tIns="45720" rIns="91440" bIns="45720" rtlCol="0" anchor="t">
            <a:norm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lvl="0" indent="0">
              <a:buClr>
                <a:srgbClr val="0A6F63"/>
              </a:buClr>
              <a:buNone/>
            </a:pPr>
            <a:r>
              <a:rPr lang="es-MX" sz="2600" b="1" dirty="0">
                <a:solidFill>
                  <a:srgbClr val="005569"/>
                </a:solidFill>
                <a:latin typeface="Myriad Pro" panose="020B0503030403020204" pitchFamily="34" charset="0"/>
                <a:ea typeface="Open Sans" pitchFamily="2" charset="0"/>
                <a:cs typeface="Open Sans" pitchFamily="2" charset="0"/>
              </a:rPr>
              <a:t>Informar gastos en fuentes de financiamiento apalancadas</a:t>
            </a:r>
          </a:p>
          <a:p>
            <a:pPr marL="0" lvl="0" indent="0">
              <a:buClr>
                <a:srgbClr val="0A6F63"/>
              </a:buClr>
              <a:buNone/>
            </a:pPr>
            <a:r>
              <a:rPr lang="es-MX" sz="2000" dirty="0">
                <a:solidFill>
                  <a:srgbClr val="005569"/>
                </a:solidFill>
                <a:latin typeface="Myriad Pro" panose="020B0503030403020204" pitchFamily="34" charset="0"/>
                <a:ea typeface="Open Sans" pitchFamily="2" charset="0"/>
                <a:cs typeface="Open Sans" pitchFamily="2" charset="0"/>
              </a:rPr>
              <a:t>Completado previamente con fuentes de apalancamiento identificadas en el momento de la ejecución de la subvención</a:t>
            </a:r>
            <a:endParaRPr lang="en-US" sz="2000" dirty="0">
              <a:solidFill>
                <a:srgbClr val="005569"/>
              </a:solidFill>
              <a:latin typeface="Myriad Pro" panose="020B0503030403020204" pitchFamily="34" charset="0"/>
              <a:ea typeface="Open Sans" pitchFamily="2" charset="0"/>
              <a:cs typeface="Open Sans" pitchFamily="2" charset="0"/>
            </a:endParaRPr>
          </a:p>
        </p:txBody>
      </p:sp>
      <p:sp>
        <p:nvSpPr>
          <p:cNvPr id="2" name="Title 1">
            <a:extLst>
              <a:ext uri="{FF2B5EF4-FFF2-40B4-BE49-F238E27FC236}">
                <a16:creationId xmlns:a16="http://schemas.microsoft.com/office/drawing/2014/main" id="{7B932AF9-A664-E5CE-B723-27CB9EFBADF4}"/>
              </a:ext>
            </a:extLst>
          </p:cNvPr>
          <p:cNvSpPr txBox="1">
            <a:spLocks/>
          </p:cNvSpPr>
          <p:nvPr/>
        </p:nvSpPr>
        <p:spPr>
          <a:xfrm>
            <a:off x="532427" y="265752"/>
            <a:ext cx="8298870" cy="905501"/>
          </a:xfrm>
          <a:prstGeom prst="rect">
            <a:avLst/>
          </a:prstGeom>
        </p:spPr>
        <p:txBody>
          <a:bodyPr vert="horz" lIns="91440" tIns="45720" rIns="91440" bIns="45720" rtlCol="0" anchor="ctr">
            <a:normAutofit fontScale="77500" lnSpcReduction="20000"/>
          </a:bodyPr>
          <a:lstStyle>
            <a:lvl1pPr algn="l" defTabSz="457200" rtl="0" eaLnBrk="1" latinLnBrk="0" hangingPunct="1">
              <a:spcBef>
                <a:spcPct val="0"/>
              </a:spcBef>
              <a:buNone/>
              <a:defRPr sz="3600" b="1" kern="1200" cap="all">
                <a:solidFill>
                  <a:schemeClr val="tx1"/>
                </a:solidFill>
                <a:latin typeface="Century Gothic" panose="020B0502020202020204" pitchFamily="34"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MX" sz="4000" kern="1500" cap="none" dirty="0">
                <a:solidFill>
                  <a:schemeClr val="bg1"/>
                </a:solidFill>
                <a:latin typeface="Myriad Pro" panose="020B0503030403020204" pitchFamily="34" charset="0"/>
                <a:ea typeface="Open Sans" pitchFamily="2" charset="0"/>
                <a:cs typeface="Open Sans" pitchFamily="2" charset="0"/>
              </a:rPr>
              <a:t>¿Qué es el Informe de financiación de apalancamiento?</a:t>
            </a:r>
            <a:endParaRPr lang="en-US" sz="4000" b="1" kern="1500" cap="none" dirty="0">
              <a:solidFill>
                <a:schemeClr val="bg1"/>
              </a:solidFill>
              <a:latin typeface="Myriad Pro" panose="020B0503030403020204" pitchFamily="34" charset="0"/>
              <a:ea typeface="Open Sans" pitchFamily="2" charset="0"/>
              <a:cs typeface="Open Sans" pitchFamily="2" charset="0"/>
            </a:endParaRPr>
          </a:p>
        </p:txBody>
      </p:sp>
      <p:pic>
        <p:nvPicPr>
          <p:cNvPr id="4" name="Picture 3" descr="A screenshot of a computer&#10;&#10;Description automatically generated">
            <a:extLst>
              <a:ext uri="{FF2B5EF4-FFF2-40B4-BE49-F238E27FC236}">
                <a16:creationId xmlns:a16="http://schemas.microsoft.com/office/drawing/2014/main" id="{7B0150D2-570B-80FC-A94C-D9968EF591DD}"/>
              </a:ext>
            </a:extLst>
          </p:cNvPr>
          <p:cNvPicPr>
            <a:picLocks noChangeAspect="1"/>
          </p:cNvPicPr>
          <p:nvPr/>
        </p:nvPicPr>
        <p:blipFill rotWithShape="1">
          <a:blip r:embed="rId3"/>
          <a:srcRect r="668"/>
          <a:stretch/>
        </p:blipFill>
        <p:spPr>
          <a:xfrm>
            <a:off x="532427" y="2723991"/>
            <a:ext cx="10600288" cy="4134009"/>
          </a:xfrm>
          <a:prstGeom prst="rect">
            <a:avLst/>
          </a:prstGeom>
        </p:spPr>
      </p:pic>
    </p:spTree>
    <p:extLst>
      <p:ext uri="{BB962C8B-B14F-4D97-AF65-F5344CB8AC3E}">
        <p14:creationId xmlns:p14="http://schemas.microsoft.com/office/powerpoint/2010/main" val="52893246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Rounded Corners 12">
            <a:extLst>
              <a:ext uri="{FF2B5EF4-FFF2-40B4-BE49-F238E27FC236}">
                <a16:creationId xmlns:a16="http://schemas.microsoft.com/office/drawing/2014/main" id="{903714AB-7635-2225-C2AD-420CF6D0F9B6}"/>
              </a:ext>
            </a:extLst>
          </p:cNvPr>
          <p:cNvSpPr/>
          <p:nvPr/>
        </p:nvSpPr>
        <p:spPr>
          <a:xfrm>
            <a:off x="363031" y="2770009"/>
            <a:ext cx="6123996" cy="1844362"/>
          </a:xfrm>
          <a:prstGeom prst="roundRect">
            <a:avLst>
              <a:gd name="adj" fmla="val 5608"/>
            </a:avLst>
          </a:prstGeom>
          <a:solidFill>
            <a:srgbClr val="88C9D5">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Rounded Corners 13">
            <a:extLst>
              <a:ext uri="{FF2B5EF4-FFF2-40B4-BE49-F238E27FC236}">
                <a16:creationId xmlns:a16="http://schemas.microsoft.com/office/drawing/2014/main" id="{3A19892E-8640-9F54-7AF7-21F31E290B5C}"/>
              </a:ext>
            </a:extLst>
          </p:cNvPr>
          <p:cNvSpPr/>
          <p:nvPr/>
        </p:nvSpPr>
        <p:spPr>
          <a:xfrm>
            <a:off x="363031" y="4693862"/>
            <a:ext cx="6123996" cy="1576456"/>
          </a:xfrm>
          <a:prstGeom prst="roundRect">
            <a:avLst>
              <a:gd name="adj" fmla="val 5608"/>
            </a:avLst>
          </a:prstGeom>
          <a:solidFill>
            <a:srgbClr val="88C9D5">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3F5D4880-AFA6-4CEF-84AC-918F57567C49}"/>
              </a:ext>
            </a:extLst>
          </p:cNvPr>
          <p:cNvSpPr/>
          <p:nvPr/>
        </p:nvSpPr>
        <p:spPr>
          <a:xfrm>
            <a:off x="368836" y="1323477"/>
            <a:ext cx="6123996" cy="1334115"/>
          </a:xfrm>
          <a:prstGeom prst="roundRect">
            <a:avLst>
              <a:gd name="adj" fmla="val 5608"/>
            </a:avLst>
          </a:prstGeom>
          <a:solidFill>
            <a:srgbClr val="88C9D5">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ontent Placeholder 2">
            <a:extLst>
              <a:ext uri="{FF2B5EF4-FFF2-40B4-BE49-F238E27FC236}">
                <a16:creationId xmlns:a16="http://schemas.microsoft.com/office/drawing/2014/main" id="{F63C510E-ECFE-4319-9E04-1C2C221E12D1}"/>
              </a:ext>
            </a:extLst>
          </p:cNvPr>
          <p:cNvSpPr txBox="1">
            <a:spLocks/>
          </p:cNvSpPr>
          <p:nvPr/>
        </p:nvSpPr>
        <p:spPr>
          <a:xfrm>
            <a:off x="496932" y="1562680"/>
            <a:ext cx="5784026" cy="852348"/>
          </a:xfrm>
          <a:prstGeom prst="rect">
            <a:avLst/>
          </a:prstGeom>
        </p:spPr>
        <p:txBody>
          <a:bodyPr vert="horz" lIns="91440" tIns="45720" rIns="91440" bIns="45720" rtlCol="0" anchor="t">
            <a:normAutofit fontScale="85000" lnSpcReduction="20000"/>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lvl="0" indent="0">
              <a:buClr>
                <a:srgbClr val="0A6F63"/>
              </a:buClr>
              <a:buNone/>
            </a:pPr>
            <a:r>
              <a:rPr lang="en-US" sz="2400" b="1" dirty="0" err="1">
                <a:solidFill>
                  <a:srgbClr val="005569"/>
                </a:solidFill>
                <a:latin typeface="Myriad Pro" panose="020B0503030403020204" pitchFamily="34" charset="0"/>
                <a:ea typeface="Open Sans" pitchFamily="2" charset="0"/>
                <a:cs typeface="Open Sans" pitchFamily="2" charset="0"/>
              </a:rPr>
              <a:t>Nuevas</a:t>
            </a:r>
            <a:r>
              <a:rPr lang="en-US" sz="2400" b="1" dirty="0">
                <a:solidFill>
                  <a:srgbClr val="005569"/>
                </a:solidFill>
                <a:latin typeface="Myriad Pro" panose="020B0503030403020204" pitchFamily="34" charset="0"/>
                <a:ea typeface="Open Sans" pitchFamily="2" charset="0"/>
                <a:cs typeface="Open Sans" pitchFamily="2" charset="0"/>
              </a:rPr>
              <a:t> </a:t>
            </a:r>
            <a:r>
              <a:rPr lang="en-US" sz="2400" b="1" dirty="0" err="1">
                <a:solidFill>
                  <a:srgbClr val="005569"/>
                </a:solidFill>
                <a:latin typeface="Myriad Pro" panose="020B0503030403020204" pitchFamily="34" charset="0"/>
                <a:ea typeface="Open Sans" pitchFamily="2" charset="0"/>
                <a:cs typeface="Open Sans" pitchFamily="2" charset="0"/>
              </a:rPr>
              <a:t>fuentes</a:t>
            </a:r>
            <a:r>
              <a:rPr lang="en-US" sz="2400" b="1" dirty="0">
                <a:solidFill>
                  <a:srgbClr val="005569"/>
                </a:solidFill>
                <a:latin typeface="Myriad Pro" panose="020B0503030403020204" pitchFamily="34" charset="0"/>
                <a:ea typeface="Open Sans" pitchFamily="2" charset="0"/>
                <a:cs typeface="Open Sans" pitchFamily="2" charset="0"/>
              </a:rPr>
              <a:t> de </a:t>
            </a:r>
            <a:r>
              <a:rPr lang="en-US" sz="2400" b="1" dirty="0" err="1">
                <a:solidFill>
                  <a:srgbClr val="005569"/>
                </a:solidFill>
                <a:latin typeface="Myriad Pro" panose="020B0503030403020204" pitchFamily="34" charset="0"/>
                <a:ea typeface="Open Sans" pitchFamily="2" charset="0"/>
                <a:cs typeface="Open Sans" pitchFamily="2" charset="0"/>
              </a:rPr>
              <a:t>apalancamiento</a:t>
            </a:r>
            <a:endParaRPr lang="en-US" sz="2400" b="1" dirty="0">
              <a:solidFill>
                <a:srgbClr val="005569"/>
              </a:solidFill>
              <a:latin typeface="Myriad Pro" panose="020B0503030403020204" pitchFamily="34" charset="0"/>
              <a:ea typeface="Open Sans" pitchFamily="2" charset="0"/>
              <a:cs typeface="Open Sans" pitchFamily="2" charset="0"/>
            </a:endParaRPr>
          </a:p>
          <a:p>
            <a:pPr lvl="0">
              <a:buClr>
                <a:srgbClr val="005569"/>
              </a:buClr>
              <a:buFont typeface="Wingdings 2" panose="05020102010507070707" pitchFamily="18" charset="2"/>
              <a:buChar char=""/>
            </a:pPr>
            <a:r>
              <a:rPr lang="es-MX" dirty="0">
                <a:solidFill>
                  <a:srgbClr val="005569"/>
                </a:solidFill>
                <a:latin typeface="Myriad Pro" panose="020B0503030403020204" pitchFamily="34" charset="0"/>
                <a:ea typeface="Open Sans" pitchFamily="2" charset="0"/>
                <a:cs typeface="Open Sans" pitchFamily="2" charset="0"/>
              </a:rPr>
              <a:t>Inserte una fila para que el nuevo apalancamiento se agrupe con las otras fuentes de apalancamiento de su proyecto.</a:t>
            </a:r>
            <a:endParaRPr lang="en-US" dirty="0">
              <a:solidFill>
                <a:srgbClr val="005569"/>
              </a:solidFill>
              <a:latin typeface="Myriad Pro" panose="020B0503030403020204" pitchFamily="34" charset="0"/>
              <a:ea typeface="Open Sans" pitchFamily="2" charset="0"/>
              <a:cs typeface="Open Sans" pitchFamily="2" charset="0"/>
            </a:endParaRPr>
          </a:p>
        </p:txBody>
      </p:sp>
      <p:sp>
        <p:nvSpPr>
          <p:cNvPr id="3" name="Title 1">
            <a:extLst>
              <a:ext uri="{FF2B5EF4-FFF2-40B4-BE49-F238E27FC236}">
                <a16:creationId xmlns:a16="http://schemas.microsoft.com/office/drawing/2014/main" id="{AB4AA499-08DB-4E67-502D-2B8CCBBE4202}"/>
              </a:ext>
            </a:extLst>
          </p:cNvPr>
          <p:cNvSpPr txBox="1">
            <a:spLocks/>
          </p:cNvSpPr>
          <p:nvPr/>
        </p:nvSpPr>
        <p:spPr>
          <a:xfrm>
            <a:off x="532427" y="265752"/>
            <a:ext cx="8298870" cy="905501"/>
          </a:xfrm>
          <a:prstGeom prst="rect">
            <a:avLst/>
          </a:prstGeom>
        </p:spPr>
        <p:txBody>
          <a:bodyPr vert="horz" lIns="91440" tIns="45720" rIns="91440" bIns="45720" rtlCol="0" anchor="ctr">
            <a:normAutofit fontScale="77500" lnSpcReduction="20000"/>
          </a:bodyPr>
          <a:lstStyle>
            <a:lvl1pPr algn="l" defTabSz="457200" rtl="0" eaLnBrk="1" latinLnBrk="0" hangingPunct="1">
              <a:spcBef>
                <a:spcPct val="0"/>
              </a:spcBef>
              <a:buNone/>
              <a:defRPr sz="3600" b="1" kern="1200" cap="all">
                <a:solidFill>
                  <a:schemeClr val="tx1"/>
                </a:solidFill>
                <a:latin typeface="Century Gothic" panose="020B0502020202020204" pitchFamily="34"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MX" sz="4000" kern="1500" cap="none" dirty="0">
                <a:solidFill>
                  <a:schemeClr val="bg1"/>
                </a:solidFill>
                <a:latin typeface="Myriad Pro" panose="020B0503030403020204" pitchFamily="34" charset="0"/>
                <a:ea typeface="Open Sans" pitchFamily="2" charset="0"/>
                <a:cs typeface="Open Sans" pitchFamily="2" charset="0"/>
              </a:rPr>
              <a:t>Elementos de acción: vencen el 15 de agosto de 2024</a:t>
            </a:r>
            <a:endParaRPr lang="en-US" sz="4000" b="1" kern="1500" cap="none" dirty="0">
              <a:solidFill>
                <a:schemeClr val="bg1"/>
              </a:solidFill>
              <a:latin typeface="Myriad Pro" panose="020B0503030403020204" pitchFamily="34" charset="0"/>
              <a:ea typeface="Open Sans" pitchFamily="2" charset="0"/>
              <a:cs typeface="Open Sans" pitchFamily="2" charset="0"/>
            </a:endParaRPr>
          </a:p>
        </p:txBody>
      </p:sp>
      <p:sp>
        <p:nvSpPr>
          <p:cNvPr id="5" name="Content Placeholder 2">
            <a:extLst>
              <a:ext uri="{FF2B5EF4-FFF2-40B4-BE49-F238E27FC236}">
                <a16:creationId xmlns:a16="http://schemas.microsoft.com/office/drawing/2014/main" id="{716DE8D0-0D55-FE9E-941C-4D6B53AE4976}"/>
              </a:ext>
            </a:extLst>
          </p:cNvPr>
          <p:cNvSpPr txBox="1">
            <a:spLocks/>
          </p:cNvSpPr>
          <p:nvPr/>
        </p:nvSpPr>
        <p:spPr>
          <a:xfrm>
            <a:off x="467631" y="2917576"/>
            <a:ext cx="6019397" cy="1512231"/>
          </a:xfrm>
          <a:prstGeom prst="rect">
            <a:avLst/>
          </a:prstGeom>
        </p:spPr>
        <p:txBody>
          <a:bodyPr vert="horz" lIns="91440" tIns="45720" rIns="91440" bIns="45720" rtlCol="0" anchor="t">
            <a:normAutofit fontScale="62500" lnSpcReduction="20000"/>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lvl="0" indent="0">
              <a:buClr>
                <a:srgbClr val="0A6F63"/>
              </a:buClr>
              <a:buNone/>
            </a:pPr>
            <a:r>
              <a:rPr lang="es-MX" sz="2400" b="1" dirty="0">
                <a:solidFill>
                  <a:srgbClr val="005569"/>
                </a:solidFill>
                <a:latin typeface="Myriad Pro" panose="020B0503030403020204" pitchFamily="34" charset="0"/>
                <a:ea typeface="Open Sans" pitchFamily="2" charset="0"/>
                <a:cs typeface="Open Sans" pitchFamily="2" charset="0"/>
              </a:rPr>
              <a:t>Agregar cantidad gastada</a:t>
            </a:r>
          </a:p>
          <a:p>
            <a:pPr>
              <a:buClr>
                <a:srgbClr val="0A6F63"/>
              </a:buClr>
              <a:buFont typeface="Arial" panose="020B0604020202020204" pitchFamily="34" charset="0"/>
              <a:buChar char="•"/>
            </a:pPr>
            <a:r>
              <a:rPr lang="es-MX" sz="2400" dirty="0">
                <a:solidFill>
                  <a:srgbClr val="005569"/>
                </a:solidFill>
                <a:latin typeface="Myriad Pro" panose="020B0503030403020204" pitchFamily="34" charset="0"/>
                <a:ea typeface="Open Sans" pitchFamily="2" charset="0"/>
                <a:cs typeface="Open Sans" pitchFamily="2" charset="0"/>
              </a:rPr>
              <a:t>Período de gasto: 27 de octubre de 2022 - 31 de julio de 2024</a:t>
            </a:r>
          </a:p>
          <a:p>
            <a:pPr lvl="1">
              <a:buClr>
                <a:srgbClr val="0A6F63"/>
              </a:buClr>
              <a:buFont typeface="Arial" panose="020B0604020202020204" pitchFamily="34" charset="0"/>
              <a:buChar char="•"/>
            </a:pPr>
            <a:r>
              <a:rPr lang="es-MX" sz="2200" dirty="0">
                <a:solidFill>
                  <a:srgbClr val="005569"/>
                </a:solidFill>
                <a:latin typeface="Myriad Pro" panose="020B0503030403020204" pitchFamily="34" charset="0"/>
                <a:ea typeface="Open Sans" pitchFamily="2" charset="0"/>
                <a:cs typeface="Open Sans" pitchFamily="2" charset="0"/>
              </a:rPr>
              <a:t>Puede contar desde noviembre de 2022.</a:t>
            </a:r>
          </a:p>
          <a:p>
            <a:pPr lvl="1">
              <a:buClr>
                <a:srgbClr val="0A6F63"/>
              </a:buClr>
              <a:buFont typeface="Arial" panose="020B0604020202020204" pitchFamily="34" charset="0"/>
              <a:buChar char="•"/>
            </a:pPr>
            <a:r>
              <a:rPr lang="es-MX" sz="2200" dirty="0">
                <a:solidFill>
                  <a:srgbClr val="005569"/>
                </a:solidFill>
                <a:latin typeface="Myriad Pro" panose="020B0503030403020204" pitchFamily="34" charset="0"/>
                <a:ea typeface="Open Sans" pitchFamily="2" charset="0"/>
                <a:cs typeface="Open Sans" pitchFamily="2" charset="0"/>
              </a:rPr>
              <a:t>Ingrese $0.00 si aún no se han gastado fondos para la fuente de apalancamiento</a:t>
            </a:r>
            <a:endParaRPr lang="en-US" i="0" dirty="0">
              <a:solidFill>
                <a:srgbClr val="005569"/>
              </a:solidFill>
              <a:effectLst/>
              <a:latin typeface="Myriad Pro" panose="020B0503030403020204" pitchFamily="34" charset="0"/>
            </a:endParaRPr>
          </a:p>
        </p:txBody>
      </p:sp>
      <p:sp>
        <p:nvSpPr>
          <p:cNvPr id="6" name="Content Placeholder 2">
            <a:extLst>
              <a:ext uri="{FF2B5EF4-FFF2-40B4-BE49-F238E27FC236}">
                <a16:creationId xmlns:a16="http://schemas.microsoft.com/office/drawing/2014/main" id="{998426FB-412A-6702-77F0-ABD918622623}"/>
              </a:ext>
            </a:extLst>
          </p:cNvPr>
          <p:cNvSpPr txBox="1">
            <a:spLocks/>
          </p:cNvSpPr>
          <p:nvPr/>
        </p:nvSpPr>
        <p:spPr>
          <a:xfrm>
            <a:off x="467630" y="4874355"/>
            <a:ext cx="6019397" cy="1207329"/>
          </a:xfrm>
          <a:prstGeom prst="rect">
            <a:avLst/>
          </a:prstGeom>
        </p:spPr>
        <p:txBody>
          <a:bodyPr vert="horz" lIns="91440" tIns="45720" rIns="91440" bIns="45720" rtlCol="0" anchor="t">
            <a:normAutofit fontScale="62500" lnSpcReduction="20000"/>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lvl="0" indent="0">
              <a:buClr>
                <a:srgbClr val="0A6F63"/>
              </a:buClr>
              <a:buNone/>
            </a:pPr>
            <a:r>
              <a:rPr lang="es-MX" sz="2400" b="1" dirty="0">
                <a:solidFill>
                  <a:srgbClr val="005569"/>
                </a:solidFill>
                <a:latin typeface="Myriad Pro" panose="020B0503030403020204" pitchFamily="34" charset="0"/>
                <a:ea typeface="Open Sans" pitchFamily="2" charset="0"/>
                <a:cs typeface="Open Sans" pitchFamily="2" charset="0"/>
              </a:rPr>
              <a:t>Agregar fechas gastadas</a:t>
            </a:r>
          </a:p>
          <a:p>
            <a:pPr lvl="0">
              <a:buClr>
                <a:srgbClr val="0A6F63"/>
              </a:buClr>
              <a:buFont typeface="Arial" panose="020B0604020202020204" pitchFamily="34" charset="0"/>
              <a:buChar char="•"/>
            </a:pPr>
            <a:r>
              <a:rPr lang="es-MX" sz="2400" dirty="0">
                <a:solidFill>
                  <a:srgbClr val="005569"/>
                </a:solidFill>
                <a:latin typeface="Myriad Pro" panose="020B0503030403020204" pitchFamily="34" charset="0"/>
                <a:ea typeface="Open Sans" pitchFamily="2" charset="0"/>
                <a:cs typeface="Open Sans" pitchFamily="2" charset="0"/>
              </a:rPr>
              <a:t>Período de informe completo O parcial</a:t>
            </a:r>
          </a:p>
          <a:p>
            <a:pPr lvl="1">
              <a:buClr>
                <a:srgbClr val="0A6F63"/>
              </a:buClr>
              <a:buFont typeface="Arial" panose="020B0604020202020204" pitchFamily="34" charset="0"/>
              <a:buChar char="•"/>
            </a:pPr>
            <a:r>
              <a:rPr lang="es-MX" sz="2200" dirty="0">
                <a:solidFill>
                  <a:srgbClr val="005569"/>
                </a:solidFill>
                <a:latin typeface="Myriad Pro" panose="020B0503030403020204" pitchFamily="34" charset="0"/>
                <a:ea typeface="Open Sans" pitchFamily="2" charset="0"/>
                <a:cs typeface="Open Sans" pitchFamily="2" charset="0"/>
              </a:rPr>
              <a:t>Si el gasto del proyecto está en curso, indique la fecha de finalización como 31 de julio de 2024 (fin del período del informe)</a:t>
            </a:r>
            <a:endParaRPr lang="en-US" dirty="0">
              <a:solidFill>
                <a:srgbClr val="005569"/>
              </a:solidFill>
              <a:latin typeface="Myriad Pro" panose="020B0503030403020204" pitchFamily="34" charset="0"/>
              <a:ea typeface="Open Sans" pitchFamily="2" charset="0"/>
              <a:cs typeface="Open Sans" pitchFamily="2" charset="0"/>
            </a:endParaRPr>
          </a:p>
        </p:txBody>
      </p:sp>
      <p:sp>
        <p:nvSpPr>
          <p:cNvPr id="2" name="Rectangle: Rounded Corners 1">
            <a:extLst>
              <a:ext uri="{FF2B5EF4-FFF2-40B4-BE49-F238E27FC236}">
                <a16:creationId xmlns:a16="http://schemas.microsoft.com/office/drawing/2014/main" id="{297CC5FC-B888-9B37-F9A8-1032F6242D80}"/>
              </a:ext>
            </a:extLst>
          </p:cNvPr>
          <p:cNvSpPr/>
          <p:nvPr/>
        </p:nvSpPr>
        <p:spPr>
          <a:xfrm>
            <a:off x="6638966" y="1265058"/>
            <a:ext cx="5266677" cy="5323100"/>
          </a:xfrm>
          <a:prstGeom prst="roundRect">
            <a:avLst>
              <a:gd name="adj" fmla="val 5608"/>
            </a:avLst>
          </a:prstGeom>
          <a:solidFill>
            <a:srgbClr val="88C9D5">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2">
            <a:extLst>
              <a:ext uri="{FF2B5EF4-FFF2-40B4-BE49-F238E27FC236}">
                <a16:creationId xmlns:a16="http://schemas.microsoft.com/office/drawing/2014/main" id="{B6651067-4045-8508-DE63-30E65B32E284}"/>
              </a:ext>
            </a:extLst>
          </p:cNvPr>
          <p:cNvSpPr txBox="1">
            <a:spLocks/>
          </p:cNvSpPr>
          <p:nvPr/>
        </p:nvSpPr>
        <p:spPr>
          <a:xfrm>
            <a:off x="6785101" y="1449724"/>
            <a:ext cx="4974408" cy="5138434"/>
          </a:xfrm>
          <a:prstGeom prst="rect">
            <a:avLst/>
          </a:prstGeom>
        </p:spPr>
        <p:txBody>
          <a:bodyPr vert="horz" lIns="91440" tIns="45720" rIns="91440" bIns="45720" rtlCol="0" anchor="t">
            <a:no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lvl="0" indent="0">
              <a:buClr>
                <a:srgbClr val="0A6F63"/>
              </a:buClr>
              <a:buNone/>
            </a:pPr>
            <a:r>
              <a:rPr lang="es-MX" sz="1600" b="1" dirty="0">
                <a:solidFill>
                  <a:srgbClr val="005569"/>
                </a:solidFill>
                <a:latin typeface="Myriad Pro" panose="020B0503030403020204" pitchFamily="34" charset="0"/>
                <a:ea typeface="Open Sans" pitchFamily="2" charset="0"/>
                <a:cs typeface="Open Sans" pitchFamily="2" charset="0"/>
              </a:rPr>
              <a:t>Documentación de apoyo</a:t>
            </a:r>
          </a:p>
          <a:p>
            <a:pPr marL="0" lvl="0" indent="0">
              <a:buClr>
                <a:srgbClr val="0A6F63"/>
              </a:buClr>
              <a:buNone/>
            </a:pPr>
            <a:r>
              <a:rPr lang="es-MX" sz="1200" dirty="0">
                <a:solidFill>
                  <a:srgbClr val="005569"/>
                </a:solidFill>
                <a:latin typeface="Myriad Pro" panose="020B0503030403020204" pitchFamily="34" charset="0"/>
                <a:ea typeface="Open Sans" pitchFamily="2" charset="0"/>
                <a:cs typeface="Open Sans" pitchFamily="2" charset="0"/>
              </a:rPr>
              <a:t>Subir a la carpeta</a:t>
            </a:r>
          </a:p>
          <a:p>
            <a:pPr lvl="0">
              <a:buClr>
                <a:srgbClr val="0A6F63"/>
              </a:buClr>
              <a:buFont typeface="Arial" panose="020B0604020202020204" pitchFamily="34" charset="0"/>
              <a:buChar char="•"/>
            </a:pPr>
            <a:r>
              <a:rPr lang="es-MX" sz="1200" dirty="0">
                <a:solidFill>
                  <a:srgbClr val="005569"/>
                </a:solidFill>
                <a:latin typeface="Myriad Pro" panose="020B0503030403020204" pitchFamily="34" charset="0"/>
                <a:ea typeface="Open Sans" pitchFamily="2" charset="0"/>
                <a:cs typeface="Open Sans" pitchFamily="2" charset="0"/>
              </a:rPr>
              <a:t>Se debe proporcionar un documento para cada fuente de apalancamiento.</a:t>
            </a:r>
          </a:p>
          <a:p>
            <a:pPr lvl="0">
              <a:buClr>
                <a:srgbClr val="0A6F63"/>
              </a:buClr>
              <a:buFont typeface="Arial" panose="020B0604020202020204" pitchFamily="34" charset="0"/>
              <a:buChar char="•"/>
            </a:pPr>
            <a:r>
              <a:rPr lang="es-MX" sz="1200" dirty="0">
                <a:solidFill>
                  <a:srgbClr val="005569"/>
                </a:solidFill>
                <a:latin typeface="Myriad Pro" panose="020B0503030403020204" pitchFamily="34" charset="0"/>
                <a:ea typeface="Open Sans" pitchFamily="2" charset="0"/>
                <a:cs typeface="Open Sans" pitchFamily="2" charset="0"/>
              </a:rPr>
              <a:t>Documentos aceptables:</a:t>
            </a:r>
          </a:p>
          <a:p>
            <a:pPr lvl="1">
              <a:buClr>
                <a:srgbClr val="0A6F63"/>
              </a:buClr>
              <a:buFont typeface="Arial" panose="020B0604020202020204" pitchFamily="34" charset="0"/>
              <a:buChar char="•"/>
            </a:pPr>
            <a:r>
              <a:rPr lang="es-MX" sz="1200" dirty="0">
                <a:solidFill>
                  <a:srgbClr val="005569"/>
                </a:solidFill>
                <a:latin typeface="Myriad Pro" panose="020B0503030403020204" pitchFamily="34" charset="0"/>
                <a:ea typeface="Open Sans" pitchFamily="2" charset="0"/>
                <a:cs typeface="Open Sans" pitchFamily="2" charset="0"/>
              </a:rPr>
              <a:t>Carta o memorando firmado</a:t>
            </a:r>
          </a:p>
          <a:p>
            <a:pPr lvl="1">
              <a:buClr>
                <a:srgbClr val="0A6F63"/>
              </a:buClr>
              <a:buFont typeface="Arial" panose="020B0604020202020204" pitchFamily="34" charset="0"/>
              <a:buChar char="•"/>
            </a:pPr>
            <a:r>
              <a:rPr lang="es-MX" sz="1200" dirty="0">
                <a:solidFill>
                  <a:srgbClr val="005569"/>
                </a:solidFill>
                <a:latin typeface="Myriad Pro" panose="020B0503030403020204" pitchFamily="34" charset="0"/>
                <a:ea typeface="Open Sans" pitchFamily="2" charset="0"/>
                <a:cs typeface="Open Sans" pitchFamily="2" charset="0"/>
              </a:rPr>
              <a:t>Ejemplo/plantilla proporcionada como documento de Word y PDF</a:t>
            </a:r>
          </a:p>
          <a:p>
            <a:pPr lvl="1">
              <a:buClr>
                <a:srgbClr val="0A6F63"/>
              </a:buClr>
              <a:buFont typeface="Arial" panose="020B0604020202020204" pitchFamily="34" charset="0"/>
              <a:buChar char="•"/>
            </a:pPr>
            <a:r>
              <a:rPr lang="es-MX" sz="1200" dirty="0">
                <a:solidFill>
                  <a:srgbClr val="005569"/>
                </a:solidFill>
                <a:latin typeface="Myriad Pro" panose="020B0503030403020204" pitchFamily="34" charset="0"/>
                <a:ea typeface="Open Sans" pitchFamily="2" charset="0"/>
                <a:cs typeface="Open Sans" pitchFamily="2" charset="0"/>
              </a:rPr>
              <a:t>Otros acuerdos de subvención o informes o facturas</a:t>
            </a:r>
          </a:p>
          <a:p>
            <a:pPr lvl="1">
              <a:buClr>
                <a:srgbClr val="0A6F63"/>
              </a:buClr>
              <a:buFont typeface="Arial" panose="020B0604020202020204" pitchFamily="34" charset="0"/>
              <a:buChar char="•"/>
            </a:pPr>
            <a:r>
              <a:rPr lang="es-MX" sz="1200" dirty="0">
                <a:solidFill>
                  <a:srgbClr val="005569"/>
                </a:solidFill>
                <a:latin typeface="Myriad Pro" panose="020B0503030403020204" pitchFamily="34" charset="0"/>
                <a:ea typeface="Open Sans" pitchFamily="2" charset="0"/>
                <a:cs typeface="Open Sans" pitchFamily="2" charset="0"/>
              </a:rPr>
              <a:t>Documentos financieros (como un informe de </a:t>
            </a:r>
            <a:r>
              <a:rPr lang="es-MX" sz="1200" dirty="0" err="1">
                <a:solidFill>
                  <a:srgbClr val="005569"/>
                </a:solidFill>
                <a:latin typeface="Myriad Pro" panose="020B0503030403020204" pitchFamily="34" charset="0"/>
                <a:ea typeface="Open Sans" pitchFamily="2" charset="0"/>
                <a:cs typeface="Open Sans" pitchFamily="2" charset="0"/>
              </a:rPr>
              <a:t>QuickBooks</a:t>
            </a:r>
            <a:r>
              <a:rPr lang="es-MX" sz="1200" dirty="0">
                <a:solidFill>
                  <a:srgbClr val="005569"/>
                </a:solidFill>
                <a:latin typeface="Myriad Pro" panose="020B0503030403020204" pitchFamily="34" charset="0"/>
                <a:ea typeface="Open Sans" pitchFamily="2" charset="0"/>
                <a:cs typeface="Open Sans" pitchFamily="2" charset="0"/>
              </a:rPr>
              <a:t>)</a:t>
            </a:r>
          </a:p>
          <a:p>
            <a:pPr lvl="0">
              <a:buClr>
                <a:srgbClr val="0A6F63"/>
              </a:buClr>
              <a:buFont typeface="Arial" panose="020B0604020202020204" pitchFamily="34" charset="0"/>
              <a:buChar char="•"/>
            </a:pPr>
            <a:r>
              <a:rPr lang="es-MX" sz="1200" dirty="0">
                <a:solidFill>
                  <a:srgbClr val="005569"/>
                </a:solidFill>
                <a:latin typeface="Myriad Pro" panose="020B0503030403020204" pitchFamily="34" charset="0"/>
                <a:ea typeface="Open Sans" pitchFamily="2" charset="0"/>
                <a:cs typeface="Open Sans" pitchFamily="2" charset="0"/>
              </a:rPr>
              <a:t>Incluir en el documento:</a:t>
            </a:r>
          </a:p>
          <a:p>
            <a:pPr lvl="1">
              <a:buClr>
                <a:srgbClr val="0A6F63"/>
              </a:buClr>
              <a:buFont typeface="Arial" panose="020B0604020202020204" pitchFamily="34" charset="0"/>
              <a:buChar char="•"/>
            </a:pPr>
            <a:r>
              <a:rPr lang="es-MX" sz="1200" dirty="0">
                <a:solidFill>
                  <a:srgbClr val="005569"/>
                </a:solidFill>
                <a:latin typeface="Myriad Pro" panose="020B0503030403020204" pitchFamily="34" charset="0"/>
                <a:ea typeface="Open Sans" pitchFamily="2" charset="0"/>
                <a:cs typeface="Open Sans" pitchFamily="2" charset="0"/>
              </a:rPr>
              <a:t>Fechas en que se completó el trabajo.</a:t>
            </a:r>
          </a:p>
          <a:p>
            <a:pPr lvl="1">
              <a:buClr>
                <a:srgbClr val="0A6F63"/>
              </a:buClr>
              <a:buFont typeface="Arial" panose="020B0604020202020204" pitchFamily="34" charset="0"/>
              <a:buChar char="•"/>
            </a:pPr>
            <a:r>
              <a:rPr lang="es-MX" sz="1200" dirty="0">
                <a:solidFill>
                  <a:srgbClr val="005569"/>
                </a:solidFill>
                <a:latin typeface="Myriad Pro" panose="020B0503030403020204" pitchFamily="34" charset="0"/>
                <a:ea typeface="Open Sans" pitchFamily="2" charset="0"/>
                <a:cs typeface="Open Sans" pitchFamily="2" charset="0"/>
              </a:rPr>
              <a:t>Aprovechar la fuente de financiación</a:t>
            </a:r>
          </a:p>
          <a:p>
            <a:pPr lvl="1">
              <a:buClr>
                <a:srgbClr val="0A6F63"/>
              </a:buClr>
              <a:buFont typeface="Arial" panose="020B0604020202020204" pitchFamily="34" charset="0"/>
              <a:buChar char="•"/>
            </a:pPr>
            <a:r>
              <a:rPr lang="es-MX" sz="1200" dirty="0">
                <a:solidFill>
                  <a:srgbClr val="005569"/>
                </a:solidFill>
                <a:latin typeface="Myriad Pro" panose="020B0503030403020204" pitchFamily="34" charset="0"/>
                <a:ea typeface="Open Sans" pitchFamily="2" charset="0"/>
                <a:cs typeface="Open Sans" pitchFamily="2" charset="0"/>
              </a:rPr>
              <a:t>¿En qué se gastaron los fondos de apalancamiento?</a:t>
            </a:r>
          </a:p>
          <a:p>
            <a:pPr lvl="1">
              <a:buClr>
                <a:srgbClr val="0A6F63"/>
              </a:buClr>
              <a:buFont typeface="Arial" panose="020B0604020202020204" pitchFamily="34" charset="0"/>
              <a:buChar char="•"/>
            </a:pPr>
            <a:r>
              <a:rPr lang="es-MX" sz="1200" dirty="0">
                <a:solidFill>
                  <a:srgbClr val="005569"/>
                </a:solidFill>
                <a:latin typeface="Myriad Pro" panose="020B0503030403020204" pitchFamily="34" charset="0"/>
                <a:ea typeface="Open Sans" pitchFamily="2" charset="0"/>
                <a:cs typeface="Open Sans" pitchFamily="2" charset="0"/>
              </a:rPr>
              <a:t>Confirmación de que se gastó el financiamiento de apalancamiento (por ejemplo, carta firmada del Departamento de Educación; informe de </a:t>
            </a:r>
            <a:r>
              <a:rPr lang="es-MX" sz="1200" dirty="0" err="1">
                <a:solidFill>
                  <a:srgbClr val="005569"/>
                </a:solidFill>
                <a:latin typeface="Myriad Pro" panose="020B0503030403020204" pitchFamily="34" charset="0"/>
                <a:ea typeface="Open Sans" pitchFamily="2" charset="0"/>
                <a:cs typeface="Open Sans" pitchFamily="2" charset="0"/>
              </a:rPr>
              <a:t>QuickBooks</a:t>
            </a:r>
            <a:r>
              <a:rPr lang="es-MX" sz="1200" b="1" dirty="0">
                <a:solidFill>
                  <a:srgbClr val="005569"/>
                </a:solidFill>
                <a:latin typeface="Myriad Pro" panose="020B0503030403020204" pitchFamily="34" charset="0"/>
                <a:ea typeface="Open Sans" pitchFamily="2" charset="0"/>
                <a:cs typeface="Open Sans" pitchFamily="2" charset="0"/>
              </a:rPr>
              <a:t>)</a:t>
            </a:r>
            <a:endParaRPr lang="en-US" dirty="0">
              <a:solidFill>
                <a:srgbClr val="005569"/>
              </a:solidFill>
              <a:latin typeface="Myriad Pro" panose="020B0503030403020204" pitchFamily="34" charset="0"/>
            </a:endParaRPr>
          </a:p>
        </p:txBody>
      </p:sp>
    </p:spTree>
    <p:extLst>
      <p:ext uri="{BB962C8B-B14F-4D97-AF65-F5344CB8AC3E}">
        <p14:creationId xmlns:p14="http://schemas.microsoft.com/office/powerpoint/2010/main" val="42326751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0B653A10-04B5-8CFA-DC96-99D573FC2481}"/>
              </a:ext>
            </a:extLst>
          </p:cNvPr>
          <p:cNvSpPr txBox="1">
            <a:spLocks/>
          </p:cNvSpPr>
          <p:nvPr/>
        </p:nvSpPr>
        <p:spPr>
          <a:xfrm>
            <a:off x="535020" y="1443954"/>
            <a:ext cx="11187793" cy="5148294"/>
          </a:xfrm>
          <a:prstGeom prst="rect">
            <a:avLst/>
          </a:prstGeom>
        </p:spPr>
        <p:txBody>
          <a:bodyPr vert="horz" lIns="91440" tIns="45720" rIns="91440" bIns="45720" rtlCol="0" anchor="t">
            <a:norm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fontAlgn="base"/>
            <a:r>
              <a:rPr lang="es-MX" sz="2200">
                <a:latin typeface="Century Gothic" panose="020B0502020202020204" pitchFamily="34" charset="0"/>
              </a:rPr>
              <a:t>Reconocemos además la explotación de las comunidades de personas inmigrantes y refugiadas, ya que regularmente se utilizan formas modernas de mano de obra barata y desechable en tierras robadas.</a:t>
            </a:r>
            <a:r>
              <a:rPr lang="en-US" sz="2200">
                <a:latin typeface="Century Gothic" panose="020B0502020202020204" pitchFamily="34" charset="0"/>
              </a:rPr>
              <a:t>​​</a:t>
            </a:r>
          </a:p>
          <a:p>
            <a:pPr fontAlgn="base"/>
            <a:r>
              <a:rPr lang="es-MX" sz="2200">
                <a:latin typeface="Century Gothic" panose="020B0502020202020204" pitchFamily="34" charset="0"/>
              </a:rPr>
              <a:t>Por lo tanto, reconocemos que hemos sido impactados y perjudicados por estas historias y experiencias impuestas a nuestros antepasados y comunidades. Elevamos aún más la lucha compartida entre personas negras, indígenas y personas de color.</a:t>
            </a:r>
            <a:r>
              <a:rPr lang="en-US" sz="2200">
                <a:latin typeface="Century Gothic" panose="020B0502020202020204" pitchFamily="34" charset="0"/>
              </a:rPr>
              <a:t>​​</a:t>
            </a:r>
          </a:p>
          <a:p>
            <a:pPr fontAlgn="base"/>
            <a:r>
              <a:rPr lang="es-MX" sz="2200">
                <a:latin typeface="Century Gothic" panose="020B0502020202020204" pitchFamily="34" charset="0"/>
              </a:rPr>
              <a:t>También reconocemos que los pueblos indígenas continúan viviendo aquí, administrando la tierra y resistiendo el colonialismo.</a:t>
            </a:r>
            <a:r>
              <a:rPr lang="en-US" sz="2200">
                <a:latin typeface="Century Gothic" panose="020B0502020202020204" pitchFamily="34" charset="0"/>
              </a:rPr>
              <a:t>​​</a:t>
            </a:r>
          </a:p>
          <a:p>
            <a:pPr fontAlgn="base"/>
            <a:r>
              <a:rPr lang="es-MX" sz="2200">
                <a:latin typeface="Century Gothic" panose="020B0502020202020204" pitchFamily="34" charset="0"/>
              </a:rPr>
              <a:t>Concluimos que nuestro reconocimiento de la Tierra es una declaración y un proceso activo y en evolución. Requiere que reconozcamos las injusticias históricas y nos invita a ser participantes activos en nuestra curación colectiva.</a:t>
            </a:r>
            <a:r>
              <a:rPr lang="en-US" sz="2200">
                <a:latin typeface="Century Gothic" panose="020B0502020202020204" pitchFamily="34" charset="0"/>
              </a:rPr>
              <a:t>​</a:t>
            </a:r>
          </a:p>
        </p:txBody>
      </p:sp>
      <p:sp>
        <p:nvSpPr>
          <p:cNvPr id="3" name="TextBox 2">
            <a:extLst>
              <a:ext uri="{FF2B5EF4-FFF2-40B4-BE49-F238E27FC236}">
                <a16:creationId xmlns:a16="http://schemas.microsoft.com/office/drawing/2014/main" id="{302844EA-6507-867D-36EB-FB00F8365C4F}"/>
              </a:ext>
            </a:extLst>
          </p:cNvPr>
          <p:cNvSpPr txBox="1"/>
          <p:nvPr/>
        </p:nvSpPr>
        <p:spPr>
          <a:xfrm>
            <a:off x="323850" y="304800"/>
            <a:ext cx="11608174" cy="1446550"/>
          </a:xfrm>
          <a:prstGeom prst="rect">
            <a:avLst/>
          </a:prstGeom>
          <a:noFill/>
        </p:spPr>
        <p:txBody>
          <a:bodyPr wrap="square" rtlCol="0">
            <a:spAutoFit/>
          </a:bodyPr>
          <a:lstStyle/>
          <a:p>
            <a:r>
              <a:rPr lang="en-US" sz="4400" b="1" err="1">
                <a:solidFill>
                  <a:srgbClr val="FFFFFF"/>
                </a:solidFill>
                <a:latin typeface="Myriad Pro" panose="020B0503030403020204"/>
              </a:rPr>
              <a:t>Reconocimiento</a:t>
            </a:r>
            <a:r>
              <a:rPr lang="en-US" sz="4400" b="1">
                <a:solidFill>
                  <a:srgbClr val="FFFFFF"/>
                </a:solidFill>
                <a:latin typeface="Myriad Pro" panose="020B0503030403020204"/>
              </a:rPr>
              <a:t> de </a:t>
            </a:r>
            <a:r>
              <a:rPr lang="en-US" sz="4400" b="1" err="1">
                <a:solidFill>
                  <a:srgbClr val="FFFFFF"/>
                </a:solidFill>
                <a:latin typeface="Myriad Pro" panose="020B0503030403020204"/>
              </a:rPr>
              <a:t>Territorios</a:t>
            </a:r>
            <a:r>
              <a:rPr lang="en-US" sz="4400" b="1">
                <a:solidFill>
                  <a:srgbClr val="FFFFFF"/>
                </a:solidFill>
                <a:latin typeface="Myriad Pro" panose="020B0503030403020204"/>
              </a:rPr>
              <a:t> </a:t>
            </a:r>
            <a:r>
              <a:rPr lang="en-US" sz="4400" b="1" err="1">
                <a:solidFill>
                  <a:srgbClr val="FFFFFF"/>
                </a:solidFill>
                <a:latin typeface="Myriad Pro" panose="020B0503030403020204"/>
              </a:rPr>
              <a:t>Indigenas</a:t>
            </a:r>
            <a:r>
              <a:rPr lang="en-US" sz="4400">
                <a:solidFill>
                  <a:srgbClr val="000000"/>
                </a:solidFill>
                <a:latin typeface="Myriad Pro" panose="020B0503030403020204"/>
              </a:rPr>
              <a:t>​​</a:t>
            </a:r>
            <a:endParaRPr lang="en-US" sz="4400" b="1">
              <a:solidFill>
                <a:schemeClr val="bg1"/>
              </a:solidFill>
              <a:latin typeface="Myriad Pro" panose="020B0503030403020204"/>
            </a:endParaRPr>
          </a:p>
          <a:p>
            <a:endParaRPr lang="en-US" sz="4400" b="1">
              <a:solidFill>
                <a:schemeClr val="bg1"/>
              </a:solidFill>
              <a:latin typeface="Myriad Pro" panose="020B0503030403020204"/>
            </a:endParaRPr>
          </a:p>
        </p:txBody>
      </p:sp>
    </p:spTree>
    <p:extLst>
      <p:ext uri="{BB962C8B-B14F-4D97-AF65-F5344CB8AC3E}">
        <p14:creationId xmlns:p14="http://schemas.microsoft.com/office/powerpoint/2010/main" val="416267261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69522FB0-F299-95FD-CD6B-368AB246235A}"/>
              </a:ext>
            </a:extLst>
          </p:cNvPr>
          <p:cNvSpPr txBox="1">
            <a:spLocks/>
          </p:cNvSpPr>
          <p:nvPr/>
        </p:nvSpPr>
        <p:spPr>
          <a:xfrm>
            <a:off x="532427" y="265752"/>
            <a:ext cx="8298870" cy="905501"/>
          </a:xfrm>
          <a:prstGeom prst="rect">
            <a:avLst/>
          </a:prstGeom>
        </p:spPr>
        <p:txBody>
          <a:bodyPr vert="horz" lIns="91440" tIns="45720" rIns="91440" bIns="45720" rtlCol="0" anchor="ctr">
            <a:normAutofit fontScale="77500" lnSpcReduction="20000"/>
          </a:bodyPr>
          <a:lstStyle>
            <a:lvl1pPr algn="l" defTabSz="457200" rtl="0" eaLnBrk="1" latinLnBrk="0" hangingPunct="1">
              <a:spcBef>
                <a:spcPct val="0"/>
              </a:spcBef>
              <a:buNone/>
              <a:defRPr sz="3600" b="1" kern="1200" cap="all">
                <a:solidFill>
                  <a:schemeClr val="tx1"/>
                </a:solidFill>
                <a:latin typeface="Century Gothic" panose="020B0502020202020204" pitchFamily="34"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MX" sz="4000" kern="1500" cap="none" dirty="0">
                <a:solidFill>
                  <a:schemeClr val="bg1"/>
                </a:solidFill>
                <a:latin typeface="Myriad Pro" panose="020B0503030403020204" pitchFamily="34" charset="0"/>
                <a:ea typeface="Open Sans" pitchFamily="2" charset="0"/>
                <a:cs typeface="Open Sans" pitchFamily="2" charset="0"/>
              </a:rPr>
              <a:t>Ejemplos de Documentación de Respaldo</a:t>
            </a:r>
            <a:endParaRPr lang="en-US" sz="4000" b="1" kern="1500" cap="none" dirty="0">
              <a:solidFill>
                <a:schemeClr val="bg1"/>
              </a:solidFill>
              <a:latin typeface="Myriad Pro" panose="020B0503030403020204" pitchFamily="34" charset="0"/>
              <a:ea typeface="Open Sans" pitchFamily="2" charset="0"/>
              <a:cs typeface="Open Sans" pitchFamily="2" charset="0"/>
            </a:endParaRPr>
          </a:p>
        </p:txBody>
      </p:sp>
      <p:sp>
        <p:nvSpPr>
          <p:cNvPr id="8" name="Content Placeholder 2">
            <a:extLst>
              <a:ext uri="{FF2B5EF4-FFF2-40B4-BE49-F238E27FC236}">
                <a16:creationId xmlns:a16="http://schemas.microsoft.com/office/drawing/2014/main" id="{752895E2-F887-CC33-7778-83AC1243CD1E}"/>
              </a:ext>
            </a:extLst>
          </p:cNvPr>
          <p:cNvSpPr txBox="1">
            <a:spLocks/>
          </p:cNvSpPr>
          <p:nvPr/>
        </p:nvSpPr>
        <p:spPr>
          <a:xfrm>
            <a:off x="435509" y="1403417"/>
            <a:ext cx="8163059" cy="720759"/>
          </a:xfrm>
          <a:prstGeom prst="rect">
            <a:avLst/>
          </a:prstGeom>
        </p:spPr>
        <p:txBody>
          <a:bodyPr vert="horz" lIns="91440" tIns="45720" rIns="91440" bIns="45720" rtlCol="0" anchor="t">
            <a:norm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lvl="0" indent="0">
              <a:buClr>
                <a:srgbClr val="0A6F63"/>
              </a:buClr>
              <a:buNone/>
            </a:pPr>
            <a:r>
              <a:rPr lang="es-MX" sz="2600" b="1" dirty="0">
                <a:solidFill>
                  <a:srgbClr val="005569"/>
                </a:solidFill>
                <a:latin typeface="Myriad Pro" panose="020B0503030403020204" pitchFamily="34" charset="0"/>
                <a:ea typeface="Open Sans" pitchFamily="2" charset="0"/>
                <a:cs typeface="Open Sans" pitchFamily="2" charset="0"/>
              </a:rPr>
              <a:t>Ejemplos de documentación de respaldo</a:t>
            </a:r>
            <a:endParaRPr lang="en-US" sz="2000" dirty="0">
              <a:solidFill>
                <a:srgbClr val="005569"/>
              </a:solidFill>
              <a:latin typeface="Myriad Pro" panose="020B0503030403020204" pitchFamily="34" charset="0"/>
              <a:ea typeface="Open Sans" pitchFamily="2" charset="0"/>
              <a:cs typeface="Open Sans" pitchFamily="2" charset="0"/>
            </a:endParaRPr>
          </a:p>
        </p:txBody>
      </p:sp>
      <p:pic>
        <p:nvPicPr>
          <p:cNvPr id="7" name="Picture 6" descr="A document with text and blue text&#10;&#10;Description automatically generated">
            <a:extLst>
              <a:ext uri="{FF2B5EF4-FFF2-40B4-BE49-F238E27FC236}">
                <a16:creationId xmlns:a16="http://schemas.microsoft.com/office/drawing/2014/main" id="{AD646415-5414-3A0B-EE02-4E950A4762F7}"/>
              </a:ext>
            </a:extLst>
          </p:cNvPr>
          <p:cNvPicPr>
            <a:picLocks noChangeAspect="1"/>
          </p:cNvPicPr>
          <p:nvPr/>
        </p:nvPicPr>
        <p:blipFill rotWithShape="1">
          <a:blip r:embed="rId3"/>
          <a:srcRect l="8938" r="5526" b="55258"/>
          <a:stretch/>
        </p:blipFill>
        <p:spPr>
          <a:xfrm>
            <a:off x="349570" y="2049462"/>
            <a:ext cx="5664933" cy="322049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9" descr="A document with text and blue text&#10;&#10;Description automatically generated">
            <a:extLst>
              <a:ext uri="{FF2B5EF4-FFF2-40B4-BE49-F238E27FC236}">
                <a16:creationId xmlns:a16="http://schemas.microsoft.com/office/drawing/2014/main" id="{35D33BD5-F05A-EDA4-E6AC-5FC8634A7CEF}"/>
              </a:ext>
            </a:extLst>
          </p:cNvPr>
          <p:cNvPicPr>
            <a:picLocks noChangeAspect="1"/>
          </p:cNvPicPr>
          <p:nvPr/>
        </p:nvPicPr>
        <p:blipFill rotWithShape="1">
          <a:blip r:embed="rId3"/>
          <a:srcRect l="8273" t="42237" r="4176" b="13021"/>
          <a:stretch/>
        </p:blipFill>
        <p:spPr>
          <a:xfrm>
            <a:off x="6177499" y="2934679"/>
            <a:ext cx="5792593" cy="321726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0546120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logo for a community&#10;&#10;Description automatically generated">
            <a:extLst>
              <a:ext uri="{FF2B5EF4-FFF2-40B4-BE49-F238E27FC236}">
                <a16:creationId xmlns:a16="http://schemas.microsoft.com/office/drawing/2014/main" id="{58B8C34B-C66D-8C5E-4B8E-E9623FDF883D}"/>
              </a:ext>
            </a:extLst>
          </p:cNvPr>
          <p:cNvPicPr>
            <a:picLocks noChangeAspect="1"/>
          </p:cNvPicPr>
          <p:nvPr/>
        </p:nvPicPr>
        <p:blipFill>
          <a:blip r:embed="rId3"/>
          <a:stretch>
            <a:fillRect/>
          </a:stretch>
        </p:blipFill>
        <p:spPr>
          <a:xfrm>
            <a:off x="483828" y="479498"/>
            <a:ext cx="3193865" cy="3193865"/>
          </a:xfrm>
          <a:prstGeom prst="rect">
            <a:avLst/>
          </a:prstGeom>
        </p:spPr>
      </p:pic>
      <p:sp>
        <p:nvSpPr>
          <p:cNvPr id="4" name="Title 1">
            <a:extLst>
              <a:ext uri="{FF2B5EF4-FFF2-40B4-BE49-F238E27FC236}">
                <a16:creationId xmlns:a16="http://schemas.microsoft.com/office/drawing/2014/main" id="{9342268F-810E-09B2-5B36-3F8A04B7824B}"/>
              </a:ext>
            </a:extLst>
          </p:cNvPr>
          <p:cNvSpPr txBox="1">
            <a:spLocks/>
          </p:cNvSpPr>
          <p:nvPr/>
        </p:nvSpPr>
        <p:spPr>
          <a:xfrm>
            <a:off x="208548" y="4144306"/>
            <a:ext cx="11518854" cy="1410825"/>
          </a:xfrm>
          <a:prstGeom prst="rect">
            <a:avLst/>
          </a:prstGeom>
        </p:spPr>
        <p:txBody>
          <a:bodyPr vert="horz" lIns="91440" tIns="45720" rIns="91440" bIns="45720" rtlCol="0" anchor="b">
            <a:noAutofit/>
          </a:bodyPr>
          <a:lstStyle>
            <a:lvl1pPr algn="l" defTabSz="457200" rtl="0" eaLnBrk="1" latinLnBrk="0" hangingPunct="1">
              <a:spcBef>
                <a:spcPct val="0"/>
              </a:spcBef>
              <a:buNone/>
              <a:defRPr sz="3600" b="1" kern="1200" cap="all">
                <a:solidFill>
                  <a:schemeClr val="tx1"/>
                </a:solidFill>
                <a:latin typeface="Century Gothic" panose="020B0502020202020204" pitchFamily="34"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5000" cap="none" dirty="0">
                <a:solidFill>
                  <a:schemeClr val="bg1"/>
                </a:solidFill>
                <a:latin typeface="Myriad Pro" panose="020B0503030403020204" pitchFamily="34" charset="0"/>
                <a:ea typeface="Open Sans" pitchFamily="2" charset="0"/>
                <a:cs typeface="Open Sans" pitchFamily="2" charset="0"/>
              </a:rPr>
              <a:t>III. Informe de </a:t>
            </a:r>
            <a:r>
              <a:rPr lang="en-US" sz="5000" cap="none" dirty="0" err="1">
                <a:solidFill>
                  <a:schemeClr val="bg1"/>
                </a:solidFill>
                <a:latin typeface="Myriad Pro" panose="020B0503030403020204" pitchFamily="34" charset="0"/>
                <a:ea typeface="Open Sans" pitchFamily="2" charset="0"/>
                <a:cs typeface="Open Sans" pitchFamily="2" charset="0"/>
              </a:rPr>
              <a:t>Inventario</a:t>
            </a:r>
            <a:r>
              <a:rPr lang="en-US" sz="5000" cap="none" dirty="0">
                <a:solidFill>
                  <a:schemeClr val="bg1"/>
                </a:solidFill>
                <a:latin typeface="Myriad Pro" panose="020B0503030403020204" pitchFamily="34" charset="0"/>
                <a:ea typeface="Open Sans" pitchFamily="2" charset="0"/>
                <a:cs typeface="Open Sans" pitchFamily="2" charset="0"/>
              </a:rPr>
              <a:t> de </a:t>
            </a:r>
            <a:r>
              <a:rPr lang="en-US" sz="5000" cap="none" dirty="0" err="1">
                <a:solidFill>
                  <a:schemeClr val="bg1"/>
                </a:solidFill>
                <a:latin typeface="Myriad Pro" panose="020B0503030403020204" pitchFamily="34" charset="0"/>
                <a:ea typeface="Open Sans" pitchFamily="2" charset="0"/>
                <a:cs typeface="Open Sans" pitchFamily="2" charset="0"/>
              </a:rPr>
              <a:t>Equipos</a:t>
            </a:r>
            <a:endParaRPr lang="en-US" sz="5000" cap="none" dirty="0">
              <a:solidFill>
                <a:schemeClr val="bg1"/>
              </a:solidFill>
              <a:latin typeface="Myriad Pro" panose="020B0503030403020204" pitchFamily="34" charset="0"/>
              <a:ea typeface="Open Sans" pitchFamily="2" charset="0"/>
              <a:cs typeface="Open Sans" pitchFamily="2" charset="0"/>
            </a:endParaRPr>
          </a:p>
          <a:p>
            <a:r>
              <a:rPr lang="es-MX" sz="3200" b="0" i="1" cap="none" dirty="0">
                <a:solidFill>
                  <a:schemeClr val="bg1"/>
                </a:solidFill>
                <a:latin typeface="Myriad Pro" panose="020B0503030403020204" pitchFamily="34" charset="0"/>
                <a:ea typeface="Open Sans" pitchFamily="2" charset="0"/>
                <a:cs typeface="Open Sans" pitchFamily="2" charset="0"/>
              </a:rPr>
              <a:t>Fecha límite: 15 de agosto de 2024</a:t>
            </a:r>
            <a:endParaRPr lang="en-US" sz="3200" b="0" i="1" cap="none" dirty="0">
              <a:solidFill>
                <a:schemeClr val="bg1"/>
              </a:solidFill>
              <a:latin typeface="Myriad Pro" panose="020B0503030403020204" pitchFamily="34" charset="0"/>
              <a:ea typeface="Open Sans" pitchFamily="2" charset="0"/>
              <a:cs typeface="Open Sans" pitchFamily="2" charset="0"/>
            </a:endParaRPr>
          </a:p>
        </p:txBody>
      </p:sp>
    </p:spTree>
    <p:extLst>
      <p:ext uri="{BB962C8B-B14F-4D97-AF65-F5344CB8AC3E}">
        <p14:creationId xmlns:p14="http://schemas.microsoft.com/office/powerpoint/2010/main" val="294981881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2EB8AE9-3C7F-654E-7F1F-06EFCE53551B}"/>
              </a:ext>
            </a:extLst>
          </p:cNvPr>
          <p:cNvSpPr txBox="1">
            <a:spLocks/>
          </p:cNvSpPr>
          <p:nvPr/>
        </p:nvSpPr>
        <p:spPr>
          <a:xfrm>
            <a:off x="535020" y="1443954"/>
            <a:ext cx="11187793" cy="4062996"/>
          </a:xfrm>
          <a:prstGeom prst="rect">
            <a:avLst/>
          </a:prstGeom>
        </p:spPr>
        <p:txBody>
          <a:bodyPr vert="horz" lIns="91440" tIns="45720" rIns="91440" bIns="45720" rtlCol="0" anchor="t">
            <a:norm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indent="0">
              <a:buClr>
                <a:srgbClr val="0A6F63"/>
              </a:buClr>
              <a:buNone/>
            </a:pPr>
            <a:r>
              <a:rPr lang="es-MX" sz="3200" b="1" dirty="0">
                <a:solidFill>
                  <a:srgbClr val="005569"/>
                </a:solidFill>
                <a:latin typeface="Myriad Pro" panose="020B0503030403020204" pitchFamily="34" charset="0"/>
              </a:rPr>
              <a:t>Artículos que:</a:t>
            </a:r>
          </a:p>
          <a:p>
            <a:pPr>
              <a:buClr>
                <a:srgbClr val="0A6F63"/>
              </a:buClr>
              <a:buFont typeface="Wingdings" panose="05000000000000000000" pitchFamily="2" charset="2"/>
              <a:buChar char="§"/>
            </a:pPr>
            <a:r>
              <a:rPr lang="es-MX" sz="3200" b="1" dirty="0">
                <a:solidFill>
                  <a:srgbClr val="005569"/>
                </a:solidFill>
                <a:latin typeface="Myriad Pro" panose="020B0503030403020204" pitchFamily="34" charset="0"/>
              </a:rPr>
              <a:t>cuestan más de $5,000 cada uno</a:t>
            </a:r>
          </a:p>
          <a:p>
            <a:pPr>
              <a:buClr>
                <a:srgbClr val="0A6F63"/>
              </a:buClr>
              <a:buFont typeface="Wingdings" panose="05000000000000000000" pitchFamily="2" charset="2"/>
              <a:buChar char="§"/>
            </a:pPr>
            <a:r>
              <a:rPr lang="es-MX" sz="3200" b="1" dirty="0">
                <a:solidFill>
                  <a:srgbClr val="005569"/>
                </a:solidFill>
                <a:latin typeface="Myriad Pro" panose="020B0503030403020204" pitchFamily="34" charset="0"/>
              </a:rPr>
              <a:t>han sido comprados</a:t>
            </a:r>
          </a:p>
          <a:p>
            <a:pPr>
              <a:buClr>
                <a:srgbClr val="0A6F63"/>
              </a:buClr>
              <a:buFont typeface="Wingdings" panose="05000000000000000000" pitchFamily="2" charset="2"/>
              <a:buChar char="§"/>
            </a:pPr>
            <a:r>
              <a:rPr lang="es-MX" sz="3200" b="1" dirty="0">
                <a:solidFill>
                  <a:srgbClr val="005569"/>
                </a:solidFill>
                <a:latin typeface="Myriad Pro" panose="020B0503030403020204" pitchFamily="34" charset="0"/>
              </a:rPr>
              <a:t>con fondos TCC</a:t>
            </a:r>
            <a:endParaRPr lang="en-US" sz="2600" b="1" dirty="0">
              <a:solidFill>
                <a:srgbClr val="005569"/>
              </a:solidFill>
              <a:latin typeface="Myriad Pro" panose="020B0503030403020204" pitchFamily="34" charset="0"/>
              <a:ea typeface="Open Sans" pitchFamily="2" charset="0"/>
              <a:cs typeface="Open Sans" pitchFamily="2" charset="0"/>
            </a:endParaRPr>
          </a:p>
          <a:p>
            <a:pPr lvl="0">
              <a:buClr>
                <a:srgbClr val="005569"/>
              </a:buClr>
              <a:buFont typeface="Wingdings 2" panose="05020102010507070707" pitchFamily="18" charset="2"/>
              <a:buChar char=""/>
            </a:pPr>
            <a:endParaRPr lang="en-US" sz="2000" dirty="0">
              <a:solidFill>
                <a:srgbClr val="005569"/>
              </a:solidFill>
              <a:latin typeface="Myriad Pro" panose="020B0503030403020204" pitchFamily="34" charset="0"/>
              <a:ea typeface="Open Sans" pitchFamily="2" charset="0"/>
              <a:cs typeface="Open Sans" pitchFamily="2" charset="0"/>
            </a:endParaRPr>
          </a:p>
        </p:txBody>
      </p:sp>
      <p:sp>
        <p:nvSpPr>
          <p:cNvPr id="4" name="Title 1">
            <a:extLst>
              <a:ext uri="{FF2B5EF4-FFF2-40B4-BE49-F238E27FC236}">
                <a16:creationId xmlns:a16="http://schemas.microsoft.com/office/drawing/2014/main" id="{FD8140C1-CA8B-0CD5-5389-E96164AE3315}"/>
              </a:ext>
            </a:extLst>
          </p:cNvPr>
          <p:cNvSpPr txBox="1">
            <a:spLocks/>
          </p:cNvSpPr>
          <p:nvPr/>
        </p:nvSpPr>
        <p:spPr>
          <a:xfrm>
            <a:off x="532427" y="265752"/>
            <a:ext cx="8298870" cy="905501"/>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600" b="1" kern="1200" cap="all">
                <a:solidFill>
                  <a:schemeClr val="tx1"/>
                </a:solidFill>
                <a:latin typeface="Century Gothic" panose="020B0502020202020204" pitchFamily="34"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000" kern="1500" cap="none" dirty="0">
                <a:solidFill>
                  <a:schemeClr val="bg1"/>
                </a:solidFill>
                <a:latin typeface="Myriad Pro" panose="020B0503030403020204" pitchFamily="34" charset="0"/>
                <a:ea typeface="Open Sans" pitchFamily="2" charset="0"/>
                <a:cs typeface="Open Sans" pitchFamily="2" charset="0"/>
              </a:rPr>
              <a:t>¿</a:t>
            </a:r>
            <a:r>
              <a:rPr lang="en-US" sz="4000" kern="1500" cap="none" dirty="0" err="1">
                <a:solidFill>
                  <a:schemeClr val="bg1"/>
                </a:solidFill>
                <a:latin typeface="Myriad Pro" panose="020B0503030403020204" pitchFamily="34" charset="0"/>
                <a:ea typeface="Open Sans" pitchFamily="2" charset="0"/>
                <a:cs typeface="Open Sans" pitchFamily="2" charset="0"/>
              </a:rPr>
              <a:t>Compras</a:t>
            </a:r>
            <a:r>
              <a:rPr lang="en-US" sz="4000" kern="1500" cap="none" dirty="0">
                <a:solidFill>
                  <a:schemeClr val="bg1"/>
                </a:solidFill>
                <a:latin typeface="Myriad Pro" panose="020B0503030403020204" pitchFamily="34" charset="0"/>
                <a:ea typeface="Open Sans" pitchFamily="2" charset="0"/>
                <a:cs typeface="Open Sans" pitchFamily="2" charset="0"/>
              </a:rPr>
              <a:t> de </a:t>
            </a:r>
            <a:r>
              <a:rPr lang="en-US" sz="4000" kern="1500" cap="none" dirty="0" err="1">
                <a:solidFill>
                  <a:schemeClr val="bg1"/>
                </a:solidFill>
                <a:latin typeface="Myriad Pro" panose="020B0503030403020204" pitchFamily="34" charset="0"/>
                <a:ea typeface="Open Sans" pitchFamily="2" charset="0"/>
                <a:cs typeface="Open Sans" pitchFamily="2" charset="0"/>
              </a:rPr>
              <a:t>equipos</a:t>
            </a:r>
            <a:r>
              <a:rPr lang="en-US" sz="4000" kern="1500" cap="none" dirty="0">
                <a:solidFill>
                  <a:schemeClr val="bg1"/>
                </a:solidFill>
                <a:latin typeface="Myriad Pro" panose="020B0503030403020204" pitchFamily="34" charset="0"/>
                <a:ea typeface="Open Sans" pitchFamily="2" charset="0"/>
                <a:cs typeface="Open Sans" pitchFamily="2" charset="0"/>
              </a:rPr>
              <a:t>?</a:t>
            </a:r>
            <a:endParaRPr lang="en-US" sz="4000" b="1" kern="1500" cap="none" dirty="0">
              <a:solidFill>
                <a:schemeClr val="bg1"/>
              </a:solidFill>
              <a:latin typeface="Myriad Pro" panose="020B0503030403020204" pitchFamily="34" charset="0"/>
              <a:ea typeface="Open Sans" pitchFamily="2" charset="0"/>
              <a:cs typeface="Open Sans" pitchFamily="2" charset="0"/>
            </a:endParaRPr>
          </a:p>
        </p:txBody>
      </p:sp>
    </p:spTree>
    <p:extLst>
      <p:ext uri="{BB962C8B-B14F-4D97-AF65-F5344CB8AC3E}">
        <p14:creationId xmlns:p14="http://schemas.microsoft.com/office/powerpoint/2010/main" val="339356888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3F5D4880-AFA6-4CEF-84AC-918F57567C49}"/>
              </a:ext>
            </a:extLst>
          </p:cNvPr>
          <p:cNvSpPr/>
          <p:nvPr/>
        </p:nvSpPr>
        <p:spPr>
          <a:xfrm>
            <a:off x="596102" y="2041073"/>
            <a:ext cx="3482502" cy="3624943"/>
          </a:xfrm>
          <a:prstGeom prst="roundRect">
            <a:avLst>
              <a:gd name="adj" fmla="val 5608"/>
            </a:avLst>
          </a:prstGeom>
          <a:solidFill>
            <a:srgbClr val="88C9D5">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B9C8D102-015A-4656-8CA3-B7D522AC82AC}"/>
              </a:ext>
            </a:extLst>
          </p:cNvPr>
          <p:cNvSpPr/>
          <p:nvPr/>
        </p:nvSpPr>
        <p:spPr>
          <a:xfrm>
            <a:off x="8060459" y="2041072"/>
            <a:ext cx="3557321" cy="3624943"/>
          </a:xfrm>
          <a:prstGeom prst="roundRect">
            <a:avLst>
              <a:gd name="adj" fmla="val 5608"/>
            </a:avLst>
          </a:prstGeom>
          <a:solidFill>
            <a:srgbClr val="88C9D5">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0D278A9B-9969-47E9-A42F-D1AC7EF46B1B}"/>
              </a:ext>
            </a:extLst>
          </p:cNvPr>
          <p:cNvSpPr/>
          <p:nvPr/>
        </p:nvSpPr>
        <p:spPr>
          <a:xfrm>
            <a:off x="4328281" y="2041071"/>
            <a:ext cx="3482502" cy="3624943"/>
          </a:xfrm>
          <a:prstGeom prst="roundRect">
            <a:avLst>
              <a:gd name="adj" fmla="val 5608"/>
            </a:avLst>
          </a:prstGeom>
          <a:solidFill>
            <a:srgbClr val="88C9D5">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ontent Placeholder 2">
            <a:extLst>
              <a:ext uri="{FF2B5EF4-FFF2-40B4-BE49-F238E27FC236}">
                <a16:creationId xmlns:a16="http://schemas.microsoft.com/office/drawing/2014/main" id="{F63C510E-ECFE-4319-9E04-1C2C221E12D1}"/>
              </a:ext>
            </a:extLst>
          </p:cNvPr>
          <p:cNvSpPr txBox="1">
            <a:spLocks/>
          </p:cNvSpPr>
          <p:nvPr/>
        </p:nvSpPr>
        <p:spPr>
          <a:xfrm>
            <a:off x="596102" y="2274205"/>
            <a:ext cx="3482502" cy="2885624"/>
          </a:xfrm>
          <a:prstGeom prst="rect">
            <a:avLst/>
          </a:prstGeom>
        </p:spPr>
        <p:txBody>
          <a:bodyPr vert="horz" lIns="91440" tIns="45720" rIns="91440" bIns="45720" rtlCol="0" anchor="t">
            <a:norm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lvl="0" indent="0">
              <a:buClr>
                <a:srgbClr val="0A6F63"/>
              </a:buClr>
              <a:buNone/>
            </a:pPr>
            <a:r>
              <a:rPr lang="en-US" sz="2400" b="1" dirty="0">
                <a:solidFill>
                  <a:srgbClr val="005569"/>
                </a:solidFill>
                <a:latin typeface="Myriad Pro" panose="020B0503030403020204" pitchFamily="34" charset="0"/>
                <a:ea typeface="Open Sans" pitchFamily="2" charset="0"/>
                <a:cs typeface="Open Sans" pitchFamily="2" charset="0"/>
              </a:rPr>
              <a:t>I. Informe de </a:t>
            </a:r>
            <a:r>
              <a:rPr lang="en-US" sz="2400" b="1" dirty="0" err="1">
                <a:solidFill>
                  <a:srgbClr val="005569"/>
                </a:solidFill>
                <a:latin typeface="Myriad Pro" panose="020B0503030403020204" pitchFamily="34" charset="0"/>
                <a:ea typeface="Open Sans" pitchFamily="2" charset="0"/>
                <a:cs typeface="Open Sans" pitchFamily="2" charset="0"/>
              </a:rPr>
              <a:t>Progreso</a:t>
            </a:r>
            <a:endParaRPr lang="en-US" sz="2400" b="1" dirty="0">
              <a:solidFill>
                <a:srgbClr val="005569"/>
              </a:solidFill>
              <a:latin typeface="Myriad Pro" panose="020B0503030403020204" pitchFamily="34" charset="0"/>
              <a:ea typeface="Open Sans" pitchFamily="2" charset="0"/>
              <a:cs typeface="Open Sans" pitchFamily="2" charset="0"/>
            </a:endParaRPr>
          </a:p>
          <a:p>
            <a:pPr lvl="0">
              <a:buClr>
                <a:srgbClr val="005569"/>
              </a:buClr>
              <a:buFont typeface="Wingdings" panose="05000000000000000000" pitchFamily="2" charset="2"/>
              <a:buChar char=""/>
            </a:pPr>
            <a:r>
              <a:rPr lang="es-MX" dirty="0" err="1">
                <a:solidFill>
                  <a:srgbClr val="005569"/>
                </a:solidFill>
                <a:latin typeface="Myriad Pro" panose="020B0503030403020204" pitchFamily="34" charset="0"/>
              </a:rPr>
              <a:t>PlaceWorks</a:t>
            </a:r>
            <a:r>
              <a:rPr lang="es-MX" dirty="0">
                <a:solidFill>
                  <a:srgbClr val="005569"/>
                </a:solidFill>
                <a:latin typeface="Myriad Pro" panose="020B0503030403020204" pitchFamily="34" charset="0"/>
              </a:rPr>
              <a:t> preparará un resumen de nuestra discusión sobre las preguntas y lo distribuirá entre los líderes del proyecto para su revisión</a:t>
            </a:r>
            <a:r>
              <a:rPr lang="en-US" sz="1800" b="0" i="0" dirty="0">
                <a:solidFill>
                  <a:srgbClr val="005569"/>
                </a:solidFill>
                <a:effectLst/>
                <a:latin typeface="Myriad Pro" panose="020B0503030403020204" pitchFamily="34" charset="0"/>
              </a:rPr>
              <a:t>.</a:t>
            </a:r>
            <a:endParaRPr lang="en-US" dirty="0">
              <a:solidFill>
                <a:srgbClr val="005569"/>
              </a:solidFill>
              <a:latin typeface="Myriad Pro" panose="020B0503030403020204" pitchFamily="34" charset="0"/>
            </a:endParaRPr>
          </a:p>
        </p:txBody>
      </p:sp>
      <p:sp>
        <p:nvSpPr>
          <p:cNvPr id="3" name="Title 1">
            <a:extLst>
              <a:ext uri="{FF2B5EF4-FFF2-40B4-BE49-F238E27FC236}">
                <a16:creationId xmlns:a16="http://schemas.microsoft.com/office/drawing/2014/main" id="{AB4AA499-08DB-4E67-502D-2B8CCBBE4202}"/>
              </a:ext>
            </a:extLst>
          </p:cNvPr>
          <p:cNvSpPr txBox="1">
            <a:spLocks/>
          </p:cNvSpPr>
          <p:nvPr/>
        </p:nvSpPr>
        <p:spPr>
          <a:xfrm>
            <a:off x="532427" y="265752"/>
            <a:ext cx="8298870" cy="905501"/>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600" b="1" kern="1200" cap="all">
                <a:solidFill>
                  <a:schemeClr val="tx1"/>
                </a:solidFill>
                <a:latin typeface="Century Gothic" panose="020B0502020202020204" pitchFamily="34"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000" kern="1500" cap="none" dirty="0" err="1">
                <a:solidFill>
                  <a:schemeClr val="bg1"/>
                </a:solidFill>
                <a:latin typeface="Myriad Pro" panose="020B0503030403020204" pitchFamily="34" charset="0"/>
                <a:ea typeface="Open Sans" pitchFamily="2" charset="0"/>
                <a:cs typeface="Open Sans" pitchFamily="2" charset="0"/>
              </a:rPr>
              <a:t>Próximos</a:t>
            </a:r>
            <a:r>
              <a:rPr lang="en-US" sz="4000" kern="1500" cap="none" dirty="0">
                <a:solidFill>
                  <a:schemeClr val="bg1"/>
                </a:solidFill>
                <a:latin typeface="Myriad Pro" panose="020B0503030403020204" pitchFamily="34" charset="0"/>
                <a:ea typeface="Open Sans" pitchFamily="2" charset="0"/>
                <a:cs typeface="Open Sans" pitchFamily="2" charset="0"/>
              </a:rPr>
              <a:t> </a:t>
            </a:r>
            <a:r>
              <a:rPr lang="en-US" sz="4000" kern="1500" cap="none" dirty="0" err="1">
                <a:solidFill>
                  <a:schemeClr val="bg1"/>
                </a:solidFill>
                <a:latin typeface="Myriad Pro" panose="020B0503030403020204" pitchFamily="34" charset="0"/>
                <a:ea typeface="Open Sans" pitchFamily="2" charset="0"/>
                <a:cs typeface="Open Sans" pitchFamily="2" charset="0"/>
              </a:rPr>
              <a:t>pasos</a:t>
            </a:r>
            <a:r>
              <a:rPr lang="en-US" sz="4000" kern="1500" cap="none" dirty="0">
                <a:solidFill>
                  <a:schemeClr val="bg1"/>
                </a:solidFill>
                <a:latin typeface="Myriad Pro" panose="020B0503030403020204" pitchFamily="34" charset="0"/>
                <a:ea typeface="Open Sans" pitchFamily="2" charset="0"/>
                <a:cs typeface="Open Sans" pitchFamily="2" charset="0"/>
              </a:rPr>
              <a:t>…</a:t>
            </a:r>
            <a:endParaRPr lang="en-US" sz="4000" b="1" kern="1500" cap="none" dirty="0">
              <a:solidFill>
                <a:schemeClr val="bg1"/>
              </a:solidFill>
              <a:latin typeface="Myriad Pro" panose="020B0503030403020204" pitchFamily="34" charset="0"/>
              <a:ea typeface="Open Sans" pitchFamily="2" charset="0"/>
              <a:cs typeface="Open Sans" pitchFamily="2" charset="0"/>
            </a:endParaRPr>
          </a:p>
        </p:txBody>
      </p:sp>
      <p:sp>
        <p:nvSpPr>
          <p:cNvPr id="5" name="Content Placeholder 2">
            <a:extLst>
              <a:ext uri="{FF2B5EF4-FFF2-40B4-BE49-F238E27FC236}">
                <a16:creationId xmlns:a16="http://schemas.microsoft.com/office/drawing/2014/main" id="{716DE8D0-0D55-FE9E-941C-4D6B53AE4976}"/>
              </a:ext>
            </a:extLst>
          </p:cNvPr>
          <p:cNvSpPr txBox="1">
            <a:spLocks/>
          </p:cNvSpPr>
          <p:nvPr/>
        </p:nvSpPr>
        <p:spPr>
          <a:xfrm>
            <a:off x="4536809" y="2036510"/>
            <a:ext cx="3065445" cy="3624943"/>
          </a:xfrm>
          <a:prstGeom prst="rect">
            <a:avLst/>
          </a:prstGeom>
        </p:spPr>
        <p:txBody>
          <a:bodyPr vert="horz" lIns="91440" tIns="45720" rIns="91440" bIns="45720" rtlCol="0" anchor="t">
            <a:normAutofit fontScale="92500" lnSpcReduction="10000"/>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lvl="0" indent="0">
              <a:buClr>
                <a:srgbClr val="0A6F63"/>
              </a:buClr>
              <a:buNone/>
            </a:pPr>
            <a:r>
              <a:rPr lang="en-US" sz="2400" b="1" dirty="0">
                <a:solidFill>
                  <a:srgbClr val="005569"/>
                </a:solidFill>
                <a:latin typeface="Myriad Pro" panose="020B0503030403020204" pitchFamily="34" charset="0"/>
                <a:ea typeface="Open Sans" pitchFamily="2" charset="0"/>
                <a:cs typeface="Open Sans" pitchFamily="2" charset="0"/>
              </a:rPr>
              <a:t>II. Informe de </a:t>
            </a:r>
            <a:r>
              <a:rPr lang="en-US" sz="2400" b="1" dirty="0" err="1">
                <a:solidFill>
                  <a:srgbClr val="005569"/>
                </a:solidFill>
                <a:latin typeface="Myriad Pro" panose="020B0503030403020204" pitchFamily="34" charset="0"/>
                <a:ea typeface="Open Sans" pitchFamily="2" charset="0"/>
                <a:cs typeface="Open Sans" pitchFamily="2" charset="0"/>
              </a:rPr>
              <a:t>Apalancamiento</a:t>
            </a:r>
            <a:endParaRPr lang="en-US" sz="2400" b="1" dirty="0">
              <a:solidFill>
                <a:srgbClr val="005569"/>
              </a:solidFill>
              <a:latin typeface="Myriad Pro" panose="020B0503030403020204" pitchFamily="34" charset="0"/>
              <a:ea typeface="Open Sans" pitchFamily="2" charset="0"/>
              <a:cs typeface="Open Sans" pitchFamily="2" charset="0"/>
            </a:endParaRPr>
          </a:p>
          <a:p>
            <a:pPr lvl="0">
              <a:buClr>
                <a:srgbClr val="005569"/>
              </a:buClr>
              <a:buFont typeface="Wingdings" panose="05000000000000000000" pitchFamily="2" charset="2"/>
              <a:buChar char=""/>
            </a:pPr>
            <a:r>
              <a:rPr lang="es-MX" dirty="0" err="1">
                <a:solidFill>
                  <a:srgbClr val="005569"/>
                </a:solidFill>
                <a:latin typeface="Myriad Pro" panose="020B0503030403020204" pitchFamily="34" charset="0"/>
              </a:rPr>
              <a:t>PlaceWorks</a:t>
            </a:r>
            <a:r>
              <a:rPr lang="es-MX" dirty="0">
                <a:solidFill>
                  <a:srgbClr val="005569"/>
                </a:solidFill>
                <a:latin typeface="Myriad Pro" panose="020B0503030403020204" pitchFamily="34" charset="0"/>
              </a:rPr>
              <a:t> enviará las instrucciones de esta presentación al final de la semana a los líderes del proyecto.</a:t>
            </a:r>
          </a:p>
          <a:p>
            <a:pPr lvl="0">
              <a:buClr>
                <a:srgbClr val="005569"/>
              </a:buClr>
              <a:buFont typeface="Wingdings" panose="05000000000000000000" pitchFamily="2" charset="2"/>
              <a:buChar char=""/>
            </a:pPr>
            <a:r>
              <a:rPr lang="es-MX" dirty="0">
                <a:solidFill>
                  <a:srgbClr val="005569"/>
                </a:solidFill>
                <a:latin typeface="Myriad Pro" panose="020B0503030403020204" pitchFamily="34" charset="0"/>
              </a:rPr>
              <a:t>Toda la información sobre los informes de apalancamiento y los documentos de respaldo deben entregarse </a:t>
            </a:r>
            <a:r>
              <a:rPr lang="es-MX" b="1" dirty="0">
                <a:solidFill>
                  <a:srgbClr val="005569"/>
                </a:solidFill>
                <a:latin typeface="Myriad Pro" panose="020B0503030403020204" pitchFamily="34" charset="0"/>
              </a:rPr>
              <a:t>el 15 de agosto.</a:t>
            </a:r>
            <a:endParaRPr lang="en-US" b="1" dirty="0">
              <a:solidFill>
                <a:srgbClr val="005569"/>
              </a:solidFill>
              <a:latin typeface="Myriad Pro" panose="020B0503030403020204" pitchFamily="34" charset="0"/>
              <a:ea typeface="Open Sans" pitchFamily="2" charset="0"/>
              <a:cs typeface="Open Sans" pitchFamily="2" charset="0"/>
            </a:endParaRPr>
          </a:p>
        </p:txBody>
      </p:sp>
      <p:sp>
        <p:nvSpPr>
          <p:cNvPr id="6" name="Content Placeholder 2">
            <a:extLst>
              <a:ext uri="{FF2B5EF4-FFF2-40B4-BE49-F238E27FC236}">
                <a16:creationId xmlns:a16="http://schemas.microsoft.com/office/drawing/2014/main" id="{998426FB-412A-6702-77F0-ABD918622623}"/>
              </a:ext>
            </a:extLst>
          </p:cNvPr>
          <p:cNvSpPr txBox="1">
            <a:spLocks/>
          </p:cNvSpPr>
          <p:nvPr/>
        </p:nvSpPr>
        <p:spPr>
          <a:xfrm>
            <a:off x="8112401" y="2260351"/>
            <a:ext cx="3482502" cy="4819904"/>
          </a:xfrm>
          <a:prstGeom prst="rect">
            <a:avLst/>
          </a:prstGeom>
        </p:spPr>
        <p:txBody>
          <a:bodyPr vert="horz" lIns="91440" tIns="45720" rIns="91440" bIns="45720" rtlCol="0" anchor="t">
            <a:norm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lvl="0" indent="0">
              <a:buClr>
                <a:srgbClr val="0A6F63"/>
              </a:buClr>
              <a:buNone/>
            </a:pPr>
            <a:r>
              <a:rPr lang="en-US" sz="2400" b="1" dirty="0">
                <a:solidFill>
                  <a:srgbClr val="005569"/>
                </a:solidFill>
                <a:latin typeface="Myriad Pro" panose="020B0503030403020204" pitchFamily="34" charset="0"/>
                <a:ea typeface="Open Sans" pitchFamily="2" charset="0"/>
                <a:cs typeface="Open Sans" pitchFamily="2" charset="0"/>
              </a:rPr>
              <a:t>III. Informe del </a:t>
            </a:r>
            <a:r>
              <a:rPr lang="en-US" sz="2400" b="1" dirty="0" err="1">
                <a:solidFill>
                  <a:srgbClr val="005569"/>
                </a:solidFill>
                <a:latin typeface="Myriad Pro" panose="020B0503030403020204" pitchFamily="34" charset="0"/>
                <a:ea typeface="Open Sans" pitchFamily="2" charset="0"/>
                <a:cs typeface="Open Sans" pitchFamily="2" charset="0"/>
              </a:rPr>
              <a:t>equipo</a:t>
            </a:r>
            <a:endParaRPr lang="en-US" sz="2400" b="1" dirty="0">
              <a:solidFill>
                <a:srgbClr val="005569"/>
              </a:solidFill>
              <a:latin typeface="Myriad Pro" panose="020B0503030403020204" pitchFamily="34" charset="0"/>
              <a:ea typeface="Open Sans" pitchFamily="2" charset="0"/>
              <a:cs typeface="Open Sans" pitchFamily="2" charset="0"/>
            </a:endParaRPr>
          </a:p>
          <a:p>
            <a:pPr lvl="0">
              <a:buClr>
                <a:srgbClr val="005569"/>
              </a:buClr>
              <a:buFont typeface="Wingdings" panose="05000000000000000000" pitchFamily="2" charset="2"/>
              <a:buChar char="à"/>
            </a:pPr>
            <a:r>
              <a:rPr lang="es-MX" dirty="0">
                <a:solidFill>
                  <a:srgbClr val="005569"/>
                </a:solidFill>
                <a:latin typeface="Myriad Pro" panose="020B0503030403020204" pitchFamily="34" charset="0"/>
              </a:rPr>
              <a:t>No es necesario realizar ninguna acción a menos que haya comprado un artículo que cueste $5,000 o más con fondos autorizados de TCC.</a:t>
            </a:r>
            <a:endParaRPr lang="en-US" dirty="0">
              <a:solidFill>
                <a:srgbClr val="005569"/>
              </a:solidFill>
              <a:latin typeface="Myriad Pro" panose="020B0503030403020204" pitchFamily="34" charset="0"/>
              <a:ea typeface="Open Sans" pitchFamily="2" charset="0"/>
              <a:cs typeface="Open Sans" pitchFamily="2" charset="0"/>
            </a:endParaRPr>
          </a:p>
        </p:txBody>
      </p:sp>
    </p:spTree>
    <p:extLst>
      <p:ext uri="{BB962C8B-B14F-4D97-AF65-F5344CB8AC3E}">
        <p14:creationId xmlns:p14="http://schemas.microsoft.com/office/powerpoint/2010/main" val="172293534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close up of a sign&#10;&#10;Description automatically generated">
            <a:extLst>
              <a:ext uri="{FF2B5EF4-FFF2-40B4-BE49-F238E27FC236}">
                <a16:creationId xmlns:a16="http://schemas.microsoft.com/office/drawing/2014/main" id="{AB770441-83B2-108C-7152-D1D76D72F488}"/>
              </a:ext>
            </a:extLst>
          </p:cNvPr>
          <p:cNvPicPr>
            <a:picLocks noChangeAspect="1"/>
          </p:cNvPicPr>
          <p:nvPr/>
        </p:nvPicPr>
        <p:blipFill rotWithShape="1">
          <a:blip r:embed="rId3"/>
          <a:srcRect l="32333" r="22237"/>
          <a:stretch/>
        </p:blipFill>
        <p:spPr>
          <a:xfrm>
            <a:off x="-2016" y="1"/>
            <a:ext cx="12194015" cy="6857886"/>
          </a:xfrm>
          <a:prstGeom prst="rect">
            <a:avLst/>
          </a:prstGeom>
        </p:spPr>
      </p:pic>
      <p:sp>
        <p:nvSpPr>
          <p:cNvPr id="5" name="Right Triangle 4">
            <a:extLst>
              <a:ext uri="{FF2B5EF4-FFF2-40B4-BE49-F238E27FC236}">
                <a16:creationId xmlns:a16="http://schemas.microsoft.com/office/drawing/2014/main" id="{7010EB3B-827A-9B60-F006-8E6DEE2897DD}"/>
              </a:ext>
            </a:extLst>
          </p:cNvPr>
          <p:cNvSpPr/>
          <p:nvPr/>
        </p:nvSpPr>
        <p:spPr>
          <a:xfrm>
            <a:off x="-2016" y="3051313"/>
            <a:ext cx="9006868" cy="3806687"/>
          </a:xfrm>
          <a:prstGeom prst="rtTriangle">
            <a:avLst/>
          </a:prstGeom>
          <a:solidFill>
            <a:schemeClr val="bg1">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ontent Placeholder 2">
            <a:extLst>
              <a:ext uri="{FF2B5EF4-FFF2-40B4-BE49-F238E27FC236}">
                <a16:creationId xmlns:a16="http://schemas.microsoft.com/office/drawing/2014/main" id="{F63C510E-ECFE-4319-9E04-1C2C221E12D1}"/>
              </a:ext>
            </a:extLst>
          </p:cNvPr>
          <p:cNvSpPr txBox="1">
            <a:spLocks/>
          </p:cNvSpPr>
          <p:nvPr/>
        </p:nvSpPr>
        <p:spPr>
          <a:xfrm>
            <a:off x="483992" y="5317434"/>
            <a:ext cx="6572791" cy="1357946"/>
          </a:xfrm>
          <a:prstGeom prst="rect">
            <a:avLst/>
          </a:prstGeom>
        </p:spPr>
        <p:txBody>
          <a:bodyPr vert="horz" lIns="91440" tIns="45720" rIns="91440" bIns="45720" rtlCol="0" anchor="t">
            <a:no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lvl="0" indent="0">
              <a:spcBef>
                <a:spcPts val="0"/>
              </a:spcBef>
              <a:spcAft>
                <a:spcPts val="0"/>
              </a:spcAft>
              <a:buClr>
                <a:srgbClr val="0A6F63"/>
              </a:buClr>
              <a:buNone/>
            </a:pPr>
            <a:r>
              <a:rPr lang="en-US" sz="6600" b="1" dirty="0" err="1">
                <a:solidFill>
                  <a:srgbClr val="005569"/>
                </a:solidFill>
                <a:latin typeface="Myriad Pro" panose="020B0503030403020204" pitchFamily="34" charset="0"/>
                <a:ea typeface="Open Sans" pitchFamily="2" charset="0"/>
                <a:cs typeface="Open Sans" pitchFamily="2" charset="0"/>
              </a:rPr>
              <a:t>Preguntas</a:t>
            </a:r>
            <a:r>
              <a:rPr lang="en-US" sz="6600" b="1" dirty="0">
                <a:solidFill>
                  <a:srgbClr val="005569"/>
                </a:solidFill>
                <a:latin typeface="Myriad Pro" panose="020B0503030403020204" pitchFamily="34" charset="0"/>
                <a:ea typeface="Open Sans" pitchFamily="2" charset="0"/>
                <a:cs typeface="Open Sans" pitchFamily="2" charset="0"/>
              </a:rPr>
              <a:t>?</a:t>
            </a:r>
          </a:p>
        </p:txBody>
      </p:sp>
      <p:sp>
        <p:nvSpPr>
          <p:cNvPr id="4" name="Rectangle 3">
            <a:extLst>
              <a:ext uri="{FF2B5EF4-FFF2-40B4-BE49-F238E27FC236}">
                <a16:creationId xmlns:a16="http://schemas.microsoft.com/office/drawing/2014/main" id="{68FAB3E4-9168-2066-BDB0-B2143D49EB13}"/>
              </a:ext>
            </a:extLst>
          </p:cNvPr>
          <p:cNvSpPr/>
          <p:nvPr/>
        </p:nvSpPr>
        <p:spPr>
          <a:xfrm>
            <a:off x="212436" y="212437"/>
            <a:ext cx="11776363" cy="6456218"/>
          </a:xfrm>
          <a:prstGeom prst="rect">
            <a:avLst/>
          </a:prstGeom>
          <a:noFill/>
          <a:ln w="19050" cap="sq">
            <a:solidFill>
              <a:srgbClr val="00AFAD"/>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group of people with a wheelchair and a tree&#10;&#10;Description automatically generated">
            <a:extLst>
              <a:ext uri="{FF2B5EF4-FFF2-40B4-BE49-F238E27FC236}">
                <a16:creationId xmlns:a16="http://schemas.microsoft.com/office/drawing/2014/main" id="{8E4D8C14-FAD1-8B18-9D26-6ABD1011163E}"/>
              </a:ext>
            </a:extLst>
          </p:cNvPr>
          <p:cNvPicPr>
            <a:picLocks noChangeAspect="1"/>
          </p:cNvPicPr>
          <p:nvPr/>
        </p:nvPicPr>
        <p:blipFill rotWithShape="1">
          <a:blip r:embed="rId4"/>
          <a:srcRect l="13841" t="32174" r="10507" b="30000"/>
          <a:stretch/>
        </p:blipFill>
        <p:spPr>
          <a:xfrm>
            <a:off x="401021" y="3841446"/>
            <a:ext cx="2878892" cy="1439446"/>
          </a:xfrm>
          <a:prstGeom prst="rect">
            <a:avLst/>
          </a:prstGeom>
        </p:spPr>
      </p:pic>
    </p:spTree>
    <p:extLst>
      <p:ext uri="{BB962C8B-B14F-4D97-AF65-F5344CB8AC3E}">
        <p14:creationId xmlns:p14="http://schemas.microsoft.com/office/powerpoint/2010/main" val="368211500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F2CBF7-59D7-451D-E7E5-E9B2BA3B1A2B}"/>
              </a:ext>
            </a:extLst>
          </p:cNvPr>
          <p:cNvSpPr txBox="1">
            <a:spLocks/>
          </p:cNvSpPr>
          <p:nvPr/>
        </p:nvSpPr>
        <p:spPr>
          <a:xfrm>
            <a:off x="846306" y="408564"/>
            <a:ext cx="10512084" cy="1034739"/>
          </a:xfrm>
          <a:prstGeom prst="rect">
            <a:avLst/>
          </a:prstGeom>
        </p:spPr>
        <p:txBody>
          <a:bodyPr vert="horz" lIns="91440" tIns="45720" rIns="91440" bIns="45720" rtlCol="0" anchor="b">
            <a:normAutofit fontScale="97500"/>
          </a:bodyPr>
          <a:lstStyle>
            <a:lvl1pPr algn="l" defTabSz="457200" rtl="0" eaLnBrk="1" latinLnBrk="0" hangingPunct="1">
              <a:spcBef>
                <a:spcPct val="0"/>
              </a:spcBef>
              <a:buNone/>
              <a:defRPr sz="3600" b="1" kern="1200" cap="all">
                <a:solidFill>
                  <a:schemeClr val="tx1"/>
                </a:solidFill>
                <a:latin typeface="Century Gothic" panose="020B0502020202020204" pitchFamily="34"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5600" cap="none" dirty="0">
                <a:solidFill>
                  <a:schemeClr val="bg1"/>
                </a:solidFill>
                <a:latin typeface="Myriad Pro" panose="020B0503030403020204" pitchFamily="34" charset="0"/>
                <a:ea typeface="Open Sans" pitchFamily="2" charset="0"/>
                <a:cs typeface="Open Sans" pitchFamily="2" charset="0"/>
              </a:rPr>
              <a:t>Gracias</a:t>
            </a:r>
            <a:r>
              <a:rPr lang="en-US" sz="5600" b="1" cap="none" dirty="0">
                <a:solidFill>
                  <a:schemeClr val="bg1"/>
                </a:solidFill>
                <a:latin typeface="Myriad Pro" panose="020B0503030403020204" pitchFamily="34" charset="0"/>
                <a:ea typeface="Open Sans" pitchFamily="2" charset="0"/>
                <a:cs typeface="Open Sans" pitchFamily="2" charset="0"/>
              </a:rPr>
              <a:t>!</a:t>
            </a:r>
          </a:p>
        </p:txBody>
      </p:sp>
      <p:pic>
        <p:nvPicPr>
          <p:cNvPr id="3" name="Picture 2" descr="A logo for a community&#10;&#10;Description automatically generated">
            <a:extLst>
              <a:ext uri="{FF2B5EF4-FFF2-40B4-BE49-F238E27FC236}">
                <a16:creationId xmlns:a16="http://schemas.microsoft.com/office/drawing/2014/main" id="{DDBA4784-CC7D-C9F2-75DA-D1B278C1FF09}"/>
              </a:ext>
            </a:extLst>
          </p:cNvPr>
          <p:cNvPicPr>
            <a:picLocks noChangeAspect="1"/>
          </p:cNvPicPr>
          <p:nvPr/>
        </p:nvPicPr>
        <p:blipFill>
          <a:blip r:embed="rId3"/>
          <a:stretch>
            <a:fillRect/>
          </a:stretch>
        </p:blipFill>
        <p:spPr>
          <a:xfrm>
            <a:off x="4280160" y="1543804"/>
            <a:ext cx="3725704" cy="3725704"/>
          </a:xfrm>
          <a:prstGeom prst="rect">
            <a:avLst/>
          </a:prstGeom>
        </p:spPr>
      </p:pic>
      <p:pic>
        <p:nvPicPr>
          <p:cNvPr id="5" name="Picture 4" descr="A logo with text overlay&#10;&#10;Description automatically generated">
            <a:extLst>
              <a:ext uri="{FF2B5EF4-FFF2-40B4-BE49-F238E27FC236}">
                <a16:creationId xmlns:a16="http://schemas.microsoft.com/office/drawing/2014/main" id="{DB44602F-54BD-4BDF-60E9-9FEE11634C49}"/>
              </a:ext>
            </a:extLst>
          </p:cNvPr>
          <p:cNvPicPr>
            <a:picLocks noChangeAspect="1"/>
          </p:cNvPicPr>
          <p:nvPr/>
        </p:nvPicPr>
        <p:blipFill>
          <a:blip r:embed="rId4"/>
          <a:stretch>
            <a:fillRect/>
          </a:stretch>
        </p:blipFill>
        <p:spPr>
          <a:xfrm>
            <a:off x="6162337" y="5486520"/>
            <a:ext cx="2339640" cy="1108834"/>
          </a:xfrm>
          <a:prstGeom prst="rect">
            <a:avLst/>
          </a:prstGeom>
        </p:spPr>
      </p:pic>
      <p:pic>
        <p:nvPicPr>
          <p:cNvPr id="7" name="Picture 6" descr="A logo of a bear with mountains and a river&#10;&#10;Description automatically generated">
            <a:extLst>
              <a:ext uri="{FF2B5EF4-FFF2-40B4-BE49-F238E27FC236}">
                <a16:creationId xmlns:a16="http://schemas.microsoft.com/office/drawing/2014/main" id="{1B26CAEE-B95F-341C-0629-02A48ACCDDFD}"/>
              </a:ext>
            </a:extLst>
          </p:cNvPr>
          <p:cNvPicPr>
            <a:picLocks noChangeAspect="1"/>
          </p:cNvPicPr>
          <p:nvPr/>
        </p:nvPicPr>
        <p:blipFill>
          <a:blip r:embed="rId5"/>
          <a:stretch>
            <a:fillRect/>
          </a:stretch>
        </p:blipFill>
        <p:spPr>
          <a:xfrm>
            <a:off x="4179521" y="5538293"/>
            <a:ext cx="1812104" cy="1057061"/>
          </a:xfrm>
          <a:prstGeom prst="rect">
            <a:avLst/>
          </a:prstGeom>
        </p:spPr>
      </p:pic>
    </p:spTree>
    <p:extLst>
      <p:ext uri="{BB962C8B-B14F-4D97-AF65-F5344CB8AC3E}">
        <p14:creationId xmlns:p14="http://schemas.microsoft.com/office/powerpoint/2010/main" val="109355149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C2F2B5-6E08-4856-3E97-E019DE50B47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2C1B14D-3C0D-853C-1A9B-C758181EE29C}"/>
              </a:ext>
            </a:extLst>
          </p:cNvPr>
          <p:cNvSpPr txBox="1">
            <a:spLocks/>
          </p:cNvSpPr>
          <p:nvPr/>
        </p:nvSpPr>
        <p:spPr>
          <a:xfrm>
            <a:off x="532427" y="6298802"/>
            <a:ext cx="9486216" cy="489622"/>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600" b="1" kern="1200" cap="all">
                <a:solidFill>
                  <a:schemeClr val="tx1"/>
                </a:solidFill>
                <a:latin typeface="Century Gothic" panose="020B0502020202020204" pitchFamily="34"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400" kern="1500" cap="none">
                <a:solidFill>
                  <a:schemeClr val="bg1"/>
                </a:solidFill>
                <a:latin typeface="Myriad Pro" panose="020B0503030403020204" pitchFamily="34" charset="0"/>
                <a:ea typeface="Open Sans" pitchFamily="2" charset="0"/>
                <a:cs typeface="Open Sans" pitchFamily="2" charset="0"/>
              </a:rPr>
              <a:t>City Projects </a:t>
            </a:r>
            <a:endParaRPr lang="en-US" sz="2400" b="1" kern="1500" cap="none">
              <a:solidFill>
                <a:schemeClr val="bg1"/>
              </a:solidFill>
              <a:latin typeface="Myriad Pro" panose="020B0503030403020204" pitchFamily="34" charset="0"/>
              <a:ea typeface="Open Sans" pitchFamily="2" charset="0"/>
              <a:cs typeface="Open Sans" pitchFamily="2" charset="0"/>
            </a:endParaRPr>
          </a:p>
        </p:txBody>
      </p:sp>
      <p:sp>
        <p:nvSpPr>
          <p:cNvPr id="5" name="Rectangle: Rounded Corners 4">
            <a:extLst>
              <a:ext uri="{FF2B5EF4-FFF2-40B4-BE49-F238E27FC236}">
                <a16:creationId xmlns:a16="http://schemas.microsoft.com/office/drawing/2014/main" id="{079488B5-BD13-15F4-0053-07DBEA2268C0}"/>
              </a:ext>
            </a:extLst>
          </p:cNvPr>
          <p:cNvSpPr/>
          <p:nvPr/>
        </p:nvSpPr>
        <p:spPr>
          <a:xfrm>
            <a:off x="8174478" y="499787"/>
            <a:ext cx="3482502" cy="5135699"/>
          </a:xfrm>
          <a:prstGeom prst="roundRect">
            <a:avLst>
              <a:gd name="adj" fmla="val 5608"/>
            </a:avLst>
          </a:prstGeom>
          <a:solidFill>
            <a:srgbClr val="88C9D5">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ntent Placeholder 2">
            <a:extLst>
              <a:ext uri="{FF2B5EF4-FFF2-40B4-BE49-F238E27FC236}">
                <a16:creationId xmlns:a16="http://schemas.microsoft.com/office/drawing/2014/main" id="{1F99C3AC-959B-D275-96A4-7DEE38BD67CD}"/>
              </a:ext>
            </a:extLst>
          </p:cNvPr>
          <p:cNvSpPr txBox="1">
            <a:spLocks/>
          </p:cNvSpPr>
          <p:nvPr/>
        </p:nvSpPr>
        <p:spPr>
          <a:xfrm>
            <a:off x="8326841" y="775827"/>
            <a:ext cx="3212489" cy="4760268"/>
          </a:xfrm>
          <a:prstGeom prst="rect">
            <a:avLst/>
          </a:prstGeom>
        </p:spPr>
        <p:txBody>
          <a:bodyPr vert="horz" lIns="91440" tIns="45720" rIns="91440" bIns="45720" rtlCol="0" anchor="t">
            <a:normAutofit fontScale="92500" lnSpcReduction="10000"/>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lvl="0" indent="0">
              <a:buClr>
                <a:srgbClr val="0A6F63"/>
              </a:buClr>
              <a:buNone/>
            </a:pPr>
            <a:r>
              <a:rPr lang="es-MX" sz="2400" b="1" dirty="0">
                <a:solidFill>
                  <a:srgbClr val="005569"/>
                </a:solidFill>
                <a:latin typeface="Myriad Pro" panose="020B0503030403020204" pitchFamily="34" charset="0"/>
                <a:ea typeface="Open Sans" pitchFamily="2" charset="0"/>
                <a:cs typeface="Open Sans" pitchFamily="2" charset="0"/>
              </a:rPr>
              <a:t>Documentación de apoyo</a:t>
            </a:r>
          </a:p>
          <a:p>
            <a:pPr lvl="0">
              <a:buClr>
                <a:srgbClr val="0A6F63"/>
              </a:buClr>
              <a:buFont typeface="Arial" panose="020B0604020202020204" pitchFamily="34" charset="0"/>
              <a:buChar char="•"/>
            </a:pPr>
            <a:r>
              <a:rPr lang="es-MX" sz="2400" dirty="0">
                <a:solidFill>
                  <a:srgbClr val="005569"/>
                </a:solidFill>
                <a:latin typeface="Myriad Pro" panose="020B0503030403020204" pitchFamily="34" charset="0"/>
                <a:ea typeface="Open Sans" pitchFamily="2" charset="0"/>
                <a:cs typeface="Open Sans" pitchFamily="2" charset="0"/>
              </a:rPr>
              <a:t>Carta o memorando firmado</a:t>
            </a:r>
          </a:p>
          <a:p>
            <a:pPr lvl="0">
              <a:buClr>
                <a:srgbClr val="0A6F63"/>
              </a:buClr>
              <a:buFont typeface="Arial" panose="020B0604020202020204" pitchFamily="34" charset="0"/>
              <a:buChar char="•"/>
            </a:pPr>
            <a:r>
              <a:rPr lang="es-MX" sz="2400" dirty="0">
                <a:solidFill>
                  <a:srgbClr val="005569"/>
                </a:solidFill>
                <a:latin typeface="Myriad Pro" panose="020B0503030403020204" pitchFamily="34" charset="0"/>
                <a:ea typeface="Open Sans" pitchFamily="2" charset="0"/>
                <a:cs typeface="Open Sans" pitchFamily="2" charset="0"/>
              </a:rPr>
              <a:t>Otros acuerdos de subvención</a:t>
            </a:r>
          </a:p>
          <a:p>
            <a:pPr lvl="0">
              <a:buClr>
                <a:srgbClr val="0A6F63"/>
              </a:buClr>
              <a:buFont typeface="Arial" panose="020B0604020202020204" pitchFamily="34" charset="0"/>
              <a:buChar char="•"/>
            </a:pPr>
            <a:r>
              <a:rPr lang="es-MX" sz="2400" dirty="0">
                <a:solidFill>
                  <a:srgbClr val="005569"/>
                </a:solidFill>
                <a:latin typeface="Myriad Pro" panose="020B0503030403020204" pitchFamily="34" charset="0"/>
                <a:ea typeface="Open Sans" pitchFamily="2" charset="0"/>
                <a:cs typeface="Open Sans" pitchFamily="2" charset="0"/>
              </a:rPr>
              <a:t>Documentos financieros</a:t>
            </a:r>
          </a:p>
          <a:p>
            <a:pPr marL="0" lvl="0" indent="0">
              <a:buClr>
                <a:srgbClr val="0A6F63"/>
              </a:buClr>
              <a:buNone/>
            </a:pPr>
            <a:r>
              <a:rPr lang="es-MX" sz="2400" i="1" dirty="0">
                <a:solidFill>
                  <a:srgbClr val="005569"/>
                </a:solidFill>
                <a:latin typeface="Myriad Pro" panose="020B0503030403020204" pitchFamily="34" charset="0"/>
                <a:ea typeface="Open Sans" pitchFamily="2" charset="0"/>
                <a:cs typeface="Open Sans" pitchFamily="2" charset="0"/>
              </a:rPr>
              <a:t>Suficiente para demostrar que gastó el dinero en un proyecto específico en un período de tiempo específico.</a:t>
            </a:r>
            <a:endParaRPr lang="en-US" i="1" dirty="0">
              <a:solidFill>
                <a:srgbClr val="005569"/>
              </a:solidFill>
              <a:latin typeface="Myriad Pro" panose="020B0503030403020204" pitchFamily="34" charset="0"/>
              <a:ea typeface="Open Sans" pitchFamily="2" charset="0"/>
              <a:cs typeface="Open Sans" pitchFamily="2" charset="0"/>
            </a:endParaRPr>
          </a:p>
        </p:txBody>
      </p:sp>
      <p:graphicFrame>
        <p:nvGraphicFramePr>
          <p:cNvPr id="4" name="Table 3">
            <a:extLst>
              <a:ext uri="{FF2B5EF4-FFF2-40B4-BE49-F238E27FC236}">
                <a16:creationId xmlns:a16="http://schemas.microsoft.com/office/drawing/2014/main" id="{01BA09FD-D096-20CE-5651-2D60E8DB121B}"/>
              </a:ext>
            </a:extLst>
          </p:cNvPr>
          <p:cNvGraphicFramePr>
            <a:graphicFrameLocks noGrp="1"/>
          </p:cNvGraphicFramePr>
          <p:nvPr/>
        </p:nvGraphicFramePr>
        <p:xfrm>
          <a:off x="532427" y="359406"/>
          <a:ext cx="7385888" cy="5416460"/>
        </p:xfrm>
        <a:graphic>
          <a:graphicData uri="http://schemas.openxmlformats.org/drawingml/2006/table">
            <a:tbl>
              <a:tblPr firstRow="1" bandRow="1">
                <a:tableStyleId>{5C22544A-7EE6-4342-B048-85BDC9FD1C3A}</a:tableStyleId>
              </a:tblPr>
              <a:tblGrid>
                <a:gridCol w="1335284">
                  <a:extLst>
                    <a:ext uri="{9D8B030D-6E8A-4147-A177-3AD203B41FA5}">
                      <a16:colId xmlns:a16="http://schemas.microsoft.com/office/drawing/2014/main" val="4030108033"/>
                    </a:ext>
                  </a:extLst>
                </a:gridCol>
                <a:gridCol w="4511227">
                  <a:extLst>
                    <a:ext uri="{9D8B030D-6E8A-4147-A177-3AD203B41FA5}">
                      <a16:colId xmlns:a16="http://schemas.microsoft.com/office/drawing/2014/main" val="1704133683"/>
                    </a:ext>
                  </a:extLst>
                </a:gridCol>
                <a:gridCol w="1539377">
                  <a:extLst>
                    <a:ext uri="{9D8B030D-6E8A-4147-A177-3AD203B41FA5}">
                      <a16:colId xmlns:a16="http://schemas.microsoft.com/office/drawing/2014/main" val="585407235"/>
                    </a:ext>
                  </a:extLst>
                </a:gridCol>
              </a:tblGrid>
              <a:tr h="541646">
                <a:tc>
                  <a:txBody>
                    <a:bodyPr/>
                    <a:lstStyle/>
                    <a:p>
                      <a:r>
                        <a:rPr lang="en-US"/>
                        <a:t>Project</a:t>
                      </a:r>
                    </a:p>
                  </a:txBody>
                  <a:tcPr>
                    <a:solidFill>
                      <a:srgbClr val="00AFAD"/>
                    </a:solidFill>
                  </a:tcPr>
                </a:tc>
                <a:tc>
                  <a:txBody>
                    <a:bodyPr/>
                    <a:lstStyle/>
                    <a:p>
                      <a:r>
                        <a:rPr lang="en-US"/>
                        <a:t>Leverage Source</a:t>
                      </a:r>
                    </a:p>
                  </a:txBody>
                  <a:tcPr>
                    <a:solidFill>
                      <a:srgbClr val="00AFAD"/>
                    </a:solidFill>
                  </a:tcPr>
                </a:tc>
                <a:tc>
                  <a:txBody>
                    <a:bodyPr/>
                    <a:lstStyle/>
                    <a:p>
                      <a:r>
                        <a:rPr lang="en-US"/>
                        <a:t>Amount</a:t>
                      </a:r>
                    </a:p>
                  </a:txBody>
                  <a:tcPr>
                    <a:solidFill>
                      <a:srgbClr val="00AFAD"/>
                    </a:solidFill>
                  </a:tcPr>
                </a:tc>
                <a:extLst>
                  <a:ext uri="{0D108BD9-81ED-4DB2-BD59-A6C34878D82A}">
                    <a16:rowId xmlns:a16="http://schemas.microsoft.com/office/drawing/2014/main" val="3206390172"/>
                  </a:ext>
                </a:extLst>
              </a:tr>
              <a:tr h="541646">
                <a:tc>
                  <a:txBody>
                    <a:bodyPr/>
                    <a:lstStyle/>
                    <a:p>
                      <a:pPr marL="0" marR="0">
                        <a:lnSpc>
                          <a:spcPct val="107000"/>
                        </a:lnSpc>
                        <a:spcBef>
                          <a:spcPts val="0"/>
                        </a:spcBef>
                        <a:spcAft>
                          <a:spcPts val="0"/>
                        </a:spcAft>
                      </a:pPr>
                      <a:r>
                        <a:rPr lang="en-US" sz="1800" b="0">
                          <a:effectLst/>
                          <a:latin typeface="Calibri" panose="020F0502020204030204" pitchFamily="34" charset="0"/>
                          <a:ea typeface="MS Mincho" panose="02020609040205080304" pitchFamily="49" charset="-128"/>
                          <a:cs typeface="Arial" panose="020B0604020202020204" pitchFamily="34" charset="0"/>
                        </a:rPr>
                        <a:t>Grantee</a:t>
                      </a:r>
                      <a:endParaRPr lang="en-US" sz="1800" b="0">
                        <a:effectLst/>
                        <a:latin typeface="Calibri" panose="020F0502020204030204" pitchFamily="34" charset="0"/>
                        <a:ea typeface="Calibri" panose="020F0502020204030204" pitchFamily="34" charset="0"/>
                        <a:cs typeface="Arial" panose="020B0604020202020204" pitchFamily="34" charset="0"/>
                      </a:endParaRPr>
                    </a:p>
                  </a:txBody>
                  <a:tcPr marL="9525" marR="9525" marT="9525" marB="0"/>
                </a:tc>
                <a:tc>
                  <a:txBody>
                    <a:bodyPr/>
                    <a:lstStyle/>
                    <a:p>
                      <a:pPr marL="0" marR="0">
                        <a:lnSpc>
                          <a:spcPct val="107000"/>
                        </a:lnSpc>
                        <a:spcBef>
                          <a:spcPts val="0"/>
                        </a:spcBef>
                        <a:spcAft>
                          <a:spcPts val="0"/>
                        </a:spcAft>
                      </a:pPr>
                      <a:r>
                        <a:rPr lang="en-US" sz="1800" b="0">
                          <a:effectLst/>
                          <a:latin typeface="Calibri" panose="020F0502020204030204" pitchFamily="34" charset="0"/>
                          <a:ea typeface="MS Mincho" panose="02020609040205080304" pitchFamily="49" charset="-128"/>
                          <a:cs typeface="Arial" panose="020B0604020202020204" pitchFamily="34" charset="0"/>
                        </a:rPr>
                        <a:t>City of Richmond In-Kind</a:t>
                      </a:r>
                      <a:endParaRPr lang="en-US" sz="1800" b="0">
                        <a:effectLst/>
                        <a:latin typeface="Calibri" panose="020F0502020204030204" pitchFamily="34" charset="0"/>
                        <a:ea typeface="Calibri" panose="020F0502020204030204" pitchFamily="34" charset="0"/>
                        <a:cs typeface="Arial" panose="020B0604020202020204" pitchFamily="34" charset="0"/>
                      </a:endParaRPr>
                    </a:p>
                  </a:txBody>
                  <a:tcPr marL="9525" marR="9525" marT="9525" marB="0"/>
                </a:tc>
                <a:tc>
                  <a:txBody>
                    <a:bodyPr/>
                    <a:lstStyle/>
                    <a:p>
                      <a:pPr marL="0" marR="0">
                        <a:lnSpc>
                          <a:spcPct val="107000"/>
                        </a:lnSpc>
                        <a:spcBef>
                          <a:spcPts val="0"/>
                        </a:spcBef>
                        <a:spcAft>
                          <a:spcPts val="0"/>
                        </a:spcAft>
                      </a:pPr>
                      <a:r>
                        <a:rPr lang="en-US" sz="1800" b="0">
                          <a:effectLst/>
                          <a:latin typeface="Calibri" panose="020F0502020204030204" pitchFamily="34" charset="0"/>
                          <a:ea typeface="MS Mincho" panose="02020609040205080304" pitchFamily="49" charset="-128"/>
                          <a:cs typeface="Arial" panose="020B0604020202020204" pitchFamily="34" charset="0"/>
                        </a:rPr>
                        <a:t>$670,624.00 </a:t>
                      </a:r>
                      <a:endParaRPr lang="en-US" sz="1800" b="0">
                        <a:effectLst/>
                        <a:latin typeface="Calibri" panose="020F0502020204030204" pitchFamily="34" charset="0"/>
                        <a:ea typeface="Calibri" panose="020F0502020204030204" pitchFamily="34" charset="0"/>
                        <a:cs typeface="Arial" panose="020B0604020202020204" pitchFamily="34" charset="0"/>
                      </a:endParaRPr>
                    </a:p>
                  </a:txBody>
                  <a:tcPr marL="9525" marR="9525" marT="9525" marB="0"/>
                </a:tc>
                <a:extLst>
                  <a:ext uri="{0D108BD9-81ED-4DB2-BD59-A6C34878D82A}">
                    <a16:rowId xmlns:a16="http://schemas.microsoft.com/office/drawing/2014/main" val="2867364788"/>
                  </a:ext>
                </a:extLst>
              </a:tr>
              <a:tr h="541646">
                <a:tc>
                  <a:txBody>
                    <a:bodyPr/>
                    <a:lstStyle/>
                    <a:p>
                      <a:pPr marL="0" marR="0">
                        <a:lnSpc>
                          <a:spcPct val="107000"/>
                        </a:lnSpc>
                        <a:spcBef>
                          <a:spcPts val="0"/>
                        </a:spcBef>
                        <a:spcAft>
                          <a:spcPts val="0"/>
                        </a:spcAft>
                      </a:pPr>
                      <a:r>
                        <a:rPr lang="en-US" sz="1800" b="0">
                          <a:effectLst/>
                          <a:latin typeface="Calibri" panose="020F0502020204030204" pitchFamily="34" charset="0"/>
                          <a:ea typeface="MS Mincho" panose="02020609040205080304" pitchFamily="49" charset="-128"/>
                          <a:cs typeface="Arial" panose="020B0604020202020204" pitchFamily="34" charset="0"/>
                        </a:rPr>
                        <a:t>CEP</a:t>
                      </a:r>
                      <a:endParaRPr lang="en-US" sz="1800" b="0">
                        <a:effectLst/>
                        <a:latin typeface="Calibri" panose="020F0502020204030204" pitchFamily="34" charset="0"/>
                        <a:ea typeface="Calibri" panose="020F0502020204030204" pitchFamily="34" charset="0"/>
                        <a:cs typeface="Arial" panose="020B0604020202020204" pitchFamily="34" charset="0"/>
                      </a:endParaRPr>
                    </a:p>
                  </a:txBody>
                  <a:tcPr marL="9525" marR="9525" marT="9525" marB="0"/>
                </a:tc>
                <a:tc>
                  <a:txBody>
                    <a:bodyPr/>
                    <a:lstStyle/>
                    <a:p>
                      <a:pPr marL="0" marR="0">
                        <a:lnSpc>
                          <a:spcPct val="107000"/>
                        </a:lnSpc>
                        <a:spcBef>
                          <a:spcPts val="0"/>
                        </a:spcBef>
                        <a:spcAft>
                          <a:spcPts val="0"/>
                        </a:spcAft>
                      </a:pPr>
                      <a:r>
                        <a:rPr lang="en-US" sz="1800" b="0">
                          <a:effectLst/>
                          <a:latin typeface="Calibri" panose="020F0502020204030204" pitchFamily="34" charset="0"/>
                          <a:ea typeface="MS Mincho" panose="02020609040205080304" pitchFamily="49" charset="-128"/>
                          <a:cs typeface="Arial" panose="020B0604020202020204" pitchFamily="34" charset="0"/>
                        </a:rPr>
                        <a:t>City of Richmond In-Kind</a:t>
                      </a:r>
                      <a:endParaRPr lang="en-US" sz="1800" b="0">
                        <a:effectLst/>
                        <a:latin typeface="Calibri" panose="020F0502020204030204" pitchFamily="34" charset="0"/>
                        <a:ea typeface="Calibri" panose="020F0502020204030204" pitchFamily="34" charset="0"/>
                        <a:cs typeface="Arial" panose="020B0604020202020204" pitchFamily="34" charset="0"/>
                      </a:endParaRPr>
                    </a:p>
                  </a:txBody>
                  <a:tcPr marL="9525" marR="9525" marT="9525" marB="0"/>
                </a:tc>
                <a:tc>
                  <a:txBody>
                    <a:bodyPr/>
                    <a:lstStyle/>
                    <a:p>
                      <a:pPr marL="0" marR="0">
                        <a:lnSpc>
                          <a:spcPct val="107000"/>
                        </a:lnSpc>
                        <a:spcBef>
                          <a:spcPts val="0"/>
                        </a:spcBef>
                        <a:spcAft>
                          <a:spcPts val="0"/>
                        </a:spcAft>
                      </a:pPr>
                      <a:r>
                        <a:rPr lang="en-US" sz="1800" b="0">
                          <a:effectLst/>
                          <a:latin typeface="Calibri" panose="020F0502020204030204" pitchFamily="34" charset="0"/>
                          <a:ea typeface="MS Mincho" panose="02020609040205080304" pitchFamily="49" charset="-128"/>
                          <a:cs typeface="Arial" panose="020B0604020202020204" pitchFamily="34" charset="0"/>
                        </a:rPr>
                        <a:t>$600,000.00 </a:t>
                      </a:r>
                      <a:endParaRPr lang="en-US" sz="1800" b="0">
                        <a:effectLst/>
                        <a:latin typeface="Calibri" panose="020F0502020204030204" pitchFamily="34" charset="0"/>
                        <a:ea typeface="Calibri" panose="020F0502020204030204" pitchFamily="34" charset="0"/>
                        <a:cs typeface="Arial" panose="020B0604020202020204" pitchFamily="34" charset="0"/>
                      </a:endParaRPr>
                    </a:p>
                  </a:txBody>
                  <a:tcPr marL="9525" marR="9525" marT="9525" marB="0"/>
                </a:tc>
                <a:extLst>
                  <a:ext uri="{0D108BD9-81ED-4DB2-BD59-A6C34878D82A}">
                    <a16:rowId xmlns:a16="http://schemas.microsoft.com/office/drawing/2014/main" val="852622409"/>
                  </a:ext>
                </a:extLst>
              </a:tr>
              <a:tr h="541646">
                <a:tc>
                  <a:txBody>
                    <a:bodyPr/>
                    <a:lstStyle/>
                    <a:p>
                      <a:pPr marL="0" marR="0">
                        <a:lnSpc>
                          <a:spcPct val="107000"/>
                        </a:lnSpc>
                        <a:spcBef>
                          <a:spcPts val="0"/>
                        </a:spcBef>
                        <a:spcAft>
                          <a:spcPts val="0"/>
                        </a:spcAft>
                      </a:pPr>
                      <a:r>
                        <a:rPr lang="en-US" sz="1800" b="0">
                          <a:effectLst/>
                          <a:latin typeface="Calibri" panose="020F0502020204030204" pitchFamily="34" charset="0"/>
                          <a:ea typeface="MS Mincho" panose="02020609040205080304" pitchFamily="49" charset="-128"/>
                          <a:cs typeface="Arial" panose="020B0604020202020204" pitchFamily="34" charset="0"/>
                        </a:rPr>
                        <a:t>CEP</a:t>
                      </a:r>
                      <a:endParaRPr lang="en-US" sz="1800" b="0">
                        <a:effectLst/>
                        <a:latin typeface="Calibri" panose="020F0502020204030204" pitchFamily="34" charset="0"/>
                        <a:ea typeface="Calibri" panose="020F0502020204030204" pitchFamily="34" charset="0"/>
                        <a:cs typeface="Arial" panose="020B0604020202020204" pitchFamily="34" charset="0"/>
                      </a:endParaRPr>
                    </a:p>
                  </a:txBody>
                  <a:tcPr marL="9525" marR="9525" marT="9525" marB="0"/>
                </a:tc>
                <a:tc>
                  <a:txBody>
                    <a:bodyPr/>
                    <a:lstStyle/>
                    <a:p>
                      <a:pPr marL="0" marR="0">
                        <a:lnSpc>
                          <a:spcPct val="107000"/>
                        </a:lnSpc>
                        <a:spcBef>
                          <a:spcPts val="0"/>
                        </a:spcBef>
                        <a:spcAft>
                          <a:spcPts val="0"/>
                        </a:spcAft>
                      </a:pPr>
                      <a:r>
                        <a:rPr lang="en-US" sz="1800" b="0">
                          <a:solidFill>
                            <a:srgbClr val="7F7F7F"/>
                          </a:solidFill>
                          <a:effectLst/>
                          <a:latin typeface="Calibri" panose="020F0502020204030204" pitchFamily="34" charset="0"/>
                          <a:ea typeface="MS Mincho" panose="02020609040205080304" pitchFamily="49" charset="-128"/>
                          <a:cs typeface="Arial" panose="020B0604020202020204" pitchFamily="34" charset="0"/>
                        </a:rPr>
                        <a:t>BEA Fund</a:t>
                      </a:r>
                      <a:endParaRPr lang="en-US" sz="1800" b="0">
                        <a:effectLst/>
                        <a:latin typeface="Calibri" panose="020F0502020204030204" pitchFamily="34" charset="0"/>
                        <a:ea typeface="Calibri" panose="020F0502020204030204" pitchFamily="34" charset="0"/>
                        <a:cs typeface="Arial" panose="020B0604020202020204" pitchFamily="34" charset="0"/>
                      </a:endParaRPr>
                    </a:p>
                  </a:txBody>
                  <a:tcPr marL="9525" marR="9525" marT="9525" marB="0"/>
                </a:tc>
                <a:tc>
                  <a:txBody>
                    <a:bodyPr/>
                    <a:lstStyle/>
                    <a:p>
                      <a:pPr marL="0" marR="0">
                        <a:lnSpc>
                          <a:spcPct val="107000"/>
                        </a:lnSpc>
                        <a:spcBef>
                          <a:spcPts val="0"/>
                        </a:spcBef>
                        <a:spcAft>
                          <a:spcPts val="0"/>
                        </a:spcAft>
                      </a:pPr>
                      <a:r>
                        <a:rPr lang="en-US" sz="1800" b="0">
                          <a:solidFill>
                            <a:srgbClr val="7F7F7F"/>
                          </a:solidFill>
                          <a:effectLst/>
                          <a:latin typeface="Calibri" panose="020F0502020204030204" pitchFamily="34" charset="0"/>
                          <a:ea typeface="MS Mincho" panose="02020609040205080304" pitchFamily="49" charset="-128"/>
                          <a:cs typeface="Arial" panose="020B0604020202020204" pitchFamily="34" charset="0"/>
                        </a:rPr>
                        <a:t>$29,250.00 </a:t>
                      </a:r>
                      <a:endParaRPr lang="en-US" sz="1800" b="0">
                        <a:effectLst/>
                        <a:latin typeface="Calibri" panose="020F0502020204030204" pitchFamily="34" charset="0"/>
                        <a:ea typeface="Calibri" panose="020F0502020204030204" pitchFamily="34" charset="0"/>
                        <a:cs typeface="Arial" panose="020B0604020202020204" pitchFamily="34" charset="0"/>
                      </a:endParaRPr>
                    </a:p>
                  </a:txBody>
                  <a:tcPr marL="9525" marR="9525" marT="9525" marB="0"/>
                </a:tc>
                <a:extLst>
                  <a:ext uri="{0D108BD9-81ED-4DB2-BD59-A6C34878D82A}">
                    <a16:rowId xmlns:a16="http://schemas.microsoft.com/office/drawing/2014/main" val="1643768471"/>
                  </a:ext>
                </a:extLst>
              </a:tr>
              <a:tr h="541646">
                <a:tc>
                  <a:txBody>
                    <a:bodyPr/>
                    <a:lstStyle/>
                    <a:p>
                      <a:pPr marL="0" marR="0">
                        <a:lnSpc>
                          <a:spcPct val="107000"/>
                        </a:lnSpc>
                        <a:spcBef>
                          <a:spcPts val="0"/>
                        </a:spcBef>
                        <a:spcAft>
                          <a:spcPts val="0"/>
                        </a:spcAft>
                      </a:pPr>
                      <a:r>
                        <a:rPr lang="en-US" sz="1800" b="0">
                          <a:effectLst/>
                          <a:latin typeface="Calibri" panose="020F0502020204030204" pitchFamily="34" charset="0"/>
                          <a:ea typeface="MS Mincho" panose="02020609040205080304" pitchFamily="49" charset="-128"/>
                          <a:cs typeface="Arial" panose="020B0604020202020204" pitchFamily="34" charset="0"/>
                        </a:rPr>
                        <a:t>DAP</a:t>
                      </a:r>
                      <a:endParaRPr lang="en-US" sz="1800" b="0">
                        <a:effectLst/>
                        <a:latin typeface="Calibri" panose="020F0502020204030204" pitchFamily="34" charset="0"/>
                        <a:ea typeface="Calibri" panose="020F0502020204030204" pitchFamily="34" charset="0"/>
                        <a:cs typeface="Arial" panose="020B0604020202020204" pitchFamily="34" charset="0"/>
                      </a:endParaRPr>
                    </a:p>
                  </a:txBody>
                  <a:tcPr marL="9525" marR="9525" marT="9525" marB="0"/>
                </a:tc>
                <a:tc>
                  <a:txBody>
                    <a:bodyPr/>
                    <a:lstStyle/>
                    <a:p>
                      <a:pPr marL="0" marR="0">
                        <a:lnSpc>
                          <a:spcPct val="107000"/>
                        </a:lnSpc>
                        <a:spcBef>
                          <a:spcPts val="0"/>
                        </a:spcBef>
                        <a:spcAft>
                          <a:spcPts val="0"/>
                        </a:spcAft>
                      </a:pPr>
                      <a:r>
                        <a:rPr lang="en-US" sz="1800" b="0">
                          <a:effectLst/>
                          <a:latin typeface="Calibri" panose="020F0502020204030204" pitchFamily="34" charset="0"/>
                          <a:ea typeface="MS Mincho" panose="02020609040205080304" pitchFamily="49" charset="-128"/>
                          <a:cs typeface="Arial" panose="020B0604020202020204" pitchFamily="34" charset="0"/>
                        </a:rPr>
                        <a:t>City of Richmond In-Kind</a:t>
                      </a:r>
                      <a:endParaRPr lang="en-US" sz="1800" b="0">
                        <a:effectLst/>
                        <a:latin typeface="Calibri" panose="020F0502020204030204" pitchFamily="34" charset="0"/>
                        <a:ea typeface="Calibri" panose="020F0502020204030204" pitchFamily="34" charset="0"/>
                        <a:cs typeface="Arial" panose="020B0604020202020204" pitchFamily="34" charset="0"/>
                      </a:endParaRPr>
                    </a:p>
                  </a:txBody>
                  <a:tcPr marL="9525" marR="9525" marT="9525" marB="0"/>
                </a:tc>
                <a:tc>
                  <a:txBody>
                    <a:bodyPr/>
                    <a:lstStyle/>
                    <a:p>
                      <a:pPr marL="0" marR="0">
                        <a:lnSpc>
                          <a:spcPct val="107000"/>
                        </a:lnSpc>
                        <a:spcBef>
                          <a:spcPts val="0"/>
                        </a:spcBef>
                        <a:spcAft>
                          <a:spcPts val="0"/>
                        </a:spcAft>
                      </a:pPr>
                      <a:r>
                        <a:rPr lang="en-US" sz="1800" b="0">
                          <a:effectLst/>
                          <a:latin typeface="Calibri" panose="020F0502020204030204" pitchFamily="34" charset="0"/>
                          <a:ea typeface="MS Mincho" panose="02020609040205080304" pitchFamily="49" charset="-128"/>
                          <a:cs typeface="Arial" panose="020B0604020202020204" pitchFamily="34" charset="0"/>
                        </a:rPr>
                        <a:t>$894,396.78 </a:t>
                      </a:r>
                      <a:endParaRPr lang="en-US" sz="1800" b="0">
                        <a:effectLst/>
                        <a:latin typeface="Calibri" panose="020F0502020204030204" pitchFamily="34" charset="0"/>
                        <a:ea typeface="Calibri" panose="020F0502020204030204" pitchFamily="34" charset="0"/>
                        <a:cs typeface="Arial" panose="020B0604020202020204" pitchFamily="34" charset="0"/>
                      </a:endParaRPr>
                    </a:p>
                  </a:txBody>
                  <a:tcPr marL="9525" marR="9525" marT="9525" marB="0"/>
                </a:tc>
                <a:extLst>
                  <a:ext uri="{0D108BD9-81ED-4DB2-BD59-A6C34878D82A}">
                    <a16:rowId xmlns:a16="http://schemas.microsoft.com/office/drawing/2014/main" val="3431921176"/>
                  </a:ext>
                </a:extLst>
              </a:tr>
              <a:tr h="541646">
                <a:tc>
                  <a:txBody>
                    <a:bodyPr/>
                    <a:lstStyle/>
                    <a:p>
                      <a:pPr marL="0" marR="0">
                        <a:lnSpc>
                          <a:spcPct val="107000"/>
                        </a:lnSpc>
                        <a:spcBef>
                          <a:spcPts val="0"/>
                        </a:spcBef>
                        <a:spcAft>
                          <a:spcPts val="0"/>
                        </a:spcAft>
                      </a:pPr>
                      <a:r>
                        <a:rPr lang="en-US" sz="1800" b="0">
                          <a:effectLst/>
                          <a:latin typeface="Calibri" panose="020F0502020204030204" pitchFamily="34" charset="0"/>
                          <a:ea typeface="MS Mincho" panose="02020609040205080304" pitchFamily="49" charset="-128"/>
                          <a:cs typeface="Arial" panose="020B0604020202020204" pitchFamily="34" charset="0"/>
                        </a:rPr>
                        <a:t>DAP</a:t>
                      </a:r>
                      <a:endParaRPr lang="en-US" sz="1800" b="0">
                        <a:effectLst/>
                        <a:latin typeface="Calibri" panose="020F0502020204030204" pitchFamily="34" charset="0"/>
                        <a:ea typeface="Calibri" panose="020F0502020204030204" pitchFamily="34" charset="0"/>
                        <a:cs typeface="Arial" panose="020B0604020202020204" pitchFamily="34" charset="0"/>
                      </a:endParaRPr>
                    </a:p>
                  </a:txBody>
                  <a:tcPr marL="9525" marR="9525" marT="9525" marB="0"/>
                </a:tc>
                <a:tc>
                  <a:txBody>
                    <a:bodyPr/>
                    <a:lstStyle/>
                    <a:p>
                      <a:pPr marL="0" marR="0">
                        <a:lnSpc>
                          <a:spcPct val="107000"/>
                        </a:lnSpc>
                        <a:spcBef>
                          <a:spcPts val="0"/>
                        </a:spcBef>
                        <a:spcAft>
                          <a:spcPts val="0"/>
                        </a:spcAft>
                      </a:pPr>
                      <a:r>
                        <a:rPr lang="en-US" sz="1800" b="0">
                          <a:effectLst/>
                          <a:latin typeface="Calibri" panose="020F0502020204030204" pitchFamily="34" charset="0"/>
                          <a:ea typeface="MS Mincho" panose="02020609040205080304" pitchFamily="49" charset="-128"/>
                          <a:cs typeface="Arial" panose="020B0604020202020204" pitchFamily="34" charset="0"/>
                        </a:rPr>
                        <a:t>Partnership for the Bay's Future Fellow</a:t>
                      </a:r>
                      <a:endParaRPr lang="en-US" sz="1800" b="0">
                        <a:effectLst/>
                        <a:latin typeface="Calibri" panose="020F0502020204030204" pitchFamily="34" charset="0"/>
                        <a:ea typeface="Calibri" panose="020F0502020204030204" pitchFamily="34" charset="0"/>
                        <a:cs typeface="Arial" panose="020B0604020202020204" pitchFamily="34" charset="0"/>
                      </a:endParaRPr>
                    </a:p>
                  </a:txBody>
                  <a:tcPr marL="9525" marR="9525" marT="9525" marB="0"/>
                </a:tc>
                <a:tc>
                  <a:txBody>
                    <a:bodyPr/>
                    <a:lstStyle/>
                    <a:p>
                      <a:pPr marL="0" marR="0">
                        <a:lnSpc>
                          <a:spcPct val="107000"/>
                        </a:lnSpc>
                        <a:spcBef>
                          <a:spcPts val="0"/>
                        </a:spcBef>
                        <a:spcAft>
                          <a:spcPts val="0"/>
                        </a:spcAft>
                      </a:pPr>
                      <a:r>
                        <a:rPr lang="en-US" sz="1800" b="0">
                          <a:effectLst/>
                          <a:latin typeface="Calibri" panose="020F0502020204030204" pitchFamily="34" charset="0"/>
                          <a:ea typeface="MS Mincho" panose="02020609040205080304" pitchFamily="49" charset="-128"/>
                          <a:cs typeface="Arial" panose="020B0604020202020204" pitchFamily="34" charset="0"/>
                        </a:rPr>
                        <a:t>$75,004.80 </a:t>
                      </a:r>
                      <a:endParaRPr lang="en-US" sz="1800" b="0">
                        <a:effectLst/>
                        <a:latin typeface="Calibri" panose="020F0502020204030204" pitchFamily="34" charset="0"/>
                        <a:ea typeface="Calibri" panose="020F0502020204030204" pitchFamily="34" charset="0"/>
                        <a:cs typeface="Arial" panose="020B0604020202020204" pitchFamily="34" charset="0"/>
                      </a:endParaRPr>
                    </a:p>
                  </a:txBody>
                  <a:tcPr marL="9525" marR="9525" marT="9525" marB="0"/>
                </a:tc>
                <a:extLst>
                  <a:ext uri="{0D108BD9-81ED-4DB2-BD59-A6C34878D82A}">
                    <a16:rowId xmlns:a16="http://schemas.microsoft.com/office/drawing/2014/main" val="863069006"/>
                  </a:ext>
                </a:extLst>
              </a:tr>
              <a:tr h="541646">
                <a:tc>
                  <a:txBody>
                    <a:bodyPr/>
                    <a:lstStyle/>
                    <a:p>
                      <a:pPr marL="0" marR="0">
                        <a:lnSpc>
                          <a:spcPct val="107000"/>
                        </a:lnSpc>
                        <a:spcBef>
                          <a:spcPts val="0"/>
                        </a:spcBef>
                        <a:spcAft>
                          <a:spcPts val="0"/>
                        </a:spcAft>
                      </a:pPr>
                      <a:r>
                        <a:rPr lang="en-US" sz="1800" b="0">
                          <a:effectLst/>
                          <a:latin typeface="Calibri" panose="020F0502020204030204" pitchFamily="34" charset="0"/>
                          <a:ea typeface="MS Mincho" panose="02020609040205080304" pitchFamily="49" charset="-128"/>
                          <a:cs typeface="Arial" panose="020B0604020202020204" pitchFamily="34" charset="0"/>
                        </a:rPr>
                        <a:t>WDEOP</a:t>
                      </a:r>
                      <a:endParaRPr lang="en-US" sz="1800" b="0">
                        <a:effectLst/>
                        <a:latin typeface="Calibri" panose="020F0502020204030204" pitchFamily="34" charset="0"/>
                        <a:ea typeface="Calibri" panose="020F0502020204030204" pitchFamily="34" charset="0"/>
                        <a:cs typeface="Arial" panose="020B0604020202020204" pitchFamily="34" charset="0"/>
                      </a:endParaRPr>
                    </a:p>
                  </a:txBody>
                  <a:tcPr marL="9525" marR="9525" marT="9525" marB="0"/>
                </a:tc>
                <a:tc>
                  <a:txBody>
                    <a:bodyPr/>
                    <a:lstStyle/>
                    <a:p>
                      <a:pPr marL="0" marR="0">
                        <a:lnSpc>
                          <a:spcPct val="107000"/>
                        </a:lnSpc>
                        <a:spcBef>
                          <a:spcPts val="0"/>
                        </a:spcBef>
                        <a:spcAft>
                          <a:spcPts val="0"/>
                        </a:spcAft>
                      </a:pPr>
                      <a:r>
                        <a:rPr lang="en-US" sz="1800" b="0">
                          <a:effectLst/>
                          <a:latin typeface="Calibri" panose="020F0502020204030204" pitchFamily="34" charset="0"/>
                          <a:ea typeface="MS Mincho" panose="02020609040205080304" pitchFamily="49" charset="-128"/>
                          <a:cs typeface="Arial" panose="020B0604020202020204" pitchFamily="34" charset="0"/>
                        </a:rPr>
                        <a:t>Reimagine Public Safety Fund</a:t>
                      </a:r>
                      <a:endParaRPr lang="en-US" sz="1800" b="0">
                        <a:effectLst/>
                        <a:latin typeface="Calibri" panose="020F0502020204030204" pitchFamily="34" charset="0"/>
                        <a:ea typeface="Calibri" panose="020F0502020204030204" pitchFamily="34" charset="0"/>
                        <a:cs typeface="Arial" panose="020B0604020202020204" pitchFamily="34" charset="0"/>
                      </a:endParaRPr>
                    </a:p>
                  </a:txBody>
                  <a:tcPr marL="9525" marR="9525" marT="9525" marB="0"/>
                </a:tc>
                <a:tc>
                  <a:txBody>
                    <a:bodyPr/>
                    <a:lstStyle/>
                    <a:p>
                      <a:pPr marL="0" marR="0">
                        <a:lnSpc>
                          <a:spcPct val="107000"/>
                        </a:lnSpc>
                        <a:spcBef>
                          <a:spcPts val="0"/>
                        </a:spcBef>
                        <a:spcAft>
                          <a:spcPts val="0"/>
                        </a:spcAft>
                      </a:pPr>
                      <a:r>
                        <a:rPr lang="en-US" sz="1800" b="0">
                          <a:effectLst/>
                          <a:latin typeface="Calibri" panose="020F0502020204030204" pitchFamily="34" charset="0"/>
                          <a:ea typeface="MS Mincho" panose="02020609040205080304" pitchFamily="49" charset="-128"/>
                          <a:cs typeface="Arial" panose="020B0604020202020204" pitchFamily="34" charset="0"/>
                        </a:rPr>
                        <a:t>$243,000.00 </a:t>
                      </a:r>
                      <a:endParaRPr lang="en-US" sz="1800" b="0">
                        <a:effectLst/>
                        <a:latin typeface="Calibri" panose="020F0502020204030204" pitchFamily="34" charset="0"/>
                        <a:ea typeface="Calibri" panose="020F0502020204030204" pitchFamily="34" charset="0"/>
                        <a:cs typeface="Arial" panose="020B0604020202020204" pitchFamily="34" charset="0"/>
                      </a:endParaRPr>
                    </a:p>
                  </a:txBody>
                  <a:tcPr marL="9525" marR="9525" marT="9525" marB="0"/>
                </a:tc>
                <a:extLst>
                  <a:ext uri="{0D108BD9-81ED-4DB2-BD59-A6C34878D82A}">
                    <a16:rowId xmlns:a16="http://schemas.microsoft.com/office/drawing/2014/main" val="2230792918"/>
                  </a:ext>
                </a:extLst>
              </a:tr>
              <a:tr h="541646">
                <a:tc>
                  <a:txBody>
                    <a:bodyPr/>
                    <a:lstStyle/>
                    <a:p>
                      <a:pPr marL="0" marR="0">
                        <a:lnSpc>
                          <a:spcPct val="107000"/>
                        </a:lnSpc>
                        <a:spcBef>
                          <a:spcPts val="0"/>
                        </a:spcBef>
                        <a:spcAft>
                          <a:spcPts val="0"/>
                        </a:spcAft>
                      </a:pPr>
                      <a:r>
                        <a:rPr lang="en-US" sz="1800" b="0">
                          <a:effectLst/>
                          <a:latin typeface="Calibri" panose="020F0502020204030204" pitchFamily="34" charset="0"/>
                          <a:ea typeface="MS Mincho" panose="02020609040205080304" pitchFamily="49" charset="-128"/>
                          <a:cs typeface="Arial" panose="020B0604020202020204" pitchFamily="34" charset="0"/>
                        </a:rPr>
                        <a:t>WDEOP</a:t>
                      </a:r>
                      <a:endParaRPr lang="en-US" sz="1800" b="0">
                        <a:effectLst/>
                        <a:latin typeface="Calibri" panose="020F0502020204030204" pitchFamily="34" charset="0"/>
                        <a:ea typeface="Calibri" panose="020F0502020204030204" pitchFamily="34" charset="0"/>
                        <a:cs typeface="Arial" panose="020B0604020202020204" pitchFamily="34" charset="0"/>
                      </a:endParaRPr>
                    </a:p>
                  </a:txBody>
                  <a:tcPr marL="9525" marR="9525" marT="9525" marB="0"/>
                </a:tc>
                <a:tc>
                  <a:txBody>
                    <a:bodyPr/>
                    <a:lstStyle/>
                    <a:p>
                      <a:pPr marL="0" marR="0">
                        <a:lnSpc>
                          <a:spcPct val="107000"/>
                        </a:lnSpc>
                        <a:spcBef>
                          <a:spcPts val="0"/>
                        </a:spcBef>
                        <a:spcAft>
                          <a:spcPts val="0"/>
                        </a:spcAft>
                      </a:pPr>
                      <a:r>
                        <a:rPr lang="en-US" sz="1800" b="0">
                          <a:effectLst/>
                          <a:latin typeface="Calibri" panose="020F0502020204030204" pitchFamily="34" charset="0"/>
                          <a:ea typeface="MS Mincho" panose="02020609040205080304" pitchFamily="49" charset="-128"/>
                          <a:cs typeface="Arial" panose="020B0604020202020204" pitchFamily="34" charset="0"/>
                        </a:rPr>
                        <a:t>WIOA</a:t>
                      </a:r>
                      <a:endParaRPr lang="en-US" sz="1800" b="0">
                        <a:effectLst/>
                        <a:latin typeface="Calibri" panose="020F0502020204030204" pitchFamily="34" charset="0"/>
                        <a:ea typeface="Calibri" panose="020F0502020204030204" pitchFamily="34" charset="0"/>
                        <a:cs typeface="Arial" panose="020B0604020202020204" pitchFamily="34" charset="0"/>
                      </a:endParaRPr>
                    </a:p>
                  </a:txBody>
                  <a:tcPr marL="9525" marR="9525" marT="9525" marB="0"/>
                </a:tc>
                <a:tc>
                  <a:txBody>
                    <a:bodyPr/>
                    <a:lstStyle/>
                    <a:p>
                      <a:pPr marL="0" marR="0">
                        <a:lnSpc>
                          <a:spcPct val="107000"/>
                        </a:lnSpc>
                        <a:spcBef>
                          <a:spcPts val="0"/>
                        </a:spcBef>
                        <a:spcAft>
                          <a:spcPts val="0"/>
                        </a:spcAft>
                      </a:pPr>
                      <a:r>
                        <a:rPr lang="en-US" sz="1800" b="0">
                          <a:effectLst/>
                          <a:latin typeface="Calibri" panose="020F0502020204030204" pitchFamily="34" charset="0"/>
                          <a:ea typeface="MS Mincho" panose="02020609040205080304" pitchFamily="49" charset="-128"/>
                          <a:cs typeface="Arial" panose="020B0604020202020204" pitchFamily="34" charset="0"/>
                        </a:rPr>
                        <a:t>$243,000.00 </a:t>
                      </a:r>
                      <a:endParaRPr lang="en-US" sz="1800" b="0">
                        <a:effectLst/>
                        <a:latin typeface="Calibri" panose="020F0502020204030204" pitchFamily="34" charset="0"/>
                        <a:ea typeface="Calibri" panose="020F0502020204030204" pitchFamily="34" charset="0"/>
                        <a:cs typeface="Arial" panose="020B0604020202020204" pitchFamily="34" charset="0"/>
                      </a:endParaRPr>
                    </a:p>
                  </a:txBody>
                  <a:tcPr marL="9525" marR="9525" marT="9525" marB="0"/>
                </a:tc>
                <a:extLst>
                  <a:ext uri="{0D108BD9-81ED-4DB2-BD59-A6C34878D82A}">
                    <a16:rowId xmlns:a16="http://schemas.microsoft.com/office/drawing/2014/main" val="1364589309"/>
                  </a:ext>
                </a:extLst>
              </a:tr>
              <a:tr h="541646">
                <a:tc>
                  <a:txBody>
                    <a:bodyPr/>
                    <a:lstStyle/>
                    <a:p>
                      <a:pPr marL="0" marR="0">
                        <a:lnSpc>
                          <a:spcPct val="107000"/>
                        </a:lnSpc>
                        <a:spcBef>
                          <a:spcPts val="0"/>
                        </a:spcBef>
                        <a:spcAft>
                          <a:spcPts val="0"/>
                        </a:spcAft>
                      </a:pPr>
                      <a:r>
                        <a:rPr lang="en-US" sz="1800" b="0">
                          <a:effectLst/>
                          <a:latin typeface="Calibri" panose="020F0502020204030204" pitchFamily="34" charset="0"/>
                          <a:ea typeface="MS Mincho" panose="02020609040205080304" pitchFamily="49" charset="-128"/>
                          <a:cs typeface="Arial" panose="020B0604020202020204" pitchFamily="34" charset="0"/>
                        </a:rPr>
                        <a:t>WDEOP</a:t>
                      </a:r>
                      <a:endParaRPr lang="en-US" sz="1800" b="0">
                        <a:effectLst/>
                        <a:latin typeface="Calibri" panose="020F0502020204030204" pitchFamily="34" charset="0"/>
                        <a:ea typeface="Calibri" panose="020F0502020204030204" pitchFamily="34" charset="0"/>
                        <a:cs typeface="Arial" panose="020B0604020202020204" pitchFamily="34" charset="0"/>
                      </a:endParaRPr>
                    </a:p>
                  </a:txBody>
                  <a:tcPr marL="9525" marR="9525" marT="9525" marB="0"/>
                </a:tc>
                <a:tc>
                  <a:txBody>
                    <a:bodyPr/>
                    <a:lstStyle/>
                    <a:p>
                      <a:pPr marL="0" marR="0">
                        <a:lnSpc>
                          <a:spcPct val="107000"/>
                        </a:lnSpc>
                        <a:spcBef>
                          <a:spcPts val="0"/>
                        </a:spcBef>
                        <a:spcAft>
                          <a:spcPts val="0"/>
                        </a:spcAft>
                      </a:pPr>
                      <a:r>
                        <a:rPr lang="en-US" sz="1800" b="0">
                          <a:effectLst/>
                          <a:latin typeface="Calibri" panose="020F0502020204030204" pitchFamily="34" charset="0"/>
                          <a:ea typeface="MS Mincho" panose="02020609040205080304" pitchFamily="49" charset="-128"/>
                          <a:cs typeface="Arial" panose="020B0604020202020204" pitchFamily="34" charset="0"/>
                        </a:rPr>
                        <a:t>YouthBUILD</a:t>
                      </a:r>
                      <a:endParaRPr lang="en-US" sz="1800" b="0">
                        <a:effectLst/>
                        <a:latin typeface="Calibri" panose="020F0502020204030204" pitchFamily="34" charset="0"/>
                        <a:ea typeface="Calibri" panose="020F0502020204030204" pitchFamily="34" charset="0"/>
                        <a:cs typeface="Arial" panose="020B0604020202020204" pitchFamily="34" charset="0"/>
                      </a:endParaRPr>
                    </a:p>
                  </a:txBody>
                  <a:tcPr marL="9525" marR="9525" marT="9525" marB="0"/>
                </a:tc>
                <a:tc>
                  <a:txBody>
                    <a:bodyPr/>
                    <a:lstStyle/>
                    <a:p>
                      <a:pPr marL="0" marR="0">
                        <a:lnSpc>
                          <a:spcPct val="107000"/>
                        </a:lnSpc>
                        <a:spcBef>
                          <a:spcPts val="0"/>
                        </a:spcBef>
                        <a:spcAft>
                          <a:spcPts val="0"/>
                        </a:spcAft>
                      </a:pPr>
                      <a:r>
                        <a:rPr lang="en-US" sz="1800" b="0">
                          <a:effectLst/>
                          <a:latin typeface="Calibri" panose="020F0502020204030204" pitchFamily="34" charset="0"/>
                          <a:ea typeface="MS Mincho" panose="02020609040205080304" pitchFamily="49" charset="-128"/>
                          <a:cs typeface="Arial" panose="020B0604020202020204" pitchFamily="34" charset="0"/>
                        </a:rPr>
                        <a:t>$243,000.00 </a:t>
                      </a:r>
                      <a:endParaRPr lang="en-US" sz="1800" b="0">
                        <a:effectLst/>
                        <a:latin typeface="Calibri" panose="020F0502020204030204" pitchFamily="34" charset="0"/>
                        <a:ea typeface="Calibri" panose="020F0502020204030204" pitchFamily="34" charset="0"/>
                        <a:cs typeface="Arial" panose="020B0604020202020204" pitchFamily="34" charset="0"/>
                      </a:endParaRPr>
                    </a:p>
                  </a:txBody>
                  <a:tcPr marL="9525" marR="9525" marT="9525" marB="0"/>
                </a:tc>
                <a:extLst>
                  <a:ext uri="{0D108BD9-81ED-4DB2-BD59-A6C34878D82A}">
                    <a16:rowId xmlns:a16="http://schemas.microsoft.com/office/drawing/2014/main" val="1161015021"/>
                  </a:ext>
                </a:extLst>
              </a:tr>
              <a:tr h="541646">
                <a:tc>
                  <a:txBody>
                    <a:bodyPr/>
                    <a:lstStyle/>
                    <a:p>
                      <a:pPr marL="0" marR="0">
                        <a:lnSpc>
                          <a:spcPct val="107000"/>
                        </a:lnSpc>
                        <a:spcBef>
                          <a:spcPts val="0"/>
                        </a:spcBef>
                        <a:spcAft>
                          <a:spcPts val="0"/>
                        </a:spcAft>
                      </a:pPr>
                      <a:r>
                        <a:rPr lang="en-US" sz="1800" b="0">
                          <a:effectLst/>
                          <a:latin typeface="Calibri" panose="020F0502020204030204" pitchFamily="34" charset="0"/>
                          <a:ea typeface="MS Mincho" panose="02020609040205080304" pitchFamily="49" charset="-128"/>
                          <a:cs typeface="Arial" panose="020B0604020202020204" pitchFamily="34" charset="0"/>
                        </a:rPr>
                        <a:t>WDEOP</a:t>
                      </a:r>
                      <a:endParaRPr lang="en-US" sz="1800" b="0">
                        <a:effectLst/>
                        <a:latin typeface="Calibri" panose="020F0502020204030204" pitchFamily="34" charset="0"/>
                        <a:ea typeface="Calibri" panose="020F0502020204030204" pitchFamily="34" charset="0"/>
                        <a:cs typeface="Arial" panose="020B0604020202020204" pitchFamily="34" charset="0"/>
                      </a:endParaRPr>
                    </a:p>
                  </a:txBody>
                  <a:tcPr marL="9525" marR="9525" marT="9525" marB="0"/>
                </a:tc>
                <a:tc>
                  <a:txBody>
                    <a:bodyPr/>
                    <a:lstStyle/>
                    <a:p>
                      <a:pPr marL="0" marR="0">
                        <a:lnSpc>
                          <a:spcPct val="107000"/>
                        </a:lnSpc>
                        <a:spcBef>
                          <a:spcPts val="0"/>
                        </a:spcBef>
                        <a:spcAft>
                          <a:spcPts val="0"/>
                        </a:spcAft>
                      </a:pPr>
                      <a:r>
                        <a:rPr lang="en-US" sz="1800" b="0">
                          <a:effectLst/>
                          <a:latin typeface="Calibri" panose="020F0502020204030204" pitchFamily="34" charset="0"/>
                          <a:ea typeface="MS Mincho" panose="02020609040205080304" pitchFamily="49" charset="-128"/>
                          <a:cs typeface="Arial" panose="020B0604020202020204" pitchFamily="34" charset="0"/>
                        </a:rPr>
                        <a:t>EPA</a:t>
                      </a:r>
                      <a:endParaRPr lang="en-US" sz="1800" b="0">
                        <a:effectLst/>
                        <a:latin typeface="Calibri" panose="020F0502020204030204" pitchFamily="34" charset="0"/>
                        <a:ea typeface="Calibri" panose="020F0502020204030204" pitchFamily="34" charset="0"/>
                        <a:cs typeface="Arial" panose="020B0604020202020204" pitchFamily="34" charset="0"/>
                      </a:endParaRPr>
                    </a:p>
                  </a:txBody>
                  <a:tcPr marL="9525" marR="9525" marT="9525" marB="0"/>
                </a:tc>
                <a:tc>
                  <a:txBody>
                    <a:bodyPr/>
                    <a:lstStyle/>
                    <a:p>
                      <a:pPr marL="0" marR="0">
                        <a:lnSpc>
                          <a:spcPct val="107000"/>
                        </a:lnSpc>
                        <a:spcBef>
                          <a:spcPts val="0"/>
                        </a:spcBef>
                        <a:spcAft>
                          <a:spcPts val="0"/>
                        </a:spcAft>
                      </a:pPr>
                      <a:r>
                        <a:rPr lang="en-US" sz="1800" b="0" dirty="0">
                          <a:effectLst/>
                          <a:latin typeface="Calibri" panose="020F0502020204030204" pitchFamily="34" charset="0"/>
                          <a:ea typeface="MS Mincho" panose="02020609040205080304" pitchFamily="49" charset="-128"/>
                          <a:cs typeface="Arial" panose="020B0604020202020204" pitchFamily="34" charset="0"/>
                        </a:rPr>
                        <a:t>$243,000.00 </a:t>
                      </a:r>
                      <a:endParaRPr lang="en-US" sz="1800" b="0" dirty="0">
                        <a:effectLst/>
                        <a:latin typeface="Calibri" panose="020F0502020204030204" pitchFamily="34" charset="0"/>
                        <a:ea typeface="Calibri" panose="020F0502020204030204" pitchFamily="34" charset="0"/>
                        <a:cs typeface="Arial" panose="020B0604020202020204" pitchFamily="34" charset="0"/>
                      </a:endParaRPr>
                    </a:p>
                  </a:txBody>
                  <a:tcPr marL="9525" marR="9525" marT="9525" marB="0"/>
                </a:tc>
                <a:extLst>
                  <a:ext uri="{0D108BD9-81ED-4DB2-BD59-A6C34878D82A}">
                    <a16:rowId xmlns:a16="http://schemas.microsoft.com/office/drawing/2014/main" val="997978162"/>
                  </a:ext>
                </a:extLst>
              </a:tr>
            </a:tbl>
          </a:graphicData>
        </a:graphic>
      </p:graphicFrame>
    </p:spTree>
    <p:extLst>
      <p:ext uri="{BB962C8B-B14F-4D97-AF65-F5344CB8AC3E}">
        <p14:creationId xmlns:p14="http://schemas.microsoft.com/office/powerpoint/2010/main" val="349579260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7F02A9-24E4-6C86-AFAF-EF4D8C244B3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84A7308-EA3E-ED4A-90E1-1B1A915142DE}"/>
              </a:ext>
            </a:extLst>
          </p:cNvPr>
          <p:cNvSpPr txBox="1">
            <a:spLocks/>
          </p:cNvSpPr>
          <p:nvPr/>
        </p:nvSpPr>
        <p:spPr>
          <a:xfrm>
            <a:off x="532427" y="6298802"/>
            <a:ext cx="9486216" cy="489622"/>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600" b="1" kern="1200" cap="all">
                <a:solidFill>
                  <a:schemeClr val="tx1"/>
                </a:solidFill>
                <a:latin typeface="Century Gothic" panose="020B0502020202020204" pitchFamily="34"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400" kern="1500" cap="none">
                <a:solidFill>
                  <a:schemeClr val="bg1"/>
                </a:solidFill>
                <a:latin typeface="Myriad Pro" panose="020B0503030403020204" pitchFamily="34" charset="0"/>
                <a:ea typeface="Open Sans" pitchFamily="2" charset="0"/>
                <a:cs typeface="Open Sans" pitchFamily="2" charset="0"/>
              </a:rPr>
              <a:t>City Projects </a:t>
            </a:r>
            <a:endParaRPr lang="en-US" sz="2400" b="1" kern="1500" cap="none">
              <a:solidFill>
                <a:schemeClr val="bg1"/>
              </a:solidFill>
              <a:latin typeface="Myriad Pro" panose="020B0503030403020204" pitchFamily="34" charset="0"/>
              <a:ea typeface="Open Sans" pitchFamily="2" charset="0"/>
              <a:cs typeface="Open Sans" pitchFamily="2" charset="0"/>
            </a:endParaRPr>
          </a:p>
        </p:txBody>
      </p:sp>
      <p:sp>
        <p:nvSpPr>
          <p:cNvPr id="5" name="Rectangle: Rounded Corners 4">
            <a:extLst>
              <a:ext uri="{FF2B5EF4-FFF2-40B4-BE49-F238E27FC236}">
                <a16:creationId xmlns:a16="http://schemas.microsoft.com/office/drawing/2014/main" id="{45B5C9A0-DDA7-DFB6-9ECC-B24F1076B41B}"/>
              </a:ext>
            </a:extLst>
          </p:cNvPr>
          <p:cNvSpPr/>
          <p:nvPr/>
        </p:nvSpPr>
        <p:spPr>
          <a:xfrm>
            <a:off x="8174478" y="499787"/>
            <a:ext cx="3482502" cy="5135699"/>
          </a:xfrm>
          <a:prstGeom prst="roundRect">
            <a:avLst>
              <a:gd name="adj" fmla="val 5608"/>
            </a:avLst>
          </a:prstGeom>
          <a:solidFill>
            <a:srgbClr val="88C9D5">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 name="Table 3">
            <a:extLst>
              <a:ext uri="{FF2B5EF4-FFF2-40B4-BE49-F238E27FC236}">
                <a16:creationId xmlns:a16="http://schemas.microsoft.com/office/drawing/2014/main" id="{754622D4-891A-2B35-7DB3-92E8C9B2FFFA}"/>
              </a:ext>
            </a:extLst>
          </p:cNvPr>
          <p:cNvGraphicFramePr>
            <a:graphicFrameLocks noGrp="1"/>
          </p:cNvGraphicFramePr>
          <p:nvPr/>
        </p:nvGraphicFramePr>
        <p:xfrm>
          <a:off x="532427" y="499787"/>
          <a:ext cx="7385888" cy="5036810"/>
        </p:xfrm>
        <a:graphic>
          <a:graphicData uri="http://schemas.openxmlformats.org/drawingml/2006/table">
            <a:tbl>
              <a:tblPr firstRow="1" bandRow="1">
                <a:tableStyleId>{5C22544A-7EE6-4342-B048-85BDC9FD1C3A}</a:tableStyleId>
              </a:tblPr>
              <a:tblGrid>
                <a:gridCol w="1335284">
                  <a:extLst>
                    <a:ext uri="{9D8B030D-6E8A-4147-A177-3AD203B41FA5}">
                      <a16:colId xmlns:a16="http://schemas.microsoft.com/office/drawing/2014/main" val="4030108033"/>
                    </a:ext>
                  </a:extLst>
                </a:gridCol>
                <a:gridCol w="4511227">
                  <a:extLst>
                    <a:ext uri="{9D8B030D-6E8A-4147-A177-3AD203B41FA5}">
                      <a16:colId xmlns:a16="http://schemas.microsoft.com/office/drawing/2014/main" val="1704133683"/>
                    </a:ext>
                  </a:extLst>
                </a:gridCol>
                <a:gridCol w="1539377">
                  <a:extLst>
                    <a:ext uri="{9D8B030D-6E8A-4147-A177-3AD203B41FA5}">
                      <a16:colId xmlns:a16="http://schemas.microsoft.com/office/drawing/2014/main" val="585407235"/>
                    </a:ext>
                  </a:extLst>
                </a:gridCol>
              </a:tblGrid>
              <a:tr h="541646">
                <a:tc>
                  <a:txBody>
                    <a:bodyPr/>
                    <a:lstStyle/>
                    <a:p>
                      <a:r>
                        <a:rPr lang="en-US"/>
                        <a:t>Project</a:t>
                      </a:r>
                    </a:p>
                  </a:txBody>
                  <a:tcPr>
                    <a:solidFill>
                      <a:srgbClr val="00AFAD"/>
                    </a:solidFill>
                  </a:tcPr>
                </a:tc>
                <a:tc>
                  <a:txBody>
                    <a:bodyPr/>
                    <a:lstStyle/>
                    <a:p>
                      <a:r>
                        <a:rPr lang="en-US"/>
                        <a:t>Leverage Source</a:t>
                      </a:r>
                    </a:p>
                  </a:txBody>
                  <a:tcPr>
                    <a:solidFill>
                      <a:srgbClr val="00AFAD"/>
                    </a:solidFill>
                  </a:tcPr>
                </a:tc>
                <a:tc>
                  <a:txBody>
                    <a:bodyPr/>
                    <a:lstStyle/>
                    <a:p>
                      <a:r>
                        <a:rPr lang="en-US"/>
                        <a:t>Amount</a:t>
                      </a:r>
                    </a:p>
                  </a:txBody>
                  <a:tcPr>
                    <a:solidFill>
                      <a:srgbClr val="00AFAD"/>
                    </a:solidFill>
                  </a:tcPr>
                </a:tc>
                <a:extLst>
                  <a:ext uri="{0D108BD9-81ED-4DB2-BD59-A6C34878D82A}">
                    <a16:rowId xmlns:a16="http://schemas.microsoft.com/office/drawing/2014/main" val="3206390172"/>
                  </a:ext>
                </a:extLst>
              </a:tr>
              <a:tr h="407645">
                <a:tc>
                  <a:txBody>
                    <a:bodyPr/>
                    <a:lstStyle/>
                    <a:p>
                      <a:pPr marL="0" marR="0">
                        <a:lnSpc>
                          <a:spcPct val="107000"/>
                        </a:lnSpc>
                        <a:spcBef>
                          <a:spcPts val="0"/>
                        </a:spcBef>
                        <a:spcAft>
                          <a:spcPts val="0"/>
                        </a:spcAft>
                      </a:pPr>
                      <a:r>
                        <a:rPr lang="en-US" sz="1800">
                          <a:effectLst/>
                          <a:latin typeface="Calibri" panose="020F0502020204030204" pitchFamily="34" charset="0"/>
                          <a:ea typeface="MS Mincho" panose="02020609040205080304" pitchFamily="49" charset="-128"/>
                          <a:cs typeface="Arial" panose="020B0604020202020204" pitchFamily="34" charset="0"/>
                        </a:rPr>
                        <a:t>1</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9525" marR="9525" marT="9525" marB="0"/>
                </a:tc>
                <a:tc>
                  <a:txBody>
                    <a:bodyPr/>
                    <a:lstStyle/>
                    <a:p>
                      <a:pPr marL="0" marR="0">
                        <a:lnSpc>
                          <a:spcPct val="107000"/>
                        </a:lnSpc>
                        <a:spcBef>
                          <a:spcPts val="0"/>
                        </a:spcBef>
                        <a:spcAft>
                          <a:spcPts val="0"/>
                        </a:spcAft>
                      </a:pPr>
                      <a:r>
                        <a:rPr lang="en-US" sz="1800">
                          <a:effectLst/>
                          <a:latin typeface="Calibri" panose="020F0502020204030204" pitchFamily="34" charset="0"/>
                          <a:ea typeface="MS Mincho" panose="02020609040205080304" pitchFamily="49" charset="-128"/>
                          <a:cs typeface="Arial" panose="020B0604020202020204" pitchFamily="34" charset="0"/>
                        </a:rPr>
                        <a:t>City In-Kind</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9525" marR="9525" marT="9525" marB="0"/>
                </a:tc>
                <a:tc>
                  <a:txBody>
                    <a:bodyPr/>
                    <a:lstStyle/>
                    <a:p>
                      <a:pPr marL="0" marR="0">
                        <a:lnSpc>
                          <a:spcPct val="107000"/>
                        </a:lnSpc>
                        <a:spcBef>
                          <a:spcPts val="0"/>
                        </a:spcBef>
                        <a:spcAft>
                          <a:spcPts val="0"/>
                        </a:spcAft>
                      </a:pPr>
                      <a:r>
                        <a:rPr lang="en-US" sz="1800">
                          <a:effectLst/>
                          <a:latin typeface="Calibri" panose="020F0502020204030204" pitchFamily="34" charset="0"/>
                          <a:ea typeface="MS Mincho" panose="02020609040205080304" pitchFamily="49" charset="-128"/>
                          <a:cs typeface="Arial" panose="020B0604020202020204" pitchFamily="34" charset="0"/>
                        </a:rPr>
                        <a:t>$62,791.00 </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9525" marR="9525" marT="9525" marB="0"/>
                </a:tc>
                <a:extLst>
                  <a:ext uri="{0D108BD9-81ED-4DB2-BD59-A6C34878D82A}">
                    <a16:rowId xmlns:a16="http://schemas.microsoft.com/office/drawing/2014/main" val="2867364788"/>
                  </a:ext>
                </a:extLst>
              </a:tr>
              <a:tr h="418289">
                <a:tc>
                  <a:txBody>
                    <a:bodyPr/>
                    <a:lstStyle/>
                    <a:p>
                      <a:pPr marL="0" marR="0">
                        <a:lnSpc>
                          <a:spcPct val="107000"/>
                        </a:lnSpc>
                        <a:spcBef>
                          <a:spcPts val="0"/>
                        </a:spcBef>
                        <a:spcAft>
                          <a:spcPts val="0"/>
                        </a:spcAft>
                      </a:pPr>
                      <a:r>
                        <a:rPr lang="en-US" sz="1800">
                          <a:effectLst/>
                          <a:latin typeface="Calibri" panose="020F0502020204030204" pitchFamily="34" charset="0"/>
                          <a:ea typeface="MS Mincho" panose="02020609040205080304" pitchFamily="49" charset="-128"/>
                          <a:cs typeface="Arial" panose="020B0604020202020204" pitchFamily="34" charset="0"/>
                        </a:rPr>
                        <a:t>1</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9525" marR="9525" marT="9525" marB="0"/>
                </a:tc>
                <a:tc>
                  <a:txBody>
                    <a:bodyPr/>
                    <a:lstStyle/>
                    <a:p>
                      <a:pPr marL="0" marR="0">
                        <a:lnSpc>
                          <a:spcPct val="107000"/>
                        </a:lnSpc>
                        <a:spcBef>
                          <a:spcPts val="0"/>
                        </a:spcBef>
                        <a:spcAft>
                          <a:spcPts val="0"/>
                        </a:spcAft>
                      </a:pPr>
                      <a:r>
                        <a:rPr lang="en-US" sz="1800">
                          <a:effectLst/>
                          <a:latin typeface="Calibri" panose="020F0502020204030204" pitchFamily="34" charset="0"/>
                          <a:ea typeface="MS Mincho" panose="02020609040205080304" pitchFamily="49" charset="-128"/>
                          <a:cs typeface="Arial" panose="020B0604020202020204" pitchFamily="34" charset="0"/>
                        </a:rPr>
                        <a:t>CNRA Urban Greening Grant</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9525" marR="9525" marT="9525" marB="0"/>
                </a:tc>
                <a:tc>
                  <a:txBody>
                    <a:bodyPr/>
                    <a:lstStyle/>
                    <a:p>
                      <a:pPr marL="0" marR="0">
                        <a:lnSpc>
                          <a:spcPct val="107000"/>
                        </a:lnSpc>
                        <a:spcBef>
                          <a:spcPts val="0"/>
                        </a:spcBef>
                        <a:spcAft>
                          <a:spcPts val="0"/>
                        </a:spcAft>
                      </a:pPr>
                      <a:r>
                        <a:rPr lang="en-US" sz="1800">
                          <a:effectLst/>
                          <a:latin typeface="Calibri" panose="020F0502020204030204" pitchFamily="34" charset="0"/>
                          <a:ea typeface="MS Mincho" panose="02020609040205080304" pitchFamily="49" charset="-128"/>
                          <a:cs typeface="Arial" panose="020B0604020202020204" pitchFamily="34" charset="0"/>
                        </a:rPr>
                        <a:t>$2,573,312.00 </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9525" marR="9525" marT="9525" marB="0"/>
                </a:tc>
                <a:extLst>
                  <a:ext uri="{0D108BD9-81ED-4DB2-BD59-A6C34878D82A}">
                    <a16:rowId xmlns:a16="http://schemas.microsoft.com/office/drawing/2014/main" val="3389508299"/>
                  </a:ext>
                </a:extLst>
              </a:tr>
              <a:tr h="428017">
                <a:tc>
                  <a:txBody>
                    <a:bodyPr/>
                    <a:lstStyle/>
                    <a:p>
                      <a:pPr marL="0" marR="0">
                        <a:lnSpc>
                          <a:spcPct val="107000"/>
                        </a:lnSpc>
                        <a:spcBef>
                          <a:spcPts val="0"/>
                        </a:spcBef>
                        <a:spcAft>
                          <a:spcPts val="0"/>
                        </a:spcAft>
                      </a:pPr>
                      <a:r>
                        <a:rPr lang="en-US" sz="1800">
                          <a:effectLst/>
                          <a:latin typeface="Calibri" panose="020F0502020204030204" pitchFamily="34" charset="0"/>
                          <a:ea typeface="MS Mincho" panose="02020609040205080304" pitchFamily="49" charset="-128"/>
                          <a:cs typeface="Arial" panose="020B0604020202020204" pitchFamily="34" charset="0"/>
                        </a:rPr>
                        <a:t>1</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9525" marR="9525" marT="9525" marB="0"/>
                </a:tc>
                <a:tc>
                  <a:txBody>
                    <a:bodyPr/>
                    <a:lstStyle/>
                    <a:p>
                      <a:pPr marL="0" marR="0">
                        <a:lnSpc>
                          <a:spcPct val="107000"/>
                        </a:lnSpc>
                        <a:spcBef>
                          <a:spcPts val="0"/>
                        </a:spcBef>
                        <a:spcAft>
                          <a:spcPts val="0"/>
                        </a:spcAft>
                      </a:pPr>
                      <a:r>
                        <a:rPr lang="en-US" sz="1800">
                          <a:effectLst/>
                          <a:latin typeface="Calibri" panose="020F0502020204030204" pitchFamily="34" charset="0"/>
                          <a:ea typeface="MS Mincho" panose="02020609040205080304" pitchFamily="49" charset="-128"/>
                          <a:cs typeface="Arial" panose="020B0604020202020204" pitchFamily="34" charset="0"/>
                        </a:rPr>
                        <a:t>Caltrans Clean CA Grant</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9525" marR="9525" marT="9525" marB="0"/>
                </a:tc>
                <a:tc>
                  <a:txBody>
                    <a:bodyPr/>
                    <a:lstStyle/>
                    <a:p>
                      <a:pPr marL="0" marR="0">
                        <a:lnSpc>
                          <a:spcPct val="107000"/>
                        </a:lnSpc>
                        <a:spcBef>
                          <a:spcPts val="0"/>
                        </a:spcBef>
                        <a:spcAft>
                          <a:spcPts val="0"/>
                        </a:spcAft>
                      </a:pPr>
                      <a:r>
                        <a:rPr lang="en-US" sz="1800">
                          <a:effectLst/>
                          <a:latin typeface="Calibri" panose="020F0502020204030204" pitchFamily="34" charset="0"/>
                          <a:ea typeface="MS Mincho" panose="02020609040205080304" pitchFamily="49" charset="-128"/>
                          <a:cs typeface="Arial" panose="020B0604020202020204" pitchFamily="34" charset="0"/>
                        </a:rPr>
                        <a:t>$5,241,634.00</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9525" marR="9525" marT="9525" marB="0"/>
                </a:tc>
                <a:extLst>
                  <a:ext uri="{0D108BD9-81ED-4DB2-BD59-A6C34878D82A}">
                    <a16:rowId xmlns:a16="http://schemas.microsoft.com/office/drawing/2014/main" val="1161736107"/>
                  </a:ext>
                </a:extLst>
              </a:tr>
              <a:tr h="359923">
                <a:tc>
                  <a:txBody>
                    <a:bodyPr/>
                    <a:lstStyle/>
                    <a:p>
                      <a:pPr marL="0" marR="0">
                        <a:lnSpc>
                          <a:spcPct val="107000"/>
                        </a:lnSpc>
                        <a:spcBef>
                          <a:spcPts val="0"/>
                        </a:spcBef>
                        <a:spcAft>
                          <a:spcPts val="0"/>
                        </a:spcAft>
                      </a:pPr>
                      <a:r>
                        <a:rPr lang="en-US" sz="1800">
                          <a:effectLst/>
                          <a:latin typeface="Calibri" panose="020F0502020204030204" pitchFamily="34" charset="0"/>
                          <a:ea typeface="MS Mincho" panose="02020609040205080304" pitchFamily="49" charset="-128"/>
                          <a:cs typeface="Arial" panose="020B0604020202020204" pitchFamily="34" charset="0"/>
                        </a:rPr>
                        <a:t>3</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9525" marR="9525" marT="9525" marB="0"/>
                </a:tc>
                <a:tc>
                  <a:txBody>
                    <a:bodyPr/>
                    <a:lstStyle/>
                    <a:p>
                      <a:pPr marL="0" marR="0">
                        <a:lnSpc>
                          <a:spcPct val="107000"/>
                        </a:lnSpc>
                        <a:spcBef>
                          <a:spcPts val="0"/>
                        </a:spcBef>
                        <a:spcAft>
                          <a:spcPts val="0"/>
                        </a:spcAft>
                      </a:pPr>
                      <a:r>
                        <a:rPr lang="en-US" sz="1800">
                          <a:effectLst/>
                          <a:latin typeface="Calibri" panose="020F0502020204030204" pitchFamily="34" charset="0"/>
                          <a:ea typeface="MS Mincho" panose="02020609040205080304" pitchFamily="49" charset="-128"/>
                          <a:cs typeface="Arial" panose="020B0604020202020204" pitchFamily="34" charset="0"/>
                        </a:rPr>
                        <a:t>City of Richmond In-Kind</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9525" marR="9525" marT="9525" marB="0"/>
                </a:tc>
                <a:tc>
                  <a:txBody>
                    <a:bodyPr/>
                    <a:lstStyle/>
                    <a:p>
                      <a:pPr marL="0" marR="0">
                        <a:lnSpc>
                          <a:spcPct val="107000"/>
                        </a:lnSpc>
                        <a:spcBef>
                          <a:spcPts val="0"/>
                        </a:spcBef>
                        <a:spcAft>
                          <a:spcPts val="0"/>
                        </a:spcAft>
                      </a:pPr>
                      <a:r>
                        <a:rPr lang="en-US" sz="1800">
                          <a:effectLst/>
                          <a:latin typeface="Calibri" panose="020F0502020204030204" pitchFamily="34" charset="0"/>
                          <a:ea typeface="MS Mincho" panose="02020609040205080304" pitchFamily="49" charset="-128"/>
                          <a:cs typeface="Arial" panose="020B0604020202020204" pitchFamily="34" charset="0"/>
                        </a:rPr>
                        <a:t>$44,057.49 </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9525" marR="9525" marT="9525" marB="0"/>
                </a:tc>
                <a:extLst>
                  <a:ext uri="{0D108BD9-81ED-4DB2-BD59-A6C34878D82A}">
                    <a16:rowId xmlns:a16="http://schemas.microsoft.com/office/drawing/2014/main" val="852622409"/>
                  </a:ext>
                </a:extLst>
              </a:tr>
              <a:tr h="437745">
                <a:tc>
                  <a:txBody>
                    <a:bodyPr/>
                    <a:lstStyle/>
                    <a:p>
                      <a:pPr marL="0" marR="0">
                        <a:lnSpc>
                          <a:spcPct val="107000"/>
                        </a:lnSpc>
                        <a:spcBef>
                          <a:spcPts val="0"/>
                        </a:spcBef>
                        <a:spcAft>
                          <a:spcPts val="0"/>
                        </a:spcAft>
                      </a:pPr>
                      <a:r>
                        <a:rPr lang="en-US" sz="1800">
                          <a:effectLst/>
                          <a:latin typeface="Calibri" panose="020F0502020204030204" pitchFamily="34" charset="0"/>
                          <a:ea typeface="MS Mincho" panose="02020609040205080304" pitchFamily="49" charset="-128"/>
                          <a:cs typeface="Arial" panose="020B0604020202020204" pitchFamily="34" charset="0"/>
                        </a:rPr>
                        <a:t>3</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9525" marR="9525" marT="9525" marB="0"/>
                </a:tc>
                <a:tc>
                  <a:txBody>
                    <a:bodyPr/>
                    <a:lstStyle/>
                    <a:p>
                      <a:pPr marL="0" marR="0">
                        <a:lnSpc>
                          <a:spcPct val="107000"/>
                        </a:lnSpc>
                        <a:spcBef>
                          <a:spcPts val="0"/>
                        </a:spcBef>
                        <a:spcAft>
                          <a:spcPts val="0"/>
                        </a:spcAft>
                      </a:pPr>
                      <a:r>
                        <a:rPr lang="en-US" sz="1800">
                          <a:solidFill>
                            <a:srgbClr val="7F7F7F"/>
                          </a:solidFill>
                          <a:effectLst/>
                          <a:latin typeface="Calibri" panose="020F0502020204030204" pitchFamily="34" charset="0"/>
                          <a:ea typeface="MS Mincho" panose="02020609040205080304" pitchFamily="49" charset="-128"/>
                          <a:cs typeface="Arial" panose="020B0604020202020204" pitchFamily="34" charset="0"/>
                        </a:rPr>
                        <a:t>BEA Fund</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9525" marR="9525" marT="9525" marB="0"/>
                </a:tc>
                <a:tc>
                  <a:txBody>
                    <a:bodyPr/>
                    <a:lstStyle/>
                    <a:p>
                      <a:pPr marL="0" marR="0">
                        <a:lnSpc>
                          <a:spcPct val="107000"/>
                        </a:lnSpc>
                        <a:spcBef>
                          <a:spcPts val="0"/>
                        </a:spcBef>
                        <a:spcAft>
                          <a:spcPts val="0"/>
                        </a:spcAft>
                      </a:pPr>
                      <a:r>
                        <a:rPr lang="en-US" sz="1800">
                          <a:solidFill>
                            <a:srgbClr val="7F7F7F"/>
                          </a:solidFill>
                          <a:effectLst/>
                          <a:latin typeface="Calibri" panose="020F0502020204030204" pitchFamily="34" charset="0"/>
                          <a:ea typeface="MS Mincho" panose="02020609040205080304" pitchFamily="49" charset="-128"/>
                          <a:cs typeface="Arial" panose="020B0604020202020204" pitchFamily="34" charset="0"/>
                        </a:rPr>
                        <a:t>$109,465.00 </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9525" marR="9525" marT="9525" marB="0"/>
                </a:tc>
                <a:extLst>
                  <a:ext uri="{0D108BD9-81ED-4DB2-BD59-A6C34878D82A}">
                    <a16:rowId xmlns:a16="http://schemas.microsoft.com/office/drawing/2014/main" val="1643768471"/>
                  </a:ext>
                </a:extLst>
              </a:tr>
              <a:tr h="386569">
                <a:tc>
                  <a:txBody>
                    <a:bodyPr/>
                    <a:lstStyle/>
                    <a:p>
                      <a:pPr marL="0" marR="0">
                        <a:lnSpc>
                          <a:spcPct val="107000"/>
                        </a:lnSpc>
                        <a:spcBef>
                          <a:spcPts val="0"/>
                        </a:spcBef>
                        <a:spcAft>
                          <a:spcPts val="0"/>
                        </a:spcAft>
                      </a:pPr>
                      <a:r>
                        <a:rPr lang="en-US" sz="1800">
                          <a:effectLst/>
                          <a:latin typeface="Calibri" panose="020F0502020204030204" pitchFamily="34" charset="0"/>
                          <a:ea typeface="MS Mincho" panose="02020609040205080304" pitchFamily="49" charset="-128"/>
                          <a:cs typeface="Arial" panose="020B0604020202020204" pitchFamily="34" charset="0"/>
                        </a:rPr>
                        <a:t>3</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9525" marR="9525" marT="9525" marB="0"/>
                </a:tc>
                <a:tc>
                  <a:txBody>
                    <a:bodyPr/>
                    <a:lstStyle/>
                    <a:p>
                      <a:pPr marL="0" marR="0">
                        <a:lnSpc>
                          <a:spcPct val="107000"/>
                        </a:lnSpc>
                        <a:spcBef>
                          <a:spcPts val="0"/>
                        </a:spcBef>
                        <a:spcAft>
                          <a:spcPts val="0"/>
                        </a:spcAft>
                      </a:pPr>
                      <a:r>
                        <a:rPr lang="en-US" sz="1800">
                          <a:solidFill>
                            <a:srgbClr val="7F7F7F"/>
                          </a:solidFill>
                          <a:effectLst/>
                          <a:latin typeface="Calibri" panose="020F0502020204030204" pitchFamily="34" charset="0"/>
                          <a:ea typeface="MS Mincho" panose="02020609040205080304" pitchFamily="49" charset="-128"/>
                          <a:cs typeface="Arial" panose="020B0604020202020204" pitchFamily="34" charset="0"/>
                        </a:rPr>
                        <a:t>Windward Foundation</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9525" marR="9525" marT="9525" marB="0"/>
                </a:tc>
                <a:tc>
                  <a:txBody>
                    <a:bodyPr/>
                    <a:lstStyle/>
                    <a:p>
                      <a:pPr marL="0" marR="0">
                        <a:lnSpc>
                          <a:spcPct val="107000"/>
                        </a:lnSpc>
                        <a:spcBef>
                          <a:spcPts val="0"/>
                        </a:spcBef>
                        <a:spcAft>
                          <a:spcPts val="0"/>
                        </a:spcAft>
                      </a:pPr>
                      <a:r>
                        <a:rPr lang="en-US" sz="1800">
                          <a:solidFill>
                            <a:srgbClr val="7F7F7F"/>
                          </a:solidFill>
                          <a:effectLst/>
                          <a:latin typeface="Calibri" panose="020F0502020204030204" pitchFamily="34" charset="0"/>
                          <a:ea typeface="MS Mincho" panose="02020609040205080304" pitchFamily="49" charset="-128"/>
                          <a:cs typeface="Arial" panose="020B0604020202020204" pitchFamily="34" charset="0"/>
                        </a:rPr>
                        <a:t>$287,395.00 </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9525" marR="9525" marT="9525" marB="0"/>
                </a:tc>
                <a:extLst>
                  <a:ext uri="{0D108BD9-81ED-4DB2-BD59-A6C34878D82A}">
                    <a16:rowId xmlns:a16="http://schemas.microsoft.com/office/drawing/2014/main" val="3431921176"/>
                  </a:ext>
                </a:extLst>
              </a:tr>
              <a:tr h="459738">
                <a:tc>
                  <a:txBody>
                    <a:bodyPr/>
                    <a:lstStyle/>
                    <a:p>
                      <a:pPr marL="0" marR="0">
                        <a:lnSpc>
                          <a:spcPct val="107000"/>
                        </a:lnSpc>
                        <a:spcBef>
                          <a:spcPts val="0"/>
                        </a:spcBef>
                        <a:spcAft>
                          <a:spcPts val="0"/>
                        </a:spcAft>
                      </a:pPr>
                      <a:r>
                        <a:rPr lang="en-US" sz="1800">
                          <a:effectLst/>
                          <a:latin typeface="Calibri" panose="020F0502020204030204" pitchFamily="34" charset="0"/>
                          <a:ea typeface="MS Mincho" panose="02020609040205080304" pitchFamily="49" charset="-128"/>
                          <a:cs typeface="Arial" panose="020B0604020202020204" pitchFamily="34" charset="0"/>
                        </a:rPr>
                        <a:t>3</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9525" marR="9525" marT="9525" marB="0"/>
                </a:tc>
                <a:tc>
                  <a:txBody>
                    <a:bodyPr/>
                    <a:lstStyle/>
                    <a:p>
                      <a:pPr marL="0" marR="0">
                        <a:lnSpc>
                          <a:spcPct val="107000"/>
                        </a:lnSpc>
                        <a:spcBef>
                          <a:spcPts val="0"/>
                        </a:spcBef>
                        <a:spcAft>
                          <a:spcPts val="0"/>
                        </a:spcAft>
                      </a:pPr>
                      <a:r>
                        <a:rPr lang="en-US" sz="1800">
                          <a:solidFill>
                            <a:srgbClr val="7F7F7F"/>
                          </a:solidFill>
                          <a:effectLst/>
                          <a:latin typeface="Calibri" panose="020F0502020204030204" pitchFamily="34" charset="0"/>
                          <a:ea typeface="MS Mincho" panose="02020609040205080304" pitchFamily="49" charset="-128"/>
                          <a:cs typeface="Arial" panose="020B0604020202020204" pitchFamily="34" charset="0"/>
                        </a:rPr>
                        <a:t>Chorus Grant</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9525" marR="9525" marT="9525" marB="0"/>
                </a:tc>
                <a:tc>
                  <a:txBody>
                    <a:bodyPr/>
                    <a:lstStyle/>
                    <a:p>
                      <a:pPr marL="0" marR="0">
                        <a:lnSpc>
                          <a:spcPct val="107000"/>
                        </a:lnSpc>
                        <a:spcBef>
                          <a:spcPts val="0"/>
                        </a:spcBef>
                        <a:spcAft>
                          <a:spcPts val="0"/>
                        </a:spcAft>
                      </a:pPr>
                      <a:r>
                        <a:rPr lang="en-US" sz="1800">
                          <a:solidFill>
                            <a:srgbClr val="7F7F7F"/>
                          </a:solidFill>
                          <a:effectLst/>
                          <a:latin typeface="Calibri" panose="020F0502020204030204" pitchFamily="34" charset="0"/>
                          <a:ea typeface="MS Mincho" panose="02020609040205080304" pitchFamily="49" charset="-128"/>
                          <a:cs typeface="Arial" panose="020B0604020202020204" pitchFamily="34" charset="0"/>
                        </a:rPr>
                        <a:t>$196,750.00 </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9525" marR="9525" marT="9525" marB="0"/>
                </a:tc>
                <a:extLst>
                  <a:ext uri="{0D108BD9-81ED-4DB2-BD59-A6C34878D82A}">
                    <a16:rowId xmlns:a16="http://schemas.microsoft.com/office/drawing/2014/main" val="863069006"/>
                  </a:ext>
                </a:extLst>
              </a:tr>
              <a:tr h="437744">
                <a:tc>
                  <a:txBody>
                    <a:bodyPr/>
                    <a:lstStyle/>
                    <a:p>
                      <a:pPr marL="0" marR="0">
                        <a:lnSpc>
                          <a:spcPct val="107000"/>
                        </a:lnSpc>
                        <a:spcBef>
                          <a:spcPts val="0"/>
                        </a:spcBef>
                        <a:spcAft>
                          <a:spcPts val="0"/>
                        </a:spcAft>
                      </a:pPr>
                      <a:r>
                        <a:rPr lang="en-US" sz="1800">
                          <a:effectLst/>
                          <a:latin typeface="Calibri" panose="020F0502020204030204" pitchFamily="34" charset="0"/>
                          <a:ea typeface="MS Mincho" panose="02020609040205080304" pitchFamily="49" charset="-128"/>
                          <a:cs typeface="Arial" panose="020B0604020202020204" pitchFamily="34" charset="0"/>
                        </a:rPr>
                        <a:t>3</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9525" marR="9525" marT="9525" marB="0"/>
                </a:tc>
                <a:tc>
                  <a:txBody>
                    <a:bodyPr/>
                    <a:lstStyle/>
                    <a:p>
                      <a:pPr marL="0" marR="0">
                        <a:lnSpc>
                          <a:spcPct val="107000"/>
                        </a:lnSpc>
                        <a:spcBef>
                          <a:spcPts val="0"/>
                        </a:spcBef>
                        <a:spcAft>
                          <a:spcPts val="0"/>
                        </a:spcAft>
                      </a:pPr>
                      <a:r>
                        <a:rPr lang="en-US" sz="1800">
                          <a:solidFill>
                            <a:srgbClr val="7F7F7F"/>
                          </a:solidFill>
                          <a:effectLst/>
                          <a:latin typeface="Calibri" panose="020F0502020204030204" pitchFamily="34" charset="0"/>
                          <a:ea typeface="MS Mincho" panose="02020609040205080304" pitchFamily="49" charset="-128"/>
                          <a:cs typeface="Arial" panose="020B0604020202020204" pitchFamily="34" charset="0"/>
                        </a:rPr>
                        <a:t>Shared Mobility In-Kind</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9525" marR="9525" marT="9525" marB="0"/>
                </a:tc>
                <a:tc>
                  <a:txBody>
                    <a:bodyPr/>
                    <a:lstStyle/>
                    <a:p>
                      <a:pPr marL="0" marR="0">
                        <a:lnSpc>
                          <a:spcPct val="107000"/>
                        </a:lnSpc>
                        <a:spcBef>
                          <a:spcPts val="0"/>
                        </a:spcBef>
                        <a:spcAft>
                          <a:spcPts val="0"/>
                        </a:spcAft>
                      </a:pPr>
                      <a:r>
                        <a:rPr lang="en-US" sz="1800">
                          <a:solidFill>
                            <a:srgbClr val="7F7F7F"/>
                          </a:solidFill>
                          <a:effectLst/>
                          <a:latin typeface="Calibri" panose="020F0502020204030204" pitchFamily="34" charset="0"/>
                          <a:ea typeface="MS Mincho" panose="02020609040205080304" pitchFamily="49" charset="-128"/>
                          <a:cs typeface="Arial" panose="020B0604020202020204" pitchFamily="34" charset="0"/>
                        </a:rPr>
                        <a:t>$150,000.00 </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9525" marR="9525" marT="9525" marB="0"/>
                </a:tc>
                <a:extLst>
                  <a:ext uri="{0D108BD9-81ED-4DB2-BD59-A6C34878D82A}">
                    <a16:rowId xmlns:a16="http://schemas.microsoft.com/office/drawing/2014/main" val="2230792918"/>
                  </a:ext>
                </a:extLst>
              </a:tr>
              <a:tr h="418290">
                <a:tc>
                  <a:txBody>
                    <a:bodyPr/>
                    <a:lstStyle/>
                    <a:p>
                      <a:pPr marL="0" marR="0">
                        <a:lnSpc>
                          <a:spcPct val="107000"/>
                        </a:lnSpc>
                        <a:spcBef>
                          <a:spcPts val="0"/>
                        </a:spcBef>
                        <a:spcAft>
                          <a:spcPts val="0"/>
                        </a:spcAft>
                      </a:pPr>
                      <a:r>
                        <a:rPr lang="en-US" sz="1800">
                          <a:effectLst/>
                          <a:latin typeface="Calibri" panose="020F0502020204030204" pitchFamily="34" charset="0"/>
                          <a:ea typeface="MS Mincho" panose="02020609040205080304" pitchFamily="49" charset="-128"/>
                          <a:cs typeface="Arial" panose="020B0604020202020204" pitchFamily="34" charset="0"/>
                        </a:rPr>
                        <a:t>10</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9525" marR="9525" marT="9525" marB="0"/>
                </a:tc>
                <a:tc>
                  <a:txBody>
                    <a:bodyPr/>
                    <a:lstStyle/>
                    <a:p>
                      <a:pPr marL="0" marR="0">
                        <a:lnSpc>
                          <a:spcPct val="107000"/>
                        </a:lnSpc>
                        <a:spcBef>
                          <a:spcPts val="0"/>
                        </a:spcBef>
                        <a:spcAft>
                          <a:spcPts val="0"/>
                        </a:spcAft>
                      </a:pPr>
                      <a:r>
                        <a:rPr lang="en-US" sz="1800">
                          <a:solidFill>
                            <a:srgbClr val="7F7F7F"/>
                          </a:solidFill>
                          <a:effectLst/>
                          <a:latin typeface="Calibri" panose="020F0502020204030204" pitchFamily="34" charset="0"/>
                          <a:ea typeface="MS Mincho" panose="02020609040205080304" pitchFamily="49" charset="-128"/>
                          <a:cs typeface="Arial" panose="020B0604020202020204" pitchFamily="34" charset="0"/>
                        </a:rPr>
                        <a:t>Charleston Mobility In-Kind</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9525" marR="9525" marT="9525" marB="0"/>
                </a:tc>
                <a:tc>
                  <a:txBody>
                    <a:bodyPr/>
                    <a:lstStyle/>
                    <a:p>
                      <a:pPr marL="0" marR="0">
                        <a:lnSpc>
                          <a:spcPct val="107000"/>
                        </a:lnSpc>
                        <a:spcBef>
                          <a:spcPts val="0"/>
                        </a:spcBef>
                        <a:spcAft>
                          <a:spcPts val="0"/>
                        </a:spcAft>
                      </a:pPr>
                      <a:r>
                        <a:rPr lang="en-US" sz="1800">
                          <a:solidFill>
                            <a:srgbClr val="7F7F7F"/>
                          </a:solidFill>
                          <a:effectLst/>
                          <a:latin typeface="Calibri" panose="020F0502020204030204" pitchFamily="34" charset="0"/>
                          <a:ea typeface="MS Mincho" panose="02020609040205080304" pitchFamily="49" charset="-128"/>
                          <a:cs typeface="Arial" panose="020B0604020202020204" pitchFamily="34" charset="0"/>
                        </a:rPr>
                        <a:t>$15,184.00 </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9525" marR="9525" marT="9525" marB="0"/>
                </a:tc>
                <a:extLst>
                  <a:ext uri="{0D108BD9-81ED-4DB2-BD59-A6C34878D82A}">
                    <a16:rowId xmlns:a16="http://schemas.microsoft.com/office/drawing/2014/main" val="1364589309"/>
                  </a:ext>
                </a:extLst>
              </a:tr>
              <a:tr h="360267">
                <a:tc>
                  <a:txBody>
                    <a:bodyPr/>
                    <a:lstStyle/>
                    <a:p>
                      <a:pPr marL="0" marR="0">
                        <a:lnSpc>
                          <a:spcPct val="107000"/>
                        </a:lnSpc>
                        <a:spcBef>
                          <a:spcPts val="0"/>
                        </a:spcBef>
                        <a:spcAft>
                          <a:spcPts val="0"/>
                        </a:spcAft>
                      </a:pPr>
                      <a:r>
                        <a:rPr lang="en-US" sz="1800">
                          <a:effectLst/>
                          <a:latin typeface="Calibri" panose="020F0502020204030204" pitchFamily="34" charset="0"/>
                          <a:ea typeface="MS Mincho" panose="02020609040205080304" pitchFamily="49" charset="-128"/>
                          <a:cs typeface="Arial" panose="020B0604020202020204" pitchFamily="34" charset="0"/>
                        </a:rPr>
                        <a:t>10</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9525" marR="9525" marT="9525" marB="0"/>
                </a:tc>
                <a:tc>
                  <a:txBody>
                    <a:bodyPr/>
                    <a:lstStyle/>
                    <a:p>
                      <a:pPr marL="0" marR="0">
                        <a:lnSpc>
                          <a:spcPct val="107000"/>
                        </a:lnSpc>
                        <a:spcBef>
                          <a:spcPts val="0"/>
                        </a:spcBef>
                        <a:spcAft>
                          <a:spcPts val="0"/>
                        </a:spcAft>
                      </a:pPr>
                      <a:r>
                        <a:rPr lang="en-US" sz="1800">
                          <a:effectLst/>
                          <a:latin typeface="Calibri" panose="020F0502020204030204" pitchFamily="34" charset="0"/>
                          <a:ea typeface="MS Mincho" panose="02020609040205080304" pitchFamily="49" charset="-128"/>
                          <a:cs typeface="Arial" panose="020B0604020202020204" pitchFamily="34" charset="0"/>
                        </a:rPr>
                        <a:t>City of Richmond In-Kind</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9525" marR="9525" marT="9525" marB="0"/>
                </a:tc>
                <a:tc>
                  <a:txBody>
                    <a:bodyPr/>
                    <a:lstStyle/>
                    <a:p>
                      <a:pPr marL="0" marR="0">
                        <a:lnSpc>
                          <a:spcPct val="107000"/>
                        </a:lnSpc>
                        <a:spcBef>
                          <a:spcPts val="0"/>
                        </a:spcBef>
                        <a:spcAft>
                          <a:spcPts val="0"/>
                        </a:spcAft>
                      </a:pPr>
                      <a:r>
                        <a:rPr lang="en-US" sz="1800">
                          <a:effectLst/>
                          <a:latin typeface="Calibri" panose="020F0502020204030204" pitchFamily="34" charset="0"/>
                          <a:ea typeface="MS Mincho" panose="02020609040205080304" pitchFamily="49" charset="-128"/>
                          <a:cs typeface="Arial" panose="020B0604020202020204" pitchFamily="34" charset="0"/>
                        </a:rPr>
                        <a:t>$35,163.18 </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9525" marR="9525" marT="9525" marB="0"/>
                </a:tc>
                <a:extLst>
                  <a:ext uri="{0D108BD9-81ED-4DB2-BD59-A6C34878D82A}">
                    <a16:rowId xmlns:a16="http://schemas.microsoft.com/office/drawing/2014/main" val="1161015021"/>
                  </a:ext>
                </a:extLst>
              </a:tr>
              <a:tr h="0">
                <a:tc>
                  <a:txBody>
                    <a:bodyPr/>
                    <a:lstStyle/>
                    <a:p>
                      <a:pPr marL="0" marR="0">
                        <a:lnSpc>
                          <a:spcPct val="107000"/>
                        </a:lnSpc>
                        <a:spcBef>
                          <a:spcPts val="0"/>
                        </a:spcBef>
                        <a:spcAft>
                          <a:spcPts val="0"/>
                        </a:spcAft>
                      </a:pPr>
                      <a:r>
                        <a:rPr lang="en-US" sz="1800">
                          <a:effectLst/>
                          <a:latin typeface="Calibri" panose="020F0502020204030204" pitchFamily="34" charset="0"/>
                          <a:ea typeface="MS Mincho" panose="02020609040205080304" pitchFamily="49" charset="-128"/>
                          <a:cs typeface="Arial" panose="020B0604020202020204" pitchFamily="34" charset="0"/>
                        </a:rPr>
                        <a:t>10</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9525" marR="9525" marT="9525" marB="0"/>
                </a:tc>
                <a:tc>
                  <a:txBody>
                    <a:bodyPr/>
                    <a:lstStyle/>
                    <a:p>
                      <a:pPr marL="0" marR="0">
                        <a:lnSpc>
                          <a:spcPct val="107000"/>
                        </a:lnSpc>
                        <a:spcBef>
                          <a:spcPts val="0"/>
                        </a:spcBef>
                        <a:spcAft>
                          <a:spcPts val="0"/>
                        </a:spcAft>
                      </a:pPr>
                      <a:r>
                        <a:rPr lang="en-US" sz="1800">
                          <a:effectLst/>
                          <a:latin typeface="Calibri" panose="020F0502020204030204" pitchFamily="34" charset="0"/>
                          <a:ea typeface="MS Mincho" panose="02020609040205080304" pitchFamily="49" charset="-128"/>
                          <a:cs typeface="Arial" panose="020B0604020202020204" pitchFamily="34" charset="0"/>
                        </a:rPr>
                        <a:t>ECIA Funds</a:t>
                      </a:r>
                    </a:p>
                    <a:p>
                      <a:pPr marL="0" marR="0">
                        <a:lnSpc>
                          <a:spcPct val="107000"/>
                        </a:lnSpc>
                        <a:spcBef>
                          <a:spcPts val="0"/>
                        </a:spcBef>
                        <a:spcAft>
                          <a:spcPts val="0"/>
                        </a:spcAft>
                      </a:pPr>
                      <a:endParaRPr lang="en-US" sz="500">
                        <a:effectLst/>
                        <a:latin typeface="Calibri" panose="020F0502020204030204" pitchFamily="34" charset="0"/>
                        <a:ea typeface="MS Mincho" panose="02020609040205080304" pitchFamily="49" charset="-128"/>
                        <a:cs typeface="Arial" panose="020B0604020202020204" pitchFamily="34" charset="0"/>
                      </a:endParaRPr>
                    </a:p>
                  </a:txBody>
                  <a:tcPr marL="9525" marR="9525" marT="9525" marB="0"/>
                </a:tc>
                <a:tc>
                  <a:txBody>
                    <a:bodyPr/>
                    <a:lstStyle/>
                    <a:p>
                      <a:pPr marL="0" marR="0">
                        <a:lnSpc>
                          <a:spcPct val="107000"/>
                        </a:lnSpc>
                        <a:spcBef>
                          <a:spcPts val="0"/>
                        </a:spcBef>
                        <a:spcAft>
                          <a:spcPts val="0"/>
                        </a:spcAft>
                      </a:pPr>
                      <a:r>
                        <a:rPr lang="en-US" sz="1800">
                          <a:effectLst/>
                          <a:latin typeface="Calibri" panose="020F0502020204030204" pitchFamily="34" charset="0"/>
                          <a:ea typeface="MS Mincho" panose="02020609040205080304" pitchFamily="49" charset="-128"/>
                          <a:cs typeface="Arial" panose="020B0604020202020204" pitchFamily="34" charset="0"/>
                        </a:rPr>
                        <a:t>$77,390.80</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9525" marR="9525" marT="9525" marB="0"/>
                </a:tc>
                <a:extLst>
                  <a:ext uri="{0D108BD9-81ED-4DB2-BD59-A6C34878D82A}">
                    <a16:rowId xmlns:a16="http://schemas.microsoft.com/office/drawing/2014/main" val="997978162"/>
                  </a:ext>
                </a:extLst>
              </a:tr>
            </a:tbl>
          </a:graphicData>
        </a:graphic>
      </p:graphicFrame>
      <p:sp>
        <p:nvSpPr>
          <p:cNvPr id="3" name="Content Placeholder 2">
            <a:extLst>
              <a:ext uri="{FF2B5EF4-FFF2-40B4-BE49-F238E27FC236}">
                <a16:creationId xmlns:a16="http://schemas.microsoft.com/office/drawing/2014/main" id="{14F15298-ADBC-3108-1551-A1EECAA3784C}"/>
              </a:ext>
            </a:extLst>
          </p:cNvPr>
          <p:cNvSpPr txBox="1">
            <a:spLocks/>
          </p:cNvSpPr>
          <p:nvPr/>
        </p:nvSpPr>
        <p:spPr>
          <a:xfrm>
            <a:off x="8326841" y="775827"/>
            <a:ext cx="3212489" cy="4760268"/>
          </a:xfrm>
          <a:prstGeom prst="rect">
            <a:avLst/>
          </a:prstGeom>
        </p:spPr>
        <p:txBody>
          <a:bodyPr vert="horz" lIns="91440" tIns="45720" rIns="91440" bIns="45720" rtlCol="0" anchor="t">
            <a:normAutofit fontScale="92500" lnSpcReduction="10000"/>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lvl="0" indent="0">
              <a:buClr>
                <a:srgbClr val="0A6F63"/>
              </a:buClr>
              <a:buNone/>
            </a:pPr>
            <a:r>
              <a:rPr lang="es-MX" sz="2400" b="1" dirty="0">
                <a:solidFill>
                  <a:srgbClr val="005569"/>
                </a:solidFill>
                <a:latin typeface="Myriad Pro" panose="020B0503030403020204" pitchFamily="34" charset="0"/>
                <a:ea typeface="Open Sans" pitchFamily="2" charset="0"/>
                <a:cs typeface="Open Sans" pitchFamily="2" charset="0"/>
              </a:rPr>
              <a:t>Documentación de apoyo</a:t>
            </a:r>
          </a:p>
          <a:p>
            <a:pPr lvl="0">
              <a:buClr>
                <a:srgbClr val="0A6F63"/>
              </a:buClr>
              <a:buFont typeface="Arial" panose="020B0604020202020204" pitchFamily="34" charset="0"/>
              <a:buChar char="•"/>
            </a:pPr>
            <a:r>
              <a:rPr lang="es-MX" sz="2400" dirty="0">
                <a:solidFill>
                  <a:srgbClr val="005569"/>
                </a:solidFill>
                <a:latin typeface="Myriad Pro" panose="020B0503030403020204" pitchFamily="34" charset="0"/>
                <a:ea typeface="Open Sans" pitchFamily="2" charset="0"/>
                <a:cs typeface="Open Sans" pitchFamily="2" charset="0"/>
              </a:rPr>
              <a:t>Carta o memorando firmado</a:t>
            </a:r>
          </a:p>
          <a:p>
            <a:pPr lvl="0">
              <a:buClr>
                <a:srgbClr val="0A6F63"/>
              </a:buClr>
              <a:buFont typeface="Arial" panose="020B0604020202020204" pitchFamily="34" charset="0"/>
              <a:buChar char="•"/>
            </a:pPr>
            <a:r>
              <a:rPr lang="es-MX" sz="2400" dirty="0">
                <a:solidFill>
                  <a:srgbClr val="005569"/>
                </a:solidFill>
                <a:latin typeface="Myriad Pro" panose="020B0503030403020204" pitchFamily="34" charset="0"/>
                <a:ea typeface="Open Sans" pitchFamily="2" charset="0"/>
                <a:cs typeface="Open Sans" pitchFamily="2" charset="0"/>
              </a:rPr>
              <a:t>Otros acuerdos de subvención</a:t>
            </a:r>
          </a:p>
          <a:p>
            <a:pPr lvl="0">
              <a:buClr>
                <a:srgbClr val="0A6F63"/>
              </a:buClr>
              <a:buFont typeface="Arial" panose="020B0604020202020204" pitchFamily="34" charset="0"/>
              <a:buChar char="•"/>
            </a:pPr>
            <a:r>
              <a:rPr lang="es-MX" sz="2400" dirty="0">
                <a:solidFill>
                  <a:srgbClr val="005569"/>
                </a:solidFill>
                <a:latin typeface="Myriad Pro" panose="020B0503030403020204" pitchFamily="34" charset="0"/>
                <a:ea typeface="Open Sans" pitchFamily="2" charset="0"/>
                <a:cs typeface="Open Sans" pitchFamily="2" charset="0"/>
              </a:rPr>
              <a:t>Documentos financieros</a:t>
            </a:r>
          </a:p>
          <a:p>
            <a:pPr marL="0" lvl="0" indent="0">
              <a:buClr>
                <a:srgbClr val="0A6F63"/>
              </a:buClr>
              <a:buNone/>
            </a:pPr>
            <a:r>
              <a:rPr lang="es-MX" sz="2400" i="1" dirty="0">
                <a:solidFill>
                  <a:srgbClr val="005569"/>
                </a:solidFill>
                <a:latin typeface="Myriad Pro" panose="020B0503030403020204" pitchFamily="34" charset="0"/>
                <a:ea typeface="Open Sans" pitchFamily="2" charset="0"/>
                <a:cs typeface="Open Sans" pitchFamily="2" charset="0"/>
              </a:rPr>
              <a:t>Suficiente para demostrar que gastó el dinero en un proyecto específico en un período de tiempo específico.</a:t>
            </a:r>
            <a:endParaRPr lang="en-US" sz="1800" i="1" dirty="0">
              <a:solidFill>
                <a:srgbClr val="005569"/>
              </a:solidFill>
              <a:effectLst/>
              <a:latin typeface="Myriad Pro" panose="020B0503030403020204" pitchFamily="34" charset="0"/>
            </a:endParaRPr>
          </a:p>
          <a:p>
            <a:pPr marL="0" lvl="0" indent="0">
              <a:buClr>
                <a:srgbClr val="005569"/>
              </a:buClr>
              <a:buNone/>
            </a:pPr>
            <a:endParaRPr lang="en-US" dirty="0">
              <a:solidFill>
                <a:srgbClr val="005569"/>
              </a:solidFill>
              <a:latin typeface="Myriad Pro" panose="020B0503030403020204" pitchFamily="34" charset="0"/>
              <a:ea typeface="Open Sans" pitchFamily="2" charset="0"/>
              <a:cs typeface="Open Sans" pitchFamily="2" charset="0"/>
            </a:endParaRPr>
          </a:p>
        </p:txBody>
      </p:sp>
    </p:spTree>
    <p:extLst>
      <p:ext uri="{BB962C8B-B14F-4D97-AF65-F5344CB8AC3E}">
        <p14:creationId xmlns:p14="http://schemas.microsoft.com/office/powerpoint/2010/main" val="359658481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78777A-F625-EBA6-4B47-315DF50958D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DC6C8BE-2C98-3886-80F2-CDF0DEF4AE5E}"/>
              </a:ext>
            </a:extLst>
          </p:cNvPr>
          <p:cNvSpPr txBox="1">
            <a:spLocks/>
          </p:cNvSpPr>
          <p:nvPr/>
        </p:nvSpPr>
        <p:spPr>
          <a:xfrm>
            <a:off x="532427" y="6298802"/>
            <a:ext cx="9486216" cy="489622"/>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600" b="1" kern="1200" cap="all">
                <a:solidFill>
                  <a:schemeClr val="tx1"/>
                </a:solidFill>
                <a:latin typeface="Century Gothic" panose="020B0502020202020204" pitchFamily="34"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400" kern="1500" cap="none">
                <a:solidFill>
                  <a:schemeClr val="bg1"/>
                </a:solidFill>
                <a:latin typeface="Myriad Pro" panose="020B0503030403020204" pitchFamily="34" charset="0"/>
                <a:ea typeface="Open Sans" pitchFamily="2" charset="0"/>
                <a:cs typeface="Open Sans" pitchFamily="2" charset="0"/>
              </a:rPr>
              <a:t>Partner Projects </a:t>
            </a:r>
            <a:endParaRPr lang="en-US" sz="2400" b="1" kern="1500" cap="none">
              <a:solidFill>
                <a:schemeClr val="bg1"/>
              </a:solidFill>
              <a:latin typeface="Myriad Pro" panose="020B0503030403020204" pitchFamily="34" charset="0"/>
              <a:ea typeface="Open Sans" pitchFamily="2" charset="0"/>
              <a:cs typeface="Open Sans" pitchFamily="2" charset="0"/>
            </a:endParaRPr>
          </a:p>
        </p:txBody>
      </p:sp>
      <p:sp>
        <p:nvSpPr>
          <p:cNvPr id="5" name="Rectangle: Rounded Corners 4">
            <a:extLst>
              <a:ext uri="{FF2B5EF4-FFF2-40B4-BE49-F238E27FC236}">
                <a16:creationId xmlns:a16="http://schemas.microsoft.com/office/drawing/2014/main" id="{57A7FB8C-3816-D4D9-90B8-C59E7342DB49}"/>
              </a:ext>
            </a:extLst>
          </p:cNvPr>
          <p:cNvSpPr/>
          <p:nvPr/>
        </p:nvSpPr>
        <p:spPr>
          <a:xfrm>
            <a:off x="8174478" y="499787"/>
            <a:ext cx="3482502" cy="5135699"/>
          </a:xfrm>
          <a:prstGeom prst="roundRect">
            <a:avLst>
              <a:gd name="adj" fmla="val 5608"/>
            </a:avLst>
          </a:prstGeom>
          <a:solidFill>
            <a:srgbClr val="88C9D5">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 name="Table 3">
            <a:extLst>
              <a:ext uri="{FF2B5EF4-FFF2-40B4-BE49-F238E27FC236}">
                <a16:creationId xmlns:a16="http://schemas.microsoft.com/office/drawing/2014/main" id="{47958BB6-F79F-71D1-206D-A317037CB296}"/>
              </a:ext>
            </a:extLst>
          </p:cNvPr>
          <p:cNvGraphicFramePr>
            <a:graphicFrameLocks noGrp="1"/>
          </p:cNvGraphicFramePr>
          <p:nvPr/>
        </p:nvGraphicFramePr>
        <p:xfrm>
          <a:off x="532427" y="620092"/>
          <a:ext cx="7385888" cy="4895088"/>
        </p:xfrm>
        <a:graphic>
          <a:graphicData uri="http://schemas.openxmlformats.org/drawingml/2006/table">
            <a:tbl>
              <a:tblPr firstRow="1" bandRow="1">
                <a:tableStyleId>{5C22544A-7EE6-4342-B048-85BDC9FD1C3A}</a:tableStyleId>
              </a:tblPr>
              <a:tblGrid>
                <a:gridCol w="1335284">
                  <a:extLst>
                    <a:ext uri="{9D8B030D-6E8A-4147-A177-3AD203B41FA5}">
                      <a16:colId xmlns:a16="http://schemas.microsoft.com/office/drawing/2014/main" val="4030108033"/>
                    </a:ext>
                  </a:extLst>
                </a:gridCol>
                <a:gridCol w="4511227">
                  <a:extLst>
                    <a:ext uri="{9D8B030D-6E8A-4147-A177-3AD203B41FA5}">
                      <a16:colId xmlns:a16="http://schemas.microsoft.com/office/drawing/2014/main" val="1704133683"/>
                    </a:ext>
                  </a:extLst>
                </a:gridCol>
                <a:gridCol w="1539377">
                  <a:extLst>
                    <a:ext uri="{9D8B030D-6E8A-4147-A177-3AD203B41FA5}">
                      <a16:colId xmlns:a16="http://schemas.microsoft.com/office/drawing/2014/main" val="585407235"/>
                    </a:ext>
                  </a:extLst>
                </a:gridCol>
              </a:tblGrid>
              <a:tr h="541646">
                <a:tc>
                  <a:txBody>
                    <a:bodyPr/>
                    <a:lstStyle/>
                    <a:p>
                      <a:r>
                        <a:rPr lang="en-US"/>
                        <a:t>Project</a:t>
                      </a:r>
                    </a:p>
                  </a:txBody>
                  <a:tcPr>
                    <a:solidFill>
                      <a:srgbClr val="00AFAD"/>
                    </a:solidFill>
                  </a:tcPr>
                </a:tc>
                <a:tc>
                  <a:txBody>
                    <a:bodyPr/>
                    <a:lstStyle/>
                    <a:p>
                      <a:r>
                        <a:rPr lang="en-US"/>
                        <a:t>Leverage Source</a:t>
                      </a:r>
                    </a:p>
                  </a:txBody>
                  <a:tcPr>
                    <a:solidFill>
                      <a:srgbClr val="00AFAD"/>
                    </a:solidFill>
                  </a:tcPr>
                </a:tc>
                <a:tc>
                  <a:txBody>
                    <a:bodyPr/>
                    <a:lstStyle/>
                    <a:p>
                      <a:r>
                        <a:rPr lang="en-US"/>
                        <a:t>Amount</a:t>
                      </a:r>
                    </a:p>
                  </a:txBody>
                  <a:tcPr>
                    <a:solidFill>
                      <a:srgbClr val="00AFAD"/>
                    </a:solidFill>
                  </a:tcPr>
                </a:tc>
                <a:extLst>
                  <a:ext uri="{0D108BD9-81ED-4DB2-BD59-A6C34878D82A}">
                    <a16:rowId xmlns:a16="http://schemas.microsoft.com/office/drawing/2014/main" val="3206390172"/>
                  </a:ext>
                </a:extLst>
              </a:tr>
              <a:tr h="373271">
                <a:tc>
                  <a:txBody>
                    <a:bodyPr/>
                    <a:lstStyle/>
                    <a:p>
                      <a:pPr marL="0" marR="0">
                        <a:lnSpc>
                          <a:spcPct val="107000"/>
                        </a:lnSpc>
                        <a:spcBef>
                          <a:spcPts val="0"/>
                        </a:spcBef>
                        <a:spcAft>
                          <a:spcPts val="0"/>
                        </a:spcAft>
                      </a:pPr>
                      <a:r>
                        <a:rPr lang="en-US" sz="1800">
                          <a:effectLst/>
                          <a:latin typeface="Calibri" panose="020F0502020204030204" pitchFamily="34" charset="0"/>
                          <a:ea typeface="MS Mincho" panose="02020609040205080304" pitchFamily="49" charset="-128"/>
                          <a:cs typeface="Arial" panose="020B0604020202020204" pitchFamily="34" charset="0"/>
                        </a:rPr>
                        <a:t>CEP</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9525" marR="9525" marT="9525" marB="0"/>
                </a:tc>
                <a:tc>
                  <a:txBody>
                    <a:bodyPr/>
                    <a:lstStyle/>
                    <a:p>
                      <a:pPr marL="0" marR="0">
                        <a:lnSpc>
                          <a:spcPct val="107000"/>
                        </a:lnSpc>
                        <a:spcBef>
                          <a:spcPts val="0"/>
                        </a:spcBef>
                        <a:spcAft>
                          <a:spcPts val="0"/>
                        </a:spcAft>
                      </a:pPr>
                      <a:r>
                        <a:rPr lang="en-US" sz="1800">
                          <a:solidFill>
                            <a:srgbClr val="7F7F7F"/>
                          </a:solidFill>
                          <a:effectLst/>
                          <a:latin typeface="Calibri" panose="020F0502020204030204" pitchFamily="34" charset="0"/>
                          <a:ea typeface="MS Mincho" panose="02020609040205080304" pitchFamily="49" charset="-128"/>
                          <a:cs typeface="Arial" panose="020B0604020202020204" pitchFamily="34" charset="0"/>
                        </a:rPr>
                        <a:t>City of Richmond In-Kind</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9525" marR="9525" marT="9525" marB="0"/>
                </a:tc>
                <a:tc>
                  <a:txBody>
                    <a:bodyPr/>
                    <a:lstStyle/>
                    <a:p>
                      <a:pPr marL="0" marR="0">
                        <a:lnSpc>
                          <a:spcPct val="107000"/>
                        </a:lnSpc>
                        <a:spcBef>
                          <a:spcPts val="0"/>
                        </a:spcBef>
                        <a:spcAft>
                          <a:spcPts val="0"/>
                        </a:spcAft>
                      </a:pPr>
                      <a:r>
                        <a:rPr lang="en-US" sz="1800">
                          <a:solidFill>
                            <a:srgbClr val="7F7F7F"/>
                          </a:solidFill>
                          <a:effectLst/>
                          <a:latin typeface="Calibri" panose="020F0502020204030204" pitchFamily="34" charset="0"/>
                          <a:ea typeface="MS Mincho" panose="02020609040205080304" pitchFamily="49" charset="-128"/>
                          <a:cs typeface="Arial" panose="020B0604020202020204" pitchFamily="34" charset="0"/>
                        </a:rPr>
                        <a:t>$600,000.00 </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9525" marR="9525" marT="9525" marB="0"/>
                </a:tc>
                <a:extLst>
                  <a:ext uri="{0D108BD9-81ED-4DB2-BD59-A6C34878D82A}">
                    <a16:rowId xmlns:a16="http://schemas.microsoft.com/office/drawing/2014/main" val="2867364788"/>
                  </a:ext>
                </a:extLst>
              </a:tr>
              <a:tr h="389107">
                <a:tc>
                  <a:txBody>
                    <a:bodyPr/>
                    <a:lstStyle/>
                    <a:p>
                      <a:pPr marL="0" marR="0">
                        <a:lnSpc>
                          <a:spcPct val="107000"/>
                        </a:lnSpc>
                        <a:spcBef>
                          <a:spcPts val="0"/>
                        </a:spcBef>
                        <a:spcAft>
                          <a:spcPts val="0"/>
                        </a:spcAft>
                      </a:pPr>
                      <a:r>
                        <a:rPr lang="en-US" sz="1800">
                          <a:effectLst/>
                          <a:latin typeface="Calibri" panose="020F0502020204030204" pitchFamily="34" charset="0"/>
                          <a:ea typeface="MS Mincho" panose="02020609040205080304" pitchFamily="49" charset="-128"/>
                          <a:cs typeface="Arial" panose="020B0604020202020204" pitchFamily="34" charset="0"/>
                        </a:rPr>
                        <a:t>CEP</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9525" marR="9525" marT="9525" marB="0"/>
                </a:tc>
                <a:tc>
                  <a:txBody>
                    <a:bodyPr/>
                    <a:lstStyle/>
                    <a:p>
                      <a:pPr marL="0" marR="0">
                        <a:lnSpc>
                          <a:spcPct val="107000"/>
                        </a:lnSpc>
                        <a:spcBef>
                          <a:spcPts val="0"/>
                        </a:spcBef>
                        <a:spcAft>
                          <a:spcPts val="0"/>
                        </a:spcAft>
                      </a:pPr>
                      <a:r>
                        <a:rPr lang="en-US" sz="1800">
                          <a:effectLst/>
                          <a:latin typeface="Calibri" panose="020F0502020204030204" pitchFamily="34" charset="0"/>
                          <a:ea typeface="MS Mincho" panose="02020609040205080304" pitchFamily="49" charset="-128"/>
                          <a:cs typeface="Arial" panose="020B0604020202020204" pitchFamily="34" charset="0"/>
                        </a:rPr>
                        <a:t>BEA Fund</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9525" marR="9525" marT="9525" marB="0"/>
                </a:tc>
                <a:tc>
                  <a:txBody>
                    <a:bodyPr/>
                    <a:lstStyle/>
                    <a:p>
                      <a:pPr marL="0" marR="0">
                        <a:lnSpc>
                          <a:spcPct val="107000"/>
                        </a:lnSpc>
                        <a:spcBef>
                          <a:spcPts val="0"/>
                        </a:spcBef>
                        <a:spcAft>
                          <a:spcPts val="0"/>
                        </a:spcAft>
                      </a:pPr>
                      <a:r>
                        <a:rPr lang="en-US" sz="1800">
                          <a:effectLst/>
                          <a:latin typeface="Calibri" panose="020F0502020204030204" pitchFamily="34" charset="0"/>
                          <a:ea typeface="MS Mincho" panose="02020609040205080304" pitchFamily="49" charset="-128"/>
                          <a:cs typeface="Arial" panose="020B0604020202020204" pitchFamily="34" charset="0"/>
                        </a:rPr>
                        <a:t>$29,250.00</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9525" marR="9525" marT="9525" marB="0"/>
                </a:tc>
                <a:extLst>
                  <a:ext uri="{0D108BD9-81ED-4DB2-BD59-A6C34878D82A}">
                    <a16:rowId xmlns:a16="http://schemas.microsoft.com/office/drawing/2014/main" val="852622409"/>
                  </a:ext>
                </a:extLst>
              </a:tr>
              <a:tr h="369651">
                <a:tc>
                  <a:txBody>
                    <a:bodyPr/>
                    <a:lstStyle/>
                    <a:p>
                      <a:pPr marL="0" marR="0">
                        <a:lnSpc>
                          <a:spcPct val="107000"/>
                        </a:lnSpc>
                        <a:spcBef>
                          <a:spcPts val="0"/>
                        </a:spcBef>
                        <a:spcAft>
                          <a:spcPts val="0"/>
                        </a:spcAft>
                      </a:pPr>
                      <a:r>
                        <a:rPr lang="en-US" sz="1800">
                          <a:effectLst/>
                          <a:latin typeface="Calibri" panose="020F0502020204030204" pitchFamily="34" charset="0"/>
                          <a:ea typeface="MS Mincho" panose="02020609040205080304" pitchFamily="49" charset="-128"/>
                          <a:cs typeface="Arial" panose="020B0604020202020204" pitchFamily="34" charset="0"/>
                        </a:rPr>
                        <a:t>3</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9525" marR="9525" marT="9525" marB="0"/>
                </a:tc>
                <a:tc>
                  <a:txBody>
                    <a:bodyPr/>
                    <a:lstStyle/>
                    <a:p>
                      <a:pPr marL="0" marR="0">
                        <a:lnSpc>
                          <a:spcPct val="107000"/>
                        </a:lnSpc>
                        <a:spcBef>
                          <a:spcPts val="0"/>
                        </a:spcBef>
                        <a:spcAft>
                          <a:spcPts val="0"/>
                        </a:spcAft>
                      </a:pPr>
                      <a:r>
                        <a:rPr lang="en-US" sz="1800">
                          <a:solidFill>
                            <a:srgbClr val="7F7F7F"/>
                          </a:solidFill>
                          <a:effectLst/>
                          <a:latin typeface="Calibri" panose="020F0502020204030204" pitchFamily="34" charset="0"/>
                          <a:ea typeface="MS Mincho" panose="02020609040205080304" pitchFamily="49" charset="-128"/>
                          <a:cs typeface="Arial" panose="020B0604020202020204" pitchFamily="34" charset="0"/>
                        </a:rPr>
                        <a:t>City of Richmond In-Kind</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9525" marR="9525" marT="9525" marB="0"/>
                </a:tc>
                <a:tc>
                  <a:txBody>
                    <a:bodyPr/>
                    <a:lstStyle/>
                    <a:p>
                      <a:pPr marL="0" marR="0">
                        <a:lnSpc>
                          <a:spcPct val="107000"/>
                        </a:lnSpc>
                        <a:spcBef>
                          <a:spcPts val="0"/>
                        </a:spcBef>
                        <a:spcAft>
                          <a:spcPts val="0"/>
                        </a:spcAft>
                      </a:pPr>
                      <a:r>
                        <a:rPr lang="en-US" sz="1800">
                          <a:solidFill>
                            <a:srgbClr val="7F7F7F"/>
                          </a:solidFill>
                          <a:effectLst/>
                          <a:latin typeface="Calibri" panose="020F0502020204030204" pitchFamily="34" charset="0"/>
                          <a:ea typeface="MS Mincho" panose="02020609040205080304" pitchFamily="49" charset="-128"/>
                          <a:cs typeface="Arial" panose="020B0604020202020204" pitchFamily="34" charset="0"/>
                        </a:rPr>
                        <a:t>$44,057.49 </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9525" marR="9525" marT="9525" marB="0"/>
                </a:tc>
                <a:extLst>
                  <a:ext uri="{0D108BD9-81ED-4DB2-BD59-A6C34878D82A}">
                    <a16:rowId xmlns:a16="http://schemas.microsoft.com/office/drawing/2014/main" val="1643768471"/>
                  </a:ext>
                </a:extLst>
              </a:tr>
              <a:tr h="379379">
                <a:tc>
                  <a:txBody>
                    <a:bodyPr/>
                    <a:lstStyle/>
                    <a:p>
                      <a:pPr marL="0" marR="0">
                        <a:lnSpc>
                          <a:spcPct val="107000"/>
                        </a:lnSpc>
                        <a:spcBef>
                          <a:spcPts val="0"/>
                        </a:spcBef>
                        <a:spcAft>
                          <a:spcPts val="0"/>
                        </a:spcAft>
                      </a:pPr>
                      <a:r>
                        <a:rPr lang="en-US" sz="1800">
                          <a:effectLst/>
                          <a:latin typeface="Calibri" panose="020F0502020204030204" pitchFamily="34" charset="0"/>
                          <a:ea typeface="MS Mincho" panose="02020609040205080304" pitchFamily="49" charset="-128"/>
                          <a:cs typeface="Arial" panose="020B0604020202020204" pitchFamily="34" charset="0"/>
                        </a:rPr>
                        <a:t>3</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9525" marR="9525" marT="9525" marB="0"/>
                </a:tc>
                <a:tc>
                  <a:txBody>
                    <a:bodyPr/>
                    <a:lstStyle/>
                    <a:p>
                      <a:pPr marL="0" marR="0">
                        <a:lnSpc>
                          <a:spcPct val="107000"/>
                        </a:lnSpc>
                        <a:spcBef>
                          <a:spcPts val="0"/>
                        </a:spcBef>
                        <a:spcAft>
                          <a:spcPts val="0"/>
                        </a:spcAft>
                      </a:pPr>
                      <a:r>
                        <a:rPr lang="en-US" sz="1800">
                          <a:effectLst/>
                          <a:latin typeface="Calibri" panose="020F0502020204030204" pitchFamily="34" charset="0"/>
                          <a:ea typeface="MS Mincho" panose="02020609040205080304" pitchFamily="49" charset="-128"/>
                          <a:cs typeface="Arial" panose="020B0604020202020204" pitchFamily="34" charset="0"/>
                        </a:rPr>
                        <a:t>BEA Fund</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9525" marR="9525" marT="9525" marB="0"/>
                </a:tc>
                <a:tc>
                  <a:txBody>
                    <a:bodyPr/>
                    <a:lstStyle/>
                    <a:p>
                      <a:pPr marL="0" marR="0">
                        <a:lnSpc>
                          <a:spcPct val="107000"/>
                        </a:lnSpc>
                        <a:spcBef>
                          <a:spcPts val="0"/>
                        </a:spcBef>
                        <a:spcAft>
                          <a:spcPts val="0"/>
                        </a:spcAft>
                      </a:pPr>
                      <a:r>
                        <a:rPr lang="en-US" sz="1800">
                          <a:effectLst/>
                          <a:latin typeface="Calibri" panose="020F0502020204030204" pitchFamily="34" charset="0"/>
                          <a:ea typeface="MS Mincho" panose="02020609040205080304" pitchFamily="49" charset="-128"/>
                          <a:cs typeface="Arial" panose="020B0604020202020204" pitchFamily="34" charset="0"/>
                        </a:rPr>
                        <a:t>$109,465.00 </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9525" marR="9525" marT="9525" marB="0"/>
                </a:tc>
                <a:extLst>
                  <a:ext uri="{0D108BD9-81ED-4DB2-BD59-A6C34878D82A}">
                    <a16:rowId xmlns:a16="http://schemas.microsoft.com/office/drawing/2014/main" val="3431921176"/>
                  </a:ext>
                </a:extLst>
              </a:tr>
              <a:tr h="408561">
                <a:tc>
                  <a:txBody>
                    <a:bodyPr/>
                    <a:lstStyle/>
                    <a:p>
                      <a:pPr marL="0" marR="0">
                        <a:lnSpc>
                          <a:spcPct val="107000"/>
                        </a:lnSpc>
                        <a:spcBef>
                          <a:spcPts val="0"/>
                        </a:spcBef>
                        <a:spcAft>
                          <a:spcPts val="0"/>
                        </a:spcAft>
                      </a:pPr>
                      <a:r>
                        <a:rPr lang="en-US" sz="1800">
                          <a:effectLst/>
                          <a:latin typeface="Calibri" panose="020F0502020204030204" pitchFamily="34" charset="0"/>
                          <a:ea typeface="MS Mincho" panose="02020609040205080304" pitchFamily="49" charset="-128"/>
                          <a:cs typeface="Arial" panose="020B0604020202020204" pitchFamily="34" charset="0"/>
                        </a:rPr>
                        <a:t>3</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9525" marR="9525" marT="9525" marB="0"/>
                </a:tc>
                <a:tc>
                  <a:txBody>
                    <a:bodyPr/>
                    <a:lstStyle/>
                    <a:p>
                      <a:pPr marL="0" marR="0">
                        <a:lnSpc>
                          <a:spcPct val="107000"/>
                        </a:lnSpc>
                        <a:spcBef>
                          <a:spcPts val="0"/>
                        </a:spcBef>
                        <a:spcAft>
                          <a:spcPts val="0"/>
                        </a:spcAft>
                      </a:pPr>
                      <a:r>
                        <a:rPr lang="en-US" sz="1800">
                          <a:effectLst/>
                          <a:latin typeface="Calibri" panose="020F0502020204030204" pitchFamily="34" charset="0"/>
                          <a:ea typeface="MS Mincho" panose="02020609040205080304" pitchFamily="49" charset="-128"/>
                          <a:cs typeface="Arial" panose="020B0604020202020204" pitchFamily="34" charset="0"/>
                        </a:rPr>
                        <a:t>Windward Foundation</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9525" marR="9525" marT="9525" marB="0"/>
                </a:tc>
                <a:tc>
                  <a:txBody>
                    <a:bodyPr/>
                    <a:lstStyle/>
                    <a:p>
                      <a:pPr marL="0" marR="0">
                        <a:lnSpc>
                          <a:spcPct val="107000"/>
                        </a:lnSpc>
                        <a:spcBef>
                          <a:spcPts val="0"/>
                        </a:spcBef>
                        <a:spcAft>
                          <a:spcPts val="0"/>
                        </a:spcAft>
                      </a:pPr>
                      <a:r>
                        <a:rPr lang="en-US" sz="1800">
                          <a:effectLst/>
                          <a:latin typeface="Calibri" panose="020F0502020204030204" pitchFamily="34" charset="0"/>
                          <a:ea typeface="MS Mincho" panose="02020609040205080304" pitchFamily="49" charset="-128"/>
                          <a:cs typeface="Arial" panose="020B0604020202020204" pitchFamily="34" charset="0"/>
                        </a:rPr>
                        <a:t>$287,395.00 </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9525" marR="9525" marT="9525" marB="0"/>
                </a:tc>
                <a:extLst>
                  <a:ext uri="{0D108BD9-81ED-4DB2-BD59-A6C34878D82A}">
                    <a16:rowId xmlns:a16="http://schemas.microsoft.com/office/drawing/2014/main" val="863069006"/>
                  </a:ext>
                </a:extLst>
              </a:tr>
              <a:tr h="398834">
                <a:tc>
                  <a:txBody>
                    <a:bodyPr/>
                    <a:lstStyle/>
                    <a:p>
                      <a:pPr marL="0" marR="0">
                        <a:lnSpc>
                          <a:spcPct val="107000"/>
                        </a:lnSpc>
                        <a:spcBef>
                          <a:spcPts val="0"/>
                        </a:spcBef>
                        <a:spcAft>
                          <a:spcPts val="0"/>
                        </a:spcAft>
                      </a:pPr>
                      <a:r>
                        <a:rPr lang="en-US" sz="1800">
                          <a:effectLst/>
                          <a:latin typeface="Calibri" panose="020F0502020204030204" pitchFamily="34" charset="0"/>
                          <a:ea typeface="MS Mincho" panose="02020609040205080304" pitchFamily="49" charset="-128"/>
                          <a:cs typeface="Arial" panose="020B0604020202020204" pitchFamily="34" charset="0"/>
                        </a:rPr>
                        <a:t>3</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9525" marR="9525" marT="9525" marB="0"/>
                </a:tc>
                <a:tc>
                  <a:txBody>
                    <a:bodyPr/>
                    <a:lstStyle/>
                    <a:p>
                      <a:pPr marL="0" marR="0">
                        <a:lnSpc>
                          <a:spcPct val="107000"/>
                        </a:lnSpc>
                        <a:spcBef>
                          <a:spcPts val="0"/>
                        </a:spcBef>
                        <a:spcAft>
                          <a:spcPts val="0"/>
                        </a:spcAft>
                      </a:pPr>
                      <a:r>
                        <a:rPr lang="en-US" sz="1800">
                          <a:effectLst/>
                          <a:latin typeface="Calibri" panose="020F0502020204030204" pitchFamily="34" charset="0"/>
                          <a:ea typeface="MS Mincho" panose="02020609040205080304" pitchFamily="49" charset="-128"/>
                          <a:cs typeface="Arial" panose="020B0604020202020204" pitchFamily="34" charset="0"/>
                        </a:rPr>
                        <a:t>Chorus Grant</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9525" marR="9525" marT="9525" marB="0"/>
                </a:tc>
                <a:tc>
                  <a:txBody>
                    <a:bodyPr/>
                    <a:lstStyle/>
                    <a:p>
                      <a:pPr marL="0" marR="0">
                        <a:lnSpc>
                          <a:spcPct val="107000"/>
                        </a:lnSpc>
                        <a:spcBef>
                          <a:spcPts val="0"/>
                        </a:spcBef>
                        <a:spcAft>
                          <a:spcPts val="0"/>
                        </a:spcAft>
                      </a:pPr>
                      <a:r>
                        <a:rPr lang="en-US" sz="1800">
                          <a:effectLst/>
                          <a:latin typeface="Calibri" panose="020F0502020204030204" pitchFamily="34" charset="0"/>
                          <a:ea typeface="MS Mincho" panose="02020609040205080304" pitchFamily="49" charset="-128"/>
                          <a:cs typeface="Arial" panose="020B0604020202020204" pitchFamily="34" charset="0"/>
                        </a:rPr>
                        <a:t>$196,750.00 </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9525" marR="9525" marT="9525" marB="0"/>
                </a:tc>
                <a:extLst>
                  <a:ext uri="{0D108BD9-81ED-4DB2-BD59-A6C34878D82A}">
                    <a16:rowId xmlns:a16="http://schemas.microsoft.com/office/drawing/2014/main" val="2230792918"/>
                  </a:ext>
                </a:extLst>
              </a:tr>
              <a:tr h="408562">
                <a:tc>
                  <a:txBody>
                    <a:bodyPr/>
                    <a:lstStyle/>
                    <a:p>
                      <a:pPr marL="0" marR="0">
                        <a:lnSpc>
                          <a:spcPct val="107000"/>
                        </a:lnSpc>
                        <a:spcBef>
                          <a:spcPts val="0"/>
                        </a:spcBef>
                        <a:spcAft>
                          <a:spcPts val="0"/>
                        </a:spcAft>
                      </a:pPr>
                      <a:r>
                        <a:rPr lang="en-US" sz="1800">
                          <a:effectLst/>
                          <a:latin typeface="Calibri" panose="020F0502020204030204" pitchFamily="34" charset="0"/>
                          <a:ea typeface="MS Mincho" panose="02020609040205080304" pitchFamily="49" charset="-128"/>
                          <a:cs typeface="Arial" panose="020B0604020202020204" pitchFamily="34" charset="0"/>
                        </a:rPr>
                        <a:t>3</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9525" marR="9525" marT="9525" marB="0"/>
                </a:tc>
                <a:tc>
                  <a:txBody>
                    <a:bodyPr/>
                    <a:lstStyle/>
                    <a:p>
                      <a:pPr marL="0" marR="0">
                        <a:lnSpc>
                          <a:spcPct val="107000"/>
                        </a:lnSpc>
                        <a:spcBef>
                          <a:spcPts val="0"/>
                        </a:spcBef>
                        <a:spcAft>
                          <a:spcPts val="0"/>
                        </a:spcAft>
                      </a:pPr>
                      <a:r>
                        <a:rPr lang="en-US" sz="1800">
                          <a:effectLst/>
                          <a:latin typeface="Calibri" panose="020F0502020204030204" pitchFamily="34" charset="0"/>
                          <a:ea typeface="MS Mincho" panose="02020609040205080304" pitchFamily="49" charset="-128"/>
                          <a:cs typeface="Arial" panose="020B0604020202020204" pitchFamily="34" charset="0"/>
                        </a:rPr>
                        <a:t>Shared Mobility In-Kind</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9525" marR="9525" marT="9525" marB="0"/>
                </a:tc>
                <a:tc>
                  <a:txBody>
                    <a:bodyPr/>
                    <a:lstStyle/>
                    <a:p>
                      <a:pPr marL="0" marR="0">
                        <a:lnSpc>
                          <a:spcPct val="107000"/>
                        </a:lnSpc>
                        <a:spcBef>
                          <a:spcPts val="0"/>
                        </a:spcBef>
                        <a:spcAft>
                          <a:spcPts val="0"/>
                        </a:spcAft>
                      </a:pPr>
                      <a:r>
                        <a:rPr lang="en-US" sz="1800">
                          <a:effectLst/>
                          <a:latin typeface="Calibri" panose="020F0502020204030204" pitchFamily="34" charset="0"/>
                          <a:ea typeface="MS Mincho" panose="02020609040205080304" pitchFamily="49" charset="-128"/>
                          <a:cs typeface="Arial" panose="020B0604020202020204" pitchFamily="34" charset="0"/>
                        </a:rPr>
                        <a:t>$150,000.00 </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9525" marR="9525" marT="9525" marB="0"/>
                </a:tc>
                <a:extLst>
                  <a:ext uri="{0D108BD9-81ED-4DB2-BD59-A6C34878D82A}">
                    <a16:rowId xmlns:a16="http://schemas.microsoft.com/office/drawing/2014/main" val="1364589309"/>
                  </a:ext>
                </a:extLst>
              </a:tr>
              <a:tr h="418289">
                <a:tc>
                  <a:txBody>
                    <a:bodyPr/>
                    <a:lstStyle/>
                    <a:p>
                      <a:pPr marL="0" marR="0">
                        <a:lnSpc>
                          <a:spcPct val="107000"/>
                        </a:lnSpc>
                        <a:spcBef>
                          <a:spcPts val="0"/>
                        </a:spcBef>
                        <a:spcAft>
                          <a:spcPts val="0"/>
                        </a:spcAft>
                      </a:pPr>
                      <a:r>
                        <a:rPr lang="en-US" sz="1800">
                          <a:effectLst/>
                          <a:latin typeface="Calibri" panose="020F0502020204030204" pitchFamily="34" charset="0"/>
                          <a:ea typeface="MS Mincho" panose="02020609040205080304" pitchFamily="49" charset="-128"/>
                          <a:cs typeface="Arial" panose="020B0604020202020204" pitchFamily="34" charset="0"/>
                        </a:rPr>
                        <a:t>4</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9525" marR="9525" marT="9525" marB="0"/>
                </a:tc>
                <a:tc>
                  <a:txBody>
                    <a:bodyPr/>
                    <a:lstStyle/>
                    <a:p>
                      <a:pPr marL="0" marR="0">
                        <a:lnSpc>
                          <a:spcPct val="107000"/>
                        </a:lnSpc>
                        <a:spcBef>
                          <a:spcPts val="0"/>
                        </a:spcBef>
                        <a:spcAft>
                          <a:spcPts val="0"/>
                        </a:spcAft>
                      </a:pPr>
                      <a:r>
                        <a:rPr lang="en-US" sz="1800">
                          <a:effectLst/>
                          <a:latin typeface="Calibri" panose="020F0502020204030204" pitchFamily="34" charset="0"/>
                          <a:ea typeface="MS Mincho" panose="02020609040205080304" pitchFamily="49" charset="-128"/>
                          <a:cs typeface="Arial" panose="020B0604020202020204" pitchFamily="34" charset="0"/>
                        </a:rPr>
                        <a:t>DAC-SASH Funds</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9525" marR="9525" marT="9525" marB="0"/>
                </a:tc>
                <a:tc>
                  <a:txBody>
                    <a:bodyPr/>
                    <a:lstStyle/>
                    <a:p>
                      <a:pPr marL="0" marR="0">
                        <a:lnSpc>
                          <a:spcPct val="107000"/>
                        </a:lnSpc>
                        <a:spcBef>
                          <a:spcPts val="0"/>
                        </a:spcBef>
                        <a:spcAft>
                          <a:spcPts val="0"/>
                        </a:spcAft>
                      </a:pPr>
                      <a:r>
                        <a:rPr lang="en-US" sz="1800">
                          <a:effectLst/>
                          <a:latin typeface="Calibri" panose="020F0502020204030204" pitchFamily="34" charset="0"/>
                          <a:ea typeface="MS Mincho" panose="02020609040205080304" pitchFamily="49" charset="-128"/>
                          <a:cs typeface="Arial" panose="020B0604020202020204" pitchFamily="34" charset="0"/>
                        </a:rPr>
                        <a:t>$1,739,347.08 </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9525" marR="9525" marT="9525" marB="0"/>
                </a:tc>
                <a:extLst>
                  <a:ext uri="{0D108BD9-81ED-4DB2-BD59-A6C34878D82A}">
                    <a16:rowId xmlns:a16="http://schemas.microsoft.com/office/drawing/2014/main" val="1161015021"/>
                  </a:ext>
                </a:extLst>
              </a:tr>
              <a:tr h="398834">
                <a:tc>
                  <a:txBody>
                    <a:bodyPr/>
                    <a:lstStyle/>
                    <a:p>
                      <a:pPr marL="0" marR="0">
                        <a:lnSpc>
                          <a:spcPct val="107000"/>
                        </a:lnSpc>
                        <a:spcBef>
                          <a:spcPts val="0"/>
                        </a:spcBef>
                        <a:spcAft>
                          <a:spcPts val="0"/>
                        </a:spcAft>
                      </a:pPr>
                      <a:r>
                        <a:rPr lang="en-US" sz="1800">
                          <a:effectLst/>
                          <a:latin typeface="Calibri" panose="020F0502020204030204" pitchFamily="34" charset="0"/>
                          <a:ea typeface="MS Mincho" panose="02020609040205080304" pitchFamily="49" charset="-128"/>
                          <a:cs typeface="Arial" panose="020B0604020202020204" pitchFamily="34" charset="0"/>
                        </a:rPr>
                        <a:t>4</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9525" marR="9525" marT="9525" marB="0"/>
                </a:tc>
                <a:tc>
                  <a:txBody>
                    <a:bodyPr/>
                    <a:lstStyle/>
                    <a:p>
                      <a:pPr marL="0" marR="0">
                        <a:lnSpc>
                          <a:spcPct val="107000"/>
                        </a:lnSpc>
                        <a:spcBef>
                          <a:spcPts val="0"/>
                        </a:spcBef>
                        <a:spcAft>
                          <a:spcPts val="0"/>
                        </a:spcAft>
                      </a:pPr>
                      <a:r>
                        <a:rPr lang="en-US" sz="1800">
                          <a:effectLst/>
                          <a:latin typeface="Calibri" panose="020F0502020204030204" pitchFamily="34" charset="0"/>
                          <a:ea typeface="MS Mincho" panose="02020609040205080304" pitchFamily="49" charset="-128"/>
                          <a:cs typeface="Arial" panose="020B0604020202020204" pitchFamily="34" charset="0"/>
                        </a:rPr>
                        <a:t>ECIA Funds</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9525" marR="9525" marT="9525" marB="0"/>
                </a:tc>
                <a:tc>
                  <a:txBody>
                    <a:bodyPr/>
                    <a:lstStyle/>
                    <a:p>
                      <a:pPr marL="0" marR="0">
                        <a:lnSpc>
                          <a:spcPct val="107000"/>
                        </a:lnSpc>
                        <a:spcBef>
                          <a:spcPts val="0"/>
                        </a:spcBef>
                        <a:spcAft>
                          <a:spcPts val="0"/>
                        </a:spcAft>
                      </a:pPr>
                      <a:r>
                        <a:rPr lang="en-US" sz="1800">
                          <a:effectLst/>
                          <a:latin typeface="Calibri" panose="020F0502020204030204" pitchFamily="34" charset="0"/>
                          <a:ea typeface="MS Mincho" panose="02020609040205080304" pitchFamily="49" charset="-128"/>
                          <a:cs typeface="Arial" panose="020B0604020202020204" pitchFamily="34" charset="0"/>
                        </a:rPr>
                        <a:t>$1,559,407.33 </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9525" marR="9525" marT="9525" marB="0"/>
                </a:tc>
                <a:extLst>
                  <a:ext uri="{0D108BD9-81ED-4DB2-BD59-A6C34878D82A}">
                    <a16:rowId xmlns:a16="http://schemas.microsoft.com/office/drawing/2014/main" val="997978162"/>
                  </a:ext>
                </a:extLst>
              </a:tr>
              <a:tr h="428017">
                <a:tc>
                  <a:txBody>
                    <a:bodyPr/>
                    <a:lstStyle/>
                    <a:p>
                      <a:pPr marL="0" marR="0">
                        <a:lnSpc>
                          <a:spcPct val="107000"/>
                        </a:lnSpc>
                        <a:spcBef>
                          <a:spcPts val="0"/>
                        </a:spcBef>
                        <a:spcAft>
                          <a:spcPts val="0"/>
                        </a:spcAft>
                      </a:pPr>
                      <a:r>
                        <a:rPr lang="en-US" sz="1800">
                          <a:effectLst/>
                          <a:latin typeface="Calibri" panose="020F0502020204030204" pitchFamily="34" charset="0"/>
                          <a:ea typeface="MS Mincho" panose="02020609040205080304" pitchFamily="49" charset="-128"/>
                          <a:cs typeface="Arial" panose="020B0604020202020204" pitchFamily="34" charset="0"/>
                        </a:rPr>
                        <a:t>4</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9525" marR="9525" marT="9525" marB="0"/>
                </a:tc>
                <a:tc>
                  <a:txBody>
                    <a:bodyPr/>
                    <a:lstStyle/>
                    <a:p>
                      <a:pPr marL="0" marR="0">
                        <a:lnSpc>
                          <a:spcPct val="107000"/>
                        </a:lnSpc>
                        <a:spcBef>
                          <a:spcPts val="0"/>
                        </a:spcBef>
                        <a:spcAft>
                          <a:spcPts val="0"/>
                        </a:spcAft>
                      </a:pPr>
                      <a:r>
                        <a:rPr lang="en-US" sz="1800">
                          <a:effectLst/>
                          <a:latin typeface="Calibri" panose="020F0502020204030204" pitchFamily="34" charset="0"/>
                          <a:ea typeface="MS Mincho" panose="02020609040205080304" pitchFamily="49" charset="-128"/>
                          <a:cs typeface="Arial" panose="020B0604020202020204" pitchFamily="34" charset="0"/>
                        </a:rPr>
                        <a:t>CPUC Funds</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9525" marR="9525" marT="9525" marB="0"/>
                </a:tc>
                <a:tc>
                  <a:txBody>
                    <a:bodyPr/>
                    <a:lstStyle/>
                    <a:p>
                      <a:pPr marL="0" marR="0">
                        <a:lnSpc>
                          <a:spcPct val="107000"/>
                        </a:lnSpc>
                        <a:spcBef>
                          <a:spcPts val="0"/>
                        </a:spcBef>
                        <a:spcAft>
                          <a:spcPts val="0"/>
                        </a:spcAft>
                      </a:pPr>
                      <a:r>
                        <a:rPr lang="en-US" sz="1800">
                          <a:effectLst/>
                          <a:latin typeface="Calibri" panose="020F0502020204030204" pitchFamily="34" charset="0"/>
                          <a:ea typeface="MS Mincho" panose="02020609040205080304" pitchFamily="49" charset="-128"/>
                          <a:cs typeface="Arial" panose="020B0604020202020204" pitchFamily="34" charset="0"/>
                        </a:rPr>
                        <a:t>$1,696,750.00 </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9525" marR="9525" marT="9525" marB="0"/>
                </a:tc>
                <a:extLst>
                  <a:ext uri="{0D108BD9-81ED-4DB2-BD59-A6C34878D82A}">
                    <a16:rowId xmlns:a16="http://schemas.microsoft.com/office/drawing/2014/main" val="716406843"/>
                  </a:ext>
                </a:extLst>
              </a:tr>
              <a:tr h="319456">
                <a:tc>
                  <a:txBody>
                    <a:bodyPr/>
                    <a:lstStyle/>
                    <a:p>
                      <a:pPr marL="0" marR="0">
                        <a:lnSpc>
                          <a:spcPct val="107000"/>
                        </a:lnSpc>
                        <a:spcBef>
                          <a:spcPts val="0"/>
                        </a:spcBef>
                        <a:spcAft>
                          <a:spcPts val="0"/>
                        </a:spcAft>
                      </a:pPr>
                      <a:r>
                        <a:rPr lang="en-US" sz="1800">
                          <a:effectLst/>
                          <a:latin typeface="Calibri" panose="020F0502020204030204" pitchFamily="34" charset="0"/>
                          <a:ea typeface="MS Mincho" panose="02020609040205080304" pitchFamily="49" charset="-128"/>
                          <a:cs typeface="Arial" panose="020B0604020202020204" pitchFamily="34" charset="0"/>
                        </a:rPr>
                        <a:t>5</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9525" marR="9525" marT="9525" marB="0"/>
                </a:tc>
                <a:tc>
                  <a:txBody>
                    <a:bodyPr/>
                    <a:lstStyle/>
                    <a:p>
                      <a:pPr marL="0" marR="0">
                        <a:lnSpc>
                          <a:spcPct val="107000"/>
                        </a:lnSpc>
                        <a:spcBef>
                          <a:spcPts val="0"/>
                        </a:spcBef>
                        <a:spcAft>
                          <a:spcPts val="0"/>
                        </a:spcAft>
                      </a:pPr>
                      <a:r>
                        <a:rPr lang="en-US" sz="1800">
                          <a:effectLst/>
                          <a:latin typeface="Calibri" panose="020F0502020204030204" pitchFamily="34" charset="0"/>
                          <a:ea typeface="MS Mincho" panose="02020609040205080304" pitchFamily="49" charset="-128"/>
                          <a:cs typeface="Arial" panose="020B0604020202020204" pitchFamily="34" charset="0"/>
                        </a:rPr>
                        <a:t>Mighty Arrow Family Foundation</a:t>
                      </a:r>
                    </a:p>
                    <a:p>
                      <a:pPr marL="0" marR="0">
                        <a:lnSpc>
                          <a:spcPct val="107000"/>
                        </a:lnSpc>
                        <a:spcBef>
                          <a:spcPts val="0"/>
                        </a:spcBef>
                        <a:spcAft>
                          <a:spcPts val="0"/>
                        </a:spcAft>
                      </a:pPr>
                      <a:endParaRPr lang="en-US" sz="500">
                        <a:effectLst/>
                        <a:latin typeface="Calibri" panose="020F0502020204030204" pitchFamily="34" charset="0"/>
                        <a:ea typeface="Calibri" panose="020F0502020204030204" pitchFamily="34" charset="0"/>
                        <a:cs typeface="Arial" panose="020B0604020202020204" pitchFamily="34" charset="0"/>
                      </a:endParaRPr>
                    </a:p>
                  </a:txBody>
                  <a:tcPr marL="9525" marR="9525" marT="9525" marB="0"/>
                </a:tc>
                <a:tc>
                  <a:txBody>
                    <a:bodyPr/>
                    <a:lstStyle/>
                    <a:p>
                      <a:pPr marL="0" marR="0">
                        <a:lnSpc>
                          <a:spcPct val="107000"/>
                        </a:lnSpc>
                        <a:spcBef>
                          <a:spcPts val="0"/>
                        </a:spcBef>
                        <a:spcAft>
                          <a:spcPts val="0"/>
                        </a:spcAft>
                      </a:pPr>
                      <a:r>
                        <a:rPr lang="en-US" sz="1800">
                          <a:effectLst/>
                          <a:latin typeface="Calibri" panose="020F0502020204030204" pitchFamily="34" charset="0"/>
                          <a:ea typeface="MS Mincho" panose="02020609040205080304" pitchFamily="49" charset="-128"/>
                          <a:cs typeface="Arial" panose="020B0604020202020204" pitchFamily="34" charset="0"/>
                        </a:rPr>
                        <a:t>$20,000.00 </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9525" marR="9525" marT="9525" marB="0"/>
                </a:tc>
                <a:extLst>
                  <a:ext uri="{0D108BD9-81ED-4DB2-BD59-A6C34878D82A}">
                    <a16:rowId xmlns:a16="http://schemas.microsoft.com/office/drawing/2014/main" val="3347117416"/>
                  </a:ext>
                </a:extLst>
              </a:tr>
            </a:tbl>
          </a:graphicData>
        </a:graphic>
      </p:graphicFrame>
      <p:sp>
        <p:nvSpPr>
          <p:cNvPr id="3" name="Content Placeholder 2">
            <a:extLst>
              <a:ext uri="{FF2B5EF4-FFF2-40B4-BE49-F238E27FC236}">
                <a16:creationId xmlns:a16="http://schemas.microsoft.com/office/drawing/2014/main" id="{D5FA66B1-ECB2-612E-9E42-20FFBEB428D2}"/>
              </a:ext>
            </a:extLst>
          </p:cNvPr>
          <p:cNvSpPr txBox="1">
            <a:spLocks/>
          </p:cNvSpPr>
          <p:nvPr/>
        </p:nvSpPr>
        <p:spPr>
          <a:xfrm>
            <a:off x="8326841" y="775827"/>
            <a:ext cx="3212489" cy="4760268"/>
          </a:xfrm>
          <a:prstGeom prst="rect">
            <a:avLst/>
          </a:prstGeom>
        </p:spPr>
        <p:txBody>
          <a:bodyPr vert="horz" lIns="91440" tIns="45720" rIns="91440" bIns="45720" rtlCol="0" anchor="t">
            <a:normAutofit fontScale="92500" lnSpcReduction="10000"/>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lvl="0" indent="0">
              <a:buClr>
                <a:srgbClr val="0A6F63"/>
              </a:buClr>
              <a:buNone/>
            </a:pPr>
            <a:r>
              <a:rPr lang="es-MX" sz="2400" b="1" dirty="0">
                <a:solidFill>
                  <a:srgbClr val="005569"/>
                </a:solidFill>
                <a:latin typeface="Myriad Pro" panose="020B0503030403020204" pitchFamily="34" charset="0"/>
                <a:ea typeface="Open Sans" pitchFamily="2" charset="0"/>
                <a:cs typeface="Open Sans" pitchFamily="2" charset="0"/>
              </a:rPr>
              <a:t>Documentación de apoyo</a:t>
            </a:r>
          </a:p>
          <a:p>
            <a:pPr>
              <a:buClr>
                <a:srgbClr val="0A6F63"/>
              </a:buClr>
              <a:buFont typeface="Arial" panose="020B0604020202020204" pitchFamily="34" charset="0"/>
              <a:buChar char="•"/>
            </a:pPr>
            <a:r>
              <a:rPr lang="es-MX" sz="2400" dirty="0">
                <a:solidFill>
                  <a:srgbClr val="005569"/>
                </a:solidFill>
                <a:latin typeface="Myriad Pro" panose="020B0503030403020204" pitchFamily="34" charset="0"/>
                <a:ea typeface="Open Sans" pitchFamily="2" charset="0"/>
                <a:cs typeface="Open Sans" pitchFamily="2" charset="0"/>
              </a:rPr>
              <a:t>Carta o memorando firmado</a:t>
            </a:r>
          </a:p>
          <a:p>
            <a:pPr>
              <a:buClr>
                <a:srgbClr val="0A6F63"/>
              </a:buClr>
              <a:buFont typeface="Arial" panose="020B0604020202020204" pitchFamily="34" charset="0"/>
              <a:buChar char="•"/>
            </a:pPr>
            <a:r>
              <a:rPr lang="es-MX" sz="2400" dirty="0">
                <a:solidFill>
                  <a:srgbClr val="005569"/>
                </a:solidFill>
                <a:latin typeface="Myriad Pro" panose="020B0503030403020204" pitchFamily="34" charset="0"/>
                <a:ea typeface="Open Sans" pitchFamily="2" charset="0"/>
                <a:cs typeface="Open Sans" pitchFamily="2" charset="0"/>
              </a:rPr>
              <a:t>Otros acuerdos de subvención</a:t>
            </a:r>
          </a:p>
          <a:p>
            <a:pPr>
              <a:buClr>
                <a:srgbClr val="0A6F63"/>
              </a:buClr>
              <a:buFont typeface="Arial" panose="020B0604020202020204" pitchFamily="34" charset="0"/>
              <a:buChar char="•"/>
            </a:pPr>
            <a:r>
              <a:rPr lang="es-MX" sz="2400" dirty="0">
                <a:solidFill>
                  <a:srgbClr val="005569"/>
                </a:solidFill>
                <a:latin typeface="Myriad Pro" panose="020B0503030403020204" pitchFamily="34" charset="0"/>
                <a:ea typeface="Open Sans" pitchFamily="2" charset="0"/>
                <a:cs typeface="Open Sans" pitchFamily="2" charset="0"/>
              </a:rPr>
              <a:t>Documentos financieros</a:t>
            </a:r>
          </a:p>
          <a:p>
            <a:pPr marL="0" lvl="0" indent="0">
              <a:buClr>
                <a:srgbClr val="0A6F63"/>
              </a:buClr>
              <a:buNone/>
            </a:pPr>
            <a:r>
              <a:rPr lang="es-MX" sz="2400" i="1" dirty="0">
                <a:solidFill>
                  <a:srgbClr val="005569"/>
                </a:solidFill>
                <a:latin typeface="Myriad Pro" panose="020B0503030403020204" pitchFamily="34" charset="0"/>
                <a:ea typeface="Open Sans" pitchFamily="2" charset="0"/>
                <a:cs typeface="Open Sans" pitchFamily="2" charset="0"/>
              </a:rPr>
              <a:t>Suficiente para demostrar que gastó el dinero en un proyecto específico en un período de tiempo específico.</a:t>
            </a:r>
            <a:endParaRPr lang="en-US" i="1" dirty="0">
              <a:solidFill>
                <a:srgbClr val="005569"/>
              </a:solidFill>
              <a:latin typeface="Myriad Pro" panose="020B0503030403020204" pitchFamily="34" charset="0"/>
              <a:ea typeface="Open Sans" pitchFamily="2" charset="0"/>
              <a:cs typeface="Open Sans" pitchFamily="2" charset="0"/>
            </a:endParaRPr>
          </a:p>
        </p:txBody>
      </p:sp>
    </p:spTree>
    <p:extLst>
      <p:ext uri="{BB962C8B-B14F-4D97-AF65-F5344CB8AC3E}">
        <p14:creationId xmlns:p14="http://schemas.microsoft.com/office/powerpoint/2010/main" val="424577254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D9C867-35BE-1134-C1B7-0DECD6D6CAC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46E9E6C-E150-023D-2660-111896D1FF5B}"/>
              </a:ext>
            </a:extLst>
          </p:cNvPr>
          <p:cNvSpPr txBox="1">
            <a:spLocks/>
          </p:cNvSpPr>
          <p:nvPr/>
        </p:nvSpPr>
        <p:spPr>
          <a:xfrm>
            <a:off x="532427" y="6298802"/>
            <a:ext cx="9486216" cy="489622"/>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600" b="1" kern="1200" cap="all">
                <a:solidFill>
                  <a:schemeClr val="tx1"/>
                </a:solidFill>
                <a:latin typeface="Century Gothic" panose="020B0502020202020204" pitchFamily="34"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400" kern="1500" cap="none">
                <a:solidFill>
                  <a:schemeClr val="bg1"/>
                </a:solidFill>
                <a:latin typeface="Myriad Pro" panose="020B0503030403020204" pitchFamily="34" charset="0"/>
                <a:ea typeface="Open Sans" pitchFamily="2" charset="0"/>
                <a:cs typeface="Open Sans" pitchFamily="2" charset="0"/>
              </a:rPr>
              <a:t>Partner Projects </a:t>
            </a:r>
            <a:endParaRPr lang="en-US" sz="2400" b="1" kern="1500" cap="none">
              <a:solidFill>
                <a:schemeClr val="bg1"/>
              </a:solidFill>
              <a:latin typeface="Myriad Pro" panose="020B0503030403020204" pitchFamily="34" charset="0"/>
              <a:ea typeface="Open Sans" pitchFamily="2" charset="0"/>
              <a:cs typeface="Open Sans" pitchFamily="2" charset="0"/>
            </a:endParaRPr>
          </a:p>
        </p:txBody>
      </p:sp>
      <p:sp>
        <p:nvSpPr>
          <p:cNvPr id="5" name="Rectangle: Rounded Corners 4">
            <a:extLst>
              <a:ext uri="{FF2B5EF4-FFF2-40B4-BE49-F238E27FC236}">
                <a16:creationId xmlns:a16="http://schemas.microsoft.com/office/drawing/2014/main" id="{8C2768C4-157F-9CF4-BAA8-1B4DBFE693B2}"/>
              </a:ext>
            </a:extLst>
          </p:cNvPr>
          <p:cNvSpPr/>
          <p:nvPr/>
        </p:nvSpPr>
        <p:spPr>
          <a:xfrm>
            <a:off x="8174478" y="499787"/>
            <a:ext cx="3482502" cy="5135699"/>
          </a:xfrm>
          <a:prstGeom prst="roundRect">
            <a:avLst>
              <a:gd name="adj" fmla="val 5608"/>
            </a:avLst>
          </a:prstGeom>
          <a:solidFill>
            <a:srgbClr val="88C9D5">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 name="Table 3">
            <a:extLst>
              <a:ext uri="{FF2B5EF4-FFF2-40B4-BE49-F238E27FC236}">
                <a16:creationId xmlns:a16="http://schemas.microsoft.com/office/drawing/2014/main" id="{4A942DB0-A4F6-E603-017E-A85DEAE19D6C}"/>
              </a:ext>
            </a:extLst>
          </p:cNvPr>
          <p:cNvGraphicFramePr>
            <a:graphicFrameLocks noGrp="1"/>
          </p:cNvGraphicFramePr>
          <p:nvPr/>
        </p:nvGraphicFramePr>
        <p:xfrm>
          <a:off x="532427" y="236426"/>
          <a:ext cx="7308067" cy="5662419"/>
        </p:xfrm>
        <a:graphic>
          <a:graphicData uri="http://schemas.openxmlformats.org/drawingml/2006/table">
            <a:tbl>
              <a:tblPr firstRow="1" bandRow="1">
                <a:tableStyleId>{5C22544A-7EE6-4342-B048-85BDC9FD1C3A}</a:tableStyleId>
              </a:tblPr>
              <a:tblGrid>
                <a:gridCol w="1023303">
                  <a:extLst>
                    <a:ext uri="{9D8B030D-6E8A-4147-A177-3AD203B41FA5}">
                      <a16:colId xmlns:a16="http://schemas.microsoft.com/office/drawing/2014/main" val="4030108033"/>
                    </a:ext>
                  </a:extLst>
                </a:gridCol>
                <a:gridCol w="4572696">
                  <a:extLst>
                    <a:ext uri="{9D8B030D-6E8A-4147-A177-3AD203B41FA5}">
                      <a16:colId xmlns:a16="http://schemas.microsoft.com/office/drawing/2014/main" val="1704133683"/>
                    </a:ext>
                  </a:extLst>
                </a:gridCol>
                <a:gridCol w="1712068">
                  <a:extLst>
                    <a:ext uri="{9D8B030D-6E8A-4147-A177-3AD203B41FA5}">
                      <a16:colId xmlns:a16="http://schemas.microsoft.com/office/drawing/2014/main" val="585407235"/>
                    </a:ext>
                  </a:extLst>
                </a:gridCol>
              </a:tblGrid>
              <a:tr h="541646">
                <a:tc>
                  <a:txBody>
                    <a:bodyPr/>
                    <a:lstStyle/>
                    <a:p>
                      <a:r>
                        <a:rPr lang="en-US" sz="1800"/>
                        <a:t>Project</a:t>
                      </a:r>
                    </a:p>
                  </a:txBody>
                  <a:tcPr>
                    <a:solidFill>
                      <a:srgbClr val="00AFAD"/>
                    </a:solidFill>
                  </a:tcPr>
                </a:tc>
                <a:tc>
                  <a:txBody>
                    <a:bodyPr/>
                    <a:lstStyle/>
                    <a:p>
                      <a:r>
                        <a:rPr lang="en-US" sz="1800"/>
                        <a:t>Leverage Source</a:t>
                      </a:r>
                    </a:p>
                  </a:txBody>
                  <a:tcPr>
                    <a:solidFill>
                      <a:srgbClr val="00AFAD"/>
                    </a:solidFill>
                  </a:tcPr>
                </a:tc>
                <a:tc>
                  <a:txBody>
                    <a:bodyPr/>
                    <a:lstStyle/>
                    <a:p>
                      <a:r>
                        <a:rPr lang="en-US" sz="1800"/>
                        <a:t>Amount</a:t>
                      </a:r>
                    </a:p>
                  </a:txBody>
                  <a:tcPr>
                    <a:solidFill>
                      <a:srgbClr val="00AFAD"/>
                    </a:solidFill>
                  </a:tcPr>
                </a:tc>
                <a:extLst>
                  <a:ext uri="{0D108BD9-81ED-4DB2-BD59-A6C34878D82A}">
                    <a16:rowId xmlns:a16="http://schemas.microsoft.com/office/drawing/2014/main" val="3206390172"/>
                  </a:ext>
                </a:extLst>
              </a:tr>
              <a:tr h="373271">
                <a:tc>
                  <a:txBody>
                    <a:bodyPr/>
                    <a:lstStyle/>
                    <a:p>
                      <a:pPr marL="0" marR="0">
                        <a:lnSpc>
                          <a:spcPct val="107000"/>
                        </a:lnSpc>
                        <a:spcBef>
                          <a:spcPts val="0"/>
                        </a:spcBef>
                        <a:spcAft>
                          <a:spcPts val="0"/>
                        </a:spcAft>
                      </a:pPr>
                      <a:r>
                        <a:rPr lang="en-US" sz="1800">
                          <a:effectLst/>
                          <a:latin typeface="Calibri" panose="020F0502020204030204" pitchFamily="34" charset="0"/>
                          <a:ea typeface="MS Mincho" panose="02020609040205080304" pitchFamily="49" charset="-128"/>
                          <a:cs typeface="Arial" panose="020B0604020202020204" pitchFamily="34" charset="0"/>
                        </a:rPr>
                        <a:t>6</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9525" marR="9525" marT="9525" marB="0"/>
                </a:tc>
                <a:tc>
                  <a:txBody>
                    <a:bodyPr/>
                    <a:lstStyle/>
                    <a:p>
                      <a:pPr marL="0" marR="0">
                        <a:lnSpc>
                          <a:spcPct val="107000"/>
                        </a:lnSpc>
                        <a:spcBef>
                          <a:spcPts val="0"/>
                        </a:spcBef>
                        <a:spcAft>
                          <a:spcPts val="0"/>
                        </a:spcAft>
                      </a:pPr>
                      <a:r>
                        <a:rPr lang="en-US" sz="1800">
                          <a:effectLst/>
                          <a:latin typeface="Calibri" panose="020F0502020204030204" pitchFamily="34" charset="0"/>
                          <a:ea typeface="MS Mincho" panose="02020609040205080304" pitchFamily="49" charset="-128"/>
                          <a:cs typeface="Arial" panose="020B0604020202020204" pitchFamily="34" charset="0"/>
                        </a:rPr>
                        <a:t>CalFire 3.2</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9525" marR="9525" marT="9525" marB="0"/>
                </a:tc>
                <a:tc>
                  <a:txBody>
                    <a:bodyPr/>
                    <a:lstStyle/>
                    <a:p>
                      <a:pPr marL="0" marR="0">
                        <a:lnSpc>
                          <a:spcPct val="107000"/>
                        </a:lnSpc>
                        <a:spcBef>
                          <a:spcPts val="0"/>
                        </a:spcBef>
                        <a:spcAft>
                          <a:spcPts val="0"/>
                        </a:spcAft>
                      </a:pPr>
                      <a:r>
                        <a:rPr lang="en-US" sz="1800">
                          <a:effectLst/>
                          <a:latin typeface="Calibri" panose="020F0502020204030204" pitchFamily="34" charset="0"/>
                          <a:ea typeface="MS Mincho" panose="02020609040205080304" pitchFamily="49" charset="-128"/>
                          <a:cs typeface="Arial" panose="020B0604020202020204" pitchFamily="34" charset="0"/>
                        </a:rPr>
                        <a:t>$122,766.50 </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9525" marR="9525" marT="9525" marB="0"/>
                </a:tc>
                <a:extLst>
                  <a:ext uri="{0D108BD9-81ED-4DB2-BD59-A6C34878D82A}">
                    <a16:rowId xmlns:a16="http://schemas.microsoft.com/office/drawing/2014/main" val="2867364788"/>
                  </a:ext>
                </a:extLst>
              </a:tr>
              <a:tr h="373271">
                <a:tc>
                  <a:txBody>
                    <a:bodyPr/>
                    <a:lstStyle/>
                    <a:p>
                      <a:pPr marL="0" marR="0">
                        <a:lnSpc>
                          <a:spcPct val="107000"/>
                        </a:lnSpc>
                        <a:spcBef>
                          <a:spcPts val="0"/>
                        </a:spcBef>
                        <a:spcAft>
                          <a:spcPts val="0"/>
                        </a:spcAft>
                      </a:pPr>
                      <a:r>
                        <a:rPr lang="en-US" sz="1800">
                          <a:effectLst/>
                          <a:latin typeface="Calibri" panose="020F0502020204030204" pitchFamily="34" charset="0"/>
                          <a:ea typeface="MS Mincho" panose="02020609040205080304" pitchFamily="49" charset="-128"/>
                          <a:cs typeface="Arial" panose="020B0604020202020204" pitchFamily="34" charset="0"/>
                        </a:rPr>
                        <a:t>6</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9525" marR="9525" marT="9525" marB="0"/>
                </a:tc>
                <a:tc>
                  <a:txBody>
                    <a:bodyPr/>
                    <a:lstStyle/>
                    <a:p>
                      <a:pPr marL="0" marR="0">
                        <a:lnSpc>
                          <a:spcPct val="107000"/>
                        </a:lnSpc>
                        <a:spcBef>
                          <a:spcPts val="0"/>
                        </a:spcBef>
                        <a:spcAft>
                          <a:spcPts val="0"/>
                        </a:spcAft>
                      </a:pPr>
                      <a:r>
                        <a:rPr lang="en-US" sz="1800">
                          <a:effectLst/>
                          <a:latin typeface="Calibri" panose="020F0502020204030204" pitchFamily="34" charset="0"/>
                          <a:ea typeface="MS Mincho" panose="02020609040205080304" pitchFamily="49" charset="-128"/>
                          <a:cs typeface="Arial" panose="020B0604020202020204" pitchFamily="34" charset="0"/>
                        </a:rPr>
                        <a:t>CalFire Workforce Dev</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9525" marR="9525" marT="9525" marB="0"/>
                </a:tc>
                <a:tc>
                  <a:txBody>
                    <a:bodyPr/>
                    <a:lstStyle/>
                    <a:p>
                      <a:pPr marL="0" marR="0">
                        <a:lnSpc>
                          <a:spcPct val="107000"/>
                        </a:lnSpc>
                        <a:spcBef>
                          <a:spcPts val="0"/>
                        </a:spcBef>
                        <a:spcAft>
                          <a:spcPts val="0"/>
                        </a:spcAft>
                      </a:pPr>
                      <a:r>
                        <a:rPr lang="en-US" sz="1800">
                          <a:effectLst/>
                          <a:latin typeface="Calibri" panose="020F0502020204030204" pitchFamily="34" charset="0"/>
                          <a:ea typeface="MS Mincho" panose="02020609040205080304" pitchFamily="49" charset="-128"/>
                          <a:cs typeface="Arial" panose="020B0604020202020204" pitchFamily="34" charset="0"/>
                        </a:rPr>
                        <a:t>$12,250.00 </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9525" marR="9525" marT="9525" marB="0"/>
                </a:tc>
                <a:extLst>
                  <a:ext uri="{0D108BD9-81ED-4DB2-BD59-A6C34878D82A}">
                    <a16:rowId xmlns:a16="http://schemas.microsoft.com/office/drawing/2014/main" val="4142269455"/>
                  </a:ext>
                </a:extLst>
              </a:tr>
              <a:tr h="373271">
                <a:tc>
                  <a:txBody>
                    <a:bodyPr/>
                    <a:lstStyle/>
                    <a:p>
                      <a:pPr marL="0" marR="0">
                        <a:lnSpc>
                          <a:spcPct val="107000"/>
                        </a:lnSpc>
                        <a:spcBef>
                          <a:spcPts val="0"/>
                        </a:spcBef>
                        <a:spcAft>
                          <a:spcPts val="0"/>
                        </a:spcAft>
                      </a:pPr>
                      <a:r>
                        <a:rPr lang="en-US" sz="1800">
                          <a:effectLst/>
                          <a:latin typeface="Calibri" panose="020F0502020204030204" pitchFamily="34" charset="0"/>
                          <a:ea typeface="MS Mincho" panose="02020609040205080304" pitchFamily="49" charset="-128"/>
                          <a:cs typeface="Arial" panose="020B0604020202020204" pitchFamily="34" charset="0"/>
                        </a:rPr>
                        <a:t>6</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9525" marR="9525" marT="9525" marB="0"/>
                </a:tc>
                <a:tc>
                  <a:txBody>
                    <a:bodyPr/>
                    <a:lstStyle/>
                    <a:p>
                      <a:pPr marL="0" marR="0">
                        <a:lnSpc>
                          <a:spcPct val="107000"/>
                        </a:lnSpc>
                        <a:spcBef>
                          <a:spcPts val="0"/>
                        </a:spcBef>
                        <a:spcAft>
                          <a:spcPts val="0"/>
                        </a:spcAft>
                      </a:pPr>
                      <a:r>
                        <a:rPr lang="en-US" sz="1800">
                          <a:effectLst/>
                          <a:latin typeface="Calibri" panose="020F0502020204030204" pitchFamily="34" charset="0"/>
                          <a:ea typeface="MS Mincho" panose="02020609040205080304" pitchFamily="49" charset="-128"/>
                          <a:cs typeface="Arial" panose="020B0604020202020204" pitchFamily="34" charset="0"/>
                        </a:rPr>
                        <a:t>CNRA Urban Greening Grant</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9525" marR="9525" marT="9525" marB="0"/>
                </a:tc>
                <a:tc>
                  <a:txBody>
                    <a:bodyPr/>
                    <a:lstStyle/>
                    <a:p>
                      <a:pPr marL="0" marR="0">
                        <a:lnSpc>
                          <a:spcPct val="107000"/>
                        </a:lnSpc>
                        <a:spcBef>
                          <a:spcPts val="0"/>
                        </a:spcBef>
                        <a:spcAft>
                          <a:spcPts val="0"/>
                        </a:spcAft>
                      </a:pPr>
                      <a:r>
                        <a:rPr lang="en-US" sz="1800">
                          <a:effectLst/>
                          <a:latin typeface="Calibri" panose="020F0502020204030204" pitchFamily="34" charset="0"/>
                          <a:ea typeface="MS Mincho" panose="02020609040205080304" pitchFamily="49" charset="-128"/>
                          <a:cs typeface="Arial" panose="020B0604020202020204" pitchFamily="34" charset="0"/>
                        </a:rPr>
                        <a:t>$1,153,962.00 </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9525" marR="9525" marT="9525" marB="0"/>
                </a:tc>
                <a:extLst>
                  <a:ext uri="{0D108BD9-81ED-4DB2-BD59-A6C34878D82A}">
                    <a16:rowId xmlns:a16="http://schemas.microsoft.com/office/drawing/2014/main" val="4094268610"/>
                  </a:ext>
                </a:extLst>
              </a:tr>
              <a:tr h="389107">
                <a:tc>
                  <a:txBody>
                    <a:bodyPr/>
                    <a:lstStyle/>
                    <a:p>
                      <a:pPr marL="0" marR="0">
                        <a:lnSpc>
                          <a:spcPct val="107000"/>
                        </a:lnSpc>
                        <a:spcBef>
                          <a:spcPts val="0"/>
                        </a:spcBef>
                        <a:spcAft>
                          <a:spcPts val="0"/>
                        </a:spcAft>
                      </a:pPr>
                      <a:r>
                        <a:rPr lang="en-US" sz="1800">
                          <a:effectLst/>
                          <a:latin typeface="Calibri" panose="020F0502020204030204" pitchFamily="34" charset="0"/>
                          <a:ea typeface="MS Mincho" panose="02020609040205080304" pitchFamily="49" charset="-128"/>
                          <a:cs typeface="Arial" panose="020B0604020202020204" pitchFamily="34" charset="0"/>
                        </a:rPr>
                        <a:t>6</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9525" marR="9525" marT="9525" marB="0"/>
                </a:tc>
                <a:tc>
                  <a:txBody>
                    <a:bodyPr/>
                    <a:lstStyle/>
                    <a:p>
                      <a:pPr marL="0" marR="0">
                        <a:lnSpc>
                          <a:spcPct val="107000"/>
                        </a:lnSpc>
                        <a:spcBef>
                          <a:spcPts val="0"/>
                        </a:spcBef>
                        <a:spcAft>
                          <a:spcPts val="0"/>
                        </a:spcAft>
                      </a:pPr>
                      <a:r>
                        <a:rPr lang="en-US" sz="1800">
                          <a:effectLst/>
                          <a:latin typeface="Calibri" panose="020F0502020204030204" pitchFamily="34" charset="0"/>
                          <a:ea typeface="MS Mincho" panose="02020609040205080304" pitchFamily="49" charset="-128"/>
                          <a:cs typeface="Arial" panose="020B0604020202020204" pitchFamily="34" charset="0"/>
                        </a:rPr>
                        <a:t>ECIA Funds</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9525" marR="9525" marT="9525" marB="0"/>
                </a:tc>
                <a:tc>
                  <a:txBody>
                    <a:bodyPr/>
                    <a:lstStyle/>
                    <a:p>
                      <a:pPr marL="0" marR="0">
                        <a:lnSpc>
                          <a:spcPct val="107000"/>
                        </a:lnSpc>
                        <a:spcBef>
                          <a:spcPts val="0"/>
                        </a:spcBef>
                        <a:spcAft>
                          <a:spcPts val="0"/>
                        </a:spcAft>
                      </a:pPr>
                      <a:r>
                        <a:rPr lang="en-US" sz="1800">
                          <a:effectLst/>
                          <a:latin typeface="Calibri" panose="020F0502020204030204" pitchFamily="34" charset="0"/>
                          <a:ea typeface="MS Mincho" panose="02020609040205080304" pitchFamily="49" charset="-128"/>
                          <a:cs typeface="Arial" panose="020B0604020202020204" pitchFamily="34" charset="0"/>
                        </a:rPr>
                        <a:t>$931,319.00 </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9525" marR="9525" marT="9525" marB="0"/>
                </a:tc>
                <a:extLst>
                  <a:ext uri="{0D108BD9-81ED-4DB2-BD59-A6C34878D82A}">
                    <a16:rowId xmlns:a16="http://schemas.microsoft.com/office/drawing/2014/main" val="852622409"/>
                  </a:ext>
                </a:extLst>
              </a:tr>
              <a:tr h="369651">
                <a:tc>
                  <a:txBody>
                    <a:bodyPr/>
                    <a:lstStyle/>
                    <a:p>
                      <a:pPr marL="0" marR="0">
                        <a:lnSpc>
                          <a:spcPct val="107000"/>
                        </a:lnSpc>
                        <a:spcBef>
                          <a:spcPts val="0"/>
                        </a:spcBef>
                        <a:spcAft>
                          <a:spcPts val="0"/>
                        </a:spcAft>
                      </a:pPr>
                      <a:r>
                        <a:rPr lang="en-US" sz="1800">
                          <a:effectLst/>
                          <a:latin typeface="Calibri" panose="020F0502020204030204" pitchFamily="34" charset="0"/>
                          <a:ea typeface="MS Mincho" panose="02020609040205080304" pitchFamily="49" charset="-128"/>
                          <a:cs typeface="Arial" panose="020B0604020202020204" pitchFamily="34" charset="0"/>
                        </a:rPr>
                        <a:t>7</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9525" marR="9525" marT="9525" marB="0"/>
                </a:tc>
                <a:tc>
                  <a:txBody>
                    <a:bodyPr/>
                    <a:lstStyle/>
                    <a:p>
                      <a:pPr marL="0" marR="0">
                        <a:lnSpc>
                          <a:spcPct val="107000"/>
                        </a:lnSpc>
                        <a:spcBef>
                          <a:spcPts val="0"/>
                        </a:spcBef>
                        <a:spcAft>
                          <a:spcPts val="0"/>
                        </a:spcAft>
                      </a:pPr>
                      <a:r>
                        <a:rPr lang="en-US" sz="1800">
                          <a:effectLst/>
                          <a:latin typeface="Calibri" panose="020F0502020204030204" pitchFamily="34" charset="0"/>
                          <a:ea typeface="MS Mincho" panose="02020609040205080304" pitchFamily="49" charset="-128"/>
                          <a:cs typeface="Arial" panose="020B0604020202020204" pitchFamily="34" charset="0"/>
                        </a:rPr>
                        <a:t>Hellman Foundation Greenway Grant</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9525" marR="9525" marT="9525" marB="0"/>
                </a:tc>
                <a:tc>
                  <a:txBody>
                    <a:bodyPr/>
                    <a:lstStyle/>
                    <a:p>
                      <a:pPr marL="0" marR="0">
                        <a:lnSpc>
                          <a:spcPct val="107000"/>
                        </a:lnSpc>
                        <a:spcBef>
                          <a:spcPts val="0"/>
                        </a:spcBef>
                        <a:spcAft>
                          <a:spcPts val="0"/>
                        </a:spcAft>
                      </a:pPr>
                      <a:r>
                        <a:rPr lang="en-US" sz="1800">
                          <a:effectLst/>
                          <a:latin typeface="Calibri" panose="020F0502020204030204" pitchFamily="34" charset="0"/>
                          <a:ea typeface="MS Mincho" panose="02020609040205080304" pitchFamily="49" charset="-128"/>
                          <a:cs typeface="Arial" panose="020B0604020202020204" pitchFamily="34" charset="0"/>
                        </a:rPr>
                        <a:t>$24,492.00 </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9525" marR="9525" marT="9525" marB="0"/>
                </a:tc>
                <a:extLst>
                  <a:ext uri="{0D108BD9-81ED-4DB2-BD59-A6C34878D82A}">
                    <a16:rowId xmlns:a16="http://schemas.microsoft.com/office/drawing/2014/main" val="1643768471"/>
                  </a:ext>
                </a:extLst>
              </a:tr>
              <a:tr h="379379">
                <a:tc>
                  <a:txBody>
                    <a:bodyPr/>
                    <a:lstStyle/>
                    <a:p>
                      <a:pPr marL="0" marR="0">
                        <a:lnSpc>
                          <a:spcPct val="107000"/>
                        </a:lnSpc>
                        <a:spcBef>
                          <a:spcPts val="0"/>
                        </a:spcBef>
                        <a:spcAft>
                          <a:spcPts val="0"/>
                        </a:spcAft>
                      </a:pPr>
                      <a:r>
                        <a:rPr lang="en-US" sz="1800">
                          <a:effectLst/>
                          <a:latin typeface="Calibri" panose="020F0502020204030204" pitchFamily="34" charset="0"/>
                          <a:ea typeface="MS Mincho" panose="02020609040205080304" pitchFamily="49" charset="-128"/>
                          <a:cs typeface="Arial" panose="020B0604020202020204" pitchFamily="34" charset="0"/>
                        </a:rPr>
                        <a:t>7</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9525" marR="9525" marT="9525" marB="0"/>
                </a:tc>
                <a:tc>
                  <a:txBody>
                    <a:bodyPr/>
                    <a:lstStyle/>
                    <a:p>
                      <a:pPr marL="0" marR="0">
                        <a:lnSpc>
                          <a:spcPct val="107000"/>
                        </a:lnSpc>
                        <a:spcBef>
                          <a:spcPts val="0"/>
                        </a:spcBef>
                        <a:spcAft>
                          <a:spcPts val="0"/>
                        </a:spcAft>
                      </a:pPr>
                      <a:r>
                        <a:rPr lang="en-US" sz="1800">
                          <a:effectLst/>
                          <a:latin typeface="Calibri" panose="020F0502020204030204" pitchFamily="34" charset="0"/>
                          <a:ea typeface="MS Mincho" panose="02020609040205080304" pitchFamily="49" charset="-128"/>
                          <a:cs typeface="Arial" panose="020B0604020202020204" pitchFamily="34" charset="0"/>
                        </a:rPr>
                        <a:t>Individual Donor</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9525" marR="9525" marT="9525" marB="0"/>
                </a:tc>
                <a:tc>
                  <a:txBody>
                    <a:bodyPr/>
                    <a:lstStyle/>
                    <a:p>
                      <a:pPr marL="0" marR="0">
                        <a:lnSpc>
                          <a:spcPct val="107000"/>
                        </a:lnSpc>
                        <a:spcBef>
                          <a:spcPts val="0"/>
                        </a:spcBef>
                        <a:spcAft>
                          <a:spcPts val="0"/>
                        </a:spcAft>
                      </a:pPr>
                      <a:r>
                        <a:rPr lang="en-US" sz="1800">
                          <a:effectLst/>
                          <a:latin typeface="Calibri" panose="020F0502020204030204" pitchFamily="34" charset="0"/>
                          <a:ea typeface="MS Mincho" panose="02020609040205080304" pitchFamily="49" charset="-128"/>
                          <a:cs typeface="Arial" panose="020B0604020202020204" pitchFamily="34" charset="0"/>
                        </a:rPr>
                        <a:t>$36,000.00 </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9525" marR="9525" marT="9525" marB="0"/>
                </a:tc>
                <a:extLst>
                  <a:ext uri="{0D108BD9-81ED-4DB2-BD59-A6C34878D82A}">
                    <a16:rowId xmlns:a16="http://schemas.microsoft.com/office/drawing/2014/main" val="3431921176"/>
                  </a:ext>
                </a:extLst>
              </a:tr>
              <a:tr h="408561">
                <a:tc>
                  <a:txBody>
                    <a:bodyPr/>
                    <a:lstStyle/>
                    <a:p>
                      <a:pPr marL="0" marR="0">
                        <a:lnSpc>
                          <a:spcPct val="107000"/>
                        </a:lnSpc>
                        <a:spcBef>
                          <a:spcPts val="0"/>
                        </a:spcBef>
                        <a:spcAft>
                          <a:spcPts val="0"/>
                        </a:spcAft>
                      </a:pPr>
                      <a:r>
                        <a:rPr lang="en-US" sz="1800">
                          <a:effectLst/>
                          <a:latin typeface="Calibri" panose="020F0502020204030204" pitchFamily="34" charset="0"/>
                          <a:ea typeface="MS Mincho" panose="02020609040205080304" pitchFamily="49" charset="-128"/>
                          <a:cs typeface="Arial" panose="020B0604020202020204" pitchFamily="34" charset="0"/>
                        </a:rPr>
                        <a:t>7</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9525" marR="9525" marT="9525" marB="0"/>
                </a:tc>
                <a:tc>
                  <a:txBody>
                    <a:bodyPr/>
                    <a:lstStyle/>
                    <a:p>
                      <a:pPr marL="0" marR="0">
                        <a:lnSpc>
                          <a:spcPct val="107000"/>
                        </a:lnSpc>
                        <a:spcBef>
                          <a:spcPts val="0"/>
                        </a:spcBef>
                        <a:spcAft>
                          <a:spcPts val="0"/>
                        </a:spcAft>
                      </a:pPr>
                      <a:r>
                        <a:rPr lang="en-US" sz="1800">
                          <a:effectLst/>
                          <a:latin typeface="Calibri" panose="020F0502020204030204" pitchFamily="34" charset="0"/>
                          <a:ea typeface="MS Mincho" panose="02020609040205080304" pitchFamily="49" charset="-128"/>
                          <a:cs typeface="Arial" panose="020B0604020202020204" pitchFamily="34" charset="0"/>
                        </a:rPr>
                        <a:t>Contra Costa County CDBG</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9525" marR="9525" marT="9525" marB="0"/>
                </a:tc>
                <a:tc>
                  <a:txBody>
                    <a:bodyPr/>
                    <a:lstStyle/>
                    <a:p>
                      <a:pPr marL="0" marR="0">
                        <a:lnSpc>
                          <a:spcPct val="107000"/>
                        </a:lnSpc>
                        <a:spcBef>
                          <a:spcPts val="0"/>
                        </a:spcBef>
                        <a:spcAft>
                          <a:spcPts val="0"/>
                        </a:spcAft>
                      </a:pPr>
                      <a:r>
                        <a:rPr lang="en-US" sz="1800">
                          <a:effectLst/>
                          <a:latin typeface="Calibri" panose="020F0502020204030204" pitchFamily="34" charset="0"/>
                          <a:ea typeface="MS Mincho" panose="02020609040205080304" pitchFamily="49" charset="-128"/>
                          <a:cs typeface="Arial" panose="020B0604020202020204" pitchFamily="34" charset="0"/>
                        </a:rPr>
                        <a:t>$80,000.00 </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9525" marR="9525" marT="9525" marB="0"/>
                </a:tc>
                <a:extLst>
                  <a:ext uri="{0D108BD9-81ED-4DB2-BD59-A6C34878D82A}">
                    <a16:rowId xmlns:a16="http://schemas.microsoft.com/office/drawing/2014/main" val="863069006"/>
                  </a:ext>
                </a:extLst>
              </a:tr>
              <a:tr h="398834">
                <a:tc>
                  <a:txBody>
                    <a:bodyPr/>
                    <a:lstStyle/>
                    <a:p>
                      <a:pPr marL="0" marR="0">
                        <a:lnSpc>
                          <a:spcPct val="107000"/>
                        </a:lnSpc>
                        <a:spcBef>
                          <a:spcPts val="0"/>
                        </a:spcBef>
                        <a:spcAft>
                          <a:spcPts val="0"/>
                        </a:spcAft>
                      </a:pPr>
                      <a:r>
                        <a:rPr lang="en-US" sz="1800">
                          <a:effectLst/>
                          <a:latin typeface="Calibri" panose="020F0502020204030204" pitchFamily="34" charset="0"/>
                          <a:ea typeface="MS Mincho" panose="02020609040205080304" pitchFamily="49" charset="-128"/>
                          <a:cs typeface="Arial" panose="020B0604020202020204" pitchFamily="34" charset="0"/>
                        </a:rPr>
                        <a:t>8</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9525" marR="9525" marT="9525" marB="0"/>
                </a:tc>
                <a:tc>
                  <a:txBody>
                    <a:bodyPr/>
                    <a:lstStyle/>
                    <a:p>
                      <a:pPr marL="0" marR="0">
                        <a:lnSpc>
                          <a:spcPct val="107000"/>
                        </a:lnSpc>
                        <a:spcBef>
                          <a:spcPts val="0"/>
                        </a:spcBef>
                        <a:spcAft>
                          <a:spcPts val="0"/>
                        </a:spcAft>
                      </a:pPr>
                      <a:r>
                        <a:rPr lang="en-US" sz="1800">
                          <a:effectLst/>
                          <a:latin typeface="Calibri" panose="020F0502020204030204" pitchFamily="34" charset="0"/>
                          <a:ea typeface="MS Mincho" panose="02020609040205080304" pitchFamily="49" charset="-128"/>
                          <a:cs typeface="Arial" panose="020B0604020202020204" pitchFamily="34" charset="0"/>
                        </a:rPr>
                        <a:t>Hellman Foundation Greenway Grant</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9525" marR="9525" marT="9525" marB="0"/>
                </a:tc>
                <a:tc>
                  <a:txBody>
                    <a:bodyPr/>
                    <a:lstStyle/>
                    <a:p>
                      <a:pPr marL="0" marR="0">
                        <a:lnSpc>
                          <a:spcPct val="107000"/>
                        </a:lnSpc>
                        <a:spcBef>
                          <a:spcPts val="0"/>
                        </a:spcBef>
                        <a:spcAft>
                          <a:spcPts val="0"/>
                        </a:spcAft>
                      </a:pPr>
                      <a:r>
                        <a:rPr lang="en-US" sz="1800">
                          <a:effectLst/>
                          <a:latin typeface="Calibri" panose="020F0502020204030204" pitchFamily="34" charset="0"/>
                          <a:ea typeface="MS Mincho" panose="02020609040205080304" pitchFamily="49" charset="-128"/>
                          <a:cs typeface="Arial" panose="020B0604020202020204" pitchFamily="34" charset="0"/>
                        </a:rPr>
                        <a:t>$27,360.00 </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9525" marR="9525" marT="9525" marB="0"/>
                </a:tc>
                <a:extLst>
                  <a:ext uri="{0D108BD9-81ED-4DB2-BD59-A6C34878D82A}">
                    <a16:rowId xmlns:a16="http://schemas.microsoft.com/office/drawing/2014/main" val="2230792918"/>
                  </a:ext>
                </a:extLst>
              </a:tr>
              <a:tr h="408562">
                <a:tc>
                  <a:txBody>
                    <a:bodyPr/>
                    <a:lstStyle/>
                    <a:p>
                      <a:pPr marL="0" marR="0">
                        <a:lnSpc>
                          <a:spcPct val="107000"/>
                        </a:lnSpc>
                        <a:spcBef>
                          <a:spcPts val="0"/>
                        </a:spcBef>
                        <a:spcAft>
                          <a:spcPts val="0"/>
                        </a:spcAft>
                      </a:pPr>
                      <a:r>
                        <a:rPr lang="en-US" sz="1800">
                          <a:effectLst/>
                          <a:latin typeface="Calibri" panose="020F0502020204030204" pitchFamily="34" charset="0"/>
                          <a:ea typeface="MS Mincho" panose="02020609040205080304" pitchFamily="49" charset="-128"/>
                          <a:cs typeface="Arial" panose="020B0604020202020204" pitchFamily="34" charset="0"/>
                        </a:rPr>
                        <a:t>9</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9525" marR="9525" marT="9525" marB="0"/>
                </a:tc>
                <a:tc>
                  <a:txBody>
                    <a:bodyPr/>
                    <a:lstStyle/>
                    <a:p>
                      <a:pPr marL="0" marR="0">
                        <a:lnSpc>
                          <a:spcPct val="107000"/>
                        </a:lnSpc>
                        <a:spcBef>
                          <a:spcPts val="0"/>
                        </a:spcBef>
                        <a:spcAft>
                          <a:spcPts val="0"/>
                        </a:spcAft>
                      </a:pPr>
                      <a:r>
                        <a:rPr lang="en-US" sz="1800">
                          <a:effectLst/>
                          <a:latin typeface="Calibri" panose="020F0502020204030204" pitchFamily="34" charset="0"/>
                          <a:ea typeface="MS Mincho" panose="02020609040205080304" pitchFamily="49" charset="-128"/>
                          <a:cs typeface="Arial" panose="020B0604020202020204" pitchFamily="34" charset="0"/>
                        </a:rPr>
                        <a:t>Sunlight Giving</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9525" marR="9525" marT="9525" marB="0"/>
                </a:tc>
                <a:tc>
                  <a:txBody>
                    <a:bodyPr/>
                    <a:lstStyle/>
                    <a:p>
                      <a:pPr marL="0" marR="0">
                        <a:lnSpc>
                          <a:spcPct val="107000"/>
                        </a:lnSpc>
                        <a:spcBef>
                          <a:spcPts val="0"/>
                        </a:spcBef>
                        <a:spcAft>
                          <a:spcPts val="0"/>
                        </a:spcAft>
                      </a:pPr>
                      <a:r>
                        <a:rPr lang="en-US" sz="1800">
                          <a:effectLst/>
                          <a:latin typeface="Calibri" panose="020F0502020204030204" pitchFamily="34" charset="0"/>
                          <a:ea typeface="MS Mincho" panose="02020609040205080304" pitchFamily="49" charset="-128"/>
                          <a:cs typeface="Arial" panose="020B0604020202020204" pitchFamily="34" charset="0"/>
                        </a:rPr>
                        <a:t>$150,000.00 </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9525" marR="9525" marT="9525" marB="0"/>
                </a:tc>
                <a:extLst>
                  <a:ext uri="{0D108BD9-81ED-4DB2-BD59-A6C34878D82A}">
                    <a16:rowId xmlns:a16="http://schemas.microsoft.com/office/drawing/2014/main" val="1364589309"/>
                  </a:ext>
                </a:extLst>
              </a:tr>
              <a:tr h="418289">
                <a:tc>
                  <a:txBody>
                    <a:bodyPr/>
                    <a:lstStyle/>
                    <a:p>
                      <a:pPr marL="0" marR="0">
                        <a:lnSpc>
                          <a:spcPct val="107000"/>
                        </a:lnSpc>
                        <a:spcBef>
                          <a:spcPts val="0"/>
                        </a:spcBef>
                        <a:spcAft>
                          <a:spcPts val="0"/>
                        </a:spcAft>
                      </a:pPr>
                      <a:r>
                        <a:rPr lang="en-US" sz="1800">
                          <a:effectLst/>
                          <a:latin typeface="Calibri" panose="020F0502020204030204" pitchFamily="34" charset="0"/>
                          <a:ea typeface="MS Mincho" panose="02020609040205080304" pitchFamily="49" charset="-128"/>
                          <a:cs typeface="Arial" panose="020B0604020202020204" pitchFamily="34" charset="0"/>
                        </a:rPr>
                        <a:t>9</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9525" marR="9525" marT="9525" marB="0"/>
                </a:tc>
                <a:tc>
                  <a:txBody>
                    <a:bodyPr/>
                    <a:lstStyle/>
                    <a:p>
                      <a:pPr marL="0" marR="0">
                        <a:lnSpc>
                          <a:spcPct val="107000"/>
                        </a:lnSpc>
                        <a:spcBef>
                          <a:spcPts val="0"/>
                        </a:spcBef>
                        <a:spcAft>
                          <a:spcPts val="0"/>
                        </a:spcAft>
                      </a:pPr>
                      <a:r>
                        <a:rPr lang="en-US" sz="1800">
                          <a:effectLst/>
                          <a:latin typeface="Calibri" panose="020F0502020204030204" pitchFamily="34" charset="0"/>
                          <a:ea typeface="MS Mincho" panose="02020609040205080304" pitchFamily="49" charset="-128"/>
                          <a:cs typeface="Arial" panose="020B0604020202020204" pitchFamily="34" charset="0"/>
                        </a:rPr>
                        <a:t>Kaiser Permanente’s Northern California Community Benefit Programs</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9525" marR="9525" marT="9525" marB="0"/>
                </a:tc>
                <a:tc>
                  <a:txBody>
                    <a:bodyPr/>
                    <a:lstStyle/>
                    <a:p>
                      <a:pPr marL="0" marR="0">
                        <a:lnSpc>
                          <a:spcPct val="107000"/>
                        </a:lnSpc>
                        <a:spcBef>
                          <a:spcPts val="0"/>
                        </a:spcBef>
                        <a:spcAft>
                          <a:spcPts val="0"/>
                        </a:spcAft>
                      </a:pPr>
                      <a:r>
                        <a:rPr lang="en-US" sz="1800">
                          <a:effectLst/>
                          <a:latin typeface="Calibri" panose="020F0502020204030204" pitchFamily="34" charset="0"/>
                          <a:ea typeface="MS Mincho" panose="02020609040205080304" pitchFamily="49" charset="-128"/>
                          <a:cs typeface="Arial" panose="020B0604020202020204" pitchFamily="34" charset="0"/>
                        </a:rPr>
                        <a:t>$25,000.00 </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9525" marR="9525" marT="9525" marB="0"/>
                </a:tc>
                <a:extLst>
                  <a:ext uri="{0D108BD9-81ED-4DB2-BD59-A6C34878D82A}">
                    <a16:rowId xmlns:a16="http://schemas.microsoft.com/office/drawing/2014/main" val="1161015021"/>
                  </a:ext>
                </a:extLst>
              </a:tr>
              <a:tr h="398834">
                <a:tc>
                  <a:txBody>
                    <a:bodyPr/>
                    <a:lstStyle/>
                    <a:p>
                      <a:pPr marL="0" marR="0">
                        <a:lnSpc>
                          <a:spcPct val="107000"/>
                        </a:lnSpc>
                        <a:spcBef>
                          <a:spcPts val="0"/>
                        </a:spcBef>
                        <a:spcAft>
                          <a:spcPts val="0"/>
                        </a:spcAft>
                      </a:pPr>
                      <a:r>
                        <a:rPr lang="en-US" sz="1800">
                          <a:effectLst/>
                          <a:latin typeface="Calibri" panose="020F0502020204030204" pitchFamily="34" charset="0"/>
                          <a:ea typeface="MS Mincho" panose="02020609040205080304" pitchFamily="49" charset="-128"/>
                          <a:cs typeface="Arial" panose="020B0604020202020204" pitchFamily="34" charset="0"/>
                        </a:rPr>
                        <a:t>10</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9525" marR="9525" marT="9525" marB="0"/>
                </a:tc>
                <a:tc>
                  <a:txBody>
                    <a:bodyPr/>
                    <a:lstStyle/>
                    <a:p>
                      <a:pPr marL="0" marR="0">
                        <a:lnSpc>
                          <a:spcPct val="107000"/>
                        </a:lnSpc>
                        <a:spcBef>
                          <a:spcPts val="0"/>
                        </a:spcBef>
                        <a:spcAft>
                          <a:spcPts val="0"/>
                        </a:spcAft>
                      </a:pPr>
                      <a:r>
                        <a:rPr lang="en-US" sz="1800">
                          <a:effectLst/>
                          <a:latin typeface="Calibri" panose="020F0502020204030204" pitchFamily="34" charset="0"/>
                          <a:ea typeface="MS Mincho" panose="02020609040205080304" pitchFamily="49" charset="-128"/>
                          <a:cs typeface="Arial" panose="020B0604020202020204" pitchFamily="34" charset="0"/>
                        </a:rPr>
                        <a:t>Charleston Mobility In-Kind</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9525" marR="9525" marT="9525" marB="0"/>
                </a:tc>
                <a:tc>
                  <a:txBody>
                    <a:bodyPr/>
                    <a:lstStyle/>
                    <a:p>
                      <a:pPr marL="0" marR="0">
                        <a:lnSpc>
                          <a:spcPct val="107000"/>
                        </a:lnSpc>
                        <a:spcBef>
                          <a:spcPts val="0"/>
                        </a:spcBef>
                        <a:spcAft>
                          <a:spcPts val="0"/>
                        </a:spcAft>
                      </a:pPr>
                      <a:r>
                        <a:rPr lang="en-US" sz="1800">
                          <a:effectLst/>
                          <a:latin typeface="Calibri" panose="020F0502020204030204" pitchFamily="34" charset="0"/>
                          <a:ea typeface="MS Mincho" panose="02020609040205080304" pitchFamily="49" charset="-128"/>
                          <a:cs typeface="Arial" panose="020B0604020202020204" pitchFamily="34" charset="0"/>
                        </a:rPr>
                        <a:t>$15,184.00 </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9525" marR="9525" marT="9525" marB="0"/>
                </a:tc>
                <a:extLst>
                  <a:ext uri="{0D108BD9-81ED-4DB2-BD59-A6C34878D82A}">
                    <a16:rowId xmlns:a16="http://schemas.microsoft.com/office/drawing/2014/main" val="997978162"/>
                  </a:ext>
                </a:extLst>
              </a:tr>
              <a:tr h="345074">
                <a:tc>
                  <a:txBody>
                    <a:bodyPr/>
                    <a:lstStyle/>
                    <a:p>
                      <a:pPr marL="0" marR="0">
                        <a:lnSpc>
                          <a:spcPct val="107000"/>
                        </a:lnSpc>
                        <a:spcBef>
                          <a:spcPts val="0"/>
                        </a:spcBef>
                        <a:spcAft>
                          <a:spcPts val="0"/>
                        </a:spcAft>
                      </a:pPr>
                      <a:r>
                        <a:rPr lang="en-US" sz="1800">
                          <a:effectLst/>
                          <a:latin typeface="Calibri" panose="020F0502020204030204" pitchFamily="34" charset="0"/>
                          <a:ea typeface="MS Mincho" panose="02020609040205080304" pitchFamily="49" charset="-128"/>
                          <a:cs typeface="Arial" panose="020B0604020202020204" pitchFamily="34" charset="0"/>
                        </a:rPr>
                        <a:t>10</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9525" marR="9525" marT="9525" marB="0"/>
                </a:tc>
                <a:tc>
                  <a:txBody>
                    <a:bodyPr/>
                    <a:lstStyle/>
                    <a:p>
                      <a:pPr marL="0" marR="0">
                        <a:lnSpc>
                          <a:spcPct val="107000"/>
                        </a:lnSpc>
                        <a:spcBef>
                          <a:spcPts val="0"/>
                        </a:spcBef>
                        <a:spcAft>
                          <a:spcPts val="0"/>
                        </a:spcAft>
                      </a:pPr>
                      <a:r>
                        <a:rPr lang="en-US" sz="1800">
                          <a:solidFill>
                            <a:srgbClr val="7F7F7F"/>
                          </a:solidFill>
                          <a:effectLst/>
                          <a:latin typeface="Calibri" panose="020F0502020204030204" pitchFamily="34" charset="0"/>
                          <a:ea typeface="MS Mincho" panose="02020609040205080304" pitchFamily="49" charset="-128"/>
                          <a:cs typeface="Arial" panose="020B0604020202020204" pitchFamily="34" charset="0"/>
                        </a:rPr>
                        <a:t>City of Richmond In-Kind</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9525" marR="9525" marT="9525" marB="0"/>
                </a:tc>
                <a:tc>
                  <a:txBody>
                    <a:bodyPr/>
                    <a:lstStyle/>
                    <a:p>
                      <a:pPr marL="0" marR="0">
                        <a:lnSpc>
                          <a:spcPct val="107000"/>
                        </a:lnSpc>
                        <a:spcBef>
                          <a:spcPts val="0"/>
                        </a:spcBef>
                        <a:spcAft>
                          <a:spcPts val="0"/>
                        </a:spcAft>
                      </a:pPr>
                      <a:r>
                        <a:rPr lang="en-US" sz="1800">
                          <a:solidFill>
                            <a:srgbClr val="7F7F7F"/>
                          </a:solidFill>
                          <a:effectLst/>
                          <a:latin typeface="Calibri" panose="020F0502020204030204" pitchFamily="34" charset="0"/>
                          <a:ea typeface="MS Mincho" panose="02020609040205080304" pitchFamily="49" charset="-128"/>
                          <a:cs typeface="Arial" panose="020B0604020202020204" pitchFamily="34" charset="0"/>
                        </a:rPr>
                        <a:t>$35,163.18 </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9525" marR="9525" marT="9525" marB="0"/>
                </a:tc>
                <a:extLst>
                  <a:ext uri="{0D108BD9-81ED-4DB2-BD59-A6C34878D82A}">
                    <a16:rowId xmlns:a16="http://schemas.microsoft.com/office/drawing/2014/main" val="716406843"/>
                  </a:ext>
                </a:extLst>
              </a:tr>
              <a:tr h="319456">
                <a:tc>
                  <a:txBody>
                    <a:bodyPr/>
                    <a:lstStyle/>
                    <a:p>
                      <a:pPr marL="0" marR="0">
                        <a:lnSpc>
                          <a:spcPct val="107000"/>
                        </a:lnSpc>
                        <a:spcBef>
                          <a:spcPts val="0"/>
                        </a:spcBef>
                        <a:spcAft>
                          <a:spcPts val="0"/>
                        </a:spcAft>
                      </a:pPr>
                      <a:r>
                        <a:rPr lang="en-US" sz="1800">
                          <a:effectLst/>
                          <a:latin typeface="Calibri" panose="020F0502020204030204" pitchFamily="34" charset="0"/>
                          <a:ea typeface="MS Mincho" panose="02020609040205080304" pitchFamily="49" charset="-128"/>
                          <a:cs typeface="Arial" panose="020B0604020202020204" pitchFamily="34" charset="0"/>
                        </a:rPr>
                        <a:t>10</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9525" marR="9525" marT="9525" marB="0"/>
                </a:tc>
                <a:tc>
                  <a:txBody>
                    <a:bodyPr/>
                    <a:lstStyle/>
                    <a:p>
                      <a:pPr marL="0" marR="0">
                        <a:lnSpc>
                          <a:spcPct val="107000"/>
                        </a:lnSpc>
                        <a:spcBef>
                          <a:spcPts val="0"/>
                        </a:spcBef>
                        <a:spcAft>
                          <a:spcPts val="0"/>
                        </a:spcAft>
                      </a:pPr>
                      <a:r>
                        <a:rPr lang="en-US" sz="1800">
                          <a:solidFill>
                            <a:srgbClr val="7F7F7F"/>
                          </a:solidFill>
                          <a:effectLst/>
                          <a:latin typeface="Calibri" panose="020F0502020204030204" pitchFamily="34" charset="0"/>
                          <a:ea typeface="MS Mincho" panose="02020609040205080304" pitchFamily="49" charset="-128"/>
                          <a:cs typeface="Arial" panose="020B0604020202020204" pitchFamily="34" charset="0"/>
                        </a:rPr>
                        <a:t>ECIA Funds</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9525" marR="9525" marT="9525" marB="0"/>
                </a:tc>
                <a:tc>
                  <a:txBody>
                    <a:bodyPr/>
                    <a:lstStyle/>
                    <a:p>
                      <a:pPr marL="0" marR="0">
                        <a:lnSpc>
                          <a:spcPct val="107000"/>
                        </a:lnSpc>
                        <a:spcBef>
                          <a:spcPts val="0"/>
                        </a:spcBef>
                        <a:spcAft>
                          <a:spcPts val="0"/>
                        </a:spcAft>
                      </a:pPr>
                      <a:r>
                        <a:rPr lang="en-US" sz="1800">
                          <a:solidFill>
                            <a:srgbClr val="7F7F7F"/>
                          </a:solidFill>
                          <a:effectLst/>
                          <a:latin typeface="Calibri" panose="020F0502020204030204" pitchFamily="34" charset="0"/>
                          <a:ea typeface="MS Mincho" panose="02020609040205080304" pitchFamily="49" charset="-128"/>
                          <a:cs typeface="Arial" panose="020B0604020202020204" pitchFamily="34" charset="0"/>
                        </a:rPr>
                        <a:t>$77,390.80</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9525" marR="9525" marT="9525" marB="0"/>
                </a:tc>
                <a:extLst>
                  <a:ext uri="{0D108BD9-81ED-4DB2-BD59-A6C34878D82A}">
                    <a16:rowId xmlns:a16="http://schemas.microsoft.com/office/drawing/2014/main" val="3347117416"/>
                  </a:ext>
                </a:extLst>
              </a:tr>
            </a:tbl>
          </a:graphicData>
        </a:graphic>
      </p:graphicFrame>
      <p:sp>
        <p:nvSpPr>
          <p:cNvPr id="3" name="Content Placeholder 2">
            <a:extLst>
              <a:ext uri="{FF2B5EF4-FFF2-40B4-BE49-F238E27FC236}">
                <a16:creationId xmlns:a16="http://schemas.microsoft.com/office/drawing/2014/main" id="{66E32701-6C02-8DCA-40A8-C031C71A03E1}"/>
              </a:ext>
            </a:extLst>
          </p:cNvPr>
          <p:cNvSpPr txBox="1">
            <a:spLocks/>
          </p:cNvSpPr>
          <p:nvPr/>
        </p:nvSpPr>
        <p:spPr>
          <a:xfrm>
            <a:off x="8326841" y="775827"/>
            <a:ext cx="3212489" cy="4760268"/>
          </a:xfrm>
          <a:prstGeom prst="rect">
            <a:avLst/>
          </a:prstGeom>
        </p:spPr>
        <p:txBody>
          <a:bodyPr vert="horz" lIns="91440" tIns="45720" rIns="91440" bIns="45720" rtlCol="0" anchor="t">
            <a:normAutofit fontScale="92500" lnSpcReduction="10000"/>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lvl="0" indent="0">
              <a:buClr>
                <a:srgbClr val="0A6F63"/>
              </a:buClr>
              <a:buNone/>
            </a:pPr>
            <a:r>
              <a:rPr lang="es-MX" sz="2400" b="1" dirty="0">
                <a:solidFill>
                  <a:srgbClr val="005569"/>
                </a:solidFill>
                <a:latin typeface="Myriad Pro" panose="020B0503030403020204" pitchFamily="34" charset="0"/>
                <a:ea typeface="Open Sans" pitchFamily="2" charset="0"/>
                <a:cs typeface="Open Sans" pitchFamily="2" charset="0"/>
              </a:rPr>
              <a:t>Documentación de apoyo</a:t>
            </a:r>
          </a:p>
          <a:p>
            <a:pPr lvl="0">
              <a:buClr>
                <a:srgbClr val="0A6F63"/>
              </a:buClr>
              <a:buFont typeface="Arial" panose="020B0604020202020204" pitchFamily="34" charset="0"/>
              <a:buChar char="•"/>
            </a:pPr>
            <a:r>
              <a:rPr lang="es-MX" sz="2400" dirty="0">
                <a:solidFill>
                  <a:srgbClr val="005569"/>
                </a:solidFill>
                <a:latin typeface="Myriad Pro" panose="020B0503030403020204" pitchFamily="34" charset="0"/>
                <a:ea typeface="Open Sans" pitchFamily="2" charset="0"/>
                <a:cs typeface="Open Sans" pitchFamily="2" charset="0"/>
              </a:rPr>
              <a:t>Carta o memorando firmado</a:t>
            </a:r>
          </a:p>
          <a:p>
            <a:pPr lvl="0">
              <a:buClr>
                <a:srgbClr val="0A6F63"/>
              </a:buClr>
              <a:buFont typeface="Arial" panose="020B0604020202020204" pitchFamily="34" charset="0"/>
              <a:buChar char="•"/>
            </a:pPr>
            <a:r>
              <a:rPr lang="es-MX" sz="2400" dirty="0">
                <a:solidFill>
                  <a:srgbClr val="005569"/>
                </a:solidFill>
                <a:latin typeface="Myriad Pro" panose="020B0503030403020204" pitchFamily="34" charset="0"/>
                <a:ea typeface="Open Sans" pitchFamily="2" charset="0"/>
                <a:cs typeface="Open Sans" pitchFamily="2" charset="0"/>
              </a:rPr>
              <a:t>Otros acuerdos de subvención</a:t>
            </a:r>
          </a:p>
          <a:p>
            <a:pPr lvl="0">
              <a:buClr>
                <a:srgbClr val="0A6F63"/>
              </a:buClr>
              <a:buFont typeface="Arial" panose="020B0604020202020204" pitchFamily="34" charset="0"/>
              <a:buChar char="•"/>
            </a:pPr>
            <a:r>
              <a:rPr lang="es-MX" sz="2400" dirty="0">
                <a:solidFill>
                  <a:srgbClr val="005569"/>
                </a:solidFill>
                <a:latin typeface="Myriad Pro" panose="020B0503030403020204" pitchFamily="34" charset="0"/>
                <a:ea typeface="Open Sans" pitchFamily="2" charset="0"/>
                <a:cs typeface="Open Sans" pitchFamily="2" charset="0"/>
              </a:rPr>
              <a:t>Documentos financieros</a:t>
            </a:r>
          </a:p>
          <a:p>
            <a:pPr marL="0" lvl="0" indent="0">
              <a:buClr>
                <a:srgbClr val="0A6F63"/>
              </a:buClr>
              <a:buNone/>
            </a:pPr>
            <a:r>
              <a:rPr lang="es-MX" sz="2400" i="1" dirty="0">
                <a:solidFill>
                  <a:srgbClr val="005569"/>
                </a:solidFill>
                <a:latin typeface="Myriad Pro" panose="020B0503030403020204" pitchFamily="34" charset="0"/>
                <a:ea typeface="Open Sans" pitchFamily="2" charset="0"/>
                <a:cs typeface="Open Sans" pitchFamily="2" charset="0"/>
              </a:rPr>
              <a:t>Suficiente para demostrar que gastó el dinero en un proyecto específico en un período de tiempo específico.</a:t>
            </a:r>
            <a:endParaRPr lang="en-US" i="1" dirty="0">
              <a:solidFill>
                <a:srgbClr val="005569"/>
              </a:solidFill>
              <a:latin typeface="Myriad Pro" panose="020B0503030403020204" pitchFamily="34" charset="0"/>
              <a:ea typeface="Open Sans" pitchFamily="2" charset="0"/>
              <a:cs typeface="Open Sans" pitchFamily="2" charset="0"/>
            </a:endParaRPr>
          </a:p>
        </p:txBody>
      </p:sp>
    </p:spTree>
    <p:extLst>
      <p:ext uri="{BB962C8B-B14F-4D97-AF65-F5344CB8AC3E}">
        <p14:creationId xmlns:p14="http://schemas.microsoft.com/office/powerpoint/2010/main" val="42225335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0B653A10-04B5-8CFA-DC96-99D573FC2481}"/>
              </a:ext>
            </a:extLst>
          </p:cNvPr>
          <p:cNvSpPr txBox="1">
            <a:spLocks/>
          </p:cNvSpPr>
          <p:nvPr/>
        </p:nvSpPr>
        <p:spPr>
          <a:xfrm>
            <a:off x="535020" y="1443954"/>
            <a:ext cx="11187793" cy="5148294"/>
          </a:xfrm>
          <a:prstGeom prst="rect">
            <a:avLst/>
          </a:prstGeom>
        </p:spPr>
        <p:txBody>
          <a:bodyPr vert="horz" lIns="91440" tIns="45720" rIns="91440" bIns="45720" rtlCol="0" anchor="t">
            <a:normAutofit lnSpcReduction="10000"/>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fontAlgn="base"/>
            <a:r>
              <a:rPr lang="en-US" sz="2800">
                <a:latin typeface="Century Gothic" panose="020B0502020202020204" pitchFamily="34" charset="0"/>
              </a:rPr>
              <a:t>La </a:t>
            </a:r>
            <a:r>
              <a:rPr lang="en-US" sz="2800" err="1">
                <a:latin typeface="Century Gothic" panose="020B0502020202020204" pitchFamily="34" charset="0"/>
              </a:rPr>
              <a:t>ciduad</a:t>
            </a:r>
            <a:r>
              <a:rPr lang="en-US" sz="2800">
                <a:latin typeface="Century Gothic" panose="020B0502020202020204" pitchFamily="34" charset="0"/>
              </a:rPr>
              <a:t> de Richmond y seis </a:t>
            </a:r>
            <a:r>
              <a:rPr lang="en-US" sz="2800" err="1">
                <a:latin typeface="Century Gothic" panose="020B0502020202020204" pitchFamily="34" charset="0"/>
              </a:rPr>
              <a:t>organizaciones</a:t>
            </a:r>
            <a:r>
              <a:rPr lang="en-US" sz="2800">
                <a:latin typeface="Century Gothic" panose="020B0502020202020204" pitchFamily="34" charset="0"/>
              </a:rPr>
              <a:t> locales (</a:t>
            </a:r>
            <a:r>
              <a:rPr lang="en-US" sz="2800" err="1">
                <a:latin typeface="Century Gothic" panose="020B0502020202020204" pitchFamily="34" charset="0"/>
              </a:rPr>
              <a:t>conocidas</a:t>
            </a:r>
            <a:r>
              <a:rPr lang="en-US" sz="2800">
                <a:latin typeface="Century Gothic" panose="020B0502020202020204" pitchFamily="34" charset="0"/>
              </a:rPr>
              <a:t> </a:t>
            </a:r>
            <a:r>
              <a:rPr lang="en-US" sz="2800" err="1">
                <a:latin typeface="Century Gothic" panose="020B0502020202020204" pitchFamily="34" charset="0"/>
              </a:rPr>
              <a:t>en</a:t>
            </a:r>
            <a:r>
              <a:rPr lang="en-US" sz="2800">
                <a:latin typeface="Century Gothic" panose="020B0502020202020204" pitchFamily="34" charset="0"/>
              </a:rPr>
              <a:t> conjunto </a:t>
            </a:r>
            <a:r>
              <a:rPr lang="en-US" sz="2800" err="1">
                <a:latin typeface="Century Gothic" panose="020B0502020202020204" pitchFamily="34" charset="0"/>
              </a:rPr>
              <a:t>como</a:t>
            </a:r>
            <a:r>
              <a:rPr lang="en-US" sz="2800">
                <a:latin typeface="Century Gothic" panose="020B0502020202020204" pitchFamily="34" charset="0"/>
              </a:rPr>
              <a:t> “Richmond Rising”) </a:t>
            </a:r>
            <a:r>
              <a:rPr lang="en-US" sz="2800" err="1">
                <a:latin typeface="Century Gothic" panose="020B0502020202020204" pitchFamily="34" charset="0"/>
              </a:rPr>
              <a:t>recibieron</a:t>
            </a:r>
            <a:r>
              <a:rPr lang="en-US" sz="2800">
                <a:latin typeface="Century Gothic" panose="020B0502020202020204" pitchFamily="34" charset="0"/>
              </a:rPr>
              <a:t> $35 </a:t>
            </a:r>
            <a:r>
              <a:rPr lang="en-US" sz="2800" err="1">
                <a:latin typeface="Century Gothic" panose="020B0502020202020204" pitchFamily="34" charset="0"/>
              </a:rPr>
              <a:t>millones</a:t>
            </a:r>
            <a:r>
              <a:rPr lang="en-US" sz="2800">
                <a:latin typeface="Century Gothic" panose="020B0502020202020204" pitchFamily="34" charset="0"/>
              </a:rPr>
              <a:t> para </a:t>
            </a:r>
            <a:r>
              <a:rPr lang="en-US" sz="2800" err="1">
                <a:latin typeface="Century Gothic" panose="020B0502020202020204" pitchFamily="34" charset="0"/>
              </a:rPr>
              <a:t>brindar</a:t>
            </a:r>
            <a:r>
              <a:rPr lang="en-US" sz="2800">
                <a:latin typeface="Century Gothic" panose="020B0502020202020204" pitchFamily="34" charset="0"/>
              </a:rPr>
              <a:t> </a:t>
            </a:r>
            <a:r>
              <a:rPr lang="en-US" sz="2800" err="1">
                <a:latin typeface="Century Gothic" panose="020B0502020202020204" pitchFamily="34" charset="0"/>
              </a:rPr>
              <a:t>beneficios</a:t>
            </a:r>
            <a:r>
              <a:rPr lang="en-US" sz="2800">
                <a:latin typeface="Century Gothic" panose="020B0502020202020204" pitchFamily="34" charset="0"/>
              </a:rPr>
              <a:t> de </a:t>
            </a:r>
            <a:r>
              <a:rPr lang="en-US" sz="2800" err="1">
                <a:latin typeface="Century Gothic" panose="020B0502020202020204" pitchFamily="34" charset="0"/>
              </a:rPr>
              <a:t>salud</a:t>
            </a:r>
            <a:r>
              <a:rPr lang="en-US" sz="2800">
                <a:latin typeface="Century Gothic" panose="020B0502020202020204" pitchFamily="34" charset="0"/>
              </a:rPr>
              <a:t>, </a:t>
            </a:r>
            <a:r>
              <a:rPr lang="en-US" sz="2800" err="1">
                <a:latin typeface="Century Gothic" panose="020B0502020202020204" pitchFamily="34" charset="0"/>
              </a:rPr>
              <a:t>económicos</a:t>
            </a:r>
            <a:r>
              <a:rPr lang="en-US" sz="2800">
                <a:latin typeface="Century Gothic" panose="020B0502020202020204" pitchFamily="34" charset="0"/>
              </a:rPr>
              <a:t> y </a:t>
            </a:r>
            <a:r>
              <a:rPr lang="en-US" sz="2800" err="1">
                <a:latin typeface="Century Gothic" panose="020B0502020202020204" pitchFamily="34" charset="0"/>
              </a:rPr>
              <a:t>ambientales</a:t>
            </a:r>
            <a:r>
              <a:rPr lang="en-US" sz="2800">
                <a:latin typeface="Century Gothic" panose="020B0502020202020204" pitchFamily="34" charset="0"/>
              </a:rPr>
              <a:t> a los </a:t>
            </a:r>
            <a:r>
              <a:rPr lang="en-US" sz="2800" err="1">
                <a:latin typeface="Century Gothic" panose="020B0502020202020204" pitchFamily="34" charset="0"/>
              </a:rPr>
              <a:t>vecindarios</a:t>
            </a:r>
            <a:r>
              <a:rPr lang="en-US" sz="2800">
                <a:latin typeface="Century Gothic" panose="020B0502020202020204" pitchFamily="34" charset="0"/>
              </a:rPr>
              <a:t> de Iron Triangle, Santa Fe y Coronado.</a:t>
            </a:r>
          </a:p>
          <a:p>
            <a:pPr marL="0" indent="0" fontAlgn="base">
              <a:buNone/>
            </a:pPr>
            <a:endParaRPr lang="en-US" sz="2800">
              <a:latin typeface="Century Gothic" panose="020B0502020202020204" pitchFamily="34" charset="0"/>
            </a:endParaRPr>
          </a:p>
          <a:p>
            <a:pPr fontAlgn="base"/>
            <a:r>
              <a:rPr lang="en-US" sz="2800">
                <a:latin typeface="Century Gothic" panose="020B0502020202020204" pitchFamily="34" charset="0"/>
              </a:rPr>
              <a:t>Richmond Rising </a:t>
            </a:r>
            <a:r>
              <a:rPr lang="en-US" sz="2800" err="1">
                <a:latin typeface="Century Gothic" panose="020B0502020202020204" pitchFamily="34" charset="0"/>
              </a:rPr>
              <a:t>cuenta</a:t>
            </a:r>
            <a:r>
              <a:rPr lang="en-US" sz="2800">
                <a:latin typeface="Century Gothic" panose="020B0502020202020204" pitchFamily="34" charset="0"/>
              </a:rPr>
              <a:t> con el </a:t>
            </a:r>
            <a:r>
              <a:rPr lang="en-US" sz="2800" err="1">
                <a:latin typeface="Century Gothic" panose="020B0502020202020204" pitchFamily="34" charset="0"/>
              </a:rPr>
              <a:t>apoyo</a:t>
            </a:r>
            <a:r>
              <a:rPr lang="en-US" sz="2800">
                <a:latin typeface="Century Gothic" panose="020B0502020202020204" pitchFamily="34" charset="0"/>
              </a:rPr>
              <a:t> del </a:t>
            </a:r>
            <a:r>
              <a:rPr lang="en-US" sz="2800" err="1">
                <a:latin typeface="Century Gothic" panose="020B0502020202020204" pitchFamily="34" charset="0"/>
              </a:rPr>
              <a:t>Programa</a:t>
            </a:r>
            <a:r>
              <a:rPr lang="en-US" sz="2800">
                <a:latin typeface="Century Gothic" panose="020B0502020202020204" pitchFamily="34" charset="0"/>
              </a:rPr>
              <a:t> de </a:t>
            </a:r>
            <a:r>
              <a:rPr lang="en-US" sz="2800" err="1">
                <a:latin typeface="Century Gothic" panose="020B0502020202020204" pitchFamily="34" charset="0"/>
              </a:rPr>
              <a:t>Comunidades</a:t>
            </a:r>
            <a:r>
              <a:rPr lang="en-US" sz="2800">
                <a:latin typeface="Century Gothic" panose="020B0502020202020204" pitchFamily="34" charset="0"/>
              </a:rPr>
              <a:t> </a:t>
            </a:r>
            <a:r>
              <a:rPr lang="en-US" sz="2800" err="1">
                <a:latin typeface="Century Gothic" panose="020B0502020202020204" pitchFamily="34" charset="0"/>
              </a:rPr>
              <a:t>Climaticás</a:t>
            </a:r>
            <a:r>
              <a:rPr lang="en-US" sz="2800">
                <a:latin typeface="Century Gothic" panose="020B0502020202020204" pitchFamily="34" charset="0"/>
              </a:rPr>
              <a:t> </a:t>
            </a:r>
            <a:r>
              <a:rPr lang="en-US" sz="2800" err="1">
                <a:latin typeface="Century Gothic" panose="020B0502020202020204" pitchFamily="34" charset="0"/>
              </a:rPr>
              <a:t>Transformadoras</a:t>
            </a:r>
            <a:r>
              <a:rPr lang="en-US" sz="2800">
                <a:latin typeface="Century Gothic" panose="020B0502020202020204" pitchFamily="34" charset="0"/>
              </a:rPr>
              <a:t> del </a:t>
            </a:r>
            <a:r>
              <a:rPr lang="en-US" sz="2800" err="1">
                <a:latin typeface="Century Gothic" panose="020B0502020202020204" pitchFamily="34" charset="0"/>
              </a:rPr>
              <a:t>Consejo</a:t>
            </a:r>
            <a:r>
              <a:rPr lang="en-US" sz="2800">
                <a:latin typeface="Century Gothic" panose="020B0502020202020204" pitchFamily="34" charset="0"/>
              </a:rPr>
              <a:t> de </a:t>
            </a:r>
            <a:r>
              <a:rPr lang="en-US" sz="2800" err="1">
                <a:latin typeface="Century Gothic" panose="020B0502020202020204" pitchFamily="34" charset="0"/>
              </a:rPr>
              <a:t>Crecimiento</a:t>
            </a:r>
            <a:r>
              <a:rPr lang="en-US" sz="2800">
                <a:latin typeface="Century Gothic" panose="020B0502020202020204" pitchFamily="34" charset="0"/>
              </a:rPr>
              <a:t> </a:t>
            </a:r>
            <a:r>
              <a:rPr lang="en-US" sz="2800" err="1">
                <a:latin typeface="Century Gothic" panose="020B0502020202020204" pitchFamily="34" charset="0"/>
              </a:rPr>
              <a:t>Estratégico</a:t>
            </a:r>
            <a:r>
              <a:rPr lang="en-US" sz="2800">
                <a:latin typeface="Century Gothic" panose="020B0502020202020204" pitchFamily="34" charset="0"/>
              </a:rPr>
              <a:t> de California.</a:t>
            </a:r>
            <a:r>
              <a:rPr lang="en-US" sz="2400">
                <a:latin typeface="Century Gothic" panose="020B0502020202020204" pitchFamily="34" charset="0"/>
              </a:rPr>
              <a:t>​</a:t>
            </a:r>
          </a:p>
          <a:p>
            <a:pPr>
              <a:lnSpc>
                <a:spcPct val="120000"/>
              </a:lnSpc>
            </a:pPr>
            <a:endParaRPr lang="en-US" sz="2800">
              <a:solidFill>
                <a:schemeClr val="tx1"/>
              </a:solidFill>
              <a:latin typeface="Century Gothic"/>
            </a:endParaRPr>
          </a:p>
        </p:txBody>
      </p:sp>
      <p:sp>
        <p:nvSpPr>
          <p:cNvPr id="3" name="TextBox 2">
            <a:extLst>
              <a:ext uri="{FF2B5EF4-FFF2-40B4-BE49-F238E27FC236}">
                <a16:creationId xmlns:a16="http://schemas.microsoft.com/office/drawing/2014/main" id="{302844EA-6507-867D-36EB-FB00F8365C4F}"/>
              </a:ext>
            </a:extLst>
          </p:cNvPr>
          <p:cNvSpPr txBox="1"/>
          <p:nvPr/>
        </p:nvSpPr>
        <p:spPr>
          <a:xfrm>
            <a:off x="323850" y="304800"/>
            <a:ext cx="8334375" cy="769441"/>
          </a:xfrm>
          <a:prstGeom prst="rect">
            <a:avLst/>
          </a:prstGeom>
          <a:noFill/>
        </p:spPr>
        <p:txBody>
          <a:bodyPr wrap="square" rtlCol="0">
            <a:spAutoFit/>
          </a:bodyPr>
          <a:lstStyle/>
          <a:p>
            <a:r>
              <a:rPr lang="en-US" sz="4400" b="1">
                <a:solidFill>
                  <a:schemeClr val="bg1"/>
                </a:solidFill>
                <a:latin typeface="Myriad Pro" panose="020B0503030403020204"/>
              </a:rPr>
              <a:t>Richmond Rising</a:t>
            </a:r>
          </a:p>
        </p:txBody>
      </p:sp>
    </p:spTree>
    <p:extLst>
      <p:ext uri="{BB962C8B-B14F-4D97-AF65-F5344CB8AC3E}">
        <p14:creationId xmlns:p14="http://schemas.microsoft.com/office/powerpoint/2010/main" val="129547033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02844EA-6507-867D-36EB-FB00F8365C4F}"/>
              </a:ext>
            </a:extLst>
          </p:cNvPr>
          <p:cNvSpPr txBox="1"/>
          <p:nvPr/>
        </p:nvSpPr>
        <p:spPr>
          <a:xfrm>
            <a:off x="1831041" y="3088341"/>
            <a:ext cx="8763000" cy="1323439"/>
          </a:xfrm>
          <a:prstGeom prst="rect">
            <a:avLst/>
          </a:prstGeom>
          <a:noFill/>
        </p:spPr>
        <p:txBody>
          <a:bodyPr wrap="square" lIns="91440" tIns="45720" rIns="91440" bIns="45720" rtlCol="0" anchor="t">
            <a:spAutoFit/>
          </a:bodyPr>
          <a:lstStyle/>
          <a:p>
            <a:pPr algn="ctr"/>
            <a:r>
              <a:rPr lang="es-ES" sz="4000" b="1">
                <a:solidFill>
                  <a:srgbClr val="005569"/>
                </a:solidFill>
                <a:latin typeface="Myriad Pro" panose="020B0503030403020204"/>
              </a:rPr>
              <a:t>Solicitudes de agenda para la próxima reunión​</a:t>
            </a:r>
            <a:endParaRPr lang="en-US">
              <a:solidFill>
                <a:srgbClr val="005569"/>
              </a:solidFill>
            </a:endParaRPr>
          </a:p>
        </p:txBody>
      </p:sp>
    </p:spTree>
    <p:extLst>
      <p:ext uri="{BB962C8B-B14F-4D97-AF65-F5344CB8AC3E}">
        <p14:creationId xmlns:p14="http://schemas.microsoft.com/office/powerpoint/2010/main" val="136274027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0B653A10-04B5-8CFA-DC96-99D573FC2481}"/>
              </a:ext>
            </a:extLst>
          </p:cNvPr>
          <p:cNvSpPr txBox="1">
            <a:spLocks/>
          </p:cNvSpPr>
          <p:nvPr/>
        </p:nvSpPr>
        <p:spPr>
          <a:xfrm>
            <a:off x="535020" y="1443954"/>
            <a:ext cx="11187793" cy="5148294"/>
          </a:xfrm>
          <a:prstGeom prst="rect">
            <a:avLst/>
          </a:prstGeom>
        </p:spPr>
        <p:txBody>
          <a:bodyPr vert="horz" lIns="91440" tIns="45720" rIns="91440" bIns="45720" rtlCol="0" anchor="t">
            <a:norm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305435" indent="-305435"/>
            <a:r>
              <a:rPr lang="es-MX" sz="3600" dirty="0">
                <a:latin typeface="Century Gothic"/>
              </a:rPr>
              <a:t>Revisar las solicitudes de puestos comunitarios y considerar la nominación de miembros de la comunidad al CSC</a:t>
            </a:r>
            <a:endParaRPr lang="en-US" sz="3600" dirty="0">
              <a:latin typeface="Century Gothic"/>
            </a:endParaRPr>
          </a:p>
        </p:txBody>
      </p:sp>
      <p:sp>
        <p:nvSpPr>
          <p:cNvPr id="3" name="TextBox 2">
            <a:extLst>
              <a:ext uri="{FF2B5EF4-FFF2-40B4-BE49-F238E27FC236}">
                <a16:creationId xmlns:a16="http://schemas.microsoft.com/office/drawing/2014/main" id="{302844EA-6507-867D-36EB-FB00F8365C4F}"/>
              </a:ext>
            </a:extLst>
          </p:cNvPr>
          <p:cNvSpPr txBox="1"/>
          <p:nvPr/>
        </p:nvSpPr>
        <p:spPr>
          <a:xfrm>
            <a:off x="198136" y="265752"/>
            <a:ext cx="9764011" cy="707886"/>
          </a:xfrm>
          <a:prstGeom prst="rect">
            <a:avLst/>
          </a:prstGeom>
          <a:noFill/>
        </p:spPr>
        <p:txBody>
          <a:bodyPr wrap="square" lIns="91440" tIns="45720" rIns="91440" bIns="45720" rtlCol="0" anchor="t">
            <a:spAutoFit/>
          </a:bodyPr>
          <a:lstStyle/>
          <a:p>
            <a:r>
              <a:rPr lang="en-US" sz="4000" b="1" dirty="0" err="1">
                <a:solidFill>
                  <a:schemeClr val="bg1"/>
                </a:solidFill>
                <a:latin typeface="Myriad Pro" panose="020B0503030403020204"/>
              </a:rPr>
              <a:t>Nominación</a:t>
            </a:r>
            <a:r>
              <a:rPr lang="en-US" sz="4000" b="1" dirty="0">
                <a:solidFill>
                  <a:schemeClr val="bg1"/>
                </a:solidFill>
                <a:latin typeface="Myriad Pro" panose="020B0503030403020204"/>
              </a:rPr>
              <a:t> de </a:t>
            </a:r>
            <a:r>
              <a:rPr lang="en-US" sz="4000" b="1" dirty="0" err="1">
                <a:solidFill>
                  <a:schemeClr val="bg1"/>
                </a:solidFill>
                <a:latin typeface="Myriad Pro" panose="020B0503030403020204"/>
              </a:rPr>
              <a:t>puesto</a:t>
            </a:r>
            <a:r>
              <a:rPr lang="en-US" sz="4000" b="1" dirty="0">
                <a:solidFill>
                  <a:schemeClr val="bg1"/>
                </a:solidFill>
                <a:latin typeface="Myriad Pro" panose="020B0503030403020204"/>
              </a:rPr>
              <a:t> </a:t>
            </a:r>
            <a:r>
              <a:rPr lang="en-US" sz="4000" b="1" dirty="0" err="1">
                <a:solidFill>
                  <a:schemeClr val="bg1"/>
                </a:solidFill>
                <a:latin typeface="Myriad Pro" panose="020B0503030403020204"/>
              </a:rPr>
              <a:t>comunitario</a:t>
            </a:r>
            <a:endParaRPr lang="en-US" sz="2400" dirty="0">
              <a:solidFill>
                <a:schemeClr val="bg1"/>
              </a:solidFill>
            </a:endParaRPr>
          </a:p>
        </p:txBody>
      </p:sp>
    </p:spTree>
    <p:extLst>
      <p:ext uri="{BB962C8B-B14F-4D97-AF65-F5344CB8AC3E}">
        <p14:creationId xmlns:p14="http://schemas.microsoft.com/office/powerpoint/2010/main" val="212401332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0B653A10-04B5-8CFA-DC96-99D573FC2481}"/>
              </a:ext>
            </a:extLst>
          </p:cNvPr>
          <p:cNvSpPr txBox="1">
            <a:spLocks/>
          </p:cNvSpPr>
          <p:nvPr/>
        </p:nvSpPr>
        <p:spPr>
          <a:xfrm>
            <a:off x="535020" y="1443954"/>
            <a:ext cx="11187793" cy="5148294"/>
          </a:xfrm>
          <a:prstGeom prst="rect">
            <a:avLst/>
          </a:prstGeom>
        </p:spPr>
        <p:txBody>
          <a:bodyPr vert="horz" lIns="91440" tIns="45720" rIns="91440" bIns="45720" rtlCol="0" anchor="t">
            <a:norm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r>
              <a:rPr lang="es-ES" sz="2800">
                <a:latin typeface="Century Gothic"/>
              </a:rPr>
              <a:t>Se anima a los miembros del CSC, miembros del público y otros socios u organizaciones a compartir información o anuncios relacionados con próximos eventos, proyectos o programas en el área del Proyecto.​</a:t>
            </a:r>
            <a:endParaRPr lang="en-US" sz="2800">
              <a:latin typeface="Century Gothic"/>
            </a:endParaRPr>
          </a:p>
        </p:txBody>
      </p:sp>
      <p:sp>
        <p:nvSpPr>
          <p:cNvPr id="3" name="TextBox 2">
            <a:extLst>
              <a:ext uri="{FF2B5EF4-FFF2-40B4-BE49-F238E27FC236}">
                <a16:creationId xmlns:a16="http://schemas.microsoft.com/office/drawing/2014/main" id="{302844EA-6507-867D-36EB-FB00F8365C4F}"/>
              </a:ext>
            </a:extLst>
          </p:cNvPr>
          <p:cNvSpPr txBox="1"/>
          <p:nvPr/>
        </p:nvSpPr>
        <p:spPr>
          <a:xfrm>
            <a:off x="323850" y="304800"/>
            <a:ext cx="8763000" cy="707886"/>
          </a:xfrm>
          <a:prstGeom prst="rect">
            <a:avLst/>
          </a:prstGeom>
          <a:noFill/>
        </p:spPr>
        <p:txBody>
          <a:bodyPr wrap="square" rtlCol="0">
            <a:spAutoFit/>
          </a:bodyPr>
          <a:lstStyle/>
          <a:p>
            <a:r>
              <a:rPr lang="en-US" sz="4000" b="1" err="1">
                <a:solidFill>
                  <a:schemeClr val="bg1"/>
                </a:solidFill>
                <a:latin typeface="Myriad Pro" panose="020B0503030403020204"/>
              </a:rPr>
              <a:t>Anuncios</a:t>
            </a:r>
            <a:r>
              <a:rPr lang="en-US" sz="4000" b="1">
                <a:solidFill>
                  <a:schemeClr val="bg1"/>
                </a:solidFill>
                <a:latin typeface="Myriad Pro" panose="020B0503030403020204"/>
              </a:rPr>
              <a:t> </a:t>
            </a:r>
            <a:r>
              <a:rPr lang="en-US" sz="4000" b="1" err="1">
                <a:solidFill>
                  <a:schemeClr val="bg1"/>
                </a:solidFill>
                <a:latin typeface="Myriad Pro" panose="020B0503030403020204"/>
              </a:rPr>
              <a:t>Generales</a:t>
            </a:r>
            <a:r>
              <a:rPr lang="en-US" sz="4000" b="1">
                <a:solidFill>
                  <a:schemeClr val="bg1"/>
                </a:solidFill>
                <a:latin typeface="Myriad Pro" panose="020B0503030403020204"/>
              </a:rPr>
              <a:t> ​</a:t>
            </a:r>
          </a:p>
        </p:txBody>
      </p:sp>
    </p:spTree>
    <p:extLst>
      <p:ext uri="{BB962C8B-B14F-4D97-AF65-F5344CB8AC3E}">
        <p14:creationId xmlns:p14="http://schemas.microsoft.com/office/powerpoint/2010/main" val="145001838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F2CBF7-59D7-451D-E7E5-E9B2BA3B1A2B}"/>
              </a:ext>
            </a:extLst>
          </p:cNvPr>
          <p:cNvSpPr txBox="1">
            <a:spLocks/>
          </p:cNvSpPr>
          <p:nvPr/>
        </p:nvSpPr>
        <p:spPr>
          <a:xfrm>
            <a:off x="662866" y="637921"/>
            <a:ext cx="10866267" cy="1787941"/>
          </a:xfrm>
          <a:prstGeom prst="rect">
            <a:avLst/>
          </a:prstGeom>
        </p:spPr>
        <p:txBody>
          <a:bodyPr vert="horz" lIns="91440" tIns="45720" rIns="91440" bIns="45720" rtlCol="0" anchor="b">
            <a:normAutofit fontScale="37500" lnSpcReduction="20000"/>
          </a:bodyPr>
          <a:lstStyle>
            <a:lvl1pPr algn="l" defTabSz="457200" rtl="0" eaLnBrk="1" latinLnBrk="0" hangingPunct="1">
              <a:spcBef>
                <a:spcPct val="0"/>
              </a:spcBef>
              <a:buNone/>
              <a:defRPr sz="3600" b="1" kern="1200" cap="all">
                <a:solidFill>
                  <a:schemeClr val="tx1"/>
                </a:solidFill>
                <a:latin typeface="Century Gothic" panose="020B0502020202020204" pitchFamily="34"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6400" cap="none" err="1">
                <a:solidFill>
                  <a:schemeClr val="bg1"/>
                </a:solidFill>
                <a:latin typeface="Myriad Pro" panose="020B0503030403020204" pitchFamily="34" charset="0"/>
                <a:ea typeface="Open Sans" pitchFamily="2" charset="0"/>
                <a:cs typeface="Open Sans" pitchFamily="2" charset="0"/>
              </a:rPr>
              <a:t>Reunión</a:t>
            </a:r>
            <a:r>
              <a:rPr lang="en-US" sz="6400" cap="none">
                <a:solidFill>
                  <a:schemeClr val="bg1"/>
                </a:solidFill>
                <a:latin typeface="Myriad Pro" panose="020B0503030403020204" pitchFamily="34" charset="0"/>
                <a:ea typeface="Open Sans" pitchFamily="2" charset="0"/>
                <a:cs typeface="Open Sans" pitchFamily="2" charset="0"/>
              </a:rPr>
              <a:t> </a:t>
            </a:r>
            <a:r>
              <a:rPr lang="en-US" sz="6400" cap="none" err="1">
                <a:solidFill>
                  <a:schemeClr val="bg1"/>
                </a:solidFill>
                <a:latin typeface="Myriad Pro" panose="020B0503030403020204" pitchFamily="34" charset="0"/>
                <a:ea typeface="Open Sans" pitchFamily="2" charset="0"/>
                <a:cs typeface="Open Sans" pitchFamily="2" charset="0"/>
              </a:rPr>
              <a:t>Clausurada</a:t>
            </a:r>
            <a:r>
              <a:rPr lang="en-US" sz="6400" cap="none">
                <a:solidFill>
                  <a:schemeClr val="bg1"/>
                </a:solidFill>
                <a:latin typeface="Myriad Pro" panose="020B0503030403020204" pitchFamily="34" charset="0"/>
                <a:ea typeface="Open Sans" pitchFamily="2" charset="0"/>
                <a:cs typeface="Open Sans" pitchFamily="2" charset="0"/>
              </a:rPr>
              <a:t>​</a:t>
            </a:r>
          </a:p>
          <a:p>
            <a:pPr algn="ctr"/>
            <a:endParaRPr lang="en-US" sz="6400" cap="none">
              <a:solidFill>
                <a:schemeClr val="bg1"/>
              </a:solidFill>
              <a:latin typeface="Myriad Pro" panose="020B0503030403020204" pitchFamily="34" charset="0"/>
              <a:ea typeface="Open Sans" pitchFamily="2" charset="0"/>
              <a:cs typeface="Open Sans" pitchFamily="2" charset="0"/>
            </a:endParaRPr>
          </a:p>
          <a:p>
            <a:pPr algn="ctr"/>
            <a:r>
              <a:rPr lang="en-US" sz="6400" cap="none">
                <a:solidFill>
                  <a:schemeClr val="bg1"/>
                </a:solidFill>
                <a:latin typeface="Myriad Pro" panose="020B0503030403020204" pitchFamily="34" charset="0"/>
                <a:ea typeface="Open Sans" pitchFamily="2" charset="0"/>
                <a:cs typeface="Open Sans" pitchFamily="2" charset="0"/>
              </a:rPr>
              <a:t>​</a:t>
            </a:r>
          </a:p>
          <a:p>
            <a:pPr algn="ctr"/>
            <a:endParaRPr lang="en-US" sz="6400" cap="none">
              <a:solidFill>
                <a:schemeClr val="bg1"/>
              </a:solidFill>
              <a:latin typeface="Myriad Pro" panose="020B0503030403020204" pitchFamily="34" charset="0"/>
              <a:ea typeface="Open Sans" pitchFamily="2" charset="0"/>
              <a:cs typeface="Open Sans" pitchFamily="2" charset="0"/>
            </a:endParaRPr>
          </a:p>
          <a:p>
            <a:pPr algn="ctr"/>
            <a:r>
              <a:rPr lang="en-US" sz="6400" cap="none">
                <a:solidFill>
                  <a:schemeClr val="bg1"/>
                </a:solidFill>
                <a:latin typeface="Myriad Pro" panose="020B0503030403020204" pitchFamily="34" charset="0"/>
                <a:ea typeface="Open Sans" pitchFamily="2" charset="0"/>
                <a:cs typeface="Open Sans" pitchFamily="2" charset="0"/>
              </a:rPr>
              <a:t>Gracias!​</a:t>
            </a:r>
            <a:endParaRPr lang="en-US" sz="6400" b="1" cap="none">
              <a:solidFill>
                <a:schemeClr val="bg1"/>
              </a:solidFill>
              <a:latin typeface="Myriad Pro" panose="020B0503030403020204" pitchFamily="34" charset="0"/>
              <a:ea typeface="Open Sans" pitchFamily="2" charset="0"/>
              <a:cs typeface="Open Sans" pitchFamily="2" charset="0"/>
            </a:endParaRPr>
          </a:p>
        </p:txBody>
      </p:sp>
      <p:pic>
        <p:nvPicPr>
          <p:cNvPr id="3" name="Picture 2" descr="A logo for a community&#10;&#10;Description automatically generated">
            <a:extLst>
              <a:ext uri="{FF2B5EF4-FFF2-40B4-BE49-F238E27FC236}">
                <a16:creationId xmlns:a16="http://schemas.microsoft.com/office/drawing/2014/main" id="{DDBA4784-CC7D-C9F2-75DA-D1B278C1FF09}"/>
              </a:ext>
            </a:extLst>
          </p:cNvPr>
          <p:cNvPicPr>
            <a:picLocks noChangeAspect="1"/>
          </p:cNvPicPr>
          <p:nvPr/>
        </p:nvPicPr>
        <p:blipFill>
          <a:blip r:embed="rId3"/>
          <a:stretch>
            <a:fillRect/>
          </a:stretch>
        </p:blipFill>
        <p:spPr>
          <a:xfrm>
            <a:off x="4105062" y="2471360"/>
            <a:ext cx="4101144" cy="4101144"/>
          </a:xfrm>
          <a:prstGeom prst="rect">
            <a:avLst/>
          </a:prstGeom>
        </p:spPr>
      </p:pic>
      <p:sp>
        <p:nvSpPr>
          <p:cNvPr id="4" name="Rectangle: Rounded Corners 3">
            <a:extLst>
              <a:ext uri="{FF2B5EF4-FFF2-40B4-BE49-F238E27FC236}">
                <a16:creationId xmlns:a16="http://schemas.microsoft.com/office/drawing/2014/main" id="{E1F5757A-F428-0B62-31BB-358EF2D767FA}"/>
              </a:ext>
            </a:extLst>
          </p:cNvPr>
          <p:cNvSpPr/>
          <p:nvPr/>
        </p:nvSpPr>
        <p:spPr>
          <a:xfrm>
            <a:off x="8077200" y="3958026"/>
            <a:ext cx="3670300" cy="1990009"/>
          </a:xfrm>
          <a:prstGeom prst="roundRect">
            <a:avLst>
              <a:gd name="adj" fmla="val 5608"/>
            </a:avLst>
          </a:prstGeom>
          <a:solidFill>
            <a:srgbClr val="88C9D5">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2">
            <a:extLst>
              <a:ext uri="{FF2B5EF4-FFF2-40B4-BE49-F238E27FC236}">
                <a16:creationId xmlns:a16="http://schemas.microsoft.com/office/drawing/2014/main" id="{2B41AE78-55B1-78CE-E7AD-B3F52893818B}"/>
              </a:ext>
            </a:extLst>
          </p:cNvPr>
          <p:cNvSpPr txBox="1">
            <a:spLocks/>
          </p:cNvSpPr>
          <p:nvPr/>
        </p:nvSpPr>
        <p:spPr>
          <a:xfrm>
            <a:off x="8190330" y="4220835"/>
            <a:ext cx="3582569" cy="2351669"/>
          </a:xfrm>
          <a:prstGeom prst="rect">
            <a:avLst/>
          </a:prstGeom>
        </p:spPr>
        <p:txBody>
          <a:bodyPr vert="horz" lIns="91440" tIns="45720" rIns="91440" bIns="45720" rtlCol="0" anchor="t">
            <a:norm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lvl="0" indent="0">
              <a:buClr>
                <a:srgbClr val="0A6F63"/>
              </a:buClr>
              <a:buNone/>
            </a:pPr>
            <a:r>
              <a:rPr lang="en-US" sz="2000" b="1" err="1">
                <a:solidFill>
                  <a:srgbClr val="005569"/>
                </a:solidFill>
                <a:latin typeface="Myriad Pro" panose="020B0503030403020204" pitchFamily="34" charset="0"/>
                <a:ea typeface="Open Sans" pitchFamily="2" charset="0"/>
                <a:cs typeface="Open Sans" pitchFamily="2" charset="0"/>
              </a:rPr>
              <a:t>Preguntas</a:t>
            </a:r>
            <a:r>
              <a:rPr lang="en-US" sz="2000" b="1">
                <a:solidFill>
                  <a:srgbClr val="005569"/>
                </a:solidFill>
                <a:latin typeface="Myriad Pro" panose="020B0503030403020204" pitchFamily="34" charset="0"/>
                <a:ea typeface="Open Sans" pitchFamily="2" charset="0"/>
                <a:cs typeface="Open Sans" pitchFamily="2" charset="0"/>
              </a:rPr>
              <a:t>? </a:t>
            </a:r>
            <a:r>
              <a:rPr lang="en-US" sz="2000" b="1" err="1">
                <a:solidFill>
                  <a:srgbClr val="005569"/>
                </a:solidFill>
                <a:latin typeface="Myriad Pro" panose="020B0503030403020204" pitchFamily="34" charset="0"/>
                <a:ea typeface="Open Sans" pitchFamily="2" charset="0"/>
                <a:cs typeface="Open Sans" pitchFamily="2" charset="0"/>
              </a:rPr>
              <a:t>Comentarios</a:t>
            </a:r>
            <a:r>
              <a:rPr lang="en-US" sz="2000" b="1">
                <a:solidFill>
                  <a:srgbClr val="005569"/>
                </a:solidFill>
                <a:latin typeface="Myriad Pro" panose="020B0503030403020204" pitchFamily="34" charset="0"/>
                <a:ea typeface="Open Sans" pitchFamily="2" charset="0"/>
                <a:cs typeface="Open Sans" pitchFamily="2" charset="0"/>
              </a:rPr>
              <a:t>?​</a:t>
            </a:r>
          </a:p>
          <a:p>
            <a:pPr marL="0" lvl="0" indent="0">
              <a:buClr>
                <a:srgbClr val="0A6F63"/>
              </a:buClr>
              <a:buNone/>
            </a:pPr>
            <a:endParaRPr lang="en-US" sz="2000" b="1">
              <a:solidFill>
                <a:srgbClr val="005569"/>
              </a:solidFill>
              <a:latin typeface="Myriad Pro" panose="020B0503030403020204" pitchFamily="34" charset="0"/>
              <a:ea typeface="Open Sans" pitchFamily="2" charset="0"/>
              <a:cs typeface="Open Sans" pitchFamily="2" charset="0"/>
            </a:endParaRPr>
          </a:p>
          <a:p>
            <a:pPr marL="0" lvl="0" indent="0">
              <a:buClr>
                <a:srgbClr val="0A6F63"/>
              </a:buClr>
              <a:buNone/>
            </a:pPr>
            <a:r>
              <a:rPr lang="en-US" sz="2000" b="1">
                <a:solidFill>
                  <a:srgbClr val="005569"/>
                </a:solidFill>
                <a:latin typeface="Myriad Pro" panose="020B0503030403020204" pitchFamily="34" charset="0"/>
                <a:ea typeface="Open Sans" pitchFamily="2" charset="0"/>
                <a:cs typeface="Open Sans" pitchFamily="2" charset="0"/>
              </a:rPr>
              <a:t>Por favor </a:t>
            </a:r>
            <a:r>
              <a:rPr lang="en-US" sz="2000" b="1" err="1">
                <a:solidFill>
                  <a:srgbClr val="005569"/>
                </a:solidFill>
                <a:latin typeface="Myriad Pro" panose="020B0503030403020204" pitchFamily="34" charset="0"/>
                <a:ea typeface="Open Sans" pitchFamily="2" charset="0"/>
                <a:cs typeface="Open Sans" pitchFamily="2" charset="0"/>
              </a:rPr>
              <a:t>comuníquese</a:t>
            </a:r>
            <a:r>
              <a:rPr lang="en-US" sz="2000" b="1">
                <a:solidFill>
                  <a:srgbClr val="005569"/>
                </a:solidFill>
                <a:latin typeface="Myriad Pro" panose="020B0503030403020204" pitchFamily="34" charset="0"/>
                <a:ea typeface="Open Sans" pitchFamily="2" charset="0"/>
                <a:cs typeface="Open Sans" pitchFamily="2" charset="0"/>
              </a:rPr>
              <a:t> con​</a:t>
            </a:r>
          </a:p>
          <a:p>
            <a:pPr marL="0" lvl="0" indent="0">
              <a:buClr>
                <a:srgbClr val="0A6F63"/>
              </a:buClr>
              <a:buNone/>
            </a:pPr>
            <a:r>
              <a:rPr lang="en-US" sz="2000" b="1">
                <a:solidFill>
                  <a:srgbClr val="005569"/>
                </a:solidFill>
                <a:latin typeface="Myriad Pro" panose="020B0503030403020204" pitchFamily="34" charset="0"/>
                <a:ea typeface="Open Sans" pitchFamily="2" charset="0"/>
                <a:cs typeface="Open Sans" pitchFamily="2" charset="0"/>
              </a:rPr>
              <a:t>tcc@ci.richmond.ca.us​</a:t>
            </a:r>
            <a:endParaRPr lang="en-US" sz="2000" u="sng">
              <a:solidFill>
                <a:srgbClr val="005569"/>
              </a:solidFill>
              <a:latin typeface="Myriad Pro" panose="020B0503030403020204" pitchFamily="34" charset="0"/>
              <a:ea typeface="Open Sans" pitchFamily="2" charset="0"/>
              <a:cs typeface="Open Sans" pitchFamily="2" charset="0"/>
            </a:endParaRPr>
          </a:p>
        </p:txBody>
      </p:sp>
    </p:spTree>
    <p:extLst>
      <p:ext uri="{BB962C8B-B14F-4D97-AF65-F5344CB8AC3E}">
        <p14:creationId xmlns:p14="http://schemas.microsoft.com/office/powerpoint/2010/main" val="38661182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0B653A10-04B5-8CFA-DC96-99D573FC2481}"/>
              </a:ext>
            </a:extLst>
          </p:cNvPr>
          <p:cNvSpPr txBox="1">
            <a:spLocks/>
          </p:cNvSpPr>
          <p:nvPr/>
        </p:nvSpPr>
        <p:spPr>
          <a:xfrm>
            <a:off x="535020" y="1443954"/>
            <a:ext cx="11187793" cy="5148294"/>
          </a:xfrm>
          <a:prstGeom prst="rect">
            <a:avLst/>
          </a:prstGeom>
        </p:spPr>
        <p:txBody>
          <a:bodyPr vert="horz" lIns="91440" tIns="45720" rIns="91440" bIns="45720" rtlCol="0" anchor="t">
            <a:norm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fontAlgn="base">
              <a:buFont typeface="Wingdings" panose="05000000000000000000" pitchFamily="2" charset="2"/>
              <a:buChar char="§"/>
            </a:pPr>
            <a:r>
              <a:rPr lang="en-US" sz="2800" err="1">
                <a:solidFill>
                  <a:srgbClr val="000000"/>
                </a:solidFill>
                <a:latin typeface="Century Gothic" panose="020B0502020202020204" pitchFamily="34" charset="0"/>
              </a:rPr>
              <a:t>Proporciona</a:t>
            </a:r>
            <a:r>
              <a:rPr lang="en-US" sz="2800">
                <a:solidFill>
                  <a:srgbClr val="000000"/>
                </a:solidFill>
                <a:latin typeface="Century Gothic" panose="020B0502020202020204" pitchFamily="34" charset="0"/>
              </a:rPr>
              <a:t> </a:t>
            </a:r>
            <a:r>
              <a:rPr lang="en-US" sz="2800" err="1">
                <a:solidFill>
                  <a:srgbClr val="000000"/>
                </a:solidFill>
                <a:latin typeface="Century Gothic" panose="020B0502020202020204" pitchFamily="34" charset="0"/>
              </a:rPr>
              <a:t>orientación</a:t>
            </a:r>
            <a:r>
              <a:rPr lang="en-US" sz="2800">
                <a:solidFill>
                  <a:srgbClr val="000000"/>
                </a:solidFill>
                <a:latin typeface="Century Gothic" panose="020B0502020202020204" pitchFamily="34" charset="0"/>
              </a:rPr>
              <a:t> </a:t>
            </a:r>
            <a:r>
              <a:rPr lang="en-US" sz="2800" err="1">
                <a:solidFill>
                  <a:srgbClr val="000000"/>
                </a:solidFill>
                <a:latin typeface="Century Gothic" panose="020B0502020202020204" pitchFamily="34" charset="0"/>
              </a:rPr>
              <a:t>sobre</a:t>
            </a:r>
            <a:r>
              <a:rPr lang="en-US" sz="2800">
                <a:solidFill>
                  <a:srgbClr val="000000"/>
                </a:solidFill>
                <a:latin typeface="Century Gothic" panose="020B0502020202020204" pitchFamily="34" charset="0"/>
              </a:rPr>
              <a:t> la </a:t>
            </a:r>
            <a:r>
              <a:rPr lang="en-US" sz="2800" err="1">
                <a:solidFill>
                  <a:srgbClr val="000000"/>
                </a:solidFill>
                <a:latin typeface="Century Gothic" panose="020B0502020202020204" pitchFamily="34" charset="0"/>
              </a:rPr>
              <a:t>implementación</a:t>
            </a:r>
            <a:r>
              <a:rPr lang="en-US" sz="2800">
                <a:solidFill>
                  <a:srgbClr val="000000"/>
                </a:solidFill>
                <a:latin typeface="Century Gothic" panose="020B0502020202020204" pitchFamily="34" charset="0"/>
              </a:rPr>
              <a:t> del Proyecto y </a:t>
            </a:r>
            <a:r>
              <a:rPr lang="en-US" sz="2800" err="1">
                <a:solidFill>
                  <a:srgbClr val="000000"/>
                </a:solidFill>
                <a:latin typeface="Century Gothic" panose="020B0502020202020204" pitchFamily="34" charset="0"/>
              </a:rPr>
              <a:t>nos</a:t>
            </a:r>
            <a:r>
              <a:rPr lang="en-US" sz="2800">
                <a:solidFill>
                  <a:srgbClr val="000000"/>
                </a:solidFill>
                <a:latin typeface="Century Gothic" panose="020B0502020202020204" pitchFamily="34" charset="0"/>
              </a:rPr>
              <a:t> </a:t>
            </a:r>
            <a:r>
              <a:rPr lang="en-US" sz="2800" err="1">
                <a:solidFill>
                  <a:srgbClr val="000000"/>
                </a:solidFill>
                <a:latin typeface="Century Gothic" panose="020B0502020202020204" pitchFamily="34" charset="0"/>
              </a:rPr>
              <a:t>hace</a:t>
            </a:r>
            <a:r>
              <a:rPr lang="en-US" sz="2800">
                <a:solidFill>
                  <a:srgbClr val="000000"/>
                </a:solidFill>
                <a:latin typeface="Century Gothic" panose="020B0502020202020204" pitchFamily="34" charset="0"/>
              </a:rPr>
              <a:t> </a:t>
            </a:r>
            <a:r>
              <a:rPr lang="en-US" sz="2800" err="1">
                <a:solidFill>
                  <a:srgbClr val="000000"/>
                </a:solidFill>
                <a:latin typeface="Century Gothic" panose="020B0502020202020204" pitchFamily="34" charset="0"/>
              </a:rPr>
              <a:t>responsables</a:t>
            </a:r>
            <a:r>
              <a:rPr lang="en-US" sz="2800">
                <a:solidFill>
                  <a:srgbClr val="000000"/>
                </a:solidFill>
                <a:latin typeface="Century Gothic" panose="020B0502020202020204" pitchFamily="34" charset="0"/>
              </a:rPr>
              <a:t> de </a:t>
            </a:r>
            <a:r>
              <a:rPr lang="en-US" sz="2800" err="1">
                <a:solidFill>
                  <a:srgbClr val="000000"/>
                </a:solidFill>
                <a:latin typeface="Century Gothic" panose="020B0502020202020204" pitchFamily="34" charset="0"/>
              </a:rPr>
              <a:t>alcanzar</a:t>
            </a:r>
            <a:r>
              <a:rPr lang="en-US" sz="2800">
                <a:solidFill>
                  <a:srgbClr val="000000"/>
                </a:solidFill>
                <a:latin typeface="Century Gothic" panose="020B0502020202020204" pitchFamily="34" charset="0"/>
              </a:rPr>
              <a:t> </a:t>
            </a:r>
            <a:r>
              <a:rPr lang="en-US" sz="2800" err="1">
                <a:solidFill>
                  <a:srgbClr val="000000"/>
                </a:solidFill>
                <a:latin typeface="Century Gothic" panose="020B0502020202020204" pitchFamily="34" charset="0"/>
              </a:rPr>
              <a:t>nuestros</a:t>
            </a:r>
            <a:r>
              <a:rPr lang="en-US" sz="2800">
                <a:solidFill>
                  <a:srgbClr val="000000"/>
                </a:solidFill>
                <a:latin typeface="Century Gothic" panose="020B0502020202020204" pitchFamily="34" charset="0"/>
              </a:rPr>
              <a:t> </a:t>
            </a:r>
            <a:r>
              <a:rPr lang="en-US" sz="2800" err="1">
                <a:solidFill>
                  <a:srgbClr val="000000"/>
                </a:solidFill>
                <a:latin typeface="Century Gothic" panose="020B0502020202020204" pitchFamily="34" charset="0"/>
              </a:rPr>
              <a:t>objetivos</a:t>
            </a:r>
            <a:r>
              <a:rPr lang="en-US" sz="2800">
                <a:solidFill>
                  <a:srgbClr val="000000"/>
                </a:solidFill>
                <a:latin typeface="Century Gothic" panose="020B0502020202020204" pitchFamily="34" charset="0"/>
              </a:rPr>
              <a:t>.​</a:t>
            </a:r>
            <a:endParaRPr lang="en-US" sz="2800">
              <a:solidFill>
                <a:srgbClr val="000000"/>
              </a:solidFill>
              <a:latin typeface="Arial" panose="020B0604020202020204" pitchFamily="34" charset="0"/>
            </a:endParaRPr>
          </a:p>
          <a:p>
            <a:pPr fontAlgn="base">
              <a:buFont typeface="Arial" panose="020B0604020202020204" pitchFamily="34" charset="0"/>
              <a:buChar char="•"/>
            </a:pPr>
            <a:r>
              <a:rPr lang="en-US" sz="2800" err="1">
                <a:solidFill>
                  <a:srgbClr val="000000"/>
                </a:solidFill>
                <a:latin typeface="Century Gothic" panose="020B0502020202020204" pitchFamily="34" charset="0"/>
              </a:rPr>
              <a:t>Puede</a:t>
            </a:r>
            <a:r>
              <a:rPr lang="en-US" sz="2800">
                <a:solidFill>
                  <a:srgbClr val="000000"/>
                </a:solidFill>
                <a:latin typeface="Century Gothic" panose="020B0502020202020204" pitchFamily="34" charset="0"/>
              </a:rPr>
              <a:t> </a:t>
            </a:r>
            <a:r>
              <a:rPr lang="en-US" sz="2800" err="1">
                <a:solidFill>
                  <a:srgbClr val="000000"/>
                </a:solidFill>
                <a:latin typeface="Century Gothic" panose="020B0502020202020204" pitchFamily="34" charset="0"/>
              </a:rPr>
              <a:t>hace</a:t>
            </a:r>
            <a:r>
              <a:rPr lang="en-US" sz="2800">
                <a:solidFill>
                  <a:srgbClr val="000000"/>
                </a:solidFill>
                <a:latin typeface="Century Gothic" panose="020B0502020202020204" pitchFamily="34" charset="0"/>
              </a:rPr>
              <a:t> </a:t>
            </a:r>
            <a:r>
              <a:rPr lang="en-US" sz="2800" err="1">
                <a:solidFill>
                  <a:srgbClr val="000000"/>
                </a:solidFill>
                <a:latin typeface="Century Gothic" panose="020B0502020202020204" pitchFamily="34" charset="0"/>
              </a:rPr>
              <a:t>recomendaciones</a:t>
            </a:r>
            <a:r>
              <a:rPr lang="en-US" sz="2800">
                <a:solidFill>
                  <a:srgbClr val="000000"/>
                </a:solidFill>
                <a:latin typeface="Century Gothic" panose="020B0502020202020204" pitchFamily="34" charset="0"/>
              </a:rPr>
              <a:t>, </a:t>
            </a:r>
            <a:r>
              <a:rPr lang="en-US" sz="2800" err="1">
                <a:solidFill>
                  <a:srgbClr val="000000"/>
                </a:solidFill>
                <a:latin typeface="Century Gothic" panose="020B0502020202020204" pitchFamily="34" charset="0"/>
              </a:rPr>
              <a:t>brindar</a:t>
            </a:r>
            <a:r>
              <a:rPr lang="en-US" sz="2800">
                <a:solidFill>
                  <a:srgbClr val="000000"/>
                </a:solidFill>
                <a:latin typeface="Century Gothic" panose="020B0502020202020204" pitchFamily="34" charset="0"/>
              </a:rPr>
              <a:t> </a:t>
            </a:r>
            <a:r>
              <a:rPr lang="en-US" sz="2800" err="1">
                <a:solidFill>
                  <a:srgbClr val="000000"/>
                </a:solidFill>
                <a:latin typeface="Century Gothic" panose="020B0502020202020204" pitchFamily="34" charset="0"/>
              </a:rPr>
              <a:t>aportes</a:t>
            </a:r>
            <a:r>
              <a:rPr lang="en-US" sz="2800">
                <a:solidFill>
                  <a:srgbClr val="000000"/>
                </a:solidFill>
                <a:latin typeface="Century Gothic" panose="020B0502020202020204" pitchFamily="34" charset="0"/>
              </a:rPr>
              <a:t> y </a:t>
            </a:r>
            <a:r>
              <a:rPr lang="en-US" sz="2800" err="1">
                <a:solidFill>
                  <a:srgbClr val="000000"/>
                </a:solidFill>
                <a:latin typeface="Century Gothic" panose="020B0502020202020204" pitchFamily="34" charset="0"/>
              </a:rPr>
              <a:t>ayudar</a:t>
            </a:r>
            <a:r>
              <a:rPr lang="en-US" sz="2800">
                <a:solidFill>
                  <a:srgbClr val="000000"/>
                </a:solidFill>
                <a:latin typeface="Century Gothic" panose="020B0502020202020204" pitchFamily="34" charset="0"/>
              </a:rPr>
              <a:t> a los </a:t>
            </a:r>
            <a:r>
              <a:rPr lang="en-US" sz="2800" err="1">
                <a:solidFill>
                  <a:srgbClr val="000000"/>
                </a:solidFill>
                <a:latin typeface="Century Gothic" panose="020B0502020202020204" pitchFamily="34" charset="0"/>
              </a:rPr>
              <a:t>líderes</a:t>
            </a:r>
            <a:r>
              <a:rPr lang="en-US" sz="2800">
                <a:solidFill>
                  <a:srgbClr val="000000"/>
                </a:solidFill>
                <a:latin typeface="Century Gothic" panose="020B0502020202020204" pitchFamily="34" charset="0"/>
              </a:rPr>
              <a:t> de Proyecto </a:t>
            </a:r>
            <a:r>
              <a:rPr lang="en-US" sz="2800" err="1">
                <a:solidFill>
                  <a:srgbClr val="000000"/>
                </a:solidFill>
                <a:latin typeface="Century Gothic" panose="020B0502020202020204" pitchFamily="34" charset="0"/>
              </a:rPr>
              <a:t>en</a:t>
            </a:r>
            <a:r>
              <a:rPr lang="en-US" sz="2800">
                <a:solidFill>
                  <a:srgbClr val="000000"/>
                </a:solidFill>
                <a:latin typeface="Century Gothic" panose="020B0502020202020204" pitchFamily="34" charset="0"/>
              </a:rPr>
              <a:t> la </a:t>
            </a:r>
            <a:r>
              <a:rPr lang="en-US" sz="2800" err="1">
                <a:solidFill>
                  <a:srgbClr val="000000"/>
                </a:solidFill>
                <a:latin typeface="Century Gothic" panose="020B0502020202020204" pitchFamily="34" charset="0"/>
              </a:rPr>
              <a:t>implementación</a:t>
            </a:r>
            <a:r>
              <a:rPr lang="en-US" sz="2800">
                <a:solidFill>
                  <a:srgbClr val="000000"/>
                </a:solidFill>
                <a:latin typeface="Century Gothic" panose="020B0502020202020204" pitchFamily="34" charset="0"/>
              </a:rPr>
              <a:t> de las </a:t>
            </a:r>
            <a:r>
              <a:rPr lang="en-US" sz="2800" err="1">
                <a:solidFill>
                  <a:srgbClr val="000000"/>
                </a:solidFill>
                <a:latin typeface="Century Gothic" panose="020B0502020202020204" pitchFamily="34" charset="0"/>
              </a:rPr>
              <a:t>actividades</a:t>
            </a:r>
            <a:r>
              <a:rPr lang="en-US" sz="2800">
                <a:solidFill>
                  <a:srgbClr val="000000"/>
                </a:solidFill>
                <a:latin typeface="Century Gothic" panose="020B0502020202020204" pitchFamily="34" charset="0"/>
              </a:rPr>
              <a:t> del Proyecto.​</a:t>
            </a:r>
            <a:endParaRPr lang="en-US" sz="2800">
              <a:solidFill>
                <a:srgbClr val="000000"/>
              </a:solidFill>
              <a:latin typeface="Arial" panose="020B0604020202020204" pitchFamily="34" charset="0"/>
            </a:endParaRPr>
          </a:p>
          <a:p>
            <a:pPr fontAlgn="base">
              <a:buFont typeface="Arial" panose="020B0604020202020204" pitchFamily="34" charset="0"/>
              <a:buChar char="•"/>
            </a:pPr>
            <a:r>
              <a:rPr lang="en-US" sz="2800">
                <a:solidFill>
                  <a:srgbClr val="000000"/>
                </a:solidFill>
                <a:latin typeface="Century Gothic" panose="020B0502020202020204" pitchFamily="34" charset="0"/>
              </a:rPr>
              <a:t>No </a:t>
            </a:r>
            <a:r>
              <a:rPr lang="en-US" sz="2800" err="1">
                <a:solidFill>
                  <a:srgbClr val="000000"/>
                </a:solidFill>
                <a:latin typeface="Century Gothic" panose="020B0502020202020204" pitchFamily="34" charset="0"/>
              </a:rPr>
              <a:t>tiene</a:t>
            </a:r>
            <a:r>
              <a:rPr lang="en-US" sz="2800">
                <a:solidFill>
                  <a:srgbClr val="000000"/>
                </a:solidFill>
                <a:latin typeface="Century Gothic" panose="020B0502020202020204" pitchFamily="34" charset="0"/>
              </a:rPr>
              <a:t> </a:t>
            </a:r>
            <a:r>
              <a:rPr lang="en-US" sz="2800" err="1">
                <a:solidFill>
                  <a:srgbClr val="000000"/>
                </a:solidFill>
                <a:latin typeface="Century Gothic" panose="020B0502020202020204" pitchFamily="34" charset="0"/>
              </a:rPr>
              <a:t>autoridad</a:t>
            </a:r>
            <a:r>
              <a:rPr lang="en-US" sz="2800">
                <a:solidFill>
                  <a:srgbClr val="000000"/>
                </a:solidFill>
                <a:latin typeface="Century Gothic" panose="020B0502020202020204" pitchFamily="34" charset="0"/>
              </a:rPr>
              <a:t> para </a:t>
            </a:r>
            <a:r>
              <a:rPr lang="en-US" sz="2800" err="1">
                <a:solidFill>
                  <a:srgbClr val="000000"/>
                </a:solidFill>
                <a:latin typeface="Century Gothic" panose="020B0502020202020204" pitchFamily="34" charset="0"/>
              </a:rPr>
              <a:t>tomar</a:t>
            </a:r>
            <a:r>
              <a:rPr lang="en-US" sz="2800">
                <a:solidFill>
                  <a:srgbClr val="000000"/>
                </a:solidFill>
                <a:latin typeface="Century Gothic" panose="020B0502020202020204" pitchFamily="34" charset="0"/>
              </a:rPr>
              <a:t> decisions finales.​</a:t>
            </a:r>
            <a:endParaRPr lang="en-US" sz="2800">
              <a:solidFill>
                <a:srgbClr val="000000"/>
              </a:solidFill>
              <a:latin typeface="Arial" panose="020B0604020202020204" pitchFamily="34" charset="0"/>
            </a:endParaRPr>
          </a:p>
          <a:p>
            <a:pPr fontAlgn="base">
              <a:buFont typeface="Arial" panose="020B0604020202020204" pitchFamily="34" charset="0"/>
              <a:buChar char="•"/>
            </a:pPr>
            <a:r>
              <a:rPr lang="en-US" sz="2800" err="1">
                <a:solidFill>
                  <a:srgbClr val="000000"/>
                </a:solidFill>
                <a:latin typeface="Century Gothic" panose="020B0502020202020204" pitchFamily="34" charset="0"/>
              </a:rPr>
              <a:t>Todos</a:t>
            </a:r>
            <a:r>
              <a:rPr lang="en-US" sz="2800">
                <a:solidFill>
                  <a:srgbClr val="000000"/>
                </a:solidFill>
                <a:latin typeface="Century Gothic" panose="020B0502020202020204" pitchFamily="34" charset="0"/>
              </a:rPr>
              <a:t> los </a:t>
            </a:r>
            <a:r>
              <a:rPr lang="en-US" sz="2800" err="1">
                <a:solidFill>
                  <a:srgbClr val="000000"/>
                </a:solidFill>
                <a:latin typeface="Century Gothic" panose="020B0502020202020204" pitchFamily="34" charset="0"/>
              </a:rPr>
              <a:t>proyectos</a:t>
            </a:r>
            <a:r>
              <a:rPr lang="en-US" sz="2800">
                <a:solidFill>
                  <a:srgbClr val="000000"/>
                </a:solidFill>
                <a:latin typeface="Century Gothic" panose="020B0502020202020204" pitchFamily="34" charset="0"/>
              </a:rPr>
              <a:t> </a:t>
            </a:r>
            <a:r>
              <a:rPr lang="en-US" sz="2800" err="1">
                <a:solidFill>
                  <a:srgbClr val="000000"/>
                </a:solidFill>
                <a:latin typeface="Century Gothic" panose="020B0502020202020204" pitchFamily="34" charset="0"/>
              </a:rPr>
              <a:t>deben</a:t>
            </a:r>
            <a:r>
              <a:rPr lang="en-US" sz="2800">
                <a:solidFill>
                  <a:srgbClr val="000000"/>
                </a:solidFill>
                <a:latin typeface="Century Gothic" panose="020B0502020202020204" pitchFamily="34" charset="0"/>
              </a:rPr>
              <a:t> consider </a:t>
            </a:r>
            <a:r>
              <a:rPr lang="en-US" sz="2800" err="1">
                <a:solidFill>
                  <a:srgbClr val="000000"/>
                </a:solidFill>
                <a:latin typeface="Century Gothic" panose="020B0502020202020204" pitchFamily="34" charset="0"/>
              </a:rPr>
              <a:t>seriamente</a:t>
            </a:r>
            <a:r>
              <a:rPr lang="en-US" sz="2800">
                <a:solidFill>
                  <a:srgbClr val="000000"/>
                </a:solidFill>
                <a:latin typeface="Century Gothic" panose="020B0502020202020204" pitchFamily="34" charset="0"/>
              </a:rPr>
              <a:t> las </a:t>
            </a:r>
            <a:r>
              <a:rPr lang="en-US" sz="2800" err="1">
                <a:solidFill>
                  <a:srgbClr val="000000"/>
                </a:solidFill>
                <a:latin typeface="Century Gothic" panose="020B0502020202020204" pitchFamily="34" charset="0"/>
              </a:rPr>
              <a:t>recomendaciones</a:t>
            </a:r>
            <a:r>
              <a:rPr lang="en-US" sz="2800">
                <a:solidFill>
                  <a:srgbClr val="000000"/>
                </a:solidFill>
                <a:latin typeface="Century Gothic" panose="020B0502020202020204" pitchFamily="34" charset="0"/>
              </a:rPr>
              <a:t> </a:t>
            </a:r>
            <a:r>
              <a:rPr lang="en-US" sz="2800" err="1">
                <a:solidFill>
                  <a:srgbClr val="000000"/>
                </a:solidFill>
                <a:latin typeface="Century Gothic" panose="020B0502020202020204" pitchFamily="34" charset="0"/>
              </a:rPr>
              <a:t>proporcionadas</a:t>
            </a:r>
            <a:r>
              <a:rPr lang="en-US" sz="2800">
                <a:solidFill>
                  <a:srgbClr val="000000"/>
                </a:solidFill>
                <a:latin typeface="Century Gothic" panose="020B0502020202020204" pitchFamily="34" charset="0"/>
              </a:rPr>
              <a:t> por el </a:t>
            </a:r>
            <a:r>
              <a:rPr lang="en-US" sz="2800" err="1">
                <a:solidFill>
                  <a:srgbClr val="000000"/>
                </a:solidFill>
                <a:latin typeface="Century Gothic" panose="020B0502020202020204" pitchFamily="34" charset="0"/>
              </a:rPr>
              <a:t>Comité</a:t>
            </a:r>
            <a:r>
              <a:rPr lang="en-US" sz="2800">
                <a:solidFill>
                  <a:srgbClr val="000000"/>
                </a:solidFill>
                <a:latin typeface="Century Gothic" panose="020B0502020202020204" pitchFamily="34" charset="0"/>
              </a:rPr>
              <a:t> y la </a:t>
            </a:r>
            <a:r>
              <a:rPr lang="en-US" sz="2800" err="1">
                <a:solidFill>
                  <a:srgbClr val="000000"/>
                </a:solidFill>
                <a:latin typeface="Century Gothic" panose="020B0502020202020204" pitchFamily="34" charset="0"/>
              </a:rPr>
              <a:t>comunidad</a:t>
            </a:r>
            <a:r>
              <a:rPr lang="en-US" sz="2800">
                <a:solidFill>
                  <a:srgbClr val="000000"/>
                </a:solidFill>
                <a:latin typeface="Century Gothic" panose="020B0502020202020204" pitchFamily="34" charset="0"/>
              </a:rPr>
              <a:t> </a:t>
            </a:r>
            <a:r>
              <a:rPr lang="en-US" sz="2800" err="1">
                <a:solidFill>
                  <a:srgbClr val="000000"/>
                </a:solidFill>
                <a:latin typeface="Century Gothic" panose="020B0502020202020204" pitchFamily="34" charset="0"/>
              </a:rPr>
              <a:t>pública</a:t>
            </a:r>
            <a:r>
              <a:rPr lang="en-US" sz="2800">
                <a:solidFill>
                  <a:srgbClr val="000000"/>
                </a:solidFill>
                <a:latin typeface="Century Gothic" panose="020B0502020202020204" pitchFamily="34" charset="0"/>
              </a:rPr>
              <a:t>.​</a:t>
            </a:r>
            <a:endParaRPr lang="en-US" sz="2800">
              <a:solidFill>
                <a:srgbClr val="000000"/>
              </a:solidFill>
              <a:latin typeface="Arial" panose="020B0604020202020204" pitchFamily="34" charset="0"/>
            </a:endParaRPr>
          </a:p>
          <a:p>
            <a:pPr marL="305435" indent="-305435"/>
            <a:endParaRPr lang="en-US" sz="2800">
              <a:solidFill>
                <a:schemeClr val="tx1"/>
              </a:solidFill>
              <a:latin typeface="Century Gothic"/>
            </a:endParaRPr>
          </a:p>
        </p:txBody>
      </p:sp>
      <p:sp>
        <p:nvSpPr>
          <p:cNvPr id="3" name="TextBox 2">
            <a:extLst>
              <a:ext uri="{FF2B5EF4-FFF2-40B4-BE49-F238E27FC236}">
                <a16:creationId xmlns:a16="http://schemas.microsoft.com/office/drawing/2014/main" id="{302844EA-6507-867D-36EB-FB00F8365C4F}"/>
              </a:ext>
            </a:extLst>
          </p:cNvPr>
          <p:cNvSpPr txBox="1"/>
          <p:nvPr/>
        </p:nvSpPr>
        <p:spPr>
          <a:xfrm>
            <a:off x="323850" y="304800"/>
            <a:ext cx="10410825" cy="707886"/>
          </a:xfrm>
          <a:prstGeom prst="rect">
            <a:avLst/>
          </a:prstGeom>
          <a:noFill/>
        </p:spPr>
        <p:txBody>
          <a:bodyPr wrap="square" rtlCol="0">
            <a:spAutoFit/>
          </a:bodyPr>
          <a:lstStyle/>
          <a:p>
            <a:r>
              <a:rPr lang="en-US" sz="4000" b="1" err="1">
                <a:solidFill>
                  <a:srgbClr val="FFFFFF"/>
                </a:solidFill>
                <a:latin typeface="Myriad Pro" panose="020B0503030403020204"/>
              </a:rPr>
              <a:t>Comité</a:t>
            </a:r>
            <a:r>
              <a:rPr lang="en-US" sz="4000" b="1">
                <a:solidFill>
                  <a:srgbClr val="FFFFFF"/>
                </a:solidFill>
                <a:latin typeface="Myriad Pro" panose="020B0503030403020204"/>
              </a:rPr>
              <a:t> </a:t>
            </a:r>
            <a:r>
              <a:rPr lang="en-US" sz="4000" b="1" err="1">
                <a:solidFill>
                  <a:srgbClr val="FFFFFF"/>
                </a:solidFill>
                <a:latin typeface="Myriad Pro" panose="020B0503030403020204"/>
              </a:rPr>
              <a:t>Colaborativo</a:t>
            </a:r>
            <a:r>
              <a:rPr lang="en-US" sz="4000" b="1">
                <a:solidFill>
                  <a:srgbClr val="FFFFFF"/>
                </a:solidFill>
                <a:latin typeface="Myriad Pro" panose="020B0503030403020204"/>
              </a:rPr>
              <a:t> de </a:t>
            </a:r>
            <a:r>
              <a:rPr lang="en-US" sz="4000" b="1" err="1">
                <a:solidFill>
                  <a:srgbClr val="FFFFFF"/>
                </a:solidFill>
                <a:latin typeface="Myriad Pro" panose="020B0503030403020204"/>
              </a:rPr>
              <a:t>Partes</a:t>
            </a:r>
            <a:r>
              <a:rPr lang="en-US" sz="4000" b="1">
                <a:solidFill>
                  <a:srgbClr val="FFFFFF"/>
                </a:solidFill>
                <a:latin typeface="Myriad Pro" panose="020B0503030403020204"/>
              </a:rPr>
              <a:t> </a:t>
            </a:r>
            <a:r>
              <a:rPr lang="en-US" sz="4000" b="1" err="1">
                <a:solidFill>
                  <a:srgbClr val="FFFFFF"/>
                </a:solidFill>
                <a:latin typeface="Myriad Pro" panose="020B0503030403020204"/>
              </a:rPr>
              <a:t>Interesadas</a:t>
            </a:r>
            <a:endParaRPr lang="en-US" sz="4000" b="1">
              <a:solidFill>
                <a:schemeClr val="bg1"/>
              </a:solidFill>
              <a:latin typeface="Myriad Pro" panose="020B0503030403020204"/>
            </a:endParaRPr>
          </a:p>
        </p:txBody>
      </p:sp>
    </p:spTree>
    <p:extLst>
      <p:ext uri="{BB962C8B-B14F-4D97-AF65-F5344CB8AC3E}">
        <p14:creationId xmlns:p14="http://schemas.microsoft.com/office/powerpoint/2010/main" val="23960138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2EB8AE9-3C7F-654E-7F1F-06EFCE53551B}"/>
              </a:ext>
            </a:extLst>
          </p:cNvPr>
          <p:cNvSpPr txBox="1">
            <a:spLocks/>
          </p:cNvSpPr>
          <p:nvPr/>
        </p:nvSpPr>
        <p:spPr>
          <a:xfrm>
            <a:off x="535020" y="1443954"/>
            <a:ext cx="11187793" cy="5148294"/>
          </a:xfrm>
          <a:prstGeom prst="rect">
            <a:avLst/>
          </a:prstGeom>
        </p:spPr>
        <p:txBody>
          <a:bodyPr vert="horz" lIns="91440" tIns="45720" rIns="91440" bIns="45720" rtlCol="0" anchor="t">
            <a:norm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r>
              <a:rPr lang="es-ES" sz="3600">
                <a:latin typeface="Century Gothic" panose="020B0502020202020204" pitchFamily="34" charset="0"/>
              </a:rPr>
              <a:t>Este es el espacio para que el público proporcione comentarios públicos sobre temas que no están incluidos en la agenda. ​</a:t>
            </a:r>
            <a:endParaRPr lang="en-US" sz="3600">
              <a:latin typeface="Century Gothic" panose="020B0502020202020204" pitchFamily="34" charset="0"/>
            </a:endParaRPr>
          </a:p>
        </p:txBody>
      </p:sp>
      <p:sp>
        <p:nvSpPr>
          <p:cNvPr id="4" name="Title 1">
            <a:extLst>
              <a:ext uri="{FF2B5EF4-FFF2-40B4-BE49-F238E27FC236}">
                <a16:creationId xmlns:a16="http://schemas.microsoft.com/office/drawing/2014/main" id="{FD8140C1-CA8B-0CD5-5389-E96164AE3315}"/>
              </a:ext>
            </a:extLst>
          </p:cNvPr>
          <p:cNvSpPr txBox="1">
            <a:spLocks/>
          </p:cNvSpPr>
          <p:nvPr/>
        </p:nvSpPr>
        <p:spPr>
          <a:xfrm>
            <a:off x="532426" y="265752"/>
            <a:ext cx="11187793" cy="905501"/>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600" b="1" kern="1200" cap="all">
                <a:solidFill>
                  <a:schemeClr val="tx1"/>
                </a:solidFill>
                <a:latin typeface="Century Gothic" panose="020B0502020202020204" pitchFamily="34"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endParaRPr lang="en-US" sz="4000" b="1" kern="1500" cap="none">
              <a:solidFill>
                <a:schemeClr val="bg1"/>
              </a:solidFill>
              <a:latin typeface="Myriad Pro" panose="020B0503030403020204" pitchFamily="34" charset="0"/>
              <a:ea typeface="Open Sans" pitchFamily="2" charset="0"/>
              <a:cs typeface="Open Sans" pitchFamily="2" charset="0"/>
            </a:endParaRPr>
          </a:p>
        </p:txBody>
      </p:sp>
      <p:sp>
        <p:nvSpPr>
          <p:cNvPr id="2" name="Rectangle 1">
            <a:extLst>
              <a:ext uri="{FF2B5EF4-FFF2-40B4-BE49-F238E27FC236}">
                <a16:creationId xmlns:a16="http://schemas.microsoft.com/office/drawing/2014/main" id="{5D7AB925-990B-4A07-9D6D-773F250B9F2C}"/>
              </a:ext>
            </a:extLst>
          </p:cNvPr>
          <p:cNvSpPr/>
          <p:nvPr/>
        </p:nvSpPr>
        <p:spPr>
          <a:xfrm>
            <a:off x="285816" y="230386"/>
            <a:ext cx="11681012" cy="1077218"/>
          </a:xfrm>
          <a:prstGeom prst="rect">
            <a:avLst/>
          </a:prstGeom>
        </p:spPr>
        <p:txBody>
          <a:bodyPr wrap="square">
            <a:spAutoFit/>
          </a:bodyPr>
          <a:lstStyle/>
          <a:p>
            <a:r>
              <a:rPr lang="en-US" sz="3200" b="1" cap="all">
                <a:solidFill>
                  <a:srgbClr val="FFFFFF"/>
                </a:solidFill>
                <a:latin typeface="Myriad Pro" panose="020B0503030403020204"/>
              </a:rPr>
              <a:t>COMENTARIO PÚBLICO: PUNTOS QUE NO ESTÁN EN LA AGENDA</a:t>
            </a:r>
            <a:endParaRPr lang="en-US" sz="3200">
              <a:latin typeface="Myriad Pro" panose="020B0503030403020204"/>
            </a:endParaRPr>
          </a:p>
        </p:txBody>
      </p:sp>
    </p:spTree>
    <p:extLst>
      <p:ext uri="{BB962C8B-B14F-4D97-AF65-F5344CB8AC3E}">
        <p14:creationId xmlns:p14="http://schemas.microsoft.com/office/powerpoint/2010/main" val="26882678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2EB8AE9-3C7F-654E-7F1F-06EFCE53551B}"/>
              </a:ext>
            </a:extLst>
          </p:cNvPr>
          <p:cNvSpPr txBox="1">
            <a:spLocks/>
          </p:cNvSpPr>
          <p:nvPr/>
        </p:nvSpPr>
        <p:spPr>
          <a:xfrm>
            <a:off x="535020" y="1443954"/>
            <a:ext cx="11187793" cy="5148294"/>
          </a:xfrm>
          <a:prstGeom prst="rect">
            <a:avLst/>
          </a:prstGeom>
        </p:spPr>
        <p:txBody>
          <a:bodyPr vert="horz" lIns="91440" tIns="45720" rIns="91440" bIns="45720" rtlCol="0" anchor="t">
            <a:norm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r>
              <a:rPr lang="es-ES" sz="3600">
                <a:latin typeface="Century Gothic" panose="020B0502020202020204" pitchFamily="34" charset="0"/>
              </a:rPr>
              <a:t>Los miembros revisarán y </a:t>
            </a:r>
            <a:r>
              <a:rPr lang="es-ES" sz="3600" err="1">
                <a:latin typeface="Century Gothic" panose="020B0502020202020204" pitchFamily="34" charset="0"/>
              </a:rPr>
              <a:t>arpobarán</a:t>
            </a:r>
            <a:r>
              <a:rPr lang="es-ES" sz="3600">
                <a:latin typeface="Century Gothic" panose="020B0502020202020204" pitchFamily="34" charset="0"/>
              </a:rPr>
              <a:t> las actas de </a:t>
            </a:r>
            <a:r>
              <a:rPr lang="es-ES" sz="3600" err="1">
                <a:latin typeface="Century Gothic" panose="020B0502020202020204" pitchFamily="34" charset="0"/>
              </a:rPr>
              <a:t>reunions</a:t>
            </a:r>
            <a:r>
              <a:rPr lang="es-ES" sz="3600">
                <a:latin typeface="Century Gothic" panose="020B0502020202020204" pitchFamily="34" charset="0"/>
              </a:rPr>
              <a:t> anteriores.</a:t>
            </a:r>
            <a:r>
              <a:rPr lang="es-ES" sz="3600"/>
              <a:t>​</a:t>
            </a:r>
            <a:endParaRPr lang="en-US" sz="3600"/>
          </a:p>
        </p:txBody>
      </p:sp>
      <p:sp>
        <p:nvSpPr>
          <p:cNvPr id="4" name="Title 1">
            <a:extLst>
              <a:ext uri="{FF2B5EF4-FFF2-40B4-BE49-F238E27FC236}">
                <a16:creationId xmlns:a16="http://schemas.microsoft.com/office/drawing/2014/main" id="{FD8140C1-CA8B-0CD5-5389-E96164AE3315}"/>
              </a:ext>
            </a:extLst>
          </p:cNvPr>
          <p:cNvSpPr txBox="1">
            <a:spLocks/>
          </p:cNvSpPr>
          <p:nvPr/>
        </p:nvSpPr>
        <p:spPr>
          <a:xfrm>
            <a:off x="532426" y="265752"/>
            <a:ext cx="11187793" cy="905501"/>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600" b="1" kern="1200" cap="all">
                <a:solidFill>
                  <a:schemeClr val="tx1"/>
                </a:solidFill>
                <a:latin typeface="Century Gothic" panose="020B0502020202020204" pitchFamily="34"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S" sz="4000" kern="1500" cap="none">
                <a:solidFill>
                  <a:schemeClr val="bg1"/>
                </a:solidFill>
                <a:latin typeface="Myriad Pro" panose="020B0503030403020204" pitchFamily="34" charset="0"/>
                <a:ea typeface="Open Sans" pitchFamily="2" charset="0"/>
                <a:cs typeface="Open Sans" pitchFamily="2" charset="0"/>
              </a:rPr>
              <a:t>Revisar y probar actas de </a:t>
            </a:r>
            <a:r>
              <a:rPr lang="es-ES" sz="4000" kern="1500" cap="none" err="1">
                <a:solidFill>
                  <a:schemeClr val="bg1"/>
                </a:solidFill>
                <a:latin typeface="Myriad Pro" panose="020B0503030403020204" pitchFamily="34" charset="0"/>
                <a:ea typeface="Open Sans" pitchFamily="2" charset="0"/>
                <a:cs typeface="Open Sans" pitchFamily="2" charset="0"/>
              </a:rPr>
              <a:t>reunions</a:t>
            </a:r>
            <a:r>
              <a:rPr lang="es-ES" sz="4000" kern="1500" cap="none">
                <a:solidFill>
                  <a:schemeClr val="bg1"/>
                </a:solidFill>
                <a:latin typeface="Myriad Pro" panose="020B0503030403020204" pitchFamily="34" charset="0"/>
                <a:ea typeface="Open Sans" pitchFamily="2" charset="0"/>
                <a:cs typeface="Open Sans" pitchFamily="2" charset="0"/>
              </a:rPr>
              <a:t> anteriores</a:t>
            </a:r>
            <a:endParaRPr lang="en-US" sz="4000" b="1" kern="1500" cap="none">
              <a:solidFill>
                <a:schemeClr val="bg1"/>
              </a:solidFill>
              <a:latin typeface="Myriad Pro" panose="020B0503030403020204" pitchFamily="34" charset="0"/>
              <a:ea typeface="Open Sans" pitchFamily="2" charset="0"/>
              <a:cs typeface="Open Sans" pitchFamily="2" charset="0"/>
            </a:endParaRPr>
          </a:p>
        </p:txBody>
      </p:sp>
    </p:spTree>
    <p:extLst>
      <p:ext uri="{BB962C8B-B14F-4D97-AF65-F5344CB8AC3E}">
        <p14:creationId xmlns:p14="http://schemas.microsoft.com/office/powerpoint/2010/main" val="2870686680"/>
      </p:ext>
    </p:extLst>
  </p:cSld>
  <p:clrMapOvr>
    <a:masterClrMapping/>
  </p:clrMapOvr>
</p:sld>
</file>

<file path=ppt/theme/theme1.xml><?xml version="1.0" encoding="utf-8"?>
<a:theme xmlns:a="http://schemas.openxmlformats.org/drawingml/2006/main" name="Dividend">
  <a:themeElements>
    <a:clrScheme name="Dividend">
      <a:dk1>
        <a:sysClr val="windowText" lastClr="000000"/>
      </a:dk1>
      <a:lt1>
        <a:sysClr val="window" lastClr="FFFFFF"/>
      </a:lt1>
      <a:dk2>
        <a:srgbClr val="3D3D3D"/>
      </a:dk2>
      <a:lt2>
        <a:srgbClr val="EBEBEB"/>
      </a:lt2>
      <a:accent1>
        <a:srgbClr val="1A3260"/>
      </a:accent1>
      <a:accent2>
        <a:srgbClr val="4590B8"/>
      </a:accent2>
      <a:accent3>
        <a:srgbClr val="45CBE8"/>
      </a:accent3>
      <a:accent4>
        <a:srgbClr val="969FA7"/>
      </a:accent4>
      <a:accent5>
        <a:srgbClr val="A2C777"/>
      </a:accent5>
      <a:accent6>
        <a:srgbClr val="42955F"/>
      </a:accent6>
      <a:hlink>
        <a:srgbClr val="828282"/>
      </a:hlink>
      <a:folHlink>
        <a:srgbClr val="A5A5A5"/>
      </a:folHlink>
    </a:clrScheme>
    <a:fontScheme name="Dividend">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 id="{9697A71B-4AB7-4A1A-BD5B-BB2D22835B57}" vid="{66F1C100-1D2B-4BEA-AD01-C4F230B3B96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92a62f3e-00e8-4b77-a16c-75051e2004fc" xsi:nil="true"/>
    <lcf76f155ced4ddcb4097134ff3c332f xmlns="d34ea9b1-8df3-4388-a70b-d9a9a79f894f">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B07E725607D9D043AD40E246EEB77CE5" ma:contentTypeVersion="15" ma:contentTypeDescription="Create a new document." ma:contentTypeScope="" ma:versionID="6030369c3edfededa17df536af9fc204">
  <xsd:schema xmlns:xsd="http://www.w3.org/2001/XMLSchema" xmlns:xs="http://www.w3.org/2001/XMLSchema" xmlns:p="http://schemas.microsoft.com/office/2006/metadata/properties" xmlns:ns2="d34ea9b1-8df3-4388-a70b-d9a9a79f894f" xmlns:ns3="92a62f3e-00e8-4b77-a16c-75051e2004fc" targetNamespace="http://schemas.microsoft.com/office/2006/metadata/properties" ma:root="true" ma:fieldsID="7fb16da2f412e4db8ef5f79830f1ed83" ns2:_="" ns3:_="">
    <xsd:import namespace="d34ea9b1-8df3-4388-a70b-d9a9a79f894f"/>
    <xsd:import namespace="92a62f3e-00e8-4b77-a16c-75051e2004fc"/>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3:SharedWithUsers" minOccurs="0"/>
                <xsd:element ref="ns3:SharedWithDetails" minOccurs="0"/>
                <xsd:element ref="ns2:MediaServiceSearchPropertie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34ea9b1-8df3-4388-a70b-d9a9a79f894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lcf76f155ced4ddcb4097134ff3c332f" ma:index="12" nillable="true" ma:taxonomy="true" ma:internalName="lcf76f155ced4ddcb4097134ff3c332f" ma:taxonomyFieldName="MediaServiceImageTags" ma:displayName="Image Tags" ma:readOnly="false" ma:fieldId="{5cf76f15-5ced-4ddc-b409-7134ff3c332f}" ma:taxonomyMulti="true" ma:sspId="561a65c6-c5a0-4fb1-810b-35a0311376e2" ma:termSetId="09814cd3-568e-fe90-9814-8d621ff8fb84" ma:anchorId="fba54fb3-c3e1-fe81-a776-ca4b69148c4d" ma:open="true" ma:isKeyword="false">
      <xsd:complexType>
        <xsd:sequence>
          <xsd:element ref="pc:Terms" minOccurs="0" maxOccurs="1"/>
        </xsd:sequence>
      </xsd:complex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dexed="true" ma:internalName="MediaServiceDateTaken"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MediaServiceSearchProperties" ma:index="21" nillable="true" ma:displayName="MediaServiceSearchProperties" ma:hidden="true" ma:internalName="MediaServiceSearchProperties" ma:readOnly="true">
      <xsd:simpleType>
        <xsd:restriction base="dms:Note"/>
      </xsd:simpleType>
    </xsd:element>
    <xsd:element name="MediaServiceLocation" ma:index="22"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2a62f3e-00e8-4b77-a16c-75051e2004fc" elementFormDefault="qualified">
    <xsd:import namespace="http://schemas.microsoft.com/office/2006/documentManagement/types"/>
    <xsd:import namespace="http://schemas.microsoft.com/office/infopath/2007/PartnerControls"/>
    <xsd:element name="TaxCatchAll" ma:index="13" nillable="true" ma:displayName="Taxonomy Catch All Column" ma:hidden="true" ma:list="{6b787d3f-827b-4d06-bd27-b5eb578dd6c3}" ma:internalName="TaxCatchAll" ma:showField="CatchAllData" ma:web="92a62f3e-00e8-4b77-a16c-75051e2004fc">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DCC3ECA-9798-400F-A141-9D13E5042DA1}">
  <ds:schemaRefs>
    <ds:schemaRef ds:uri="http://schemas.microsoft.com/sharepoint/v3/contenttype/forms"/>
  </ds:schemaRefs>
</ds:datastoreItem>
</file>

<file path=customXml/itemProps2.xml><?xml version="1.0" encoding="utf-8"?>
<ds:datastoreItem xmlns:ds="http://schemas.openxmlformats.org/officeDocument/2006/customXml" ds:itemID="{28CA3016-B1CB-4AC5-960D-FE2F5214C4E7}">
  <ds:schemaRefs>
    <ds:schemaRef ds:uri="http://www.w3.org/XML/1998/namespace"/>
    <ds:schemaRef ds:uri="http://schemas.microsoft.com/office/2006/documentManagement/types"/>
    <ds:schemaRef ds:uri="http://purl.org/dc/elements/1.1/"/>
    <ds:schemaRef ds:uri="92a62f3e-00e8-4b77-a16c-75051e2004fc"/>
    <ds:schemaRef ds:uri="http://purl.org/dc/terms/"/>
    <ds:schemaRef ds:uri="http://purl.org/dc/dcmitype/"/>
    <ds:schemaRef ds:uri="http://schemas.microsoft.com/office/2006/metadata/properties"/>
    <ds:schemaRef ds:uri="http://schemas.microsoft.com/office/infopath/2007/PartnerControls"/>
    <ds:schemaRef ds:uri="http://schemas.openxmlformats.org/package/2006/metadata/core-properties"/>
    <ds:schemaRef ds:uri="d34ea9b1-8df3-4388-a70b-d9a9a79f894f"/>
  </ds:schemaRefs>
</ds:datastoreItem>
</file>

<file path=customXml/itemProps3.xml><?xml version="1.0" encoding="utf-8"?>
<ds:datastoreItem xmlns:ds="http://schemas.openxmlformats.org/officeDocument/2006/customXml" ds:itemID="{4C91D751-7897-49B7-84BC-4C3F3739F1C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34ea9b1-8df3-4388-a70b-d9a9a79f894f"/>
    <ds:schemaRef ds:uri="92a62f3e-00e8-4b77-a16c-75051e2004f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TM03457464[[fn=Dividend]]</Template>
  <TotalTime>388</TotalTime>
  <Words>4803</Words>
  <Application>Microsoft Office PowerPoint</Application>
  <PresentationFormat>Widescreen</PresentationFormat>
  <Paragraphs>655</Paragraphs>
  <Slides>63</Slides>
  <Notes>51</Notes>
  <HiddenSlides>0</HiddenSlides>
  <MMClips>0</MMClips>
  <ScaleCrop>false</ScaleCrop>
  <HeadingPairs>
    <vt:vector size="4" baseType="variant">
      <vt:variant>
        <vt:lpstr>Theme</vt:lpstr>
      </vt:variant>
      <vt:variant>
        <vt:i4>1</vt:i4>
      </vt:variant>
      <vt:variant>
        <vt:lpstr>Slide Titles</vt:lpstr>
      </vt:variant>
      <vt:variant>
        <vt:i4>63</vt:i4>
      </vt:variant>
    </vt:vector>
  </HeadingPairs>
  <TitlesOfParts>
    <vt:vector size="64" baseType="lpstr">
      <vt:lpstr>Dividend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GPG Project Team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Brant Birkeland</dc:creator>
  <cp:lastModifiedBy>Estefanny Casas</cp:lastModifiedBy>
  <cp:revision>33</cp:revision>
  <cp:lastPrinted>2017-02-23T15:49:05Z</cp:lastPrinted>
  <dcterms:created xsi:type="dcterms:W3CDTF">2017-02-21T16:21:09Z</dcterms:created>
  <dcterms:modified xsi:type="dcterms:W3CDTF">2024-07-26T23:22:27Z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0x010100B07E725607D9D043AD40E246EEB77CE5</vt:lpwstr>
  </property>
  <property fmtid="{D5CDD505-2E9C-101B-9397-08002B2CF9AE}" pid="3" name="MSIP_Label_b9360697-266a-4563-acd5-eba284ec2b76_Enabled">
    <vt:lpwstr>true</vt:lpwstr>
  </property>
  <property fmtid="{D5CDD505-2E9C-101B-9397-08002B2CF9AE}" pid="4" name="MSIP_Label_b9360697-266a-4563-acd5-eba284ec2b76_SetDate">
    <vt:lpwstr>2024-03-08T00:18:06Z</vt:lpwstr>
  </property>
  <property fmtid="{D5CDD505-2E9C-101B-9397-08002B2CF9AE}" pid="5" name="MSIP_Label_b9360697-266a-4563-acd5-eba284ec2b76_Method">
    <vt:lpwstr>Standard</vt:lpwstr>
  </property>
  <property fmtid="{D5CDD505-2E9C-101B-9397-08002B2CF9AE}" pid="6" name="MSIP_Label_b9360697-266a-4563-acd5-eba284ec2b76_Name">
    <vt:lpwstr>defa4170-0d19-0005-0004-bc88714345d2</vt:lpwstr>
  </property>
  <property fmtid="{D5CDD505-2E9C-101B-9397-08002B2CF9AE}" pid="7" name="MSIP_Label_b9360697-266a-4563-acd5-eba284ec2b76_SiteId">
    <vt:lpwstr>8ab93658-f71f-4926-b380-e0da1d18115a</vt:lpwstr>
  </property>
  <property fmtid="{D5CDD505-2E9C-101B-9397-08002B2CF9AE}" pid="8" name="MSIP_Label_b9360697-266a-4563-acd5-eba284ec2b76_ActionId">
    <vt:lpwstr>186f9c39-7fc0-40c6-a282-d2c2bb565005</vt:lpwstr>
  </property>
  <property fmtid="{D5CDD505-2E9C-101B-9397-08002B2CF9AE}" pid="9" name="MSIP_Label_b9360697-266a-4563-acd5-eba284ec2b76_ContentBits">
    <vt:lpwstr>0</vt:lpwstr>
  </property>
  <property fmtid="{D5CDD505-2E9C-101B-9397-08002B2CF9AE}" pid="10" name="MediaServiceImageTags">
    <vt:lpwstr/>
  </property>
</Properties>
</file>